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85" r:id="rId3"/>
    <p:sldId id="278" r:id="rId4"/>
    <p:sldId id="279" r:id="rId5"/>
    <p:sldId id="268" r:id="rId6"/>
    <p:sldId id="259" r:id="rId7"/>
    <p:sldId id="269" r:id="rId8"/>
    <p:sldId id="258" r:id="rId9"/>
    <p:sldId id="270" r:id="rId10"/>
    <p:sldId id="260" r:id="rId11"/>
    <p:sldId id="280" r:id="rId12"/>
    <p:sldId id="271" r:id="rId13"/>
    <p:sldId id="262" r:id="rId14"/>
    <p:sldId id="272" r:id="rId15"/>
    <p:sldId id="281" r:id="rId16"/>
    <p:sldId id="264" r:id="rId17"/>
    <p:sldId id="282" r:id="rId18"/>
    <p:sldId id="275" r:id="rId19"/>
    <p:sldId id="266" r:id="rId20"/>
    <p:sldId id="287" r:id="rId21"/>
    <p:sldId id="286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5037"/>
  </p:normalViewPr>
  <p:slideViewPr>
    <p:cSldViewPr snapToGrid="0" snapToObjects="1">
      <p:cViewPr varScale="1">
        <p:scale>
          <a:sx n="69" d="100"/>
          <a:sy n="69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4350" y="361406"/>
                <a:ext cx="10880543" cy="1356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Q6.	Let 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 = {5,6,7…,12} 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and 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600" b="0" i="1" baseline="-250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for</m:t>
                        </m:r>
                        <m:r>
                          <a:rPr lang="en-US" sz="36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some</m:t>
                        </m:r>
                        <m:r>
                          <a:rPr lang="en-US" sz="36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SG" sz="36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SG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4350" y="361406"/>
                <a:ext cx="10880543" cy="1356360"/>
              </a:xfrm>
              <a:blipFill>
                <a:blip r:embed="rId2"/>
                <a:stretch>
                  <a:fillRect l="-1681" t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226" y="1717766"/>
                <a:ext cx="49863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rgbClr val="C00000"/>
                    </a:solidFill>
                  </a:rPr>
                  <a:t>(a)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𝑒𝑣𝑒𝑛</m:t>
                        </m:r>
                      </m:e>
                    </m:d>
                  </m:oMath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1717766"/>
                <a:ext cx="4986338" cy="646331"/>
              </a:xfrm>
              <a:prstGeom prst="rect">
                <a:avLst/>
              </a:prstGeom>
              <a:blipFill>
                <a:blip r:embed="rId3"/>
                <a:stretch>
                  <a:fillRect l="-3790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225" y="3053158"/>
                <a:ext cx="80724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rgbClr val="0000FF"/>
                    </a:solidFill>
                  </a:rPr>
                  <a:t>(b)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for</m:t>
                        </m:r>
                        <m:r>
                          <a:rPr lang="en-US" sz="36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some</m:t>
                        </m:r>
                        <m:r>
                          <a:rPr lang="en-US" sz="36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3053158"/>
                <a:ext cx="8072437" cy="646331"/>
              </a:xfrm>
              <a:prstGeom prst="rect">
                <a:avLst/>
              </a:prstGeom>
              <a:blipFill>
                <a:blip r:embed="rId4"/>
                <a:stretch>
                  <a:fillRect l="-2341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7226" y="4477434"/>
                <a:ext cx="8215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rgbClr val="C00000"/>
                    </a:solidFill>
                  </a:rPr>
                  <a:t>(c)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dirty="0" smtClean="0">
                        <a:solidFill>
                          <a:srgbClr val="C00000"/>
                        </a:solidFill>
                      </a:rPr>
                      <m:t>{−5, −4, −3,…,5}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3600" dirty="0" smtClean="0">
                        <a:solidFill>
                          <a:srgbClr val="C00000"/>
                        </a:solidFill>
                      </a:rPr>
                      <m:t>\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3600" dirty="0" smtClean="0">
                        <a:solidFill>
                          <a:srgbClr val="C00000"/>
                        </a:solidFill>
                      </a:rPr>
                      <m:t>{1,2,3,…,10}</m:t>
                    </m:r>
                  </m:oMath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4477434"/>
                <a:ext cx="8215312" cy="646331"/>
              </a:xfrm>
              <a:prstGeom prst="rect">
                <a:avLst/>
              </a:prstGeom>
              <a:blipFill>
                <a:blip r:embed="rId5"/>
                <a:stretch>
                  <a:fillRect l="-2301"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3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4350" y="361406"/>
                <a:ext cx="10880543" cy="1356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Q6.	Let 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 = {5,6,7…,12} 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and 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600" b="0" i="1" baseline="-250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for</m:t>
                        </m:r>
                        <m:r>
                          <a:rPr lang="en-US" sz="36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some</m:t>
                        </m:r>
                        <m:r>
                          <a:rPr lang="en-US" sz="36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SG" sz="36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SG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4350" y="361406"/>
                <a:ext cx="10880543" cy="1356360"/>
              </a:xfrm>
              <a:blipFill>
                <a:blip r:embed="rId2"/>
                <a:stretch>
                  <a:fillRect l="-1681" t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225" y="1717766"/>
                <a:ext cx="10737667" cy="683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rgbClr val="C00000"/>
                    </a:solidFill>
                  </a:rPr>
                  <a:t>(d)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5,7,9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∪{9,11}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sz="36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C0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C00000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C00000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C0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C00000"/>
                        </a:solidFill>
                      </a:rPr>
                      <m:t>universal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C00000"/>
                        </a:solidFill>
                      </a:rPr>
                      <m:t>set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C00000"/>
                        </a:solidFill>
                      </a:rPr>
                      <m:t>)</m:t>
                    </m:r>
                  </m:oMath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1717766"/>
                <a:ext cx="10737667" cy="683777"/>
              </a:xfrm>
              <a:prstGeom prst="rect">
                <a:avLst/>
              </a:prstGeom>
              <a:blipFill>
                <a:blip r:embed="rId3"/>
                <a:stretch>
                  <a:fillRect l="-1760" t="-8036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225" y="3053158"/>
                <a:ext cx="80724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rgbClr val="0000FF"/>
                    </a:solidFill>
                  </a:rPr>
                  <a:t>(e)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1,3,5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≥6</m:t>
                        </m:r>
                      </m:e>
                    </m:d>
                  </m:oMath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3053158"/>
                <a:ext cx="8072437" cy="646331"/>
              </a:xfrm>
              <a:prstGeom prst="rect">
                <a:avLst/>
              </a:prstGeom>
              <a:blipFill>
                <a:blip r:embed="rId4"/>
                <a:stretch>
                  <a:fillRect l="-2341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7226" y="4477434"/>
                <a:ext cx="8215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rgbClr val="C00000"/>
                    </a:solidFill>
                  </a:rPr>
                  <a:t>(f)		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m:rPr>
                        <m:nor/>
                      </m:rPr>
                      <a:rPr lang="en-US" sz="3600" b="0" dirty="0" smtClean="0">
                        <a:solidFill>
                          <a:srgbClr val="C00000"/>
                        </a:solidFill>
                      </a:rPr>
                      <m:t>({2,4})</m:t>
                    </m:r>
                  </m:oMath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4477434"/>
                <a:ext cx="8215312" cy="646331"/>
              </a:xfrm>
              <a:prstGeom prst="rect">
                <a:avLst/>
              </a:prstGeom>
              <a:blipFill>
                <a:blip r:embed="rId5"/>
                <a:stretch>
                  <a:fillRect l="-2301"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58300" y="2562281"/>
            <a:ext cx="2571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{1,3,5}×{2,4} =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{ (1,2),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(1,4),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(3,2),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(3,4),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(5,2),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(5,4) 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00613" y="2686050"/>
            <a:ext cx="3028950" cy="565730"/>
            <a:chOff x="4900613" y="2686050"/>
            <a:chExt cx="3028950" cy="565730"/>
          </a:xfrm>
        </p:grpSpPr>
        <p:cxnSp>
          <p:nvCxnSpPr>
            <p:cNvPr id="11" name="Straight Arrow Connector 10"/>
            <p:cNvCxnSpPr>
              <a:stCxn id="13" idx="1"/>
            </p:cNvCxnSpPr>
            <p:nvPr/>
          </p:nvCxnSpPr>
          <p:spPr>
            <a:xfrm flipH="1">
              <a:off x="4900613" y="2916883"/>
              <a:ext cx="385762" cy="334897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86375" y="2686050"/>
              <a:ext cx="2643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What is this called?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408443" y="3657975"/>
            <a:ext cx="1421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Cambria Math" panose="02040503050406030204" pitchFamily="18" charset="0"/>
              </a:rPr>
              <a:t>Ordered pairs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79768" y="5298362"/>
            <a:ext cx="225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  <a:ea typeface="Cambria Math" panose="02040503050406030204" pitchFamily="18" charset="0"/>
              </a:rPr>
              <a:t>Is</a:t>
            </a:r>
            <a:r>
              <a:rPr lang="en-US" sz="2400" dirty="0">
                <a:solidFill>
                  <a:srgbClr val="0066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(3,2) =(2,3)?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F230-3378-405F-8FB7-0CEB02FD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45" y="395288"/>
            <a:ext cx="10618470" cy="1356360"/>
          </a:xfrm>
        </p:spPr>
        <p:txBody>
          <a:bodyPr>
            <a:normAutofit/>
          </a:bodyPr>
          <a:lstStyle/>
          <a:p>
            <a:pPr>
              <a:tabLst>
                <a:tab pos="2228850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Q7. Show that for all sets A,B, C</a:t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MI10"/>
              </a:rPr>
              <a:t>A 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R10"/>
              </a:rPr>
              <a:t>⋂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SY10"/>
              </a:rPr>
              <a:t> 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R10"/>
              </a:rPr>
              <a:t>(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MI10"/>
              </a:rPr>
              <a:t>B \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SY10"/>
              </a:rPr>
              <a:t> 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MI10"/>
              </a:rPr>
              <a:t>C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R10"/>
              </a:rPr>
              <a:t>) = (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MI10"/>
              </a:rPr>
              <a:t>A 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R10"/>
              </a:rPr>
              <a:t>⋂ 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MI10"/>
              </a:rPr>
              <a:t>B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R10"/>
              </a:rPr>
              <a:t>) 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SY10"/>
              </a:rPr>
              <a:t>\ </a:t>
            </a:r>
            <a:r>
              <a:rPr lang="pt-BR" sz="40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MMI10"/>
              </a:rPr>
              <a:t>C</a:t>
            </a:r>
            <a:endParaRPr lang="en-SG" sz="8000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CDA3F-A5CD-4C80-A990-80B354C4F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6" y="2080566"/>
                <a:ext cx="10758488" cy="2905772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171700" algn="l"/>
                    <a:tab pos="70866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endParaRPr lang="en-US" sz="28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171700" algn="l"/>
                    <a:tab pos="70866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 \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171700" algn="l"/>
                    <a:tab pos="70866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associativity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8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171700" algn="l"/>
                    <a:tab pos="70866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endParaRPr lang="en-US" sz="28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171700" algn="l"/>
                    <a:tab pos="70866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)\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 \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CDA3F-A5CD-4C80-A990-80B354C4F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6" y="2080566"/>
                <a:ext cx="10758488" cy="2905772"/>
              </a:xfrm>
              <a:blipFill>
                <a:blip r:embed="rId2"/>
                <a:stretch>
                  <a:fillRect l="-680" t="-2516" b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FCEA49-F703-CF4A-874D-5FB411A2C1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1475" y="395288"/>
                <a:ext cx="9875520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857250" algn="l"/>
                  </a:tabLst>
                </a:pP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Q8.	Prove that for all sets A and B, </a:t>
                </a:r>
                <a:b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en-US" sz="4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4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acc>
                      <m:accPr>
                        <m:chr m:val="̅"/>
                        <m:ctrlP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FCEA49-F703-CF4A-874D-5FB411A2C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1475" y="395288"/>
                <a:ext cx="9875520" cy="1356360"/>
              </a:xfrm>
              <a:blipFill>
                <a:blip r:embed="rId2"/>
                <a:stretch>
                  <a:fillRect l="-2222" t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13162-FB75-FF45-BF93-E4F4398E8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9873" y="1788594"/>
                <a:ext cx="10282382" cy="3595255"/>
              </a:xfrm>
            </p:spPr>
            <p:txBody>
              <a:bodyPr>
                <a:norm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71770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7177088" algn="l"/>
                  </a:tabLst>
                </a:pP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	</a:t>
                </a:r>
                <a:r>
                  <a:rPr lang="en-US" sz="2800" dirty="0">
                    <a:solidFill>
                      <a:srgbClr val="006600"/>
                    </a:solidFill>
                  </a:rPr>
                  <a:t>Distributive law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7177088" algn="l"/>
                  </a:tabLst>
                </a:pP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	</a:t>
                </a:r>
                <a:r>
                  <a:rPr lang="en-US" sz="2800" dirty="0">
                    <a:solidFill>
                      <a:srgbClr val="006600"/>
                    </a:solidFill>
                  </a:rPr>
                  <a:t>Distributive law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7177088" algn="l"/>
                  </a:tabLst>
                </a:pP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   	</a:t>
                </a:r>
                <a:r>
                  <a:rPr lang="en-US" sz="2800" dirty="0">
                    <a:solidFill>
                      <a:srgbClr val="006600"/>
                    </a:solidFill>
                  </a:rPr>
                  <a:t>Complement law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7177088" algn="l"/>
                  </a:tabLst>
                </a:pP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  	</a:t>
                </a:r>
                <a:r>
                  <a:rPr lang="en-US" sz="2800" dirty="0">
                    <a:solidFill>
                      <a:srgbClr val="006600"/>
                    </a:solidFill>
                  </a:rPr>
                  <a:t>Identity Law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717708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  	</a:t>
                </a:r>
                <a:r>
                  <a:rPr lang="en-US" sz="2800" dirty="0">
                    <a:solidFill>
                      <a:srgbClr val="006600"/>
                    </a:solidFill>
                  </a:rPr>
                  <a:t>Commutative Law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13162-FB75-FF45-BF93-E4F4398E8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9873" y="1788594"/>
                <a:ext cx="10282382" cy="3595255"/>
              </a:xfrm>
              <a:blipFill>
                <a:blip r:embed="rId3"/>
                <a:stretch>
                  <a:fillRect b="-15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E9B1-CB2C-43E6-82AF-FEDD9536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286646"/>
            <a:ext cx="9875520" cy="1356360"/>
          </a:xfrm>
        </p:spPr>
        <p:txBody>
          <a:bodyPr>
            <a:normAutofit/>
          </a:bodyPr>
          <a:lstStyle/>
          <a:p>
            <a:pPr>
              <a:tabLst>
                <a:tab pos="1028700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Q9. 	Let A, B be sets.</a:t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	Show that A ⊆ B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iff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A ⋃ B = B</a:t>
            </a:r>
            <a:endParaRPr lang="en-SG" sz="4000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2551" y="2071689"/>
                <a:ext cx="35825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</a:tabLst>
                </a:pPr>
                <a:r>
                  <a:rPr lang="en-US" sz="2800" b="0" dirty="0"/>
                  <a:t>1.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</m:d>
                  </m:oMath>
                </a14:m>
                <a:r>
                  <a:rPr lang="en-US" sz="2800" dirty="0"/>
                  <a:t> 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2071689"/>
                <a:ext cx="3582591" cy="523220"/>
              </a:xfrm>
              <a:prstGeom prst="rect">
                <a:avLst/>
              </a:prstGeom>
              <a:blipFill>
                <a:blip r:embed="rId2"/>
                <a:stretch>
                  <a:fillRect l="-3578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475184" y="1643006"/>
            <a:ext cx="3400425" cy="414397"/>
            <a:chOff x="1485900" y="1685866"/>
            <a:chExt cx="3400425" cy="414397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485900" y="1900238"/>
              <a:ext cx="728663" cy="2000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14563" y="1685866"/>
              <a:ext cx="267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This is the “only if” part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455" y="2547640"/>
                <a:ext cx="583823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4350" algn="l"/>
                  </a:tabLst>
                </a:pPr>
                <a:r>
                  <a:rPr lang="en-US" sz="2400" b="0" dirty="0"/>
                  <a:t>1.1	</a:t>
                </a:r>
                <a:r>
                  <a:rPr lang="en-US" sz="2400" b="0" dirty="0">
                    <a:solidFill>
                      <a:srgbClr val="C00000"/>
                    </a:solidFill>
                  </a:rPr>
                  <a:t>(To show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</a:p>
              <a:p>
                <a:pPr>
                  <a:tabLst>
                    <a:tab pos="514350" algn="l"/>
                    <a:tab pos="1200150" algn="l"/>
                  </a:tabLst>
                </a:pPr>
                <a:r>
                  <a:rPr lang="en-US" sz="2400" dirty="0"/>
                  <a:t>	1.1.1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514350" algn="l"/>
                    <a:tab pos="1200150" algn="l"/>
                  </a:tabLst>
                </a:pPr>
                <a:r>
                  <a:rPr lang="en-US" sz="2400" dirty="0"/>
                  <a:t>	1.1.2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)</a:t>
                </a:r>
              </a:p>
              <a:p>
                <a:pPr>
                  <a:tabLst>
                    <a:tab pos="514350" algn="l"/>
                    <a:tab pos="1200150" algn="l"/>
                  </a:tabLst>
                </a:pPr>
                <a:r>
                  <a:rPr lang="en-US" sz="2400" dirty="0"/>
                  <a:t>	1.1.3	Case 1: 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tabLst>
                    <a:tab pos="514350" algn="l"/>
                    <a:tab pos="1200150" algn="l"/>
                  </a:tabLst>
                </a:pPr>
                <a:r>
                  <a:rPr lang="en-US" sz="2400" dirty="0"/>
                  <a:t>		1.1.3.1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(from 1)</a:t>
                </a:r>
              </a:p>
              <a:p>
                <a:pPr>
                  <a:tabLst>
                    <a:tab pos="514350" algn="l"/>
                    <a:tab pos="1200150" algn="l"/>
                  </a:tabLst>
                </a:pPr>
                <a:r>
                  <a:rPr lang="en-US" sz="2400" dirty="0"/>
                  <a:t>	1.1.4	Case 2: 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>
                  <a:tabLst>
                    <a:tab pos="514350" algn="l"/>
                    <a:tab pos="1200150" algn="l"/>
                  </a:tabLst>
                </a:pPr>
                <a:r>
                  <a:rPr lang="en-US" sz="2400" dirty="0"/>
                  <a:t>		1.1.4.1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>
                  <a:tabLst>
                    <a:tab pos="514350" algn="l"/>
                    <a:tab pos="1200150" algn="l"/>
                  </a:tabLst>
                </a:pPr>
                <a:r>
                  <a:rPr lang="en-US" sz="2400" dirty="0"/>
                  <a:t>	1.1.5	In all cases, we have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5" y="2547640"/>
                <a:ext cx="5838230" cy="3046988"/>
              </a:xfrm>
              <a:prstGeom prst="rect">
                <a:avLst/>
              </a:prstGeom>
              <a:blipFill>
                <a:blip r:embed="rId3"/>
                <a:stretch>
                  <a:fillRect l="-156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43685" y="2718103"/>
                <a:ext cx="54149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4350" algn="l"/>
                  </a:tabLst>
                </a:pPr>
                <a:r>
                  <a:rPr lang="en-US" sz="2400" b="0" dirty="0"/>
                  <a:t>1.2	</a:t>
                </a:r>
                <a:r>
                  <a:rPr lang="en-US" sz="2400" b="0" dirty="0">
                    <a:solidFill>
                      <a:srgbClr val="C00000"/>
                    </a:solidFill>
                  </a:rPr>
                  <a:t>(To show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endParaRPr lang="en-US" sz="2400" dirty="0"/>
              </a:p>
              <a:p>
                <a:pPr>
                  <a:tabLst>
                    <a:tab pos="514350" algn="l"/>
                    <a:tab pos="1200150" algn="l"/>
                  </a:tabLst>
                </a:pPr>
                <a:r>
                  <a:rPr lang="en-US" sz="2400" dirty="0"/>
                  <a:t>	1.2.1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514350" algn="l"/>
                    <a:tab pos="1200150" algn="l"/>
                  </a:tabLst>
                </a:pPr>
                <a:r>
                  <a:rPr lang="en-US" sz="2400" dirty="0"/>
                  <a:t>	1.2.2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)</a:t>
                </a:r>
              </a:p>
              <a:p>
                <a:pPr>
                  <a:tabLst>
                    <a:tab pos="514350" algn="l"/>
                    <a:tab pos="1200150" algn="l"/>
                  </a:tabLst>
                </a:pPr>
                <a:r>
                  <a:rPr lang="en-US" sz="2400" dirty="0"/>
                  <a:t>	1.2.3	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definition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514350" indent="-514350">
                  <a:tabLst>
                    <a:tab pos="514350" algn="l"/>
                    <a:tab pos="1200150" algn="l"/>
                  </a:tabLst>
                </a:pPr>
                <a:r>
                  <a:rPr lang="en-US" sz="2400" dirty="0"/>
                  <a:t>1.3	Lines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1.1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1.2</a:t>
                </a:r>
                <a:r>
                  <a:rPr lang="en-US" sz="2400" dirty="0"/>
                  <a:t> imply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en-US" sz="2400" dirty="0"/>
                </a:br>
                <a:r>
                  <a:rPr lang="en-US" sz="2000" dirty="0">
                    <a:solidFill>
                      <a:srgbClr val="006600"/>
                    </a:solidFill>
                  </a:rPr>
                  <a:t>(by definition of set equality)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85" y="2718103"/>
                <a:ext cx="5414964" cy="2308324"/>
              </a:xfrm>
              <a:prstGeom prst="rect">
                <a:avLst/>
              </a:prstGeom>
              <a:blipFill>
                <a:blip r:embed="rId4"/>
                <a:stretch>
                  <a:fillRect l="-1802" t="-2111" b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bldLvl="2"/>
      <p:bldP spid="11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E9B1-CB2C-43E6-82AF-FEDD9536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286646"/>
            <a:ext cx="9875520" cy="1356360"/>
          </a:xfrm>
        </p:spPr>
        <p:txBody>
          <a:bodyPr>
            <a:normAutofit/>
          </a:bodyPr>
          <a:lstStyle/>
          <a:p>
            <a:pPr>
              <a:tabLst>
                <a:tab pos="1028700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Q9. 	Let A, B be sets.</a:t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	Show that A ⊆ B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iff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A ⋃ B = B</a:t>
            </a:r>
            <a:endParaRPr lang="en-SG" sz="4000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82281" y="2071689"/>
                <a:ext cx="46595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4350" algn="l"/>
                  </a:tabLst>
                </a:pPr>
                <a:r>
                  <a:rPr lang="en-US" sz="2800" b="0" dirty="0"/>
                  <a:t>2.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⇐</m:t>
                        </m:r>
                      </m:e>
                    </m:d>
                  </m:oMath>
                </a14:m>
                <a:r>
                  <a:rPr lang="en-US" sz="2800" dirty="0"/>
                  <a:t> Suppose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81" y="2071689"/>
                <a:ext cx="4659512" cy="523220"/>
              </a:xfrm>
              <a:prstGeom prst="rect">
                <a:avLst/>
              </a:prstGeom>
              <a:blipFill>
                <a:blip r:embed="rId2"/>
                <a:stretch>
                  <a:fillRect l="-2749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144914" y="1643006"/>
            <a:ext cx="3400425" cy="414397"/>
            <a:chOff x="1485900" y="1685866"/>
            <a:chExt cx="3400425" cy="414397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485900" y="1900238"/>
              <a:ext cx="728663" cy="2000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14563" y="1685866"/>
              <a:ext cx="267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This is the “if” part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5184" y="2547640"/>
                <a:ext cx="700980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14350" algn="l"/>
                  </a:tabLst>
                </a:pPr>
                <a:r>
                  <a:rPr lang="en-US" sz="2800" b="0" dirty="0"/>
                  <a:t>2.1	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dirty="0"/>
              </a:p>
              <a:p>
                <a:pPr>
                  <a:spcAft>
                    <a:spcPts val="600"/>
                  </a:spcAft>
                  <a:tabLst>
                    <a:tab pos="514350" algn="l"/>
                  </a:tabLst>
                </a:pPr>
                <a:r>
                  <a:rPr lang="en-US" sz="2800" dirty="0"/>
                  <a:t>2.2	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(by definition of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  <a:tabLst>
                    <a:tab pos="514350" algn="l"/>
                  </a:tabLst>
                </a:pPr>
                <a:r>
                  <a:rPr lang="en-US" sz="2800" dirty="0"/>
                  <a:t>2.3	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(by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  <a:tabLst>
                    <a:tab pos="514350" algn="l"/>
                  </a:tabLst>
                </a:pPr>
                <a:r>
                  <a:rPr lang="en-US" sz="2800" dirty="0"/>
                  <a:t>2.4	This implies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(by line 2)</a:t>
                </a:r>
              </a:p>
              <a:p>
                <a:pPr>
                  <a:spcAft>
                    <a:spcPts val="600"/>
                  </a:spcAft>
                  <a:tabLst>
                    <a:tab pos="514350" algn="l"/>
                  </a:tabLst>
                </a:pPr>
                <a:r>
                  <a:rPr lang="en-US" sz="2800" dirty="0"/>
                  <a:t>2.5	Therefore,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(by definition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</a:t>
                </a:r>
                <a:endParaRPr lang="en-US" sz="20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84" y="2547640"/>
                <a:ext cx="7009809" cy="2554545"/>
              </a:xfrm>
              <a:prstGeom prst="rect">
                <a:avLst/>
              </a:prstGeom>
              <a:blipFill>
                <a:blip r:embed="rId3"/>
                <a:stretch>
                  <a:fillRect l="-1826" t="-2387" b="-59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257300" algn="l"/>
                  </a:tabLst>
                </a:pP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Q10. 	For sets A and B, </a:t>
                </a:r>
                <a:b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	define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  <a:blipFill>
                <a:blip r:embed="rId2"/>
                <a:stretch>
                  <a:fillRect l="-2098" t="-6278" b="-1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5837" y="2015430"/>
                <a:ext cx="10929938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solidFill>
                          <a:srgbClr val="0000FF"/>
                        </a:solidFill>
                      </a:rPr>
                      <m:t>Let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0000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0000FF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0000FF"/>
                        </a:solidFill>
                      </a:rPr>
                      <m:t> = {1, 4, 9, 16} 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0000FF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0000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0000FF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0000FF"/>
                        </a:solidFill>
                      </a:rPr>
                      <m:t> = {2, 4, 6, 8, 10, 12, 14, 16}. </m:t>
                    </m:r>
                  </m:oMath>
                </a14:m>
                <a:endParaRPr lang="en-US" sz="3200" dirty="0">
                  <a:solidFill>
                    <a:srgbClr val="0000FF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	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7" y="2015430"/>
                <a:ext cx="10929938" cy="1154162"/>
              </a:xfrm>
              <a:prstGeom prst="rect">
                <a:avLst/>
              </a:prstGeom>
              <a:blipFill>
                <a:blip r:embed="rId3"/>
                <a:stretch>
                  <a:fillRect l="-1450" t="-6349" b="-1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47812" y="3414204"/>
                <a:ext cx="1781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=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2" y="3414204"/>
                <a:ext cx="1781176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7812" y="4237307"/>
                <a:ext cx="1781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=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2" y="4237307"/>
                <a:ext cx="178117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454A63-0E4C-4465-82CA-C47DC378EC9C}"/>
                  </a:ext>
                </a:extLst>
              </p:cNvPr>
              <p:cNvSpPr txBox="1"/>
              <p:nvPr/>
            </p:nvSpPr>
            <p:spPr>
              <a:xfrm>
                <a:off x="1547812" y="5066652"/>
                <a:ext cx="1781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=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454A63-0E4C-4465-82CA-C47DC378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2" y="5066652"/>
                <a:ext cx="1781176" cy="584775"/>
              </a:xfrm>
              <a:prstGeom prst="rect">
                <a:avLst/>
              </a:prstGeom>
              <a:blipFill>
                <a:blip r:embed="rId6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9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257300" algn="l"/>
                  </a:tabLst>
                </a:pP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Q10. 	For sets A and B, </a:t>
                </a:r>
                <a:b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	define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  <a:blipFill>
                <a:blip r:embed="rId2"/>
                <a:stretch>
                  <a:fillRect l="-2098" t="-6278" b="-1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7212" y="1571835"/>
                <a:ext cx="109299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(b)	 Show that for all sets A, B: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)\</m:t>
                    </m:r>
                    <m:r>
                      <m:rPr>
                        <m:lit/>
                      </m:rP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1571835"/>
                <a:ext cx="10929938" cy="584775"/>
              </a:xfrm>
              <a:prstGeom prst="rect">
                <a:avLst/>
              </a:prstGeom>
              <a:blipFill>
                <a:blip r:embed="rId3"/>
                <a:stretch>
                  <a:fillRect l="-139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0149" y="2190778"/>
                <a:ext cx="10487025" cy="4021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00"/>
                  </a:spcAft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Set Difference law</a:t>
                </a: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Distributive law</a:t>
                </a: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Distributive law</a:t>
                </a: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Complement law</a:t>
                </a: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De Morgan’s law</a:t>
                </a: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Identity law</a:t>
                </a: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Commutative law</a:t>
                </a: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)\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)     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Set Difference law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49" y="2190778"/>
                <a:ext cx="10487025" cy="4021870"/>
              </a:xfrm>
              <a:prstGeom prst="rect">
                <a:avLst/>
              </a:prstGeom>
              <a:blipFill>
                <a:blip r:embed="rId4"/>
                <a:stretch>
                  <a:fillRect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99FF-22CC-47F8-89E4-D33DECF5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881E9-10B9-4B81-9344-54B4635F5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561" y="3279066"/>
                <a:ext cx="5669279" cy="3253415"/>
              </a:xfrm>
            </p:spPr>
            <p:txBody>
              <a:bodyPr>
                <a:normAutofit fontScale="77500" lnSpcReduction="20000"/>
              </a:bodyPr>
              <a:lstStyle/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800" b="1" dirty="0">
                    <a:solidFill>
                      <a:srgbClr val="0000FF"/>
                    </a:solidFill>
                  </a:rPr>
                  <a:t>False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1.	It suffices to show its negation is true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2.	Take any </a:t>
                </a:r>
                <a14:m>
                  <m:oMath xmlns:m="http://schemas.openxmlformats.org/officeDocument/2006/math"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3.	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=−9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4.	Then </a:t>
                </a:r>
                <a14:m>
                  <m:oMath xmlns:m="http://schemas.openxmlformats.org/officeDocument/2006/math"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SG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SG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8−</m:t>
                        </m:r>
                        <m:d>
                          <m:dPr>
                            <m:ctrlPr>
                              <a:rPr lang="en-SG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d>
                      </m:e>
                    </m:d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=17&gt;8=</m:t>
                    </m:r>
                    <m:func>
                      <m:funcPr>
                        <m:ctrlP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41325" indent="-396875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5.	Since this is true, the original statement is false.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881E9-10B9-4B81-9344-54B4635F5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561" y="3279066"/>
                <a:ext cx="5669279" cy="3253415"/>
              </a:xfrm>
              <a:blipFill>
                <a:blip r:embed="rId2"/>
                <a:stretch>
                  <a:fillRect l="-645" t="-1311" b="-13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533A1F-4A55-43BF-8988-C6856D7E6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76"/>
          <a:stretch/>
        </p:blipFill>
        <p:spPr>
          <a:xfrm>
            <a:off x="236220" y="380844"/>
            <a:ext cx="11353800" cy="2890278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068AE-230F-472A-96F0-43BB40DE0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80" r="55772"/>
          <a:stretch/>
        </p:blipFill>
        <p:spPr>
          <a:xfrm>
            <a:off x="5464203" y="2902348"/>
            <a:ext cx="5021580" cy="504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EF15E81-C82E-42C7-84F2-4713C5CAB0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7817" y="3406465"/>
                <a:ext cx="5032203" cy="1645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441325" algn="l"/>
                  </a:tabLst>
                </a:pPr>
                <a:r>
                  <a:rPr lang="en-US" sz="2400" b="1" dirty="0">
                    <a:solidFill>
                      <a:srgbClr val="0000FF"/>
                    </a:solidFill>
                  </a:rPr>
                  <a:t>True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	</a:t>
                </a:r>
                <a:r>
                  <a:rPr lang="en-SG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	</a:t>
                </a:r>
                <a:r>
                  <a:rPr lang="en-SG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SG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EF15E81-C82E-42C7-84F2-4713C5CAB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17" y="3406465"/>
                <a:ext cx="5032203" cy="1645905"/>
              </a:xfrm>
              <a:prstGeom prst="rect">
                <a:avLst/>
              </a:prstGeom>
              <a:blipFill>
                <a:blip r:embed="rId4"/>
                <a:stretch>
                  <a:fillRect l="-970" t="-3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3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1" y="281304"/>
                <a:ext cx="10393680" cy="229425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1082675" algn="l"/>
                  </a:tabLst>
                </a:pP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Q12. 	For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define 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3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…∩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 </a:t>
                </a:r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1" y="281304"/>
                <a:ext cx="10393680" cy="2294256"/>
              </a:xfrm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C4659-A6BF-A446-884E-AB74E472B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4880" y="2575560"/>
                <a:ext cx="9872871" cy="1341120"/>
              </a:xfrm>
            </p:spPr>
            <p:txBody>
              <a:bodyPr>
                <a:noAutofit/>
              </a:bodyPr>
              <a:lstStyle/>
              <a:p>
                <a:pPr marL="45720" indent="0">
                  <a:buNone/>
                  <a:tabLst>
                    <a:tab pos="625475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(a)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 </a:t>
                </a:r>
              </a:p>
              <a:p>
                <a:pPr marL="45720" indent="0">
                  <a:buNone/>
                  <a:tabLst>
                    <a:tab pos="625475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	Write down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in roster notation.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C4659-A6BF-A446-884E-AB74E472B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880" y="2575560"/>
                <a:ext cx="9872871" cy="1341120"/>
              </a:xfrm>
              <a:blipFill>
                <a:blip r:embed="rId3"/>
                <a:stretch>
                  <a:fillRect l="-1049" t="-9091" b="-27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4D5C77-7D8A-45CC-8615-1A3121CBE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591" y="4248468"/>
                <a:ext cx="2468879" cy="158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4D5C77-7D8A-45CC-8615-1A3121CBE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1" y="4248468"/>
                <a:ext cx="2468879" cy="1588914"/>
              </a:xfrm>
              <a:prstGeom prst="rect">
                <a:avLst/>
              </a:prstGeom>
              <a:blipFill>
                <a:blip r:embed="rId4"/>
                <a:stretch>
                  <a:fillRect t="-3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83E4AED-2473-4842-8ED1-58728BE8B5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4248468"/>
                <a:ext cx="2226365" cy="158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83E4AED-2473-4842-8ED1-58728BE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48468"/>
                <a:ext cx="2226365" cy="1588914"/>
              </a:xfrm>
              <a:prstGeom prst="rect">
                <a:avLst/>
              </a:prstGeom>
              <a:blipFill>
                <a:blip r:embed="rId5"/>
                <a:stretch>
                  <a:fillRect t="-3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05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A5FC-A3D0-4250-9388-A17AB9E4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Recap: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1300-39AF-46FE-8709-4EE5D0C0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Membership, inclusion, equality of sets</a:t>
            </a:r>
          </a:p>
          <a:p>
            <a:r>
              <a:rPr lang="en-MY" dirty="0"/>
              <a:t>Power sets and Cartesian products</a:t>
            </a:r>
          </a:p>
          <a:p>
            <a:r>
              <a:rPr lang="en-MY" dirty="0"/>
              <a:t>Union, intersections, complements</a:t>
            </a:r>
          </a:p>
          <a:p>
            <a:r>
              <a:rPr lang="en-MY" dirty="0"/>
              <a:t>Set identities</a:t>
            </a:r>
          </a:p>
          <a:p>
            <a:r>
              <a:rPr lang="en-MY" dirty="0"/>
              <a:t>Venn diagrams</a:t>
            </a:r>
          </a:p>
          <a:p>
            <a:r>
              <a:rPr lang="en-MY" dirty="0"/>
              <a:t>Cardinalities of finite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6C3A3-D4DF-4886-90E1-859F47E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231116" y="281304"/>
                <a:ext cx="4518923" cy="1316268"/>
              </a:xfrm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898525" algn="l"/>
                  </a:tabLst>
                </a:pPr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For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define </a:t>
                </a:r>
                <a:b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:b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…∩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 </a:t>
                </a:r>
                <a:endParaRPr lang="en-US" sz="2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31116" y="281304"/>
                <a:ext cx="4518923" cy="1316268"/>
              </a:xfrm>
              <a:blipFill>
                <a:blip r:embed="rId2"/>
                <a:stretch>
                  <a:fillRect l="-7268" r="-2557" b="-4174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CF82D5-380C-4A7B-810F-253EB88DD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960" y="586430"/>
                <a:ext cx="5989320" cy="1137603"/>
              </a:xfrm>
            </p:spPr>
            <p:txBody>
              <a:bodyPr>
                <a:normAutofit fontScale="92500"/>
              </a:bodyPr>
              <a:lstStyle/>
              <a:p>
                <a:pPr marL="715963" indent="-671513">
                  <a:buNone/>
                  <a:tabLst>
                    <a:tab pos="715963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(b)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be sets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>
                  <a:solidFill>
                    <a:srgbClr val="0000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CF82D5-380C-4A7B-810F-253EB88DD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" y="586430"/>
                <a:ext cx="5989320" cy="1137603"/>
              </a:xfrm>
              <a:blipFill>
                <a:blip r:embed="rId3"/>
                <a:stretch>
                  <a:fillRect l="-1731" t="-10695" r="-3360" b="-10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C57A0C0-C198-4B99-8861-9AB4FE6A6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719" y="1628773"/>
                <a:ext cx="10058400" cy="6880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3200" dirty="0">
                    <a:solidFill>
                      <a:srgbClr val="0000FF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3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rgbClr val="0000FF"/>
                  </a:solidFill>
                </a:endParaRPr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C57A0C0-C198-4B99-8861-9AB4FE6A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19" y="1628773"/>
                <a:ext cx="10058400" cy="688023"/>
              </a:xfrm>
              <a:prstGeom prst="rect">
                <a:avLst/>
              </a:prstGeom>
              <a:blipFill>
                <a:blip r:embed="rId5"/>
                <a:stretch>
                  <a:fillRect l="-909" t="-15929" b="-2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38905FE-7D63-4FB5-A146-25DF64A2F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31" y="2334223"/>
            <a:ext cx="11356138" cy="39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231116" y="281304"/>
                <a:ext cx="4518923" cy="1316268"/>
              </a:xfrm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898525" algn="l"/>
                  </a:tabLst>
                </a:pPr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For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define </a:t>
                </a:r>
                <a:b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:b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…∩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 </a:t>
                </a:r>
                <a:endParaRPr lang="en-US" sz="2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31116" y="281304"/>
                <a:ext cx="4518923" cy="1316268"/>
              </a:xfrm>
              <a:blipFill>
                <a:blip r:embed="rId2"/>
                <a:stretch>
                  <a:fillRect l="-7268" r="-2557" b="-4174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CF82D5-380C-4A7B-810F-253EB88DD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960" y="586430"/>
                <a:ext cx="5989320" cy="1137603"/>
              </a:xfrm>
            </p:spPr>
            <p:txBody>
              <a:bodyPr>
                <a:normAutofit fontScale="92500"/>
              </a:bodyPr>
              <a:lstStyle/>
              <a:p>
                <a:pPr marL="715963" indent="-671513">
                  <a:buNone/>
                  <a:tabLst>
                    <a:tab pos="715963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(b)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be sets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>
                  <a:solidFill>
                    <a:srgbClr val="0000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ACF82D5-380C-4A7B-810F-253EB88DD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" y="586430"/>
                <a:ext cx="5989320" cy="1137603"/>
              </a:xfrm>
              <a:blipFill>
                <a:blip r:embed="rId3"/>
                <a:stretch>
                  <a:fillRect l="-1731" t="-10695" r="-3360" b="-10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9617FDA-115D-46A0-8F47-D3EBB82294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484" y="2175641"/>
                <a:ext cx="10331394" cy="44010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3400" lvl="1" indent="-5334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1.	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sets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533400" lvl="1" indent="-5334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906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	2.1	Let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90600" lvl="1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2.2	Take any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90600" lvl="1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2.3 	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…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definition of “or”, </a:t>
                </a:r>
                <a:r>
                  <a:rPr lang="en-US" sz="2400" dirty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90600" lvl="1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2.4	So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definition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90600" lvl="1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2.5 	Hence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⋂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∩…∩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nary>
                      <m:naryPr>
                        <m:chr m:val="⋃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nary>
                      <m:naryPr>
                        <m:chr m:val="⋂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line 1 </a:t>
                </a:r>
              </a:p>
              <a:p>
                <a:pPr marL="990600" lvl="1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2.6	Thus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90600" lvl="1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2.7 	In particular, we know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33400" lvl="1" indent="-5334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any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9617FDA-115D-46A0-8F47-D3EBB822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84" y="2175641"/>
                <a:ext cx="10331394" cy="4401055"/>
              </a:xfrm>
              <a:prstGeom prst="rect">
                <a:avLst/>
              </a:prstGeom>
              <a:blipFill>
                <a:blip r:embed="rId4"/>
                <a:stretch>
                  <a:fillRect l="-767" t="-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C57A0C0-C198-4B99-8861-9AB4FE6A6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719" y="1628773"/>
                <a:ext cx="10058400" cy="6880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3200" dirty="0">
                    <a:solidFill>
                      <a:srgbClr val="0000FF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3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rgbClr val="0000FF"/>
                  </a:solidFill>
                </a:endParaRPr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C57A0C0-C198-4B99-8861-9AB4FE6A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19" y="1628773"/>
                <a:ext cx="10058400" cy="688023"/>
              </a:xfrm>
              <a:prstGeom prst="rect">
                <a:avLst/>
              </a:prstGeom>
              <a:blipFill>
                <a:blip r:embed="rId5"/>
                <a:stretch>
                  <a:fillRect l="-909" t="-15929" b="-2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3B7016-BD08-44E1-8F9A-BA87CEB7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8" y="296013"/>
            <a:ext cx="6736772" cy="76696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Prof Aaron’s post on Forum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71E1F6-975B-4E15-AEE8-63B9D5D6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176" y="449005"/>
            <a:ext cx="777038" cy="64795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D15E48-F87D-42C4-AEEC-7233C169CE33}"/>
              </a:ext>
            </a:extLst>
          </p:cNvPr>
          <p:cNvSpPr txBox="1">
            <a:spLocks/>
          </p:cNvSpPr>
          <p:nvPr/>
        </p:nvSpPr>
        <p:spPr>
          <a:xfrm>
            <a:off x="674568" y="1096962"/>
            <a:ext cx="3083045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= {1, {2}, 3}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EB574-D74D-41E9-A721-5D8E112A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14" y="344503"/>
            <a:ext cx="3167218" cy="34471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0A8D99-17AF-4F1A-8D15-64A1A9614962}"/>
              </a:ext>
            </a:extLst>
          </p:cNvPr>
          <p:cNvSpPr txBox="1">
            <a:spLocks/>
          </p:cNvSpPr>
          <p:nvPr/>
        </p:nvSpPr>
        <p:spPr>
          <a:xfrm>
            <a:off x="8474618" y="2233882"/>
            <a:ext cx="718376" cy="74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itchFamily="34" charset="0"/>
              <a:buNone/>
            </a:pPr>
            <a:r>
              <a:rPr lang="en-US" sz="4000" dirty="0">
                <a:solidFill>
                  <a:srgbClr val="0000FF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40EE2D-2E09-4A14-B743-971AC7A64E31}"/>
              </a:ext>
            </a:extLst>
          </p:cNvPr>
          <p:cNvGrpSpPr/>
          <p:nvPr/>
        </p:nvGrpSpPr>
        <p:grpSpPr>
          <a:xfrm>
            <a:off x="9245211" y="1858961"/>
            <a:ext cx="1110002" cy="1208095"/>
            <a:chOff x="6933536" y="3429000"/>
            <a:chExt cx="1360226" cy="14804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2411E5-9636-4809-94D6-346A8226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3536" y="3429000"/>
              <a:ext cx="1360226" cy="1480432"/>
            </a:xfrm>
            <a:prstGeom prst="rect">
              <a:avLst/>
            </a:prstGeom>
          </p:spPr>
        </p:pic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AE28D4A3-67AE-4A51-8391-F725FCCA172A}"/>
                </a:ext>
              </a:extLst>
            </p:cNvPr>
            <p:cNvSpPr txBox="1">
              <a:spLocks/>
            </p:cNvSpPr>
            <p:nvPr/>
          </p:nvSpPr>
          <p:spPr>
            <a:xfrm>
              <a:off x="7023617" y="3958874"/>
              <a:ext cx="1016663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4000" dirty="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E83452-C817-4162-93F8-ED4340D2BCCD}"/>
              </a:ext>
            </a:extLst>
          </p:cNvPr>
          <p:cNvSpPr txBox="1">
            <a:spLocks/>
          </p:cNvSpPr>
          <p:nvPr/>
        </p:nvSpPr>
        <p:spPr>
          <a:xfrm>
            <a:off x="10321788" y="2327426"/>
            <a:ext cx="718376" cy="74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itchFamily="34" charset="0"/>
              <a:buNone/>
            </a:pPr>
            <a:r>
              <a:rPr lang="en-US" sz="4000" dirty="0">
                <a:solidFill>
                  <a:srgbClr val="0000FF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02129AB-8A05-4216-9FCE-A34B27F48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322" y="1858961"/>
                <a:ext cx="6861854" cy="15647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0000FF"/>
                    </a:solidFill>
                  </a:rPr>
                  <a:t>Membership: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{2} </a:t>
                </a:r>
                <a:r>
                  <a:rPr lang="en-US" sz="3200" dirty="0">
                    <a:solidFill>
                      <a:schemeClr val="tx1"/>
                    </a:solidFill>
                  </a:rPr>
                  <a:t>and 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dirty="0">
                    <a:solidFill>
                      <a:schemeClr val="tx1"/>
                    </a:solidFill>
                  </a:rPr>
                  <a:t> are members/elements of A.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A, {2}A, </a:t>
                </a:r>
                <a:r>
                  <a:rPr lang="en-US" sz="32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3A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2A,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A.</a:t>
                </a:r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02129AB-8A05-4216-9FCE-A34B27F4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2" y="1858961"/>
                <a:ext cx="6861854" cy="1564797"/>
              </a:xfrm>
              <a:prstGeom prst="rect">
                <a:avLst/>
              </a:prstGeom>
              <a:blipFill>
                <a:blip r:embed="rId3"/>
                <a:stretch>
                  <a:fillRect l="-2041" t="-4247" b="-50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54513A2-5CDE-4251-B071-7B02323E5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322" y="3599219"/>
                <a:ext cx="6861854" cy="25272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0000FF"/>
                    </a:solidFill>
                  </a:rPr>
                  <a:t>Subsets: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Removing no element: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{1,{2},3}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Removing one element: </a:t>
                </a:r>
                <a:r>
                  <a:rPr lang="en-US" sz="2800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{{2},3}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{1,3}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{1,{2}}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Removing two elements: </a:t>
                </a:r>
                <a:r>
                  <a:rPr lang="en-US" sz="2800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{1}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{{2}}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{3}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Removing three elements: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54513A2-5CDE-4251-B071-7B02323E5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2" y="3599219"/>
                <a:ext cx="6861854" cy="2527261"/>
              </a:xfrm>
              <a:prstGeom prst="rect">
                <a:avLst/>
              </a:prstGeom>
              <a:blipFill>
                <a:blip r:embed="rId4"/>
                <a:stretch>
                  <a:fillRect l="-2218" t="-1918" r="-976" b="-47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5731D8F-0821-4722-BA48-D2730A25B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5709" y="3875312"/>
                <a:ext cx="3202854" cy="24826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0000FF"/>
                    </a:solidFill>
                  </a:rPr>
                  <a:t>Power set: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(A)=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{ </a:t>
                </a:r>
                <a:r>
                  <a:rPr lang="en-US" sz="3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{1,{2},3}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{{2},3}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{1,3}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{1,{2}}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400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{{2}}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{3}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 </m:t>
                    </m:r>
                    <m:r>
                      <a:rPr lang="en-US" sz="3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</m:t>
                    </m:r>
                  </m:oMath>
                </a14:m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}</a:t>
                </a:r>
                <a:endParaRPr lang="en-US" sz="3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5731D8F-0821-4722-BA48-D2730A25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709" y="3875312"/>
                <a:ext cx="3202854" cy="2482626"/>
              </a:xfrm>
              <a:prstGeom prst="rect">
                <a:avLst/>
              </a:prstGeom>
              <a:blipFill>
                <a:blip r:embed="rId5"/>
                <a:stretch>
                  <a:fillRect l="-2846" t="-14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build="p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3B7016-BD08-44E1-8F9A-BA87CEB7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8" y="296013"/>
            <a:ext cx="6598227" cy="76696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Prof Aaron’s post on Forum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D15E48-F87D-42C4-AEEC-7233C169CE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568" y="1096962"/>
                <a:ext cx="3962400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4000" dirty="0">
                    <a:solidFill>
                      <a:srgbClr val="C00000"/>
                    </a:solidFill>
                  </a:rPr>
                  <a:t>Empty set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D15E48-F87D-42C4-AEEC-7233C169C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68" y="1096962"/>
                <a:ext cx="3962400" cy="762000"/>
              </a:xfrm>
              <a:prstGeom prst="rect">
                <a:avLst/>
              </a:prstGeom>
              <a:blipFill>
                <a:blip r:embed="rId2"/>
                <a:stretch>
                  <a:fillRect l="-5538" t="-14400" b="-2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2129AB-8A05-4216-9FCE-A34B27F48B02}"/>
              </a:ext>
            </a:extLst>
          </p:cNvPr>
          <p:cNvSpPr txBox="1">
            <a:spLocks/>
          </p:cNvSpPr>
          <p:nvPr/>
        </p:nvSpPr>
        <p:spPr>
          <a:xfrm>
            <a:off x="711321" y="1858961"/>
            <a:ext cx="10973997" cy="2689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</a:rPr>
              <a:t>Do not call it “null set”.</a:t>
            </a:r>
          </a:p>
          <a:p>
            <a:pPr marL="457200" indent="-23177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In measure theory, a null set is set of measure zero (not necessarily empty)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</a:rPr>
              <a:t>Do not call it “null”!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</a:rPr>
              <a:t>An empty set is NOT equivalent to nothing. It is a set that has no members/elements.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4EB574-D74D-41E9-A721-5D8E112A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664" y="4039538"/>
            <a:ext cx="1936786" cy="2107944"/>
          </a:xfrm>
          <a:prstGeom prst="rect">
            <a:avLst/>
          </a:prstGeom>
        </p:spPr>
      </p:pic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4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8" y="296013"/>
            <a:ext cx="1433945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590C-D413-4CA6-B48B-C68631B4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29" y="5692851"/>
            <a:ext cx="3916186" cy="591571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3200" dirty="0">
                <a:solidFill>
                  <a:srgbClr val="222222"/>
                </a:solidFill>
                <a:latin typeface="arial" panose="020B0604020202020204" pitchFamily="34" charset="0"/>
              </a:rPr>
              <a:t>(h) {3,3,2} </a:t>
            </a:r>
            <a:r>
              <a:rPr lang="en-SG" sz="3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⊊ {3,2,1}</a:t>
            </a:r>
            <a:endParaRPr lang="en-SG" sz="32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D42CDC-A8E4-4EF0-A5AC-90E9A20800AF}"/>
              </a:ext>
            </a:extLst>
          </p:cNvPr>
          <p:cNvSpPr txBox="1">
            <a:spLocks/>
          </p:cNvSpPr>
          <p:nvPr/>
        </p:nvSpPr>
        <p:spPr>
          <a:xfrm>
            <a:off x="797328" y="1332888"/>
            <a:ext cx="2078183" cy="556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3200" dirty="0">
                <a:solidFill>
                  <a:srgbClr val="222222"/>
                </a:solidFill>
                <a:latin typeface="arial" panose="020B0604020202020204" pitchFamily="34" charset="0"/>
              </a:rPr>
              <a:t>(a) ∅ ∈ ∅</a:t>
            </a:r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527DE-B192-4F3D-BD93-4D3C9BE175F8}"/>
              </a:ext>
            </a:extLst>
          </p:cNvPr>
          <p:cNvSpPr txBox="1"/>
          <p:nvPr/>
        </p:nvSpPr>
        <p:spPr>
          <a:xfrm>
            <a:off x="5535582" y="541168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FD58A-8A32-470E-899B-8DB37E33839E}"/>
              </a:ext>
            </a:extLst>
          </p:cNvPr>
          <p:cNvSpPr txBox="1"/>
          <p:nvPr/>
        </p:nvSpPr>
        <p:spPr>
          <a:xfrm>
            <a:off x="8666018" y="541168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9E379B-7C16-4FCE-BF35-78F7B10623D0}"/>
              </a:ext>
            </a:extLst>
          </p:cNvPr>
          <p:cNvSpPr txBox="1">
            <a:spLocks/>
          </p:cNvSpPr>
          <p:nvPr/>
        </p:nvSpPr>
        <p:spPr>
          <a:xfrm>
            <a:off x="797328" y="1923844"/>
            <a:ext cx="2382983" cy="556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3200" dirty="0">
                <a:solidFill>
                  <a:srgbClr val="222222"/>
                </a:solidFill>
                <a:latin typeface="arial" panose="020B0604020202020204" pitchFamily="34" charset="0"/>
              </a:rPr>
              <a:t>(b) ∅ ⊆ ∅</a:t>
            </a:r>
          </a:p>
          <a:p>
            <a:endParaRPr lang="en-S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99C552-C9A6-4A25-826B-035ADEF8D5AE}"/>
              </a:ext>
            </a:extLst>
          </p:cNvPr>
          <p:cNvSpPr txBox="1">
            <a:spLocks/>
          </p:cNvSpPr>
          <p:nvPr/>
        </p:nvSpPr>
        <p:spPr>
          <a:xfrm>
            <a:off x="797328" y="2491592"/>
            <a:ext cx="2996737" cy="61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3200" dirty="0">
                <a:solidFill>
                  <a:srgbClr val="222222"/>
                </a:solidFill>
                <a:latin typeface="arial" panose="020B0604020202020204" pitchFamily="34" charset="0"/>
              </a:rPr>
              <a:t>(c) ∅ ∈ {∅}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32891A-389F-40FE-BE95-561E73D86287}"/>
              </a:ext>
            </a:extLst>
          </p:cNvPr>
          <p:cNvSpPr txBox="1">
            <a:spLocks/>
          </p:cNvSpPr>
          <p:nvPr/>
        </p:nvSpPr>
        <p:spPr>
          <a:xfrm>
            <a:off x="797328" y="3126526"/>
            <a:ext cx="2996738" cy="61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3200" dirty="0">
                <a:solidFill>
                  <a:srgbClr val="222222"/>
                </a:solidFill>
                <a:latin typeface="arial" panose="020B0604020202020204" pitchFamily="34" charset="0"/>
              </a:rPr>
              <a:t>(d) ∅ ⊆ {∅}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00E646-A848-48DE-AE98-7AD019A367D6}"/>
              </a:ext>
            </a:extLst>
          </p:cNvPr>
          <p:cNvSpPr txBox="1">
            <a:spLocks/>
          </p:cNvSpPr>
          <p:nvPr/>
        </p:nvSpPr>
        <p:spPr>
          <a:xfrm>
            <a:off x="797328" y="3777104"/>
            <a:ext cx="3406836" cy="561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3200" dirty="0">
                <a:solidFill>
                  <a:srgbClr val="222222"/>
                </a:solidFill>
                <a:latin typeface="arial" panose="020B0604020202020204" pitchFamily="34" charset="0"/>
              </a:rPr>
              <a:t>(e) {∅, 1} = {1}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8DAC9F-01E2-4C45-A491-4EF9CBED78E7}"/>
              </a:ext>
            </a:extLst>
          </p:cNvPr>
          <p:cNvSpPr txBox="1">
            <a:spLocks/>
          </p:cNvSpPr>
          <p:nvPr/>
        </p:nvSpPr>
        <p:spPr>
          <a:xfrm>
            <a:off x="797328" y="4357463"/>
            <a:ext cx="4222865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3200" dirty="0">
                <a:solidFill>
                  <a:srgbClr val="222222"/>
                </a:solidFill>
                <a:latin typeface="arial" panose="020B0604020202020204" pitchFamily="34" charset="0"/>
              </a:rPr>
              <a:t>(f) 1 ∈ {{1,2}, {2,3}, 4}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523CDC-D196-4094-B61F-BC92C067E1B7}"/>
              </a:ext>
            </a:extLst>
          </p:cNvPr>
          <p:cNvSpPr txBox="1">
            <a:spLocks/>
          </p:cNvSpPr>
          <p:nvPr/>
        </p:nvSpPr>
        <p:spPr>
          <a:xfrm>
            <a:off x="797328" y="5003794"/>
            <a:ext cx="3654599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Font typeface="Corbel" pitchFamily="34" charset="0"/>
              <a:buNone/>
            </a:pPr>
            <a:r>
              <a:rPr lang="en-SG" sz="3200" dirty="0">
                <a:solidFill>
                  <a:srgbClr val="222222"/>
                </a:solidFill>
                <a:latin typeface="arial" panose="020B0604020202020204" pitchFamily="34" charset="0"/>
              </a:rPr>
              <a:t>(g) {1,2} ⊆ {3,2,1}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C25C02-CD72-4534-9EDE-DA72B6FCEB31}"/>
              </a:ext>
            </a:extLst>
          </p:cNvPr>
          <p:cNvCxnSpPr/>
          <p:nvPr/>
        </p:nvCxnSpPr>
        <p:spPr>
          <a:xfrm>
            <a:off x="7952509" y="541168"/>
            <a:ext cx="0" cy="574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61003 -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31328 -0.081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4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3056 -0.075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3056 -0.075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61237 -0.263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12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57826 -0.240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6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27943 -0.2391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-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0.27943 -0.214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-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9875520" cy="7620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Q2. 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A = {1, {1, 2}, 2, {1, 2}}. Find |A|.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0E38-AFB3-B649-B35B-6113B15B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582" y="1689101"/>
            <a:ext cx="1065476" cy="804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84FE6F-9643-4DF4-B2C8-F813938C3F23}"/>
              </a:ext>
            </a:extLst>
          </p:cNvPr>
          <p:cNvSpPr txBox="1">
            <a:spLocks/>
          </p:cNvSpPr>
          <p:nvPr/>
        </p:nvSpPr>
        <p:spPr>
          <a:xfrm>
            <a:off x="825501" y="14478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= {1, {1,2}, 2}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E471F6-D096-4AC1-8812-FADEA981B70C}"/>
              </a:ext>
            </a:extLst>
          </p:cNvPr>
          <p:cNvSpPr txBox="1">
            <a:spLocks/>
          </p:cNvSpPr>
          <p:nvPr/>
        </p:nvSpPr>
        <p:spPr>
          <a:xfrm>
            <a:off x="1804725" y="3031140"/>
            <a:ext cx="2003951" cy="80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itchFamily="34" charset="0"/>
              <a:buNone/>
            </a:pPr>
            <a:r>
              <a:rPr lang="en-US" sz="4000" dirty="0">
                <a:solidFill>
                  <a:srgbClr val="C00000"/>
                </a:solidFill>
              </a:rPr>
              <a:t>|</a:t>
            </a:r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A| =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62601" y="1447799"/>
            <a:ext cx="4356099" cy="4741057"/>
            <a:chOff x="5562601" y="1447799"/>
            <a:chExt cx="4356099" cy="47410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0CAD17-8142-4A7F-B434-C487F6B07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2601" y="1447799"/>
              <a:ext cx="4356099" cy="4741057"/>
            </a:xfrm>
            <a:prstGeom prst="rect">
              <a:avLst/>
            </a:prstGeom>
          </p:spPr>
        </p:pic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77AFEAB2-7A76-45AA-8EB7-986DD6D86A05}"/>
                </a:ext>
              </a:extLst>
            </p:cNvPr>
            <p:cNvSpPr txBox="1">
              <a:spLocks/>
            </p:cNvSpPr>
            <p:nvPr/>
          </p:nvSpPr>
          <p:spPr>
            <a:xfrm>
              <a:off x="5913532" y="3835614"/>
              <a:ext cx="737263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4000" dirty="0">
                  <a:solidFill>
                    <a:srgbClr val="0000FF"/>
                  </a:solidFill>
                </a:rPr>
                <a:t>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472CD-E628-4387-87D9-27C1FF28F634}"/>
                </a:ext>
              </a:extLst>
            </p:cNvPr>
            <p:cNvGrpSpPr/>
            <p:nvPr/>
          </p:nvGrpSpPr>
          <p:grpSpPr>
            <a:xfrm>
              <a:off x="6933536" y="3429000"/>
              <a:ext cx="1360226" cy="1480432"/>
              <a:chOff x="6933536" y="3429000"/>
              <a:chExt cx="1360226" cy="148043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83F7841-0BBA-4DEB-88FC-68523E453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33536" y="3429000"/>
                <a:ext cx="1360226" cy="1480432"/>
              </a:xfrm>
              <a:prstGeom prst="rect">
                <a:avLst/>
              </a:prstGeom>
            </p:spPr>
          </p:pic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86754DD-9AA4-46CA-B279-130A2245B3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5317" y="3958874"/>
                <a:ext cx="1016663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4000" dirty="0">
                    <a:solidFill>
                      <a:srgbClr val="0000FF"/>
                    </a:solidFill>
                  </a:rPr>
                  <a:t>1,2</a:t>
                </a:r>
              </a:p>
            </p:txBody>
          </p:sp>
        </p:grp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B4474520-32F3-459A-B4AA-1F1B941E30CC}"/>
                </a:ext>
              </a:extLst>
            </p:cNvPr>
            <p:cNvSpPr txBox="1">
              <a:spLocks/>
            </p:cNvSpPr>
            <p:nvPr/>
          </p:nvSpPr>
          <p:spPr>
            <a:xfrm>
              <a:off x="8528048" y="4276164"/>
              <a:ext cx="737263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4000" dirty="0">
                  <a:solidFill>
                    <a:srgbClr val="0000FF"/>
                  </a:solidFill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13532" y="431800"/>
            <a:ext cx="1020004" cy="762000"/>
            <a:chOff x="5913532" y="431800"/>
            <a:chExt cx="1020004" cy="762000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5913532" y="431800"/>
              <a:ext cx="1020004" cy="762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913532" y="431800"/>
              <a:ext cx="1020004" cy="762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2" y="338513"/>
            <a:ext cx="9875520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= {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0,1,4,5,6,9}, B = {0,2,4,6,8}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7772C3-077B-4D63-9CC2-8DFE1A22054B}"/>
              </a:ext>
            </a:extLst>
          </p:cNvPr>
          <p:cNvSpPr txBox="1">
            <a:spLocks/>
          </p:cNvSpPr>
          <p:nvPr/>
        </p:nvSpPr>
        <p:spPr>
          <a:xfrm>
            <a:off x="1143000" y="1234440"/>
            <a:ext cx="6288314" cy="796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600" dirty="0">
                <a:solidFill>
                  <a:srgbClr val="C00000"/>
                </a:solidFill>
              </a:rPr>
              <a:t>Find |A|, |B|, |A ⋂ B| , |A ⋃ B|</a:t>
            </a:r>
            <a:endParaRPr lang="en-SG" sz="3600" dirty="0">
              <a:solidFill>
                <a:srgbClr val="C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D55603-6F15-4972-B53A-9A978E55BFF6}"/>
              </a:ext>
            </a:extLst>
          </p:cNvPr>
          <p:cNvSpPr txBox="1">
            <a:spLocks/>
          </p:cNvSpPr>
          <p:nvPr/>
        </p:nvSpPr>
        <p:spPr>
          <a:xfrm>
            <a:off x="1354184" y="3233717"/>
            <a:ext cx="1728651" cy="796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</a:rPr>
              <a:t>|A| = 6</a:t>
            </a:r>
            <a:endParaRPr lang="en-SG" sz="3600" dirty="0">
              <a:solidFill>
                <a:srgbClr val="0000F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A5C1D1-3C16-402B-8821-80E982A72067}"/>
              </a:ext>
            </a:extLst>
          </p:cNvPr>
          <p:cNvSpPr txBox="1">
            <a:spLocks/>
          </p:cNvSpPr>
          <p:nvPr/>
        </p:nvSpPr>
        <p:spPr>
          <a:xfrm>
            <a:off x="1354184" y="4286005"/>
            <a:ext cx="1728651" cy="796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</a:rPr>
              <a:t>|B| = 5</a:t>
            </a:r>
            <a:endParaRPr lang="en-SG" sz="3600" dirty="0">
              <a:solidFill>
                <a:srgbClr val="0000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9052A9-3F80-4660-8175-E68B74844A6A}"/>
              </a:ext>
            </a:extLst>
          </p:cNvPr>
          <p:cNvSpPr txBox="1">
            <a:spLocks/>
          </p:cNvSpPr>
          <p:nvPr/>
        </p:nvSpPr>
        <p:spPr>
          <a:xfrm>
            <a:off x="4569393" y="3192542"/>
            <a:ext cx="3372916" cy="144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66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⋂ B= {0,4,6}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66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|A ⋂ B| = 3</a:t>
            </a:r>
            <a:endParaRPr lang="en-SG" sz="3600" dirty="0">
              <a:solidFill>
                <a:srgbClr val="0066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72D4BC-3E59-40AB-BD0F-558AD9B802F7}"/>
              </a:ext>
            </a:extLst>
          </p:cNvPr>
          <p:cNvSpPr txBox="1">
            <a:spLocks/>
          </p:cNvSpPr>
          <p:nvPr/>
        </p:nvSpPr>
        <p:spPr>
          <a:xfrm>
            <a:off x="1363349" y="2286728"/>
            <a:ext cx="8057098" cy="796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|S|: cardinality of set S (#elements in S)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FD0355-3C92-4291-8E37-EE6DEFF53109}"/>
              </a:ext>
            </a:extLst>
          </p:cNvPr>
          <p:cNvSpPr txBox="1">
            <a:spLocks/>
          </p:cNvSpPr>
          <p:nvPr/>
        </p:nvSpPr>
        <p:spPr>
          <a:xfrm>
            <a:off x="4569393" y="4796297"/>
            <a:ext cx="4851054" cy="144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⋃ B= {0,1,2,4,5,6,8,9}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|A ⋃ B| = 8</a:t>
            </a:r>
            <a:endParaRPr lang="en-SG" sz="36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uild="p"/>
      <p:bldP spid="8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42108" y="338001"/>
                <a:ext cx="10716441" cy="1356360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719138" algn="l"/>
                  </a:tabLst>
                </a:pP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Q4. Let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−1: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. 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Is A = B?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2108" y="338001"/>
                <a:ext cx="10716441" cy="1356360"/>
              </a:xfrm>
              <a:blipFill>
                <a:blip r:embed="rId2"/>
                <a:stretch>
                  <a:fillRect l="-1763" t="-448" b="-6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692" y="2042158"/>
                <a:ext cx="5471159" cy="3235236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1.	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94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1.1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94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1.2	Use the definition of A to find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a = 2n+1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94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1.3	Then a = 2(n+1) – 1 </a:t>
                </a:r>
                <a:r>
                  <a:rPr lang="en-US" dirty="0">
                    <a:solidFill>
                      <a:srgbClr val="006600"/>
                    </a:solidFill>
                  </a:rPr>
                  <a:t>(basic algebra)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94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1.4	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we know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(by closure of integers)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94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1.5	So 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(by definition of 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92" y="2042158"/>
                <a:ext cx="5471159" cy="3235236"/>
              </a:xfrm>
              <a:blipFill>
                <a:blip r:embed="rId3"/>
                <a:stretch>
                  <a:fillRect l="-780" t="-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6151" y="1920343"/>
                <a:ext cx="5471159" cy="36009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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94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2.1	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94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2.2	Use the definition of B to find </a:t>
                </a:r>
                <a:br>
                  <a:rPr lang="en-SG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b = 2n-1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94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2.3	Then b = 2(n-1) + 1 </a:t>
                </a:r>
                <a:r>
                  <a:rPr lang="en-US" dirty="0">
                    <a:solidFill>
                      <a:srgbClr val="006600"/>
                    </a:solidFill>
                  </a:rPr>
                  <a:t>(basic algebra)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94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2.4	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we know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(by closure of integers)</a:t>
                </a:r>
              </a:p>
              <a:p>
                <a:pPr marL="979488" lvl="1" indent="-534988">
                  <a:lnSpc>
                    <a:spcPct val="100000"/>
                  </a:lnSpc>
                  <a:buNone/>
                  <a:tabLst>
                    <a:tab pos="9794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2.5	So 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(by definition of A)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151" y="1920343"/>
                <a:ext cx="5471159" cy="3600996"/>
              </a:xfrm>
              <a:prstGeom prst="rect">
                <a:avLst/>
              </a:prstGeom>
              <a:blipFill>
                <a:blip r:embed="rId4"/>
                <a:stretch>
                  <a:fillRect l="-780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F3E34A-1F7F-4DD8-9184-E69A07BB89B2}"/>
              </a:ext>
            </a:extLst>
          </p:cNvPr>
          <p:cNvSpPr txBox="1"/>
          <p:nvPr/>
        </p:nvSpPr>
        <p:spPr>
          <a:xfrm>
            <a:off x="2917099" y="1102589"/>
            <a:ext cx="22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Yes or No?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EE624-D85B-4172-8114-3178DAF0A23D}"/>
              </a:ext>
            </a:extLst>
          </p:cNvPr>
          <p:cNvSpPr txBox="1"/>
          <p:nvPr/>
        </p:nvSpPr>
        <p:spPr>
          <a:xfrm>
            <a:off x="4924698" y="1116664"/>
            <a:ext cx="672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00FF"/>
                </a:solidFill>
              </a:rPr>
              <a:t>To show A=B, we show A</a:t>
            </a:r>
            <a:r>
              <a:rPr lang="en-SG" sz="3200" dirty="0">
                <a:solidFill>
                  <a:srgbClr val="0000FF"/>
                </a:solidFill>
                <a:sym typeface="Symbol" panose="05050102010706020507" pitchFamily="18" charset="2"/>
              </a:rPr>
              <a:t>B and B A.</a:t>
            </a:r>
            <a:endParaRPr lang="en-SG" sz="3200" dirty="0">
              <a:solidFill>
                <a:srgbClr val="0000FF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52E6-1A10-40EB-88DD-87A7541DCB29}"/>
              </a:ext>
            </a:extLst>
          </p:cNvPr>
          <p:cNvSpPr txBox="1">
            <a:spLocks/>
          </p:cNvSpPr>
          <p:nvPr/>
        </p:nvSpPr>
        <p:spPr>
          <a:xfrm>
            <a:off x="2537460" y="5569670"/>
            <a:ext cx="639427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71913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3.	Hence A = B </a:t>
            </a:r>
            <a:r>
              <a:rPr lang="en-US" sz="2400" dirty="0">
                <a:solidFill>
                  <a:srgbClr val="006600"/>
                </a:solidFill>
              </a:rPr>
              <a:t>by definition of set equality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315200" y="1788515"/>
            <a:ext cx="3677654" cy="371358"/>
            <a:chOff x="7315200" y="1857492"/>
            <a:chExt cx="3677654" cy="371358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7315200" y="2109201"/>
              <a:ext cx="448679" cy="1196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763879" y="1857492"/>
                  <a:ext cx="3228975" cy="369332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From context, this means A</a:t>
                  </a:r>
                  <a:r>
                    <a:rPr lang="en-US" dirty="0">
                      <a:ea typeface="Cambria Math" panose="02040503050406030204" pitchFamily="18" charset="0"/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</m:t>
                      </m:r>
                    </m:oMath>
                  </a14:m>
                  <a:r>
                    <a:rPr lang="en-US" dirty="0"/>
                    <a:t>B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879" y="1857492"/>
                  <a:ext cx="322897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04" t="-6250" b="-20313"/>
                  </a:stretch>
                </a:blipFill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574380" y="1797667"/>
            <a:ext cx="3677654" cy="371358"/>
            <a:chOff x="7315200" y="1857492"/>
            <a:chExt cx="3677654" cy="37135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7315200" y="2109201"/>
              <a:ext cx="448679" cy="1196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763879" y="1857492"/>
              <a:ext cx="3228975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context, this means </a:t>
              </a:r>
              <a:r>
                <a:rPr lang="en-US" dirty="0" err="1"/>
                <a:t>A</a:t>
              </a:r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⊆</a:t>
              </a:r>
              <a:r>
                <a:rPr lang="en-US" dirty="0" err="1"/>
                <a:t>B</a:t>
              </a:r>
              <a:endParaRPr lang="en-US" dirty="0"/>
            </a:p>
          </p:txBody>
        </p:sp>
      </p:grp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/>
      <p:bldP spid="5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C52920-2E66-40E4-BEAF-B9F757750B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4766" y="400595"/>
                <a:ext cx="10750732" cy="1356360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857250" algn="l"/>
                  </a:tabLst>
                </a:pPr>
                <a:r>
                  <a:rPr lang="en-US" b="0" dirty="0"/>
                  <a:t> </a:t>
                </a:r>
                <a:r>
                  <a:rPr lang="en-US" b="0" dirty="0" err="1"/>
                  <a:t>Q</a:t>
                </a:r>
                <a:r>
                  <a:rPr lang="en-US" sz="4000" b="0" dirty="0" err="1">
                    <a:solidFill>
                      <a:schemeClr val="bg2">
                        <a:lumMod val="50000"/>
                      </a:schemeClr>
                    </a:solidFill>
                  </a:rPr>
                  <a:t>5</a:t>
                </a:r>
                <a:r>
                  <a:rPr lang="en-US" sz="4000" b="0" dirty="0">
                    <a:solidFill>
                      <a:schemeClr val="bg2">
                        <a:lumMod val="50000"/>
                      </a:schemeClr>
                    </a:solidFill>
                  </a:rPr>
                  <a:t>. 	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:2</m:t>
                        </m:r>
                        <m:r>
                          <m:rPr>
                            <m:nor/>
                          </m:rPr>
                          <a:rPr lang="en-US" sz="4000" b="1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SG" sz="4000" b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≤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4000" b="1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SG" sz="4000" b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≤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5 </m:t>
                        </m:r>
                      </m:e>
                    </m:d>
                  </m:oMath>
                </a14:m>
                <a: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  <a:t>, B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:2</m:t>
                        </m:r>
                        <m:r>
                          <m:rPr>
                            <m:nor/>
                          </m:rPr>
                          <a:rPr lang="en-US" sz="4000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SG" sz="4000" b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≤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4000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SG" sz="4000" b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≤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5 </m:t>
                        </m:r>
                      </m:e>
                    </m:d>
                  </m:oMath>
                </a14:m>
                <a: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  <a:t>. </a:t>
                </a:r>
                <a:b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  <a:t>	Is A=B?</a:t>
                </a:r>
                <a:endParaRPr lang="en-SG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C52920-2E66-40E4-BEAF-B9F75775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4766" y="400595"/>
                <a:ext cx="10750732" cy="1356360"/>
              </a:xfrm>
              <a:blipFill>
                <a:blip r:embed="rId2"/>
                <a:stretch>
                  <a:fillRect l="-1247" t="-4505" b="-13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06CDE-12F3-43DA-8EAD-02ED30678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3533503"/>
              </a:xfrm>
            </p:spPr>
            <p:txBody>
              <a:bodyPr>
                <a:norm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Counterexample: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5349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1.	Let x = 3.14. 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5349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2.	x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  <m:r>
                      <m:rPr>
                        <m:nor/>
                      </m:rPr>
                      <a:rPr lang="en-US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SG" sz="2800">
                        <a:solidFill>
                          <a:schemeClr val="tx1"/>
                        </a:solidFill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SG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SG" sz="2800">
                        <a:solidFill>
                          <a:schemeClr val="tx1"/>
                        </a:solidFill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5 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5349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3.	But 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 ∉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5349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4.	So 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 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by definition of A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5349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5.	Lines 2 and 4 imply A</a:t>
                </a:r>
                <a:r>
                  <a:rPr lang="en-US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B by the definition of set equality.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06CDE-12F3-43DA-8EAD-02ED30678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3533503"/>
              </a:xfrm>
              <a:blipFill>
                <a:blip r:embed="rId3"/>
                <a:stretch>
                  <a:fillRect l="-80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C91D1E-669A-45C8-95C7-8E11B6FB374E}"/>
              </a:ext>
            </a:extLst>
          </p:cNvPr>
          <p:cNvSpPr txBox="1"/>
          <p:nvPr/>
        </p:nvSpPr>
        <p:spPr>
          <a:xfrm>
            <a:off x="3395118" y="1172180"/>
            <a:ext cx="22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Yes or No?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2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1106</TotalTime>
  <Words>2226</Words>
  <Application>Microsoft Office PowerPoint</Application>
  <PresentationFormat>Widescreen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CMMI10</vt:lpstr>
      <vt:lpstr>CMR10</vt:lpstr>
      <vt:lpstr>CMSY10</vt:lpstr>
      <vt:lpstr>Corbel</vt:lpstr>
      <vt:lpstr>Wingdings</vt:lpstr>
      <vt:lpstr>Theme1</vt:lpstr>
      <vt:lpstr>Cs1231S tutorial #3</vt:lpstr>
      <vt:lpstr>Recap: Sets</vt:lpstr>
      <vt:lpstr>Prof Aaron’s post on Forum</vt:lpstr>
      <vt:lpstr>Prof Aaron’s post on Forum</vt:lpstr>
      <vt:lpstr>Q1</vt:lpstr>
      <vt:lpstr>Q2. Let A = {1, {1, 2}, 2, {1, 2}}. Find |A|.</vt:lpstr>
      <vt:lpstr>3. A = {0,1,4,5,6,9}, B = {0,2,4,6,8}</vt:lpstr>
      <vt:lpstr>Q4. Let A={2n+1:n∈Z} and B={2n-1:n∈Z}.   Is A = B? </vt:lpstr>
      <vt:lpstr> Q5.  A = {x∈Z:2" ≤"  x" ≤"  5 }, B = {x∈R:2" ≤"  x" ≤"  5 }.   Is A=B?</vt:lpstr>
      <vt:lpstr>Q6. Let U = {5,6,7…,12} and   Mk={n∈Z:n=km for some m∈Z}, k∈Z </vt:lpstr>
      <vt:lpstr>Q6. Let U = {5,6,7…,12} and   Mk={n∈Z:n=km for some m∈Z}, k∈Z </vt:lpstr>
      <vt:lpstr>Q7. Show that for all sets A,B, C  A ⋂ (B \ C) = (A ⋂ B) \ C</vt:lpstr>
      <vt:lpstr>Q8. Prove that for all sets A and B,   (A∪B ̅ )∩(A ̅∪B)=(A∩B)∪(A ̅∩B ̅)</vt:lpstr>
      <vt:lpstr>Q9.  Let A, B be sets.  Show that A ⊆ B iff A ⋃ B = B</vt:lpstr>
      <vt:lpstr>Q9.  Let A, B be sets.  Show that A ⊆ B iff A ⋃ B = B</vt:lpstr>
      <vt:lpstr>Q10.  For sets A and B,   define A⨁B=(A\B)∪(B\A)</vt:lpstr>
      <vt:lpstr>Q10.  For sets A and B,   define A⨁B=(A\B)∪(B\A)</vt:lpstr>
      <vt:lpstr>PowerPoint Presentation</vt:lpstr>
      <vt:lpstr>Q12.  For sets A_(m, ) A_(m+1),….A_n define   ⋃_(i=m)^n▒A_i =A_m∪A_(m+1)∪…〖∪A〗_n and   ⋂_(i=m)^n▒A_i =A_m∩A_(m+1)∩…∩A_n </vt:lpstr>
      <vt:lpstr>For sets A_(m, ) A_(m+1),….A_n define  ⋃_(i=m)^n▒A_i =A_m∪A_(m+1)∪…〖∪A〗_n and  ⋂_(i=m)^n▒A_i =A_m∩A_(m+1)∩…∩A_n </vt:lpstr>
      <vt:lpstr>For sets A_(m, ) A_(m+1),….A_n define  ⋃_(i=m)^n▒A_i =A_m∪A_(m+1)∪…〖∪A〗_n and  ⋂_(i=m)^n▒A_i =A_m∩A_(m+1)∩…∩A_n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Andrew Tan</cp:lastModifiedBy>
  <cp:revision>100</cp:revision>
  <dcterms:created xsi:type="dcterms:W3CDTF">2020-08-29T13:48:12Z</dcterms:created>
  <dcterms:modified xsi:type="dcterms:W3CDTF">2020-09-09T14:34:36Z</dcterms:modified>
</cp:coreProperties>
</file>