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317" r:id="rId4"/>
    <p:sldId id="314" r:id="rId5"/>
    <p:sldId id="315" r:id="rId6"/>
    <p:sldId id="260" r:id="rId7"/>
    <p:sldId id="316" r:id="rId8"/>
    <p:sldId id="268" r:id="rId9"/>
    <p:sldId id="259" r:id="rId10"/>
    <p:sldId id="302" r:id="rId11"/>
    <p:sldId id="303" r:id="rId12"/>
    <p:sldId id="304" r:id="rId13"/>
    <p:sldId id="269" r:id="rId14"/>
    <p:sldId id="306" r:id="rId15"/>
    <p:sldId id="305" r:id="rId16"/>
    <p:sldId id="297" r:id="rId17"/>
    <p:sldId id="298" r:id="rId18"/>
    <p:sldId id="299" r:id="rId19"/>
    <p:sldId id="307" r:id="rId20"/>
    <p:sldId id="285" r:id="rId21"/>
    <p:sldId id="286" r:id="rId22"/>
    <p:sldId id="287" r:id="rId23"/>
    <p:sldId id="308" r:id="rId24"/>
    <p:sldId id="288" r:id="rId25"/>
    <p:sldId id="310" r:id="rId26"/>
    <p:sldId id="311" r:id="rId27"/>
    <p:sldId id="290" r:id="rId28"/>
    <p:sldId id="291" r:id="rId29"/>
    <p:sldId id="292" r:id="rId30"/>
    <p:sldId id="295" r:id="rId31"/>
    <p:sldId id="31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aha" initials="SS" lastIdx="1" clrIdx="0">
    <p:extLst>
      <p:ext uri="{19B8F6BF-5375-455C-9EA6-DF929625EA0E}">
        <p15:presenceInfo xmlns:p15="http://schemas.microsoft.com/office/powerpoint/2012/main" userId="Sanjay Sah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9900"/>
    <a:srgbClr val="000099"/>
    <a:srgbClr val="FFCC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5037"/>
  </p:normalViewPr>
  <p:slideViewPr>
    <p:cSldViewPr snapToGrid="0" snapToObjects="1">
      <p:cViewPr varScale="1">
        <p:scale>
          <a:sx n="68" d="100"/>
          <a:sy n="68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46.png"/><Relationship Id="rId9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6.png"/><Relationship Id="rId7" Type="http://schemas.openxmlformats.org/officeDocument/2006/relationships/image" Target="../media/image6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6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1" Type="http://schemas.openxmlformats.org/officeDocument/2006/relationships/image" Target="../media/image86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6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88.png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6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1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68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88.png"/><Relationship Id="rId9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8" Type="http://schemas.openxmlformats.org/officeDocument/2006/relationships/image" Target="../media/image124.png"/><Relationship Id="rId3" Type="http://schemas.openxmlformats.org/officeDocument/2006/relationships/image" Target="../media/image70.png"/><Relationship Id="rId7" Type="http://schemas.openxmlformats.org/officeDocument/2006/relationships/image" Target="../media/image115.png"/><Relationship Id="rId17" Type="http://schemas.openxmlformats.org/officeDocument/2006/relationships/image" Target="../media/image140.png"/><Relationship Id="rId2" Type="http://schemas.openxmlformats.org/officeDocument/2006/relationships/image" Target="../media/image69.png"/><Relationship Id="rId16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43.png"/><Relationship Id="rId5" Type="http://schemas.openxmlformats.org/officeDocument/2006/relationships/image" Target="../media/image72.png"/><Relationship Id="rId15" Type="http://schemas.openxmlformats.org/officeDocument/2006/relationships/image" Target="../media/image130.png"/><Relationship Id="rId4" Type="http://schemas.openxmlformats.org/officeDocument/2006/relationships/image" Target="../media/image71.png"/><Relationship Id="rId14" Type="http://schemas.openxmlformats.org/officeDocument/2006/relationships/image" Target="../media/image12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26.png"/><Relationship Id="rId7" Type="http://schemas.openxmlformats.org/officeDocument/2006/relationships/image" Target="../media/image132.png"/><Relationship Id="rId12" Type="http://schemas.openxmlformats.org/officeDocument/2006/relationships/image" Target="../media/image14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8.png"/><Relationship Id="rId5" Type="http://schemas.openxmlformats.org/officeDocument/2006/relationships/image" Target="../media/image128.png"/><Relationship Id="rId10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1.png"/><Relationship Id="rId14" Type="http://schemas.openxmlformats.org/officeDocument/2006/relationships/image" Target="../media/image1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561474" y="443734"/>
            <a:ext cx="9237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Definition of a function (recap)</a:t>
            </a:r>
            <a:endParaRPr lang="en-US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45661D-AB04-47E8-A1EC-2BD8E1230804}"/>
                  </a:ext>
                </a:extLst>
              </p:cNvPr>
              <p:cNvSpPr txBox="1"/>
              <p:nvPr/>
            </p:nvSpPr>
            <p:spPr>
              <a:xfrm>
                <a:off x="561474" y="1028509"/>
                <a:ext cx="10988842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Definition 6.1.1 (lecture slide):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</a:rPr>
                  <a:t>A function from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an assignment to each element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u="sng" dirty="0">
                    <a:solidFill>
                      <a:schemeClr val="tx1"/>
                    </a:solidFill>
                  </a:rPr>
                  <a:t>exactly one element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45661D-AB04-47E8-A1EC-2BD8E123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4" y="1028509"/>
                <a:ext cx="10988842" cy="1569660"/>
              </a:xfrm>
              <a:prstGeom prst="rect">
                <a:avLst/>
              </a:prstGeom>
              <a:blipFill>
                <a:blip r:embed="rId2"/>
                <a:stretch>
                  <a:fillRect l="-1330" t="-4633" r="-277" b="-119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38168B-4641-4C97-8F24-F42CF63CAA28}"/>
                  </a:ext>
                </a:extLst>
              </p:cNvPr>
              <p:cNvSpPr txBox="1"/>
              <p:nvPr/>
            </p:nvSpPr>
            <p:spPr>
              <a:xfrm>
                <a:off x="561474" y="2961828"/>
                <a:ext cx="10988842" cy="212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From above, we can infer two properties of a function:</a:t>
                </a:r>
              </a:p>
              <a:p>
                <a:pPr>
                  <a:tabLst>
                    <a:tab pos="898525" algn="l"/>
                  </a:tabLst>
                </a:pPr>
                <a:r>
                  <a:rPr lang="en-US" sz="3200" dirty="0"/>
                  <a:t>(F1) 	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898525" indent="-898525">
                  <a:tabLst>
                    <a:tab pos="898525" algn="l"/>
                  </a:tabLst>
                </a:pPr>
                <a:r>
                  <a:rPr lang="en-SG" sz="3200" dirty="0">
                    <a:solidFill>
                      <a:schemeClr val="tx1"/>
                    </a:solidFill>
                  </a:rPr>
                  <a:t>(F2) 	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sSub>
                      <m:sSubPr>
                        <m:ctrlP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3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(in other words,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 (F1) is unique)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38168B-4641-4C97-8F24-F42CF63C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4" y="2961828"/>
                <a:ext cx="10988842" cy="2125518"/>
              </a:xfrm>
              <a:prstGeom prst="rect">
                <a:avLst/>
              </a:prstGeom>
              <a:blipFill>
                <a:blip r:embed="rId3"/>
                <a:stretch>
                  <a:fillRect l="-1387" t="-3725" b="-8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A624-CDB9-4062-97A8-5F4C92D36651}"/>
                  </a:ext>
                </a:extLst>
              </p:cNvPr>
              <p:cNvSpPr txBox="1"/>
              <p:nvPr/>
            </p:nvSpPr>
            <p:spPr>
              <a:xfrm>
                <a:off x="641684" y="5023931"/>
                <a:ext cx="7716253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chemeClr val="tx1"/>
                    </a:solidFill>
                  </a:rPr>
                  <a:t>Or, combining (F1) and (F2):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898525" indent="-898525">
                  <a:tabLst>
                    <a:tab pos="898525" algn="l"/>
                  </a:tabLst>
                </a:pPr>
                <a:r>
                  <a:rPr lang="en-SG" sz="3200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SG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SG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3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3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.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C8A624-CDB9-4062-97A8-5F4C92D36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" y="5023931"/>
                <a:ext cx="7716253" cy="1140633"/>
              </a:xfrm>
              <a:prstGeom prst="rect">
                <a:avLst/>
              </a:prstGeom>
              <a:blipFill>
                <a:blip r:embed="rId4"/>
                <a:stretch>
                  <a:fillRect l="-1975" t="-6952" b="-149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1328766" y="443734"/>
            <a:ext cx="923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22525" indent="-2422525">
              <a:tabLst>
                <a:tab pos="2422525" algn="l"/>
              </a:tabLst>
            </a:pPr>
            <a:r>
              <a:rPr lang="en-US" sz="3200" dirty="0">
                <a:solidFill>
                  <a:srgbClr val="C00000"/>
                </a:solidFill>
              </a:rPr>
              <a:t>Quick check:	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Which of the following are functions and which are not?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1277B-C31E-4951-94C8-45FA35051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2" y="1962788"/>
            <a:ext cx="930643" cy="930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A3DE7-13EF-40AA-8746-FD5A549DD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0" y="4530255"/>
            <a:ext cx="725920" cy="691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66ABB-6DCE-4600-ACBA-BA8DEA9C6D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37" y="1962788"/>
            <a:ext cx="930643" cy="930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AD9BFC-AC0E-4C5E-9182-797F82B82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95" y="4530255"/>
            <a:ext cx="725920" cy="6912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D3E178-DD61-422D-AB33-4365670206C0}"/>
              </a:ext>
            </a:extLst>
          </p:cNvPr>
          <p:cNvGrpSpPr/>
          <p:nvPr/>
        </p:nvGrpSpPr>
        <p:grpSpPr>
          <a:xfrm>
            <a:off x="1706841" y="1589126"/>
            <a:ext cx="2216458" cy="1648256"/>
            <a:chOff x="1515148" y="1915724"/>
            <a:chExt cx="2216458" cy="16482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7CA9F0-5B1B-4133-8E1B-5BE4572DCDCB}"/>
                </a:ext>
              </a:extLst>
            </p:cNvPr>
            <p:cNvGrpSpPr/>
            <p:nvPr/>
          </p:nvGrpSpPr>
          <p:grpSpPr>
            <a:xfrm>
              <a:off x="1596326" y="1915724"/>
              <a:ext cx="2095921" cy="1648256"/>
              <a:chOff x="583074" y="1914124"/>
              <a:chExt cx="2095921" cy="164825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0B34ADC-3071-45B5-A688-E4E4DA5FA72A}"/>
                  </a:ext>
                </a:extLst>
              </p:cNvPr>
              <p:cNvGrpSpPr/>
              <p:nvPr/>
            </p:nvGrpSpPr>
            <p:grpSpPr>
              <a:xfrm>
                <a:off x="583074" y="1914124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5990D2D8-F5ED-442A-BAED-575FC0DDA56E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8F3458E-7FA7-4338-8C3B-E0CD37BF646E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D59300E-4CE6-42C2-B898-2589731EC24D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D946ED9-8818-4384-ADC6-F9F07118A77F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B01FA40-38B0-4C43-AD1E-42A5D23C24D0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17FB525-AD8C-44BE-AC89-ED36EEF1AD02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83BCA9C-4285-466F-B3E0-770A6FEABA84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DDDC6ED5-33D9-40CE-9990-68D1B0631AB1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6D00418-22AD-4167-B43B-AD4DDA5989AB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149FA3B-8423-4CA4-BF2E-7242103E2137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C0332DDC-6728-49DA-9B19-B45DEBA67B30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67E84FAD-D37F-43B2-98D3-ABFCCB38C4CF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64E22AD-B631-4D6A-8415-B1A2908920C1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7844301-7B34-4DC4-948B-5F71F30255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57844301-7B34-4DC4-948B-5F71F30255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D6DE6AB-F705-4D33-B613-76C2FCD974DF}"/>
                  </a:ext>
                </a:extLst>
              </p:cNvPr>
              <p:cNvCxnSpPr>
                <a:stCxn id="36" idx="6"/>
                <a:endCxn id="33" idx="2"/>
              </p:cNvCxnSpPr>
              <p:nvPr/>
            </p:nvCxnSpPr>
            <p:spPr>
              <a:xfrm>
                <a:off x="1023735" y="2533746"/>
                <a:ext cx="1214600" cy="3845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25A10AE-2448-41CA-B28A-B8BD2045F726}"/>
                  </a:ext>
                </a:extLst>
              </p:cNvPr>
              <p:cNvCxnSpPr>
                <a:stCxn id="39" idx="6"/>
              </p:cNvCxnSpPr>
              <p:nvPr/>
            </p:nvCxnSpPr>
            <p:spPr>
              <a:xfrm flipV="1">
                <a:off x="1023735" y="2941136"/>
                <a:ext cx="1214600" cy="807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48C36B4-EAC4-47BB-B52D-7B154DC5E6A2}"/>
                  </a:ext>
                </a:extLst>
              </p:cNvPr>
              <p:cNvCxnSpPr>
                <a:endCxn id="30" idx="3"/>
              </p:cNvCxnSpPr>
              <p:nvPr/>
            </p:nvCxnSpPr>
            <p:spPr>
              <a:xfrm flipV="1">
                <a:off x="1023735" y="2543393"/>
                <a:ext cx="1227007" cy="71186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3A33E2-DF98-4543-A2F1-252AF140BE12}"/>
                    </a:ext>
                  </a:extLst>
                </p:cNvPr>
                <p:cNvSpPr txBox="1"/>
                <p:nvPr/>
              </p:nvSpPr>
              <p:spPr>
                <a:xfrm>
                  <a:off x="1515148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3A33E2-DF98-4543-A2F1-252AF140B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48" y="1994159"/>
                  <a:ext cx="3435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90CF03-E0E5-46CB-ADA0-D550D6BD7BD5}"/>
                    </a:ext>
                  </a:extLst>
                </p:cNvPr>
                <p:cNvSpPr txBox="1"/>
                <p:nvPr/>
              </p:nvSpPr>
              <p:spPr>
                <a:xfrm>
                  <a:off x="3388051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90CF03-E0E5-46CB-ADA0-D550D6BD7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051" y="1994159"/>
                  <a:ext cx="3435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0A86FD-D821-43B1-9CAA-9966EB494867}"/>
              </a:ext>
            </a:extLst>
          </p:cNvPr>
          <p:cNvGrpSpPr/>
          <p:nvPr/>
        </p:nvGrpSpPr>
        <p:grpSpPr>
          <a:xfrm>
            <a:off x="4491859" y="1589126"/>
            <a:ext cx="2259195" cy="1648256"/>
            <a:chOff x="4445964" y="1915724"/>
            <a:chExt cx="2259195" cy="164825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19175CE-17AB-44B0-AC4C-DF6060C2995E}"/>
                </a:ext>
              </a:extLst>
            </p:cNvPr>
            <p:cNvGrpSpPr/>
            <p:nvPr/>
          </p:nvGrpSpPr>
          <p:grpSpPr>
            <a:xfrm>
              <a:off x="4515828" y="1915724"/>
              <a:ext cx="2095921" cy="1648256"/>
              <a:chOff x="3502576" y="1914124"/>
              <a:chExt cx="2095921" cy="164825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9A53DE3-7810-463F-9B34-EC096BA338E8}"/>
                  </a:ext>
                </a:extLst>
              </p:cNvPr>
              <p:cNvGrpSpPr/>
              <p:nvPr/>
            </p:nvGrpSpPr>
            <p:grpSpPr>
              <a:xfrm>
                <a:off x="3502576" y="1914124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40C8D9D-3B47-4BD8-BA1E-A00F1D50CB78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1758DF7C-77FB-4355-9961-DF29F5468E92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4D5A51F-CCED-4882-802B-DAA72A6AABCC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03B969B7-D3DA-4D96-B177-88B5A2BCB5E1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EF6D3EF-761C-40B3-B64B-A83AD384C111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48AE97DE-D66F-426C-BF30-F15FE14352E7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32328ED-6B17-46C4-BD01-668D71EE652D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F631E83-DF49-4551-BE22-D0A64D95A219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139097B-2C03-45D9-A723-82839CD3846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32AC10A6-ADE8-493A-BFA1-0E970FAD531C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66828DC8-6E36-4B98-80E5-BB8252274921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CF2A26B-62A0-4D6C-B7B6-0E89037891AD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21A3410D-058D-4E89-ADE6-EE589F2CFAFD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9EDBFEC-025A-47E6-BB75-9237631A7F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9EDBFEC-025A-47E6-BB75-9237631A7F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B1123A-6E7D-45A2-9DE8-0C2AC8B096C0}"/>
                  </a:ext>
                </a:extLst>
              </p:cNvPr>
              <p:cNvCxnSpPr>
                <a:endCxn id="56" idx="3"/>
              </p:cNvCxnSpPr>
              <p:nvPr/>
            </p:nvCxnSpPr>
            <p:spPr>
              <a:xfrm flipV="1">
                <a:off x="3905291" y="2543393"/>
                <a:ext cx="1264953" cy="245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D0637A5-AA14-4513-9944-CC418435FB76}"/>
                  </a:ext>
                </a:extLst>
              </p:cNvPr>
              <p:cNvCxnSpPr>
                <a:stCxn id="64" idx="6"/>
                <a:endCxn id="59" idx="2"/>
              </p:cNvCxnSpPr>
              <p:nvPr/>
            </p:nvCxnSpPr>
            <p:spPr>
              <a:xfrm flipV="1">
                <a:off x="3943237" y="2918339"/>
                <a:ext cx="1214600" cy="3462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39EC5BE-D6F6-4C36-B1BC-C90D86418497}"/>
                  </a:ext>
                </a:extLst>
              </p:cNvPr>
              <p:cNvCxnSpPr>
                <a:endCxn id="60" idx="2"/>
              </p:cNvCxnSpPr>
              <p:nvPr/>
            </p:nvCxnSpPr>
            <p:spPr>
              <a:xfrm>
                <a:off x="3934870" y="2545130"/>
                <a:ext cx="1222967" cy="782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433B765-A988-44AE-9572-9CF0E708C463}"/>
                  </a:ext>
                </a:extLst>
              </p:cNvPr>
              <p:cNvCxnSpPr>
                <a:endCxn id="57" idx="2"/>
              </p:cNvCxnSpPr>
              <p:nvPr/>
            </p:nvCxnSpPr>
            <p:spPr>
              <a:xfrm flipV="1">
                <a:off x="3943237" y="2714803"/>
                <a:ext cx="1214600" cy="3007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013FDC4-7EF4-4EFB-9C07-FA3E5B19BAF8}"/>
                  </a:ext>
                </a:extLst>
              </p:cNvPr>
              <p:cNvCxnSpPr>
                <a:stCxn id="65" idx="5"/>
                <a:endCxn id="58" idx="2"/>
              </p:cNvCxnSpPr>
              <p:nvPr/>
            </p:nvCxnSpPr>
            <p:spPr>
              <a:xfrm>
                <a:off x="3930830" y="3051819"/>
                <a:ext cx="1227007" cy="803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1A2D68F-D93C-48B9-8109-63EAE49ACEF7}"/>
                    </a:ext>
                  </a:extLst>
                </p:cNvPr>
                <p:cNvSpPr txBox="1"/>
                <p:nvPr/>
              </p:nvSpPr>
              <p:spPr>
                <a:xfrm>
                  <a:off x="4445964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1A2D68F-D93C-48B9-8109-63EAE49AC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64" y="1994159"/>
                  <a:ext cx="3435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1E4E7D-AF2A-46B4-A6EF-C3F173A8A5A5}"/>
                    </a:ext>
                  </a:extLst>
                </p:cNvPr>
                <p:cNvSpPr txBox="1"/>
                <p:nvPr/>
              </p:nvSpPr>
              <p:spPr>
                <a:xfrm>
                  <a:off x="6361604" y="1994159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1E4E7D-AF2A-46B4-A6EF-C3F173A8A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604" y="1994159"/>
                  <a:ext cx="34355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BBD973-252D-46EC-B5BF-369FD00C13DB}"/>
              </a:ext>
            </a:extLst>
          </p:cNvPr>
          <p:cNvGrpSpPr/>
          <p:nvPr/>
        </p:nvGrpSpPr>
        <p:grpSpPr>
          <a:xfrm>
            <a:off x="1706841" y="3889777"/>
            <a:ext cx="2216458" cy="1648256"/>
            <a:chOff x="1515148" y="4216375"/>
            <a:chExt cx="2216458" cy="164825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BD698EB-FE26-48F3-810D-82EACEEC6EFB}"/>
                </a:ext>
              </a:extLst>
            </p:cNvPr>
            <p:cNvGrpSpPr/>
            <p:nvPr/>
          </p:nvGrpSpPr>
          <p:grpSpPr>
            <a:xfrm>
              <a:off x="1596326" y="4216375"/>
              <a:ext cx="2095921" cy="1648256"/>
              <a:chOff x="583074" y="4214775"/>
              <a:chExt cx="2095921" cy="1648256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91185AB-CC68-4C7B-A6BE-4A4550924555}"/>
                  </a:ext>
                </a:extLst>
              </p:cNvPr>
              <p:cNvGrpSpPr/>
              <p:nvPr/>
            </p:nvGrpSpPr>
            <p:grpSpPr>
              <a:xfrm>
                <a:off x="583074" y="4214775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7BA19D80-4344-49C2-BC3A-ECD80EA3B796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7B116BB0-38CF-4F0C-9217-D9B1251B26F7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7F3A08B5-9C6B-42C4-90B9-771411359525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14A6E1D3-479D-47AA-B2CA-976EDADB4612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6BD2C552-853A-4F91-90EE-0F89C5F0ABED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97201E1-294E-4364-9924-DAD17A46B62D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2CD80AAB-5E65-42C6-96F2-ECF4AEC07767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0B4EEB91-03CE-43DC-834D-2686F9975D11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40F2A2BC-0C2F-4BA2-8264-8186F3F4072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CD95A46-19DD-429C-B2FB-A988E0E15E39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5E37DA7C-72F3-49D8-B9F3-42A5531C4CEE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E28B8756-F979-4CD8-9ECB-74081225F954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412A99D8-488B-482A-BC8C-0EC00FBDDE2B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875B63A6-B680-4238-A1AD-7776C8A678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875B63A6-B680-4238-A1AD-7776C8A678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04244B53-BA35-487E-BE84-BE1AFA81F75B}"/>
                  </a:ext>
                </a:extLst>
              </p:cNvPr>
              <p:cNvCxnSpPr>
                <a:endCxn id="81" idx="3"/>
              </p:cNvCxnSpPr>
              <p:nvPr/>
            </p:nvCxnSpPr>
            <p:spPr>
              <a:xfrm flipV="1">
                <a:off x="1019551" y="4844044"/>
                <a:ext cx="1231191" cy="251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F7E8DB7-534B-47C8-BA80-863A2C9C4866}"/>
                  </a:ext>
                </a:extLst>
              </p:cNvPr>
              <p:cNvCxnSpPr>
                <a:stCxn id="88" idx="6"/>
                <a:endCxn id="82" idx="2"/>
              </p:cNvCxnSpPr>
              <p:nvPr/>
            </p:nvCxnSpPr>
            <p:spPr>
              <a:xfrm flipV="1">
                <a:off x="1023735" y="5015454"/>
                <a:ext cx="1214600" cy="651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1C0FEC6-63A6-42C5-8184-963434464F0D}"/>
                  </a:ext>
                </a:extLst>
              </p:cNvPr>
              <p:cNvCxnSpPr>
                <a:stCxn id="90" idx="6"/>
                <a:endCxn id="83" idx="2"/>
              </p:cNvCxnSpPr>
              <p:nvPr/>
            </p:nvCxnSpPr>
            <p:spPr>
              <a:xfrm>
                <a:off x="1023735" y="5322519"/>
                <a:ext cx="1214600" cy="110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85F367F-7756-4837-8C8B-59C82F9E1D24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>
                <a:off x="1019551" y="5577943"/>
                <a:ext cx="1218784" cy="507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3CB14CD-4F2C-4B68-BA6D-6030A4A59EC7}"/>
                    </a:ext>
                  </a:extLst>
                </p:cNvPr>
                <p:cNvSpPr txBox="1"/>
                <p:nvPr/>
              </p:nvSpPr>
              <p:spPr>
                <a:xfrm>
                  <a:off x="1515148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3CB14CD-4F2C-4B68-BA6D-6030A4A5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48" y="4327371"/>
                  <a:ext cx="3435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E96D628-A438-4613-B5CC-8A3DE1E280F2}"/>
                    </a:ext>
                  </a:extLst>
                </p:cNvPr>
                <p:cNvSpPr txBox="1"/>
                <p:nvPr/>
              </p:nvSpPr>
              <p:spPr>
                <a:xfrm>
                  <a:off x="3388051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E96D628-A438-4613-B5CC-8A3DE1E28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051" y="4327371"/>
                  <a:ext cx="34355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56FE45-2F5E-4EC7-B793-CAD5CA073B21}"/>
              </a:ext>
            </a:extLst>
          </p:cNvPr>
          <p:cNvGrpSpPr/>
          <p:nvPr/>
        </p:nvGrpSpPr>
        <p:grpSpPr>
          <a:xfrm>
            <a:off x="4491859" y="3889777"/>
            <a:ext cx="2259195" cy="1648256"/>
            <a:chOff x="4445964" y="4216375"/>
            <a:chExt cx="2259195" cy="16482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2EA3272-C300-4FCB-8740-924F0C044362}"/>
                </a:ext>
              </a:extLst>
            </p:cNvPr>
            <p:cNvGrpSpPr/>
            <p:nvPr/>
          </p:nvGrpSpPr>
          <p:grpSpPr>
            <a:xfrm>
              <a:off x="4515828" y="4216375"/>
              <a:ext cx="2095921" cy="1648256"/>
              <a:chOff x="3502576" y="4214775"/>
              <a:chExt cx="2095921" cy="1648256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DB2797-74C1-4A21-9BE0-0C20C2A9A7AF}"/>
                  </a:ext>
                </a:extLst>
              </p:cNvPr>
              <p:cNvGrpSpPr/>
              <p:nvPr/>
            </p:nvGrpSpPr>
            <p:grpSpPr>
              <a:xfrm>
                <a:off x="3502576" y="4214775"/>
                <a:ext cx="2095921" cy="1648256"/>
                <a:chOff x="583074" y="1914124"/>
                <a:chExt cx="2095921" cy="1648256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A026A1A7-2D9F-4FCA-9984-CBC308B0F2C6}"/>
                    </a:ext>
                  </a:extLst>
                </p:cNvPr>
                <p:cNvGrpSpPr/>
                <p:nvPr/>
              </p:nvGrpSpPr>
              <p:grpSpPr>
                <a:xfrm>
                  <a:off x="583074" y="2238027"/>
                  <a:ext cx="796604" cy="1324353"/>
                  <a:chOff x="934984" y="2259106"/>
                  <a:chExt cx="796604" cy="1324353"/>
                </a:xfrm>
              </p:grpSpPr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BA4B156-BC88-4F36-8815-6BB3E27DC8D4}"/>
                      </a:ext>
                    </a:extLst>
                  </p:cNvPr>
                  <p:cNvSpPr/>
                  <p:nvPr/>
                </p:nvSpPr>
                <p:spPr>
                  <a:xfrm>
                    <a:off x="934984" y="2259106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9492D974-5D0A-4430-9F98-CFF853A342DB}"/>
                      </a:ext>
                    </a:extLst>
                  </p:cNvPr>
                  <p:cNvSpPr/>
                  <p:nvPr/>
                </p:nvSpPr>
                <p:spPr>
                  <a:xfrm>
                    <a:off x="1290928" y="2512466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5064F1E-6EBF-4EB9-834C-C6499140F6AA}"/>
                      </a:ext>
                    </a:extLst>
                  </p:cNvPr>
                  <p:cNvSpPr/>
                  <p:nvPr/>
                </p:nvSpPr>
                <p:spPr>
                  <a:xfrm>
                    <a:off x="1290928" y="2758679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48318B54-8526-43BF-A988-FB66E4F05925}"/>
                      </a:ext>
                    </a:extLst>
                  </p:cNvPr>
                  <p:cNvSpPr/>
                  <p:nvPr/>
                </p:nvSpPr>
                <p:spPr>
                  <a:xfrm>
                    <a:off x="1290928" y="3243325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9CDDBAA-2749-4D13-9EAB-D26A1266D5C7}"/>
                      </a:ext>
                    </a:extLst>
                  </p:cNvPr>
                  <p:cNvSpPr/>
                  <p:nvPr/>
                </p:nvSpPr>
                <p:spPr>
                  <a:xfrm>
                    <a:off x="1290928" y="3000588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DC16ABC7-6457-4152-9A2F-9E4383AABC45}"/>
                    </a:ext>
                  </a:extLst>
                </p:cNvPr>
                <p:cNvGrpSpPr/>
                <p:nvPr/>
              </p:nvGrpSpPr>
              <p:grpSpPr>
                <a:xfrm>
                  <a:off x="1882391" y="2238027"/>
                  <a:ext cx="796604" cy="1324353"/>
                  <a:chOff x="1882391" y="2238027"/>
                  <a:chExt cx="796604" cy="1324353"/>
                </a:xfrm>
              </p:grpSpPr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3FC66A3C-9D3B-4D4B-99CD-3C3FE545F6A0}"/>
                      </a:ext>
                    </a:extLst>
                  </p:cNvPr>
                  <p:cNvSpPr/>
                  <p:nvPr/>
                </p:nvSpPr>
                <p:spPr>
                  <a:xfrm>
                    <a:off x="1882391" y="2238027"/>
                    <a:ext cx="796604" cy="1324353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6E66592-46D6-41C0-B12E-59A331B1F22A}"/>
                      </a:ext>
                    </a:extLst>
                  </p:cNvPr>
                  <p:cNvSpPr/>
                  <p:nvPr/>
                </p:nvSpPr>
                <p:spPr>
                  <a:xfrm>
                    <a:off x="2238335" y="2471083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7ACEB9FA-486B-436D-B105-F62B78247032}"/>
                      </a:ext>
                    </a:extLst>
                  </p:cNvPr>
                  <p:cNvSpPr/>
                  <p:nvPr/>
                </p:nvSpPr>
                <p:spPr>
                  <a:xfrm>
                    <a:off x="2238335" y="267244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2357C1F8-35C7-4C11-96B1-89A29FCE2FDC}"/>
                      </a:ext>
                    </a:extLst>
                  </p:cNvPr>
                  <p:cNvSpPr/>
                  <p:nvPr/>
                </p:nvSpPr>
                <p:spPr>
                  <a:xfrm>
                    <a:off x="2238335" y="3089812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4E31D26-3959-4002-A1EB-9E1955E039E5}"/>
                      </a:ext>
                    </a:extLst>
                  </p:cNvPr>
                  <p:cNvSpPr/>
                  <p:nvPr/>
                </p:nvSpPr>
                <p:spPr>
                  <a:xfrm>
                    <a:off x="2238335" y="2875980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8009220-4327-4555-8915-423A404FA86B}"/>
                      </a:ext>
                    </a:extLst>
                  </p:cNvPr>
                  <p:cNvSpPr/>
                  <p:nvPr/>
                </p:nvSpPr>
                <p:spPr>
                  <a:xfrm>
                    <a:off x="2238335" y="3285684"/>
                    <a:ext cx="84717" cy="8471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9700EB8F-DF47-461D-930F-D6BF75F47D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9700EB8F-DF47-461D-930F-D6BF75F47D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728" y="1914124"/>
                      <a:ext cx="59491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6A07A7D-CE6A-4E3E-B4E8-1DC1303ECAD3}"/>
                  </a:ext>
                </a:extLst>
              </p:cNvPr>
              <p:cNvCxnSpPr>
                <a:stCxn id="112" idx="5"/>
                <a:endCxn id="108" idx="1"/>
              </p:cNvCxnSpPr>
              <p:nvPr/>
            </p:nvCxnSpPr>
            <p:spPr>
              <a:xfrm>
                <a:off x="3930830" y="4864348"/>
                <a:ext cx="1239414" cy="5385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596C76D-8712-4B50-95FB-F1E0D6E0C8A3}"/>
                  </a:ext>
                </a:extLst>
              </p:cNvPr>
              <p:cNvCxnSpPr>
                <a:endCxn id="108" idx="1"/>
              </p:cNvCxnSpPr>
              <p:nvPr/>
            </p:nvCxnSpPr>
            <p:spPr>
              <a:xfrm>
                <a:off x="3933094" y="5097546"/>
                <a:ext cx="1237150" cy="3053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EDA516C-280F-4571-BA6F-DBDD296CBC66}"/>
                  </a:ext>
                </a:extLst>
              </p:cNvPr>
              <p:cNvCxnSpPr>
                <a:stCxn id="115" idx="6"/>
                <a:endCxn id="108" idx="1"/>
              </p:cNvCxnSpPr>
              <p:nvPr/>
            </p:nvCxnSpPr>
            <p:spPr>
              <a:xfrm>
                <a:off x="3943237" y="5322519"/>
                <a:ext cx="1227007" cy="803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7AA4DA1-1FB0-4AF4-BF92-2596C025FE3B}"/>
                  </a:ext>
                </a:extLst>
              </p:cNvPr>
              <p:cNvCxnSpPr>
                <a:stCxn id="114" idx="6"/>
                <a:endCxn id="110" idx="2"/>
              </p:cNvCxnSpPr>
              <p:nvPr/>
            </p:nvCxnSpPr>
            <p:spPr>
              <a:xfrm>
                <a:off x="3943237" y="5565256"/>
                <a:ext cx="1214600" cy="634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7C1AD40-37F5-407F-8F1E-E3E677179A96}"/>
                    </a:ext>
                  </a:extLst>
                </p:cNvPr>
                <p:cNvSpPr txBox="1"/>
                <p:nvPr/>
              </p:nvSpPr>
              <p:spPr>
                <a:xfrm>
                  <a:off x="4445964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7C1AD40-37F5-407F-8F1E-E3E677179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964" y="4327371"/>
                  <a:ext cx="34355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81B683-BB0D-4DEF-A873-0AB9B46F4CC0}"/>
                    </a:ext>
                  </a:extLst>
                </p:cNvPr>
                <p:cNvSpPr txBox="1"/>
                <p:nvPr/>
              </p:nvSpPr>
              <p:spPr>
                <a:xfrm>
                  <a:off x="6361604" y="4327371"/>
                  <a:ext cx="343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481B683-BB0D-4DEF-A873-0AB9B46F4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1604" y="4327371"/>
                  <a:ext cx="34355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F7D820-0DFF-4F02-9ACA-EC99601D0CF5}"/>
              </a:ext>
            </a:extLst>
          </p:cNvPr>
          <p:cNvSpPr txBox="1"/>
          <p:nvPr/>
        </p:nvSpPr>
        <p:spPr>
          <a:xfrm>
            <a:off x="7930189" y="1861413"/>
            <a:ext cx="3366275" cy="3200876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SG" sz="2400" dirty="0"/>
              <a:t>Informally, for a function, every element in the </a:t>
            </a:r>
            <a:r>
              <a:rPr lang="en-SG" sz="2400" u="sng" dirty="0"/>
              <a:t>domain</a:t>
            </a:r>
            <a:r>
              <a:rPr lang="en-SG" sz="2400" dirty="0"/>
              <a:t> must have </a:t>
            </a:r>
            <a:r>
              <a:rPr lang="en-SG" sz="2400" b="1" dirty="0"/>
              <a:t>exactly one arrow coming out </a:t>
            </a:r>
            <a:r>
              <a:rPr lang="en-SG" sz="2400" dirty="0"/>
              <a:t>of it.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Note that nothing is said about elements in the codomain. </a:t>
            </a:r>
          </a:p>
        </p:txBody>
      </p:sp>
    </p:spTree>
    <p:extLst>
      <p:ext uri="{BB962C8B-B14F-4D97-AF65-F5344CB8AC3E}">
        <p14:creationId xmlns:p14="http://schemas.microsoft.com/office/powerpoint/2010/main" val="181461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C2A9C-C8F2-439D-B939-444A86BEAC8B}"/>
              </a:ext>
            </a:extLst>
          </p:cNvPr>
          <p:cNvSpPr txBox="1"/>
          <p:nvPr/>
        </p:nvSpPr>
        <p:spPr>
          <a:xfrm>
            <a:off x="304800" y="251372"/>
            <a:ext cx="69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Recap: Definition 6.2.5 (lecture slide)</a:t>
            </a:r>
            <a:endParaRPr lang="en-US" sz="3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B9CC25-B23D-470A-B6B9-5D434A943C28}"/>
                  </a:ext>
                </a:extLst>
              </p:cNvPr>
              <p:cNvSpPr txBox="1"/>
              <p:nvPr/>
            </p:nvSpPr>
            <p:spPr>
              <a:xfrm>
                <a:off x="1634836" y="998844"/>
                <a:ext cx="8166890" cy="10095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surjective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,∃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B9CC25-B23D-470A-B6B9-5D434A94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998844"/>
                <a:ext cx="8166890" cy="1009572"/>
              </a:xfrm>
              <a:prstGeom prst="rect">
                <a:avLst/>
              </a:prstGeom>
              <a:blipFill>
                <a:blip r:embed="rId2"/>
                <a:stretch>
                  <a:fillRect l="-1416" t="-5389" b="-13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98DF3-0B7F-48E9-9857-8C457AD20F23}"/>
                  </a:ext>
                </a:extLst>
              </p:cNvPr>
              <p:cNvSpPr txBox="1"/>
              <p:nvPr/>
            </p:nvSpPr>
            <p:spPr>
              <a:xfrm>
                <a:off x="1634836" y="2171113"/>
                <a:ext cx="816689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injective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SG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SG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SG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198DF3-0B7F-48E9-9857-8C457AD2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36" y="2171113"/>
                <a:ext cx="8166890" cy="954107"/>
              </a:xfrm>
              <a:prstGeom prst="rect">
                <a:avLst/>
              </a:prstGeom>
              <a:blipFill>
                <a:blip r:embed="rId3"/>
                <a:stretch>
                  <a:fillRect l="-1416" t="-5031" b="-163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46AFA1-84C5-44E0-9515-7E6E712B974B}"/>
              </a:ext>
            </a:extLst>
          </p:cNvPr>
          <p:cNvSpPr txBox="1"/>
          <p:nvPr/>
        </p:nvSpPr>
        <p:spPr>
          <a:xfrm>
            <a:off x="794813" y="4212138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(Surjective)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at least one arrow</a:t>
            </a:r>
            <a:r>
              <a:rPr lang="en-SG" sz="2400" dirty="0"/>
              <a:t> going into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3B308-4DDB-4570-8BDE-E74AC9235747}"/>
              </a:ext>
            </a:extLst>
          </p:cNvPr>
          <p:cNvSpPr txBox="1"/>
          <p:nvPr/>
        </p:nvSpPr>
        <p:spPr>
          <a:xfrm>
            <a:off x="4518769" y="4212138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(Injective)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at most one arrow</a:t>
            </a:r>
            <a:r>
              <a:rPr lang="en-SG" sz="2400" dirty="0"/>
              <a:t> going into 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0FF5C-0A29-4145-8617-2205CF7F0523}"/>
              </a:ext>
            </a:extLst>
          </p:cNvPr>
          <p:cNvSpPr txBox="1"/>
          <p:nvPr/>
        </p:nvSpPr>
        <p:spPr>
          <a:xfrm>
            <a:off x="1634836" y="3314098"/>
            <a:ext cx="81668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function is </a:t>
            </a:r>
            <a:r>
              <a:rPr lang="en-US" sz="2800" dirty="0">
                <a:solidFill>
                  <a:srgbClr val="C00000"/>
                </a:solidFill>
              </a:rPr>
              <a:t>bijective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iff</a:t>
            </a:r>
            <a:r>
              <a:rPr lang="en-US" sz="2800" dirty="0">
                <a:solidFill>
                  <a:schemeClr val="tx1"/>
                </a:solidFill>
              </a:rPr>
              <a:t> it is surjective and injective.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D8ADE0-EB85-4C43-8943-CF49ED2AD0F5}"/>
                  </a:ext>
                </a:extLst>
              </p:cNvPr>
              <p:cNvSpPr txBox="1"/>
              <p:nvPr/>
            </p:nvSpPr>
            <p:spPr>
              <a:xfrm>
                <a:off x="3867606" y="490463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D8ADE0-EB85-4C43-8943-CF49ED2A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606" y="4904635"/>
                <a:ext cx="56803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E0E40F-E848-4E1D-8F41-21F70D3C5617}"/>
                  </a:ext>
                </a:extLst>
              </p:cNvPr>
              <p:cNvSpPr txBox="1"/>
              <p:nvPr/>
            </p:nvSpPr>
            <p:spPr>
              <a:xfrm>
                <a:off x="7631424" y="4904635"/>
                <a:ext cx="5680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E0E40F-E848-4E1D-8F41-21F70D3C5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424" y="4904635"/>
                <a:ext cx="56803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BB74E3F0-005F-43E9-9305-D6B2036CFDF8}"/>
              </a:ext>
            </a:extLst>
          </p:cNvPr>
          <p:cNvSpPr txBox="1"/>
          <p:nvPr/>
        </p:nvSpPr>
        <p:spPr>
          <a:xfrm>
            <a:off x="8242725" y="4173504"/>
            <a:ext cx="3063556" cy="193899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(Bijective) </a:t>
            </a:r>
            <a:r>
              <a:rPr lang="en-SG" sz="2400" dirty="0"/>
              <a:t>Informally, every element in the codomain must have </a:t>
            </a:r>
            <a:r>
              <a:rPr lang="en-SG" sz="2400" b="1" dirty="0"/>
              <a:t>exactly one arrow</a:t>
            </a:r>
            <a:r>
              <a:rPr lang="en-SG" sz="2400" dirty="0"/>
              <a:t> going into it.</a:t>
            </a:r>
          </a:p>
        </p:txBody>
      </p:sp>
    </p:spTree>
    <p:extLst>
      <p:ext uri="{BB962C8B-B14F-4D97-AF65-F5344CB8AC3E}">
        <p14:creationId xmlns:p14="http://schemas.microsoft.com/office/powerpoint/2010/main" val="2164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1" grpId="0"/>
      <p:bldP spid="12" grpId="0"/>
      <p:bldP spid="1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00056-74A3-4D6F-9670-82BCCD03C19B}"/>
              </a:ext>
            </a:extLst>
          </p:cNvPr>
          <p:cNvSpPr txBox="1"/>
          <p:nvPr/>
        </p:nvSpPr>
        <p:spPr>
          <a:xfrm>
            <a:off x="1578543" y="348138"/>
            <a:ext cx="9875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00099"/>
                </a:solidFill>
              </a:rPr>
              <a:t>Is the function injective? Surjective? Prove. If it is bijective, find the inverse function. Here denote by </a:t>
            </a:r>
            <a:r>
              <a:rPr lang="en-US" sz="2800" b="1" dirty="0">
                <a:solidFill>
                  <a:srgbClr val="000099"/>
                </a:solidFill>
              </a:rPr>
              <a:t>Bool</a:t>
            </a:r>
            <a:r>
              <a:rPr lang="en-US" sz="2800" dirty="0">
                <a:solidFill>
                  <a:srgbClr val="000099"/>
                </a:solidFill>
              </a:rPr>
              <a:t> the set </a:t>
            </a:r>
            <a:r>
              <a:rPr lang="en-US" sz="2800" b="1" dirty="0">
                <a:solidFill>
                  <a:srgbClr val="000099"/>
                </a:solidFill>
              </a:rPr>
              <a:t>{true; false}</a:t>
            </a:r>
            <a:r>
              <a:rPr lang="en-US" sz="28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741144" y="1339764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Quick check before we go into the details: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647299"/>
                  </p:ext>
                </p:extLst>
              </p:nvPr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↦12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+31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Bool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SG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Boo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C0000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↦(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774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000FF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         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−1,  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if</m:t>
                                        </m:r>
                                        <m:r>
                                          <a:rPr lang="en-SG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SG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  <m:r>
                                          <a:rPr lang="en-US" sz="2400" b="0" i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SG" sz="24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23A4F5C-7D9E-4A1D-BA83-AF558F2C7A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647299"/>
                  </p:ext>
                </p:extLst>
              </p:nvPr>
            </p:nvGraphicFramePr>
            <p:xfrm>
              <a:off x="2089954" y="1924539"/>
              <a:ext cx="8852698" cy="4542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35501">
                      <a:extLst>
                        <a:ext uri="{9D8B030D-6E8A-4147-A177-3AD203B41FA5}">
                          <a16:colId xmlns:a16="http://schemas.microsoft.com/office/drawing/2014/main" val="2163990103"/>
                        </a:ext>
                      </a:extLst>
                    </a:gridCol>
                    <a:gridCol w="2178086">
                      <a:extLst>
                        <a:ext uri="{9D8B030D-6E8A-4147-A177-3AD203B41FA5}">
                          <a16:colId xmlns:a16="http://schemas.microsoft.com/office/drawing/2014/main" val="317567972"/>
                        </a:ext>
                      </a:extLst>
                    </a:gridCol>
                    <a:gridCol w="2039111">
                      <a:extLst>
                        <a:ext uri="{9D8B030D-6E8A-4147-A177-3AD203B41FA5}">
                          <a16:colId xmlns:a16="http://schemas.microsoft.com/office/drawing/2014/main" val="3627205535"/>
                        </a:ext>
                      </a:extLst>
                    </a:gridCol>
                  </a:tblGrid>
                  <a:tr h="5886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Injective?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Surjective?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793513"/>
                      </a:ext>
                    </a:extLst>
                  </a:tr>
                  <a:tr h="1034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62353" r="-91590" b="-28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18777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04444" r="-91590" b="-2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0342629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304444" r="-91590" b="-15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339377"/>
                      </a:ext>
                    </a:extLst>
                  </a:tr>
                  <a:tr h="12730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" t="-261244" r="-91590" b="-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3446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ECD0A91-DE3F-43DF-82A1-BB5DCCEAB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8" y="2694776"/>
            <a:ext cx="620003" cy="5903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5EE9AD-A16F-4CAA-BCD6-42AD520E4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2705878"/>
            <a:ext cx="608344" cy="5792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7636A9-C0CF-487B-B871-C53BC8AE5B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3612246"/>
            <a:ext cx="590351" cy="590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1711D4F-0DEA-468B-A835-2C483463E8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790" y="3623348"/>
            <a:ext cx="608344" cy="5792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7CA50D-A05C-44DE-8E97-E5ADC85E0B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0" y="4471642"/>
            <a:ext cx="590351" cy="590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521A7C-B972-4121-BC70-DDDBDFEB89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4487018"/>
            <a:ext cx="590351" cy="590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02F7F4-2ECF-4100-B2B1-57A532217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27" y="5518236"/>
            <a:ext cx="620003" cy="5903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D35E85-4050-4874-B108-3271EFD13F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83" y="5444393"/>
            <a:ext cx="590351" cy="5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9FA77-85FA-43F2-B8E8-C6EDB2E8A42C}"/>
              </a:ext>
            </a:extLst>
          </p:cNvPr>
          <p:cNvSpPr txBox="1"/>
          <p:nvPr/>
        </p:nvSpPr>
        <p:spPr>
          <a:xfrm>
            <a:off x="1460608" y="888775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What does the previous table show?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E7066-6BBD-46BB-9A97-5F1219D0ECD7}"/>
              </a:ext>
            </a:extLst>
          </p:cNvPr>
          <p:cNvSpPr txBox="1"/>
          <p:nvPr/>
        </p:nvSpPr>
        <p:spPr>
          <a:xfrm>
            <a:off x="2492116" y="1521996"/>
            <a:ext cx="8526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A function can be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but not surjective;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surjective but not injective;</a:t>
            </a:r>
          </a:p>
          <a:p>
            <a:pPr marL="1171575" indent="-787400">
              <a:buAutoNum type="alphaLcParenBoth"/>
            </a:pPr>
            <a:r>
              <a:rPr lang="en-SG" sz="3200" dirty="0"/>
              <a:t>injective and surjective (i.e. bijective); or</a:t>
            </a:r>
          </a:p>
          <a:p>
            <a:pPr marL="1171575" indent="-787400">
              <a:buAutoNum type="alphaLcParenBoth"/>
            </a:pPr>
            <a:r>
              <a:rPr lang="en-SG" sz="3200" dirty="0"/>
              <a:t>neither injective nor surjective.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93D87-49A3-4AFB-89C2-4CCF4DF0D44A}"/>
              </a:ext>
            </a:extLst>
          </p:cNvPr>
          <p:cNvSpPr txBox="1"/>
          <p:nvPr/>
        </p:nvSpPr>
        <p:spPr>
          <a:xfrm>
            <a:off x="1460608" y="4293526"/>
            <a:ext cx="778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All four cases are possible!</a:t>
            </a:r>
          </a:p>
        </p:txBody>
      </p:sp>
    </p:spTree>
    <p:extLst>
      <p:ext uri="{BB962C8B-B14F-4D97-AF65-F5344CB8AC3E}">
        <p14:creationId xmlns:p14="http://schemas.microsoft.com/office/powerpoint/2010/main" val="39314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+31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362094"/>
                <a:ext cx="292928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430531" y="455860"/>
            <a:ext cx="4398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Both Injective and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973874" y="1398962"/>
                <a:ext cx="7891768" cy="444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Note that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s-E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= 12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+ 31  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 −31</m:t>
                        </m:r>
                      </m:num>
                      <m:den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2.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2400" dirty="0"/>
                  <a:t>  by setting,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3. Then 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⟺  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4.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the inverse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5. Hence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both injective and surjective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Theorem 6.2.18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74" y="1398962"/>
                <a:ext cx="7891768" cy="4445448"/>
              </a:xfrm>
              <a:prstGeom prst="rect">
                <a:avLst/>
              </a:prstGeom>
              <a:blipFill>
                <a:blip r:embed="rId3"/>
                <a:stretch>
                  <a:fillRect l="-1236" t="-1096" r="-232" b="-20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0C5719-A524-4581-9590-9CE71EF8581F}"/>
              </a:ext>
            </a:extLst>
          </p:cNvPr>
          <p:cNvSpPr txBox="1"/>
          <p:nvPr/>
        </p:nvSpPr>
        <p:spPr>
          <a:xfrm>
            <a:off x="386203" y="97908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/>
              <p:nvPr/>
            </p:nvSpPr>
            <p:spPr>
              <a:xfrm>
                <a:off x="6970989" y="1398962"/>
                <a:ext cx="4602892" cy="35702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/>
                  <a:t>Students to note: 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You see that for this solution, we didn’t show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injective and surjective separately, and then conclude that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 is bijective (we could have done so).</a:t>
                </a:r>
              </a:p>
              <a:p>
                <a:pPr>
                  <a:spcAft>
                    <a:spcPts val="600"/>
                  </a:spcAft>
                </a:pPr>
                <a:r>
                  <a:rPr lang="en-SG" sz="2400" dirty="0"/>
                  <a:t>Instead, we find the inverse of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SG" sz="2400" dirty="0"/>
                  <a:t>, and since its inverse exists, it must be bijective (by Theorem 6.2.18.)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12B36-13C6-409A-B028-7B8098F9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989" y="1398962"/>
                <a:ext cx="4602892" cy="3570208"/>
              </a:xfrm>
              <a:prstGeom prst="rect">
                <a:avLst/>
              </a:prstGeom>
              <a:blipFill>
                <a:blip r:embed="rId4"/>
                <a:stretch>
                  <a:fillRect l="-1982" t="-1190" r="-528" b="-2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2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88707" y="451078"/>
                <a:ext cx="33880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Bool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07" y="451078"/>
                <a:ext cx="3388093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5824486" y="599559"/>
            <a:ext cx="4210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 But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1. 	</a:t>
                </a:r>
                <a14:m>
                  <m:oMath xmlns:m="http://schemas.openxmlformats.org/officeDocument/2006/math"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da-DK" sz="2800" dirty="0"/>
                  <a:t>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da-DK" sz="2800" dirty="0"/>
                  <a:t>	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80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80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da-DK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800" dirty="0"/>
                  <a:t>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2. 	So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800" dirty="0"/>
                  <a:t>.</a:t>
                </a:r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3.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4. 	So every element in the codomain Bool is in the image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lines 1 and 3.</a:t>
                </a:r>
                <a:endParaRPr lang="en-US" sz="2800" dirty="0"/>
              </a:p>
              <a:p>
                <a:pPr marL="546100" indent="-546100">
                  <a:spcBef>
                    <a:spcPts val="1800"/>
                  </a:spcBef>
                  <a:tabLst>
                    <a:tab pos="546100" algn="l"/>
                  </a:tabLst>
                </a:pPr>
                <a:r>
                  <a:rPr lang="en-US" sz="2800" dirty="0"/>
                  <a:t>5. 	This says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surjective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6" y="1706401"/>
                <a:ext cx="9705805" cy="4031873"/>
              </a:xfrm>
              <a:prstGeom prst="rect">
                <a:avLst/>
              </a:prstGeom>
              <a:blipFill>
                <a:blip r:embed="rId3"/>
                <a:stretch>
                  <a:fillRect l="-1319" t="-1513" b="-34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FCBB4629-C8D6-4B67-A828-649B940A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C7E6-4705-4B15-A6EB-103553D248F7}"/>
              </a:ext>
            </a:extLst>
          </p:cNvPr>
          <p:cNvSpPr txBox="1"/>
          <p:nvPr/>
        </p:nvSpPr>
        <p:spPr>
          <a:xfrm>
            <a:off x="386203" y="97908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9832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7" y="451509"/>
                <a:ext cx="4346896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370808" y="763636"/>
            <a:ext cx="434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Not 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2092756" y="1643096"/>
                <a:ext cx="8006487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1</a:t>
                </a:r>
                <a:r>
                  <a:rPr lang="da-DK" sz="2400" dirty="0"/>
                  <a:t>. 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400" b="0" i="1" dirty="0">
                  <a:latin typeface="Cambria Math" panose="02040503050406030204" pitchFamily="18" charset="0"/>
                </a:endParaRP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2. 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injective</a:t>
                </a:r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3. 	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Bool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400" dirty="0"/>
                  <a:t> then 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3.1. 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3.2.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2400" b="0" dirty="0"/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  <a:tab pos="1171575" algn="l"/>
                    <a:tab pos="3770313" algn="l"/>
                  </a:tabLst>
                </a:pPr>
                <a:r>
                  <a:rPr lang="en-US" sz="2400" dirty="0"/>
                  <a:t>	3.3.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4. 	So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𝒕𝒓𝒖𝒆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𝒇𝒂𝒍𝒔𝒆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in the codomain is not in the image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49263" indent="-449263">
                  <a:spcBef>
                    <a:spcPts val="1200"/>
                  </a:spcBef>
                  <a:tabLst>
                    <a:tab pos="449263" algn="l"/>
                  </a:tabLst>
                </a:pPr>
                <a:r>
                  <a:rPr lang="en-US" sz="2400" dirty="0"/>
                  <a:t>5. 	This says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dirty="0">
                    <a:solidFill>
                      <a:srgbClr val="0000FF"/>
                    </a:solidFill>
                  </a:rPr>
                  <a:t>not surjective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756" y="1643096"/>
                <a:ext cx="8006487" cy="4493538"/>
              </a:xfrm>
              <a:prstGeom prst="rect">
                <a:avLst/>
              </a:prstGeom>
              <a:blipFill>
                <a:blip r:embed="rId3"/>
                <a:stretch>
                  <a:fillRect l="-1142" t="-1085" r="-228" b="-21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2C44A31-35CB-4507-9269-A24F29E6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B79CE-3CB9-4F63-B978-B0BCADEFBB20}"/>
              </a:ext>
            </a:extLst>
          </p:cNvPr>
          <p:cNvSpPr txBox="1"/>
          <p:nvPr/>
        </p:nvSpPr>
        <p:spPr>
          <a:xfrm>
            <a:off x="386203" y="97908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61388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50206" y="443735"/>
                <a:ext cx="4616970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443735"/>
                <a:ext cx="4616970" cy="1285480"/>
              </a:xfrm>
              <a:prstGeom prst="rect">
                <a:avLst/>
              </a:prstGeom>
              <a:blipFill>
                <a:blip r:embed="rId2"/>
                <a:stretch>
                  <a:fillRect l="-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776883" y="620786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/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1. 	We first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lvl="1"/>
                <a:r>
                  <a:rPr lang="en-US" sz="2000" dirty="0"/>
                  <a:t>1.1.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even integer.</a:t>
                </a:r>
              </a:p>
              <a:p>
                <a:pPr lvl="1"/>
                <a:r>
                  <a:rPr lang="en-US" sz="2000" dirty="0"/>
                  <a:t>1.2.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1.3.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2. 	Next we show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an odd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odd.</a:t>
                </a:r>
              </a:p>
              <a:p>
                <a:pPr lvl="1"/>
                <a:r>
                  <a:rPr lang="en-US" sz="2000" dirty="0"/>
                  <a:t>2.1.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an odd integer.</a:t>
                </a:r>
              </a:p>
              <a:p>
                <a:pPr marL="898525" lvl="1" indent="-441325"/>
                <a:r>
                  <a:rPr lang="en-US" sz="2000" dirty="0"/>
                  <a:t>2.2.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1=2(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1)+1,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/>
                  <a:t>is an integer.</a:t>
                </a:r>
              </a:p>
              <a:p>
                <a:pPr lvl="1"/>
                <a:r>
                  <a:rPr lang="en-US" sz="2000" dirty="0"/>
                  <a:t>2.3.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odd.</a:t>
                </a:r>
              </a:p>
              <a:p>
                <a:pPr marL="352425" indent="-352425">
                  <a:tabLst>
                    <a:tab pos="352425" algn="l"/>
                  </a:tabLst>
                </a:pPr>
                <a:r>
                  <a:rPr lang="en-US" sz="2000" dirty="0"/>
                  <a:t>3. 	Since every integer is either even or odd but not both, lines 1 and 2 tell us that, for every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lvl="1"/>
                <a:r>
                  <a:rPr lang="en-US" sz="2000" dirty="0"/>
                  <a:t>3.1.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even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even; and</a:t>
                </a:r>
              </a:p>
              <a:p>
                <a:pPr lvl="1"/>
                <a:r>
                  <a:rPr lang="en-US" sz="2000" dirty="0"/>
                  <a:t>3.2.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odd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odd.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9DA15D-7780-47EB-928B-B6EC852F9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17" y="1875007"/>
                <a:ext cx="5595684" cy="4093428"/>
              </a:xfrm>
              <a:prstGeom prst="rect">
                <a:avLst/>
              </a:prstGeom>
              <a:blipFill>
                <a:blip r:embed="rId3"/>
                <a:stretch>
                  <a:fillRect l="-1089" t="-894" r="-871" b="-17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D05D25E-BE4A-4055-854C-14E934432825}"/>
              </a:ext>
            </a:extLst>
          </p:cNvPr>
          <p:cNvSpPr/>
          <p:nvPr/>
        </p:nvSpPr>
        <p:spPr>
          <a:xfrm>
            <a:off x="9929531" y="6227968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Continued …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3AC7BF-3226-42CD-81EA-3D24F203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BC093-8FC6-47A1-97DA-EA7392A173D6}"/>
              </a:ext>
            </a:extLst>
          </p:cNvPr>
          <p:cNvSpPr txBox="1"/>
          <p:nvPr/>
        </p:nvSpPr>
        <p:spPr>
          <a:xfrm>
            <a:off x="386203" y="97908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any case.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blipFill>
                <a:blip r:embed="rId4"/>
                <a:stretch>
                  <a:fillRect l="-1009" t="-717" r="-1513" b="-12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/>
              <p:nvPr/>
            </p:nvSpPr>
            <p:spPr>
              <a:xfrm>
                <a:off x="1450206" y="443735"/>
                <a:ext cx="4591321" cy="12854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even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odd</m:t>
                              </m:r>
                              <m:r>
                                <a:rPr lang="en-US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AD40CA-4EDF-4DBD-BD97-F090554D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443735"/>
                <a:ext cx="4591321" cy="1285480"/>
              </a:xfrm>
              <a:prstGeom prst="rect">
                <a:avLst/>
              </a:prstGeom>
              <a:blipFill>
                <a:blip r:embed="rId2"/>
                <a:stretch>
                  <a:fillRect l="-39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D05548-A3BD-4BCA-9E68-6BF4CB645108}"/>
              </a:ext>
            </a:extLst>
          </p:cNvPr>
          <p:cNvSpPr txBox="1"/>
          <p:nvPr/>
        </p:nvSpPr>
        <p:spPr>
          <a:xfrm>
            <a:off x="6776883" y="620786"/>
            <a:ext cx="370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Injective, Not Surjective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3AC7BF-3226-42CD-81EA-3D24F203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26852"/>
            <a:ext cx="1318424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Q3.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BC093-8FC6-47A1-97DA-EA7392A173D6}"/>
              </a:ext>
            </a:extLst>
          </p:cNvPr>
          <p:cNvSpPr txBox="1"/>
          <p:nvPr/>
        </p:nvSpPr>
        <p:spPr>
          <a:xfrm>
            <a:off x="386203" y="979080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/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4. </a:t>
                </a:r>
                <a:r>
                  <a:rPr lang="en-US" dirty="0">
                    <a:solidFill>
                      <a:srgbClr val="0000FF"/>
                    </a:solidFill>
                  </a:rPr>
                  <a:t>Now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injective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4.1.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4.2. Case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even.</a:t>
                </a:r>
              </a:p>
              <a:p>
                <a:pPr marL="1524000" lvl="2" indent="-609600"/>
                <a:r>
                  <a:rPr lang="en-US" dirty="0"/>
                  <a:t>4.2.1. 	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are even </a:t>
                </a:r>
                <a:r>
                  <a:rPr lang="en-US" dirty="0">
                    <a:solidFill>
                      <a:srgbClr val="006600"/>
                    </a:solidFill>
                  </a:rPr>
                  <a:t>by line 3.1</a:t>
                </a:r>
                <a:r>
                  <a:rPr lang="en-US" dirty="0"/>
                  <a:t>.</a:t>
                </a:r>
              </a:p>
              <a:p>
                <a:pPr marL="1524000" lvl="2" indent="-609600"/>
                <a:r>
                  <a:rPr lang="en-US" dirty="0"/>
                  <a:t>4.2.2.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4.3. Case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odd.</a:t>
                </a:r>
              </a:p>
              <a:p>
                <a:pPr marL="1524000" lvl="2" indent="-609600"/>
                <a:r>
                  <a:rPr lang="en-US" dirty="0"/>
                  <a:t>4.3.1. 	Then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dirty="0"/>
                  <a:t>are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524000" lvl="2" indent="-609600">
                  <a:tabLst>
                    <a:tab pos="1524000" algn="l"/>
                  </a:tabLst>
                </a:pPr>
                <a:r>
                  <a:rPr lang="en-US" dirty="0"/>
                  <a:t>4.3.2. 	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>
                  <a:tabLst>
                    <a:tab pos="1524000" algn="l"/>
                  </a:tabLst>
                </a:pPr>
                <a:r>
                  <a:rPr lang="en-US" dirty="0"/>
                  <a:t>4.3.3. 	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95350" lvl="1" indent="-438150"/>
                <a:r>
                  <a:rPr lang="en-US" dirty="0"/>
                  <a:t>4.4. 	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either even or odd, we conclude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any case.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00176-B507-437B-A7C6-EBB4CC69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721" y="1721118"/>
                <a:ext cx="4831515" cy="4247317"/>
              </a:xfrm>
              <a:prstGeom prst="rect">
                <a:avLst/>
              </a:prstGeom>
              <a:blipFill>
                <a:blip r:embed="rId3"/>
                <a:stretch>
                  <a:fillRect l="-1009" t="-717" r="-1513" b="-12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/>
              <p:nvPr/>
            </p:nvSpPr>
            <p:spPr>
              <a:xfrm>
                <a:off x="794327" y="1751910"/>
                <a:ext cx="5115953" cy="4085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5. </a:t>
                </a:r>
                <a:r>
                  <a:rPr lang="en-US" dirty="0">
                    <a:solidFill>
                      <a:srgbClr val="0000FF"/>
                    </a:solidFill>
                  </a:rPr>
                  <a:t>Finally, we show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not surjective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5.1. We prove this by contradiction.</a:t>
                </a:r>
              </a:p>
              <a:p>
                <a:pPr lvl="2"/>
                <a:r>
                  <a:rPr lang="en-US" dirty="0"/>
                  <a:t>5.1.1. 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surjective.</a:t>
                </a:r>
              </a:p>
              <a:p>
                <a:pPr lvl="2"/>
                <a:r>
                  <a:rPr lang="en-US" dirty="0"/>
                  <a:t>5.1.2. Note 3 is in the codomain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5.1.3. Use the </a:t>
                </a:r>
                <a:r>
                  <a:rPr lang="en-US" dirty="0" err="1"/>
                  <a:t>surjectivity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3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nl-NL" dirty="0"/>
                  <a:t>5.1.4. Note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 dirty="0" smtClean="0">
                        <a:latin typeface="Cambria Math" panose="02040503050406030204" pitchFamily="18" charset="0"/>
                      </a:rPr>
                      <m:t>=3=2×1+1</m:t>
                    </m:r>
                  </m:oMath>
                </a14:m>
                <a:r>
                  <a:rPr lang="nl-NL" dirty="0"/>
                  <a:t> is odd.</a:t>
                </a:r>
              </a:p>
              <a:p>
                <a:pPr lvl="2"/>
                <a:r>
                  <a:rPr lang="en-US" dirty="0"/>
                  <a:t>5.1.5.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odd </a:t>
                </a:r>
                <a:r>
                  <a:rPr lang="en-US" dirty="0">
                    <a:solidFill>
                      <a:srgbClr val="006600"/>
                    </a:solidFill>
                  </a:rPr>
                  <a:t>by line 3.2</a:t>
                </a:r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5.1.6. Thus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6600"/>
                    </a:solidFill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6600"/>
                    </a:solidFill>
                  </a:rPr>
                  <a:t> and the 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31925" lvl="2" indent="-517525"/>
                <a:r>
                  <a:rPr lang="en-US" dirty="0"/>
                  <a:t>5.1.7. Solving gives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3+1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=2=2×1</m:t>
                    </m:r>
                  </m:oMath>
                </a14:m>
                <a:r>
                  <a:rPr lang="en-US" dirty="0"/>
                  <a:t>, which is even.</a:t>
                </a:r>
              </a:p>
              <a:p>
                <a:pPr lvl="2"/>
                <a:r>
                  <a:rPr lang="en-US" dirty="0"/>
                  <a:t>5.1.8. This contradicts line 5.1.5.</a:t>
                </a:r>
              </a:p>
              <a:p>
                <a:pPr marL="442913"/>
                <a:r>
                  <a:rPr lang="en-US" dirty="0"/>
                  <a:t>5.2. Hence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not surjective.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C2AA8C-CE85-4CD1-A581-2836F2C6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7" y="1751910"/>
                <a:ext cx="5115953" cy="4085029"/>
              </a:xfrm>
              <a:prstGeom prst="rect">
                <a:avLst/>
              </a:prstGeom>
              <a:blipFill>
                <a:blip r:embed="rId4"/>
                <a:stretch>
                  <a:fillRect l="-952" t="-745" b="-13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A function </a:t>
                </a:r>
                <a:r>
                  <a:rPr lang="en-MY" sz="3200" i="1" dirty="0">
                    <a:ea typeface="Cambria Math" panose="02040503050406030204" pitchFamily="18" charset="0"/>
                  </a:rPr>
                  <a:t>f </a:t>
                </a:r>
                <a:r>
                  <a:rPr lang="en-MY" sz="3200" dirty="0">
                    <a:ea typeface="Cambria Math" panose="02040503050406030204" pitchFamily="18" charset="0"/>
                  </a:rPr>
                  <a:t>from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</a:t>
                </a:r>
                <a:r>
                  <a:rPr lang="en-MY" sz="3200" dirty="0">
                    <a:ea typeface="Cambria Math" panose="02040503050406030204" pitchFamily="18" charset="0"/>
                  </a:rPr>
                  <a:t> to </a:t>
                </a:r>
                <a:r>
                  <a:rPr lang="en-MY" sz="3200" i="1" dirty="0">
                    <a:ea typeface="Cambria Math" panose="02040503050406030204" pitchFamily="18" charset="0"/>
                  </a:rPr>
                  <a:t>B</a:t>
                </a:r>
                <a:r>
                  <a:rPr lang="en-MY" sz="3200" dirty="0">
                    <a:ea typeface="Cambria Math" panose="02040503050406030204" pitchFamily="18" charset="0"/>
                  </a:rPr>
                  <a:t> is an assignment such that each element of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</a:t>
                </a:r>
                <a:r>
                  <a:rPr lang="en-MY" sz="3200" dirty="0">
                    <a:ea typeface="Cambria Math" panose="02040503050406030204" pitchFamily="18" charset="0"/>
                  </a:rPr>
                  <a:t> is assigned exactly one element of </a:t>
                </a:r>
                <a:r>
                  <a:rPr lang="en-MY" sz="3200" i="1" dirty="0">
                    <a:ea typeface="Cambria Math" panose="02040503050406030204" pitchFamily="18" charset="0"/>
                  </a:rPr>
                  <a:t>B</a:t>
                </a:r>
                <a:r>
                  <a:rPr lang="en-MY" sz="32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MY" sz="3200" b="0" dirty="0">
                  <a:ea typeface="Cambria Math" panose="02040503050406030204" pitchFamily="18" charset="0"/>
                </a:endParaRPr>
              </a:p>
              <a:p>
                <a:r>
                  <a:rPr lang="en-MY" sz="3200" i="1" dirty="0"/>
                  <a:t>A</a:t>
                </a:r>
                <a:r>
                  <a:rPr lang="en-MY" sz="3200" dirty="0"/>
                  <a:t> is the domain of </a:t>
                </a:r>
                <a:r>
                  <a:rPr lang="en-MY" sz="3200" i="1" dirty="0"/>
                  <a:t>f</a:t>
                </a:r>
              </a:p>
              <a:p>
                <a:r>
                  <a:rPr lang="en-MY" sz="3200" i="1" dirty="0"/>
                  <a:t>B </a:t>
                </a:r>
                <a:r>
                  <a:rPr lang="en-MY" sz="3200" dirty="0"/>
                  <a:t>is the codomain of </a:t>
                </a:r>
                <a:r>
                  <a:rPr lang="en-MY" sz="3200" i="1" dirty="0"/>
                  <a:t>f</a:t>
                </a:r>
              </a:p>
              <a:p>
                <a:r>
                  <a:rPr lang="en-MY" sz="3200" dirty="0"/>
                  <a:t>The range of </a:t>
                </a:r>
                <a:r>
                  <a:rPr lang="en-MY" sz="3200" i="1" dirty="0"/>
                  <a:t>f </a:t>
                </a:r>
                <a:r>
                  <a:rPr lang="en-MY" sz="3200" dirty="0"/>
                  <a:t>is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MY" sz="3200" dirty="0"/>
                  <a:t> </a:t>
                </a:r>
                <a:endParaRPr lang="en-MY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17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8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B94BAE-1D0A-445B-9AF5-E90409CCE8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B94BAE-1D0A-445B-9AF5-E90409CC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22313" indent="-722313"/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(a) 	Suppose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injective.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injective whenever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is an injective function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  <a:blipFill>
                <a:blip r:embed="rId3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/>
              <p:nvPr/>
            </p:nvSpPr>
            <p:spPr>
              <a:xfrm>
                <a:off x="569847" y="2516340"/>
                <a:ext cx="7222605" cy="3648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 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injective.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2. Let 𝑔 be an injective function with domain 𝐶.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3. Take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4.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5.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𝑔 is injective</a:t>
                </a:r>
                <a:r>
                  <a:rPr lang="en-US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6.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injective</a:t>
                </a:r>
                <a:r>
                  <a:rPr lang="en-US" sz="24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7.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injective.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7" y="2516340"/>
                <a:ext cx="7222605" cy="3648499"/>
              </a:xfrm>
              <a:prstGeom prst="rect">
                <a:avLst/>
              </a:prstGeom>
              <a:blipFill>
                <a:blip r:embed="rId4"/>
                <a:stretch>
                  <a:fillRect l="-1266" t="-1338" b="-301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94CCD9B-5483-4B53-A6BC-EA5421CFA22E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E01474A-F3DA-4E6F-9A3A-3CCAE310309A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B8D7B27-1342-42B0-9FB0-D090448ADA35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A8D7FD8-D34C-4653-A761-135236ABF262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A8D7FD8-D34C-4653-A761-135236ABF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A93915B-D505-47A5-B632-9E15D183B300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18B123-3FCF-43C0-B98D-40CDE3F03F4C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305B1C-9EDA-4184-A484-018346DEC5E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305B1C-9EDA-4184-A484-018346DEC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9FA136-3936-44E0-9B92-C78A252294EC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0AC6776-360F-4917-941B-978A59C27C07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3DF0C64-7990-40E1-9655-F1CCC014E2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3DF0C64-7990-40E1-9655-F1CCC014E2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809CD8-A414-4C9E-9D70-5745A2AA6FB5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10D482A-522E-4EE3-A5BA-947B793F9D05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10D482A-522E-4EE3-A5BA-947B793F9D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D0B120BA-852F-40CD-8710-9D0C0CEB73E2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BD897-2F7A-48B3-AB30-2D8158C07A89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6CB85F-020E-4F4D-9441-EFBF5B1F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6CB85F-020E-4F4D-9441-EFBF5B1F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65419D42-CDE0-42D6-87D4-FB9B958316D2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93A7323-213F-4626-A52E-24C5A42513D9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FACCCCB-264B-40BD-A20C-C6B2085C705A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FACCCCB-264B-40BD-A20C-C6B2085C70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60FE0D8C-A7B2-45C5-987B-88AED1021CC4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05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/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1688" indent="-801688">
                  <a:tabLst>
                    <a:tab pos="801688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(b) 	Suppose we have a function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with domain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injective.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injective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2E3227-F5A9-472D-ACBB-D0FEC9D34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231776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/>
              <p:nvPr/>
            </p:nvSpPr>
            <p:spPr>
              <a:xfrm>
                <a:off x="707858" y="2574887"/>
                <a:ext cx="6755124" cy="334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function with domain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injective.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2.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3.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4.  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is injective by the choice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546100" indent="-546100">
                  <a:spcAft>
                    <a:spcPts val="1200"/>
                  </a:spcAft>
                  <a:tabLst>
                    <a:tab pos="546100" algn="l"/>
                  </a:tabLst>
                </a:pPr>
                <a:r>
                  <a:rPr lang="en-US" sz="2400" dirty="0"/>
                  <a:t>5.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injective.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3A1C2A-1069-45DF-A920-EF5E6A345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58" y="2574887"/>
                <a:ext cx="6755124" cy="3340723"/>
              </a:xfrm>
              <a:prstGeom prst="rect">
                <a:avLst/>
              </a:prstGeom>
              <a:blipFill>
                <a:blip r:embed="rId3"/>
                <a:stretch>
                  <a:fillRect l="-1354" t="-1460" r="-1264" b="-32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B5AAE389-C744-4EBF-928C-3D482C6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Q4.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6BBAE30-991B-42F6-A6FE-6C711874C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30BC06-7D4E-4592-B4FC-FF8846A7876C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EB28C8-F8A0-42A2-8F7E-749BA13ED849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6F6384D-97A8-4D82-B990-BFC2EC254327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F12F8EC-3144-4D1B-A3C0-0F0701FF3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ADDACD-7503-48E2-A735-873E9C288E50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158706A-A486-4841-9F4A-25FB219E82C0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614EE68-3C80-477E-9814-9081A20B5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8FD34F-38EE-46C8-BD12-CB1A24DF289E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830521C-A3B0-459A-AF70-AE8AC449615C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A2C66A4-4653-4746-A586-71ADC63D3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5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06D886-317F-495D-8942-A424AACBC9B5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A9F99D2-5B6D-4170-BE6C-51CF3691C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72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E33542A-2A98-4E3F-A58B-B95BDC6E1C31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4A48F5-299B-4F8B-AA4C-FC8AAFCE311C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846053D-6812-410B-AD66-ABD558DE2C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1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C729C3DB-1E17-4367-B8AF-29B42281890C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A6AA67-4F34-4996-830D-AA90F9CE1740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4598909-6146-464E-8804-E489B182FD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59F5E693-DE2F-43EE-A053-3C0A88781F7F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1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/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25475" indent="-625475">
                  <a:tabLst>
                    <a:tab pos="625475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(a) 	Suppose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surjective.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surjective whenever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is a surjective function with codomain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4B8AF0-877C-457F-AD8B-9A8D79ABEBDF}"/>
                  </a:ext>
                </a:extLst>
              </p:cNvPr>
              <p:cNvSpPr/>
              <p:nvPr/>
            </p:nvSpPr>
            <p:spPr>
              <a:xfrm>
                <a:off x="656758" y="2210973"/>
                <a:ext cx="6562189" cy="429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surjective.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2.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be a surjective function with codomain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3. 	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4. 	Apply the </a:t>
                </a:r>
                <a:r>
                  <a:rPr lang="en-US" sz="2400" dirty="0" err="1"/>
                  <a:t>surjectivity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5. 	Apply the </a:t>
                </a:r>
                <a:r>
                  <a:rPr lang="en-US" sz="2400" dirty="0" err="1"/>
                  <a:t>surjectivity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in the domain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6.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7.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surjective.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4B8AF0-877C-457F-AD8B-9A8D79ABE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58" y="2210973"/>
                <a:ext cx="6562189" cy="4294830"/>
              </a:xfrm>
              <a:prstGeom prst="rect">
                <a:avLst/>
              </a:prstGeom>
              <a:blipFill>
                <a:blip r:embed="rId3"/>
                <a:stretch>
                  <a:fillRect l="-1487" t="-1136" b="-24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B3BFF0B2-159A-4CBB-9542-8F096C0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39431-1D68-49D2-997F-8142E49CAED4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8966F3-1B6D-42D2-BD53-1DEC4C4CC30E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5E8EB-7CAE-4286-ADF9-FA2472E3E4D9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CC921B-654D-455F-B7B0-DD11C152A00E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C1EFE4-2F24-4673-9613-19CA00C0586A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0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B10081-D941-4FF8-9277-BFD8F009CB2F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E30BDD-CD14-4187-AB05-55D4E0A7541A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AA14BF-F62C-4542-84FA-2162216E1641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A13B81E-D605-4461-ACDA-FA60B8C8E9B6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D6F5A2B-443F-4737-AC73-685608D7E6B3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59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7CC5C05-EB18-4F51-BDE1-6B076890F353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432B55-06BA-4795-8EE6-55CF92F27996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9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C2CAAE1-8F89-4D2B-A97A-E864DDFB88BA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/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25475" indent="-625475">
                  <a:tabLst>
                    <a:tab pos="625475" algn="l"/>
                  </a:tabLst>
                </a:pP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(b) 	Suppose we have a function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with codomain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32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is surjective.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is surjective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6359F1-5FFC-4F03-8070-0B9286EA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01" y="109421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543" t="-6780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B3BFF0B2-159A-4CBB-9542-8F096C0A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25" y="268799"/>
            <a:ext cx="1366551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Q5.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87C882-86E3-41A3-BCF4-A74D57135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61" y="480821"/>
                <a:ext cx="2289718" cy="616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39431-1D68-49D2-997F-8142E49CAED4}"/>
              </a:ext>
            </a:extLst>
          </p:cNvPr>
          <p:cNvGrpSpPr/>
          <p:nvPr/>
        </p:nvGrpSpPr>
        <p:grpSpPr>
          <a:xfrm>
            <a:off x="7838573" y="2597486"/>
            <a:ext cx="3645569" cy="3471623"/>
            <a:chOff x="7838573" y="2597486"/>
            <a:chExt cx="3645569" cy="347162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88966F3-1B6D-42D2-BD53-1DEC4C4CC30E}"/>
                </a:ext>
              </a:extLst>
            </p:cNvPr>
            <p:cNvGrpSpPr/>
            <p:nvPr/>
          </p:nvGrpSpPr>
          <p:grpSpPr>
            <a:xfrm>
              <a:off x="7838573" y="2597486"/>
              <a:ext cx="802105" cy="2571779"/>
              <a:chOff x="7838573" y="2597486"/>
              <a:chExt cx="802105" cy="2571779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4B5E8EB-7CAE-4286-ADF9-FA2472E3E4D9}"/>
                  </a:ext>
                </a:extLst>
              </p:cNvPr>
              <p:cNvSpPr/>
              <p:nvPr/>
            </p:nvSpPr>
            <p:spPr>
              <a:xfrm>
                <a:off x="7838573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DA6DBF-BC79-40D0-A0D5-44FDDBBEF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6805" y="2597486"/>
                    <a:ext cx="433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2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CC921B-654D-455F-B7B0-DD11C152A00E}"/>
                </a:ext>
              </a:extLst>
            </p:cNvPr>
            <p:cNvGrpSpPr/>
            <p:nvPr/>
          </p:nvGrpSpPr>
          <p:grpSpPr>
            <a:xfrm>
              <a:off x="9322468" y="2597486"/>
              <a:ext cx="802105" cy="2571779"/>
              <a:chOff x="9322468" y="2597486"/>
              <a:chExt cx="802105" cy="257177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CC1EFE4-2F24-4673-9613-19CA00C0586A}"/>
                  </a:ext>
                </a:extLst>
              </p:cNvPr>
              <p:cNvSpPr/>
              <p:nvPr/>
            </p:nvSpPr>
            <p:spPr>
              <a:xfrm>
                <a:off x="9322468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658D7B4-740A-45E1-816E-F4B097C6A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0700" y="2597486"/>
                    <a:ext cx="433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042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B10081-D941-4FF8-9277-BFD8F009CB2F}"/>
                </a:ext>
              </a:extLst>
            </p:cNvPr>
            <p:cNvGrpSpPr/>
            <p:nvPr/>
          </p:nvGrpSpPr>
          <p:grpSpPr>
            <a:xfrm>
              <a:off x="10682037" y="2597486"/>
              <a:ext cx="802105" cy="2571779"/>
              <a:chOff x="10682037" y="2597486"/>
              <a:chExt cx="802105" cy="257177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E30BDD-CD14-4187-AB05-55D4E0A7541A}"/>
                  </a:ext>
                </a:extLst>
              </p:cNvPr>
              <p:cNvSpPr/>
              <p:nvPr/>
            </p:nvSpPr>
            <p:spPr>
              <a:xfrm>
                <a:off x="10682037" y="3035665"/>
                <a:ext cx="802105" cy="2133600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3D89605-47F0-4423-B15F-430B8DCDD8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70269" y="2597486"/>
                    <a:ext cx="433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3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AA14BF-F62C-4542-84FA-2162216E1641}"/>
                </a:ext>
              </a:extLst>
            </p:cNvPr>
            <p:cNvGrpSpPr/>
            <p:nvPr/>
          </p:nvGrpSpPr>
          <p:grpSpPr>
            <a:xfrm>
              <a:off x="8751736" y="2749886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AC2E8B3-8EEE-4F2F-9BE6-FD673996D3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A13B81E-D605-4461-ACDA-FA60B8C8E9B6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D6F5A2B-443F-4737-AC73-685608D7E6B3}"/>
                </a:ext>
              </a:extLst>
            </p:cNvPr>
            <p:cNvGrpSpPr/>
            <p:nvPr/>
          </p:nvGrpSpPr>
          <p:grpSpPr>
            <a:xfrm>
              <a:off x="10122725" y="2747173"/>
              <a:ext cx="472928" cy="884644"/>
              <a:chOff x="8751736" y="2749886"/>
              <a:chExt cx="472928" cy="8846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BC6646E-9F21-4E50-836A-AA9784DA9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5031" y="2749886"/>
                    <a:ext cx="43313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859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7CC5C05-EB18-4F51-BDE1-6B076890F353}"/>
                  </a:ext>
                </a:extLst>
              </p:cNvPr>
              <p:cNvSpPr/>
              <p:nvPr/>
            </p:nvSpPr>
            <p:spPr>
              <a:xfrm rot="19081639">
                <a:off x="8751736" y="3190800"/>
                <a:ext cx="472928" cy="443730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432B55-06BA-4795-8EE6-55CF92F27996}"/>
                </a:ext>
              </a:extLst>
            </p:cNvPr>
            <p:cNvGrpSpPr/>
            <p:nvPr/>
          </p:nvGrpSpPr>
          <p:grpSpPr>
            <a:xfrm>
              <a:off x="8560496" y="3540515"/>
              <a:ext cx="2248949" cy="2528594"/>
              <a:chOff x="8560496" y="3540515"/>
              <a:chExt cx="2248949" cy="2528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SG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SG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SG" sz="2400" i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011C05D-0B65-4764-B695-F59DC35E3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7202" y="5607444"/>
                    <a:ext cx="940923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C2CAAE1-8F89-4D2B-A97A-E864DDFB88BA}"/>
                  </a:ext>
                </a:extLst>
              </p:cNvPr>
              <p:cNvSpPr/>
              <p:nvPr/>
            </p:nvSpPr>
            <p:spPr>
              <a:xfrm rot="2518361" flipV="1">
                <a:off x="8560496" y="3540515"/>
                <a:ext cx="2248949" cy="2110101"/>
              </a:xfrm>
              <a:prstGeom prst="arc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/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function with codomain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surjective.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2. 	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3. 	Apply the </a:t>
                </a:r>
                <a:r>
                  <a:rPr lang="en-US" sz="2400" dirty="0" err="1"/>
                  <a:t>surjectivity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in the domain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4. 	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5. 	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 indent="-352425"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US" sz="2400" dirty="0"/>
                  <a:t>6.	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surjective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9D03751-E4FA-4489-B7C5-1EE3487F0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37" y="2305670"/>
                <a:ext cx="6555946" cy="3801041"/>
              </a:xfrm>
              <a:prstGeom prst="rect">
                <a:avLst/>
              </a:prstGeom>
              <a:blipFill>
                <a:blip r:embed="rId10"/>
                <a:stretch>
                  <a:fillRect l="-1488" t="-1282" b="-25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16F2BE75-E622-4E47-9499-DB62F8EFF716}"/>
              </a:ext>
            </a:extLst>
          </p:cNvPr>
          <p:cNvGrpSpPr/>
          <p:nvPr/>
        </p:nvGrpSpPr>
        <p:grpSpPr>
          <a:xfrm>
            <a:off x="1276013" y="3583282"/>
            <a:ext cx="1619260" cy="1933354"/>
            <a:chOff x="5322226" y="3564693"/>
            <a:chExt cx="1619260" cy="193335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7C7A29C-7A0D-45D7-860D-60C3BDB89C9A}"/>
                </a:ext>
              </a:extLst>
            </p:cNvPr>
            <p:cNvGrpSpPr/>
            <p:nvPr/>
          </p:nvGrpSpPr>
          <p:grpSpPr>
            <a:xfrm>
              <a:off x="5322226" y="3564693"/>
              <a:ext cx="1619260" cy="1933354"/>
              <a:chOff x="9322468" y="2597486"/>
              <a:chExt cx="2153967" cy="257177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157EA9C-90C8-4C06-8E8D-43CD19B7DA92}"/>
                  </a:ext>
                </a:extLst>
              </p:cNvPr>
              <p:cNvGrpSpPr/>
              <p:nvPr/>
            </p:nvGrpSpPr>
            <p:grpSpPr>
              <a:xfrm>
                <a:off x="9322468" y="2597486"/>
                <a:ext cx="802105" cy="2571779"/>
                <a:chOff x="9322468" y="2597486"/>
                <a:chExt cx="802105" cy="2571779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6707F03-5A21-405D-8EB0-FF4AB5B2EDCA}"/>
                    </a:ext>
                  </a:extLst>
                </p:cNvPr>
                <p:cNvSpPr/>
                <p:nvPr/>
              </p:nvSpPr>
              <p:spPr>
                <a:xfrm>
                  <a:off x="9322468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4FFAE253-9871-4AC9-8752-CE1BA226F3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795435-9A7C-486B-BEB5-B67420C440C9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43F9EB87-1FC3-4414-8130-614D25B913CC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1577F54E-634F-4D08-A650-D79A070D7D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4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592AC9A-5903-4BDD-B955-466C289734DE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0E49C9C-22F0-4FA7-AE5D-39D75A75F0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Arc 75">
                  <a:extLst>
                    <a:ext uri="{FF2B5EF4-FFF2-40B4-BE49-F238E27FC236}">
                      <a16:creationId xmlns:a16="http://schemas.microsoft.com/office/drawing/2014/main" id="{ADE81FAA-DB51-4A75-8C7B-5B80A343FC4D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B6FABC-5031-4022-9AF9-D4257B6ADFBB}"/>
                </a:ext>
              </a:extLst>
            </p:cNvPr>
            <p:cNvSpPr txBox="1"/>
            <p:nvPr/>
          </p:nvSpPr>
          <p:spPr>
            <a:xfrm>
              <a:off x="5443564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E18C18-5B04-4391-97F7-4ABB80BB70C8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D60723-B9FF-4AE7-BCE4-80A18E12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56843E8-F9A8-4811-80E0-073122454513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515B48F-4D61-4044-B5B8-421A3414F7E6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38B28D-063E-4CA5-A795-02214B4D3EB6}"/>
              </a:ext>
            </a:extLst>
          </p:cNvPr>
          <p:cNvGrpSpPr/>
          <p:nvPr/>
        </p:nvGrpSpPr>
        <p:grpSpPr>
          <a:xfrm>
            <a:off x="6651985" y="3583282"/>
            <a:ext cx="1643648" cy="1933354"/>
            <a:chOff x="5686396" y="3751444"/>
            <a:chExt cx="1643648" cy="19333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1CCC49-F38F-4887-9E94-E72681E3F2FA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1933354"/>
              <a:chOff x="5686396" y="3751444"/>
              <a:chExt cx="1643648" cy="193335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A08C5C4-989C-416F-84D7-4276C2028B8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1933354"/>
                <a:chOff x="7938165" y="2597486"/>
                <a:chExt cx="2186408" cy="2571779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B7930B0C-C0FF-4B32-9BEF-0A04FB1AFA80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7CA6E3E3-09CD-48E6-AA0A-B52F8BDD30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560F46D9-509A-4B37-B68B-D1020582EB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172EB05-0874-4F45-99B8-11C3652527CA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F88F54EA-39B9-43C4-B149-546D6411782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A31EA0E9-230A-4E38-A9DD-B57E5BA4FD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6D961886-2574-4363-A8B3-23A76137C5BB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3F8AC9B9-BC89-4B95-A0E7-C03DAA5873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9" name="Arc 108">
                    <a:extLst>
                      <a:ext uri="{FF2B5EF4-FFF2-40B4-BE49-F238E27FC236}">
                        <a16:creationId xmlns:a16="http://schemas.microsoft.com/office/drawing/2014/main" id="{9120BC6F-301D-42DB-AD2C-273C24CAB9B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44D1E89-D612-422E-BDB2-5154DD8AF306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0CA66A-DCAA-4034-AC11-93C8DE2E252C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66D0E78-6291-4CBA-A762-4057FBD12CFF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0F9A862-98E0-4722-9EC6-42BA0DB3E1E6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4CD81B-877D-454E-B668-BCDE1C89B92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E0216E-A7B9-414D-9C0C-00745934DD12}"/>
              </a:ext>
            </a:extLst>
          </p:cNvPr>
          <p:cNvGrpSpPr/>
          <p:nvPr/>
        </p:nvGrpSpPr>
        <p:grpSpPr>
          <a:xfrm>
            <a:off x="2691810" y="3583282"/>
            <a:ext cx="1239172" cy="1933354"/>
            <a:chOff x="5702313" y="3564693"/>
            <a:chExt cx="1239172" cy="193335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1E3C944-E670-4ACA-929B-BA389E64AD0D}"/>
                </a:ext>
              </a:extLst>
            </p:cNvPr>
            <p:cNvGrpSpPr/>
            <p:nvPr/>
          </p:nvGrpSpPr>
          <p:grpSpPr>
            <a:xfrm>
              <a:off x="5923824" y="3564693"/>
              <a:ext cx="1017661" cy="1933354"/>
              <a:chOff x="10122725" y="2597486"/>
              <a:chExt cx="1353710" cy="2571779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E66A533B-26B8-4C56-9A9E-126076C080C7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05685246-202A-45F9-9319-50233080F7A4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51A2786B-96F5-48F5-A969-DC53B25E4A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655F760E-F573-48FE-87F4-9F5A0F655D7B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5725B4DB-A6A6-440C-8CDA-B93E0DE423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1321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8B218872-B20B-4D5B-85B7-8179D371BBE8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E0C6B62-0E1B-47ED-9147-DD2361CA22C0}"/>
                </a:ext>
              </a:extLst>
            </p:cNvPr>
            <p:cNvSpPr txBox="1"/>
            <p:nvPr/>
          </p:nvSpPr>
          <p:spPr>
            <a:xfrm>
              <a:off x="6472390" y="4047420"/>
              <a:ext cx="32561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  <a:p>
              <a:pPr algn="ctr">
                <a:spcAft>
                  <a:spcPts val="1200"/>
                </a:spcAft>
              </a:pPr>
              <a:r>
                <a:rPr lang="en-SG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D99BFE9-C805-4659-8D6C-D78C88A62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4169" y="4229246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84E48260-5309-4B4A-BE64-70DFFF0150B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5727928" y="4222064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5A47731-EADD-4F05-B40C-04B80485656C}"/>
                </a:ext>
              </a:extLst>
            </p:cNvPr>
            <p:cNvCxnSpPr>
              <a:cxnSpLocks/>
            </p:cNvCxnSpPr>
            <p:nvPr/>
          </p:nvCxnSpPr>
          <p:spPr>
            <a:xfrm>
              <a:off x="5702313" y="5087213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F37F62-F961-4C23-9254-C5E5DB8A94FC}"/>
              </a:ext>
            </a:extLst>
          </p:cNvPr>
          <p:cNvGrpSpPr/>
          <p:nvPr/>
        </p:nvGrpSpPr>
        <p:grpSpPr>
          <a:xfrm>
            <a:off x="8137628" y="3583282"/>
            <a:ext cx="1251705" cy="1933354"/>
            <a:chOff x="6078338" y="3751444"/>
            <a:chExt cx="1251705" cy="1933354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953D8EA-E5D4-4DE6-9BDC-6B13D6519EC0}"/>
                </a:ext>
              </a:extLst>
            </p:cNvPr>
            <p:cNvGrpSpPr/>
            <p:nvPr/>
          </p:nvGrpSpPr>
          <p:grpSpPr>
            <a:xfrm>
              <a:off x="6298003" y="3751444"/>
              <a:ext cx="1032040" cy="1933354"/>
              <a:chOff x="6298003" y="3751444"/>
              <a:chExt cx="1032040" cy="1933354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FD58C76-6CFD-459B-BFBA-6E3ACCEFEB42}"/>
                  </a:ext>
                </a:extLst>
              </p:cNvPr>
              <p:cNvGrpSpPr/>
              <p:nvPr/>
            </p:nvGrpSpPr>
            <p:grpSpPr>
              <a:xfrm>
                <a:off x="6298003" y="3751444"/>
                <a:ext cx="1032040" cy="1933354"/>
                <a:chOff x="8751736" y="2597486"/>
                <a:chExt cx="1372837" cy="2571779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22DCFFCD-6B0F-4470-950B-A0E159A11A9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E138C27-3255-4A96-8C7C-7EFC578B3E11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86F6115-0A56-4F4A-8925-C715221462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403F644-408B-4328-B1EB-B588A8F99358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EDE9E300-99DE-451D-9FE9-1175C63643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4" name="Arc 143">
                    <a:extLst>
                      <a:ext uri="{FF2B5EF4-FFF2-40B4-BE49-F238E27FC236}">
                        <a16:creationId xmlns:a16="http://schemas.microsoft.com/office/drawing/2014/main" id="{3E646EB2-14BB-40FB-8877-84226C934D2E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0977324-4493-4999-88AB-734AA6D6678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CAD007F-95BE-4973-8AF0-7EB9884FC89C}"/>
                </a:ext>
              </a:extLst>
            </p:cNvPr>
            <p:cNvCxnSpPr>
              <a:endCxn id="139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BA75286-A2E5-4E70-A744-5907ABE60791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408E01A-AC70-473D-ADFB-E4B881BBF782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/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766D41-5D31-4C9A-88D4-4C4A1F9FB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40" y="3976683"/>
                <a:ext cx="1627090" cy="923330"/>
              </a:xfrm>
              <a:prstGeom prst="rect">
                <a:avLst/>
              </a:prstGeom>
              <a:blipFill>
                <a:blip r:embed="rId19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/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2BAEEE8-AA18-4C5C-849F-7E757FDE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83" y="4939747"/>
                <a:ext cx="1809619" cy="369332"/>
              </a:xfrm>
              <a:prstGeom prst="rect">
                <a:avLst/>
              </a:prstGeom>
              <a:blipFill>
                <a:blip r:embed="rId2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/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SG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FD57C91-A273-45E1-8400-08462CE7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235" y="3976683"/>
                <a:ext cx="1627090" cy="92333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/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b="0" dirty="0"/>
                  <a:t> order of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SG" b="0" dirty="0"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B511D44-ED95-4E64-A823-893652B96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278" y="4939747"/>
                <a:ext cx="1809619" cy="369332"/>
              </a:xfrm>
              <a:prstGeom prst="rect">
                <a:avLst/>
              </a:prstGeom>
              <a:blipFill>
                <a:blip r:embed="rId2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0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/>
      <p:bldP spid="152" grpId="0"/>
      <p:bldP spid="1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4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321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endCxn id="4" idx="1"/>
            </p:cNvCxnSpPr>
            <p:nvPr/>
          </p:nvCxnSpPr>
          <p:spPr>
            <a:xfrm flipV="1">
              <a:off x="6078338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8998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7132757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142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B1057B9-8626-4BDB-9EF4-C7A77A7E30C1}"/>
              </a:ext>
            </a:extLst>
          </p:cNvPr>
          <p:cNvGrpSpPr/>
          <p:nvPr/>
        </p:nvGrpSpPr>
        <p:grpSpPr>
          <a:xfrm>
            <a:off x="5925779" y="3591379"/>
            <a:ext cx="1340995" cy="2514264"/>
            <a:chOff x="5989049" y="3751444"/>
            <a:chExt cx="1340995" cy="251426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CF147A9-1F41-4E63-8800-1C2FAA868035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36E81E2-238F-4296-A2CB-933B8A90AB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77FFD030-E7A2-4DCC-926D-9625C7BA241C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097D96CC-9618-4864-90FF-0535583F6CF8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210CC21C-C02B-4406-80BA-9583D72317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943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6BEF9839-B47D-4B57-911F-5263324A86BF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5F429A3A-1534-4C1B-9B41-4A0F7DEFDA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8" name="Arc 177">
                    <a:extLst>
                      <a:ext uri="{FF2B5EF4-FFF2-40B4-BE49-F238E27FC236}">
                        <a16:creationId xmlns:a16="http://schemas.microsoft.com/office/drawing/2014/main" id="{4C49BFDC-1C06-4D43-BF87-878F2085C41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D6B1196-BA47-4219-A8B8-C405EE232D7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ACFD608-0BE8-4C97-9EFB-42A5EDCD3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77D11F4-E5C7-400E-ACBC-E9655FB2E5BA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40437ACF-08D9-445E-A88C-37B286865EC8}"/>
                </a:ext>
              </a:extLst>
            </p:cNvPr>
            <p:cNvCxnSpPr>
              <a:cxnSpLocks/>
              <a:endCxn id="173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041F98B-07EA-44EA-B300-145CB0D0C316}"/>
              </a:ext>
            </a:extLst>
          </p:cNvPr>
          <p:cNvGrpSpPr/>
          <p:nvPr/>
        </p:nvGrpSpPr>
        <p:grpSpPr>
          <a:xfrm>
            <a:off x="6987010" y="3591379"/>
            <a:ext cx="1340995" cy="2514264"/>
            <a:chOff x="5989049" y="3751444"/>
            <a:chExt cx="1340995" cy="2514264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6A5527A-778F-40FF-A97B-58BD4B15F4A3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EC59344-FCEA-4BDF-8E6F-3A37FAD1E9FD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5693FC7E-B9FF-40A7-92A5-8FADF9ADA4F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F9533541-8DBC-4DAE-991A-967F3B03AC53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95" name="TextBox 194">
                        <a:extLst>
                          <a:ext uri="{FF2B5EF4-FFF2-40B4-BE49-F238E27FC236}">
                            <a16:creationId xmlns:a16="http://schemas.microsoft.com/office/drawing/2014/main" id="{B794415C-19AD-4BA1-9C47-D17A89600B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09D0EE3B-B684-4E76-BCB6-13C3F51B478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C0576123-CB5C-4911-A127-C4774AC55BD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3" name="Arc 192">
                    <a:extLst>
                      <a:ext uri="{FF2B5EF4-FFF2-40B4-BE49-F238E27FC236}">
                        <a16:creationId xmlns:a16="http://schemas.microsoft.com/office/drawing/2014/main" id="{652BF063-6554-4C3C-BC0A-68F947C999F6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F33696EB-4768-4F9A-B091-D139C16B27E9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255554DD-9937-41D9-877F-0D985A42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338" y="4436369"/>
              <a:ext cx="885320" cy="837595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7F474F01-D766-4AAE-9BA1-482985ACC1F4}"/>
                </a:ext>
              </a:extLst>
            </p:cNvPr>
            <p:cNvCxnSpPr>
              <a:cxnSpLocks/>
            </p:cNvCxnSpPr>
            <p:nvPr/>
          </p:nvCxnSpPr>
          <p:spPr>
            <a:xfrm>
              <a:off x="6131682" y="4849724"/>
              <a:ext cx="770646" cy="455593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59105854-627A-4D6A-95FF-3EAB3FF4A0C9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6078338" y="4415997"/>
              <a:ext cx="770055" cy="433727"/>
            </a:xfrm>
            <a:prstGeom prst="straightConnector1">
              <a:avLst/>
            </a:prstGeom>
            <a:ln w="19050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8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4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70" y="275891"/>
            <a:ext cx="1526972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Q6.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A80A4-B29F-4984-99B6-73034E45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15" y="378691"/>
            <a:ext cx="8328824" cy="300360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1BC58436-C243-4213-BE02-FC0E31AAA334}"/>
              </a:ext>
            </a:extLst>
          </p:cNvPr>
          <p:cNvGrpSpPr/>
          <p:nvPr/>
        </p:nvGrpSpPr>
        <p:grpSpPr>
          <a:xfrm>
            <a:off x="1193606" y="3588126"/>
            <a:ext cx="2659920" cy="2517516"/>
            <a:chOff x="5686396" y="3751444"/>
            <a:chExt cx="2659920" cy="25175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DA11DB-2A92-4E47-92C0-B5CEF9A99670}"/>
                </a:ext>
              </a:extLst>
            </p:cNvPr>
            <p:cNvGrpSpPr/>
            <p:nvPr/>
          </p:nvGrpSpPr>
          <p:grpSpPr>
            <a:xfrm>
              <a:off x="5686396" y="3751444"/>
              <a:ext cx="2659920" cy="2517516"/>
              <a:chOff x="5686396" y="3751444"/>
              <a:chExt cx="2659920" cy="251751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A65C01-EA43-4B62-B1E1-907A715B941C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2659920" cy="2517516"/>
                <a:chOff x="7938165" y="2597486"/>
                <a:chExt cx="3538270" cy="3348841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E3DFB2A-E004-4DC5-824A-C257A4E5AE02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A8B2F99-7A7C-48E4-9DBD-2CD44B157109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2749F089-537A-4DD5-9CC4-94408A3EAD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7F587B-F3BC-48FE-BC09-0039B6E925EB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1CB6161-5986-43E2-A995-F9B21B29E157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0D9B0E6C-2A70-4047-B64F-33E7198EFB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4EA7198B-402F-479E-B463-323561F07C98}"/>
                    </a:ext>
                  </a:extLst>
                </p:cNvPr>
                <p:cNvGrpSpPr/>
                <p:nvPr/>
              </p:nvGrpSpPr>
              <p:grpSpPr>
                <a:xfrm>
                  <a:off x="10674330" y="2597486"/>
                  <a:ext cx="802105" cy="2571779"/>
                  <a:chOff x="10674330" y="2597486"/>
                  <a:chExt cx="802105" cy="2571779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AA5AD87-5373-4E6F-9AA3-BE46935F8E1E}"/>
                      </a:ext>
                    </a:extLst>
                  </p:cNvPr>
                  <p:cNvSpPr/>
                  <p:nvPr/>
                </p:nvSpPr>
                <p:spPr>
                  <a:xfrm>
                    <a:off x="10674330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5457496A-645A-4769-832E-34185BA437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62562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BB7B6C2-852E-4C04-BBAB-E8D98D8D8E46}"/>
                    </a:ext>
                  </a:extLst>
                </p:cNvPr>
                <p:cNvGrpSpPr/>
                <p:nvPr/>
              </p:nvGrpSpPr>
              <p:grpSpPr>
                <a:xfrm>
                  <a:off x="8751736" y="2707384"/>
                  <a:ext cx="483833" cy="927146"/>
                  <a:chOff x="8751736" y="2707384"/>
                  <a:chExt cx="483833" cy="92714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7A0C4183-5937-40C8-9FBB-4EA3C3CE4F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02433" y="2707384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9259" b="-75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6DA168C5-CA12-49EC-9983-9E75E53D8B6D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F64F678-6CC2-4F3F-81B9-95EE744B0D55}"/>
                    </a:ext>
                  </a:extLst>
                </p:cNvPr>
                <p:cNvGrpSpPr/>
                <p:nvPr/>
              </p:nvGrpSpPr>
              <p:grpSpPr>
                <a:xfrm>
                  <a:off x="10122725" y="2707385"/>
                  <a:ext cx="479860" cy="924432"/>
                  <a:chOff x="8751736" y="2710098"/>
                  <a:chExt cx="479860" cy="9244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6E09E4AE-CF4C-4728-9DAC-6F1F6AEEAC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98460" y="2710098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75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D2238F9F-E6C3-4CC6-AA1D-3F70DF7124EA}"/>
                      </a:ext>
                    </a:extLst>
                  </p:cNvPr>
                  <p:cNvSpPr/>
                  <p:nvPr/>
                </p:nvSpPr>
                <p:spPr>
                  <a:xfrm rot="19081639">
                    <a:off x="8751736" y="3190800"/>
                    <a:ext cx="472928" cy="443730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B1C8959-8A2B-4A47-ACF1-C15FBA4E0AAA}"/>
                    </a:ext>
                  </a:extLst>
                </p:cNvPr>
                <p:cNvGrpSpPr/>
                <p:nvPr/>
              </p:nvGrpSpPr>
              <p:grpSpPr>
                <a:xfrm>
                  <a:off x="8560496" y="3347165"/>
                  <a:ext cx="2248949" cy="2599162"/>
                  <a:chOff x="8560496" y="3347165"/>
                  <a:chExt cx="2248949" cy="259916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D0B716A4-9070-4E3F-AB83-F4FE085FBA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08166" y="5414094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432C93C6-02BB-4647-98BB-57F4226F7203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560496" y="3347165"/>
                    <a:ext cx="2248949" cy="2110101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B0CD78-8337-43B9-AB13-A1D177EB5C27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E0FFB-53EF-4D1E-A4A1-4186120A721D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DF6452-9B33-43D9-A9A0-C92B3116A65B}"/>
                  </a:ext>
                </a:extLst>
              </p:cNvPr>
              <p:cNvSpPr txBox="1"/>
              <p:nvPr/>
            </p:nvSpPr>
            <p:spPr>
              <a:xfrm>
                <a:off x="787721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B471-1667-4C8E-BCC9-342B6972C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31" y="4849724"/>
              <a:ext cx="770055" cy="4242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6E6A62-B9D2-4AA3-BD21-DF64DA18A37E}"/>
                </a:ext>
              </a:extLst>
            </p:cNvPr>
            <p:cNvCxnSpPr>
              <a:cxnSpLocks/>
            </p:cNvCxnSpPr>
            <p:nvPr/>
          </p:nvCxnSpPr>
          <p:spPr>
            <a:xfrm>
              <a:off x="7156905" y="4849724"/>
              <a:ext cx="770646" cy="45559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2C5975-30D5-4682-9E5A-08B867A6A171}"/>
                </a:ext>
              </a:extLst>
            </p:cNvPr>
            <p:cNvCxnSpPr>
              <a:cxnSpLocks/>
            </p:cNvCxnSpPr>
            <p:nvPr/>
          </p:nvCxnSpPr>
          <p:spPr>
            <a:xfrm>
              <a:off x="7132757" y="4415997"/>
              <a:ext cx="82399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4B0BFD-F443-46E1-B641-BF6E497DC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4247" y="4415997"/>
              <a:ext cx="823990" cy="411651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1F74D39-F093-4175-BA47-D7D273C649AA}"/>
                </a:ext>
              </a:extLst>
            </p:cNvPr>
            <p:cNvCxnSpPr>
              <a:cxnSpLocks/>
            </p:cNvCxnSpPr>
            <p:nvPr/>
          </p:nvCxnSpPr>
          <p:spPr>
            <a:xfrm>
              <a:off x="6125950" y="4408815"/>
              <a:ext cx="744462" cy="4409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E88142A-51D4-4169-BE65-1D3F06C1C654}"/>
                </a:ext>
              </a:extLst>
            </p:cNvPr>
            <p:cNvCxnSpPr>
              <a:cxnSpLocks/>
            </p:cNvCxnSpPr>
            <p:nvPr/>
          </p:nvCxnSpPr>
          <p:spPr>
            <a:xfrm>
              <a:off x="6105881" y="5273964"/>
              <a:ext cx="82399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/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7A0924-C614-44C0-AEAA-7C4FE14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01" y="4375306"/>
                <a:ext cx="52133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BEEF6-09A3-4F86-8DEA-444865262991}"/>
              </a:ext>
            </a:extLst>
          </p:cNvPr>
          <p:cNvGrpSpPr/>
          <p:nvPr/>
        </p:nvGrpSpPr>
        <p:grpSpPr>
          <a:xfrm>
            <a:off x="4554994" y="3591379"/>
            <a:ext cx="1643648" cy="2514264"/>
            <a:chOff x="5686396" y="3751444"/>
            <a:chExt cx="1643648" cy="251426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3E4B5AD-E5F9-410C-8FE9-C3B3ACA5D4A6}"/>
                </a:ext>
              </a:extLst>
            </p:cNvPr>
            <p:cNvGrpSpPr/>
            <p:nvPr/>
          </p:nvGrpSpPr>
          <p:grpSpPr>
            <a:xfrm>
              <a:off x="5686396" y="3751444"/>
              <a:ext cx="1643648" cy="2514264"/>
              <a:chOff x="5686396" y="3751444"/>
              <a:chExt cx="1643648" cy="25142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C8781982-BA4E-4D55-B151-5112B2399E78}"/>
                  </a:ext>
                </a:extLst>
              </p:cNvPr>
              <p:cNvGrpSpPr/>
              <p:nvPr/>
            </p:nvGrpSpPr>
            <p:grpSpPr>
              <a:xfrm>
                <a:off x="5686396" y="3751444"/>
                <a:ext cx="1643648" cy="2514264"/>
                <a:chOff x="7938165" y="2597486"/>
                <a:chExt cx="2186408" cy="3344515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201A9BA9-0CCB-4896-A541-8422BD452D97}"/>
                    </a:ext>
                  </a:extLst>
                </p:cNvPr>
                <p:cNvGrpSpPr/>
                <p:nvPr/>
              </p:nvGrpSpPr>
              <p:grpSpPr>
                <a:xfrm>
                  <a:off x="7938165" y="2597486"/>
                  <a:ext cx="802105" cy="2571779"/>
                  <a:chOff x="7938165" y="2597486"/>
                  <a:chExt cx="802105" cy="2571779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192B6B06-9759-45B8-A1FB-A5D733EF6225}"/>
                      </a:ext>
                    </a:extLst>
                  </p:cNvPr>
                  <p:cNvSpPr/>
                  <p:nvPr/>
                </p:nvSpPr>
                <p:spPr>
                  <a:xfrm>
                    <a:off x="7938165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014D6F18-2F20-4447-A102-B35FF00506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26397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3536535F-C3A9-4805-9F3F-B216EF0AE7DD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914238A-6EF1-4D37-BFB2-052A31DF49B0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D7D28ED7-9B35-4F2E-BC46-6D8015E43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E94DA7F0-6769-4543-BBFA-70BF5C40AC2A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5DC4C2D7-6836-4D22-882E-BCEC3B1A72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7BA71891-6349-4BE7-9965-550B4360F1A9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B061F80-5CF4-4E80-B11B-8E77D2CC98C8}"/>
                  </a:ext>
                </a:extLst>
              </p:cNvPr>
              <p:cNvSpPr txBox="1"/>
              <p:nvPr/>
            </p:nvSpPr>
            <p:spPr>
              <a:xfrm>
                <a:off x="5806069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714BF5E-5A2B-4FBA-9977-B75254285C83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59CAFA-7051-4147-861F-8FA475F51AA5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D8124CD-AC97-4D1B-98EE-AEA6240AFF6D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8A78CFA-0265-4015-BF82-B8C606A9871A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/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solidFill>
                <a:srgbClr val="CCECFF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D1385-0BC1-482C-8ACF-664CAF68B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407" y="2505735"/>
                <a:ext cx="2727922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/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SG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SG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SG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SG" dirty="0"/>
                  <a:t>?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C9BFA5-ADC3-4E1C-9AB6-A3091606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00" y="3033717"/>
                <a:ext cx="3580023" cy="369332"/>
              </a:xfrm>
              <a:prstGeom prst="rect">
                <a:avLst/>
              </a:prstGeom>
              <a:blipFill>
                <a:blip r:embed="rId14"/>
                <a:stretch>
                  <a:fillRect l="-341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72EECEB-AED5-452C-84E9-4BB799A84E5D}"/>
              </a:ext>
            </a:extLst>
          </p:cNvPr>
          <p:cNvGrpSpPr/>
          <p:nvPr/>
        </p:nvGrpSpPr>
        <p:grpSpPr>
          <a:xfrm>
            <a:off x="5902570" y="3591379"/>
            <a:ext cx="1340995" cy="2514264"/>
            <a:chOff x="5989049" y="3751444"/>
            <a:chExt cx="1340995" cy="25142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3F2E5D2-2A78-41C2-BB08-A88DA138AF2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C66CED8-0AAD-4D81-BE2A-61C563459CD2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9141FF5-B976-483B-B28D-C4695A273AE1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8086CB8F-A720-426B-80EC-F34CF86D163D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B870C322-1B2D-417F-8AC4-248B3E484A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92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D1C8301-E1DC-41EE-9161-440BC5F26343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F1F903B8-4113-4642-99AE-BE6228026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6" name="Arc 95">
                    <a:extLst>
                      <a:ext uri="{FF2B5EF4-FFF2-40B4-BE49-F238E27FC236}">
                        <a16:creationId xmlns:a16="http://schemas.microsoft.com/office/drawing/2014/main" id="{ED93B90A-C8CA-4668-9857-91BBF8029B11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038A33-E1DB-4139-B411-CEA79A7FD5D7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9C8720E-E63A-4854-8672-1251A9F49764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CFBA76D-58C1-43DE-ACB0-295BBC59C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8081B94-E9A1-48D9-8DB2-C138DC1077DD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8DB6810-A94C-4B43-BB78-95622FA61E39}"/>
              </a:ext>
            </a:extLst>
          </p:cNvPr>
          <p:cNvGrpSpPr/>
          <p:nvPr/>
        </p:nvGrpSpPr>
        <p:grpSpPr>
          <a:xfrm>
            <a:off x="6942071" y="3591379"/>
            <a:ext cx="1340995" cy="2514264"/>
            <a:chOff x="5989049" y="3751444"/>
            <a:chExt cx="1340995" cy="2514264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0F1FF36A-12FA-49E1-AB62-7B9438031042}"/>
                </a:ext>
              </a:extLst>
            </p:cNvPr>
            <p:cNvGrpSpPr/>
            <p:nvPr/>
          </p:nvGrpSpPr>
          <p:grpSpPr>
            <a:xfrm>
              <a:off x="5989049" y="3751444"/>
              <a:ext cx="1340995" cy="2514264"/>
              <a:chOff x="5989049" y="3751444"/>
              <a:chExt cx="1340995" cy="25142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6578C27-ED46-40CE-AA01-E3D617ACC9A9}"/>
                  </a:ext>
                </a:extLst>
              </p:cNvPr>
              <p:cNvGrpSpPr/>
              <p:nvPr/>
            </p:nvGrpSpPr>
            <p:grpSpPr>
              <a:xfrm>
                <a:off x="5989049" y="3751444"/>
                <a:ext cx="1340995" cy="2514264"/>
                <a:chOff x="8340759" y="2597486"/>
                <a:chExt cx="1783814" cy="3344515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B82203C5-F7EF-4490-9A8C-E0A802B351D7}"/>
                    </a:ext>
                  </a:extLst>
                </p:cNvPr>
                <p:cNvGrpSpPr/>
                <p:nvPr/>
              </p:nvGrpSpPr>
              <p:grpSpPr>
                <a:xfrm>
                  <a:off x="9322468" y="2597486"/>
                  <a:ext cx="802105" cy="2571779"/>
                  <a:chOff x="9322468" y="2597486"/>
                  <a:chExt cx="802105" cy="2571779"/>
                </a:xfrm>
              </p:grpSpPr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61D7D42-7B9F-48A5-AE61-D4FCF800462F}"/>
                      </a:ext>
                    </a:extLst>
                  </p:cNvPr>
                  <p:cNvSpPr/>
                  <p:nvPr/>
                </p:nvSpPr>
                <p:spPr>
                  <a:xfrm>
                    <a:off x="9322468" y="3035665"/>
                    <a:ext cx="802105" cy="2133600"/>
                  </a:xfrm>
                  <a:prstGeom prst="ellipse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SG" sz="2000" i="1" dirty="0"/>
                      </a:p>
                    </p:txBody>
                  </p:sp>
                </mc:Choice>
                <mc:Fallback xmlns="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84397F54-E7D7-4EC4-B19D-9A23066D2EC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0700" y="2597486"/>
                        <a:ext cx="433136" cy="532233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13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65B0A18C-DA2F-4FA3-8200-E6680A797402}"/>
                    </a:ext>
                  </a:extLst>
                </p:cNvPr>
                <p:cNvGrpSpPr/>
                <p:nvPr/>
              </p:nvGrpSpPr>
              <p:grpSpPr>
                <a:xfrm>
                  <a:off x="8340759" y="4194109"/>
                  <a:ext cx="1322300" cy="1747892"/>
                  <a:chOff x="8340759" y="4194109"/>
                  <a:chExt cx="1322300" cy="174789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SG" sz="2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SG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SG" sz="2400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AF02D40C-6D54-4B32-B085-DE4A465BAF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30492" y="5409768"/>
                        <a:ext cx="1079959" cy="532233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60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SG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7" name="Arc 116">
                    <a:extLst>
                      <a:ext uri="{FF2B5EF4-FFF2-40B4-BE49-F238E27FC236}">
                        <a16:creationId xmlns:a16="http://schemas.microsoft.com/office/drawing/2014/main" id="{C0F100A1-9ACD-46F4-A6A1-FC3AC8308C9E}"/>
                      </a:ext>
                    </a:extLst>
                  </p:cNvPr>
                  <p:cNvSpPr/>
                  <p:nvPr/>
                </p:nvSpPr>
                <p:spPr>
                  <a:xfrm rot="2518361" flipV="1">
                    <a:off x="8340759" y="4194109"/>
                    <a:ext cx="1322300" cy="12406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D98D0C2-3438-4933-961A-3D0184F0E39A}"/>
                  </a:ext>
                </a:extLst>
              </p:cNvPr>
              <p:cNvSpPr txBox="1"/>
              <p:nvPr/>
            </p:nvSpPr>
            <p:spPr>
              <a:xfrm>
                <a:off x="6848393" y="4234171"/>
                <a:ext cx="325613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S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F671CE5-0E54-4A6A-BE20-B3B9F8193F93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 flipV="1">
              <a:off x="6078338" y="4849724"/>
              <a:ext cx="770055" cy="4242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6313799-B38D-4461-A88A-74B844ED6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682" y="4436369"/>
              <a:ext cx="831976" cy="413355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F255906-7053-4951-82C4-8940A9346BE6}"/>
                </a:ext>
              </a:extLst>
            </p:cNvPr>
            <p:cNvCxnSpPr>
              <a:cxnSpLocks/>
            </p:cNvCxnSpPr>
            <p:nvPr/>
          </p:nvCxnSpPr>
          <p:spPr>
            <a:xfrm>
              <a:off x="6078338" y="4415997"/>
              <a:ext cx="794471" cy="85796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22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62" y="244492"/>
            <a:ext cx="1199476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Q7.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345496" y="406531"/>
                <a:ext cx="987552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be sets. </a:t>
                </a:r>
                <a:r>
                  <a:rPr lang="en-US" sz="3200" dirty="0">
                    <a:solidFill>
                      <a:srgbClr val="C00000"/>
                    </a:solidFill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for all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bijections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and all </a:t>
                </a:r>
                <a:r>
                  <a:rPr lang="en-US" sz="3200" dirty="0">
                    <a:solidFill>
                      <a:srgbClr val="7030A0"/>
                    </a:solidFill>
                  </a:rPr>
                  <a:t>bijections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96" y="406531"/>
                <a:ext cx="9875520" cy="1077218"/>
              </a:xfrm>
              <a:prstGeom prst="rect">
                <a:avLst/>
              </a:prstGeom>
              <a:blipFill>
                <a:blip r:embed="rId2"/>
                <a:stretch>
                  <a:fillRect l="-1605" t="-6818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09B2CC-4B9D-4AEE-A671-626DE189FD10}"/>
                  </a:ext>
                </a:extLst>
              </p:cNvPr>
              <p:cNvSpPr txBox="1"/>
              <p:nvPr/>
            </p:nvSpPr>
            <p:spPr>
              <a:xfrm>
                <a:off x="506619" y="2381933"/>
                <a:ext cx="9014691" cy="3417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1.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449263">
                  <a:spcAft>
                    <a:spcPts val="600"/>
                  </a:spcAft>
                </a:pPr>
                <a:r>
                  <a:rPr lang="en-US" sz="2400" dirty="0"/>
                  <a:t>1.1.          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1.2.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1.3.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1.4.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 marL="449263">
                  <a:spcAft>
                    <a:spcPts val="600"/>
                  </a:spcAft>
                  <a:tabLst>
                    <a:tab pos="5024438" algn="l"/>
                    <a:tab pos="5567363" algn="l"/>
                  </a:tabLst>
                </a:pPr>
                <a:r>
                  <a:rPr lang="en-US" sz="2400" dirty="0"/>
                  <a:t>1.5.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sz="2400" dirty="0"/>
                  <a:t>2.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sz="24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09B2CC-4B9D-4AEE-A671-626DE189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19" y="2381933"/>
                <a:ext cx="9014691" cy="3417667"/>
              </a:xfrm>
              <a:prstGeom prst="rect">
                <a:avLst/>
              </a:prstGeom>
              <a:blipFill>
                <a:blip r:embed="rId3"/>
                <a:stretch>
                  <a:fillRect l="-1014" t="-1429" b="-32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9B70B2D-D651-4834-B433-0945FB5F0899}"/>
              </a:ext>
            </a:extLst>
          </p:cNvPr>
          <p:cNvGrpSpPr/>
          <p:nvPr/>
        </p:nvGrpSpPr>
        <p:grpSpPr>
          <a:xfrm>
            <a:off x="8979861" y="1443613"/>
            <a:ext cx="2659920" cy="2517516"/>
            <a:chOff x="8979861" y="1443613"/>
            <a:chExt cx="2659920" cy="25175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092C38-CF9A-4DBF-971E-4AFAA85F889F}"/>
                </a:ext>
              </a:extLst>
            </p:cNvPr>
            <p:cNvGrpSpPr/>
            <p:nvPr/>
          </p:nvGrpSpPr>
          <p:grpSpPr>
            <a:xfrm>
              <a:off x="8979861" y="1443613"/>
              <a:ext cx="2659920" cy="2517516"/>
              <a:chOff x="7938165" y="2597486"/>
              <a:chExt cx="3538270" cy="334884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63C01E4-EBC0-4CB2-8F27-D2C01D4EB63C}"/>
                  </a:ext>
                </a:extLst>
              </p:cNvPr>
              <p:cNvGrpSpPr/>
              <p:nvPr/>
            </p:nvGrpSpPr>
            <p:grpSpPr>
              <a:xfrm>
                <a:off x="7938165" y="2597486"/>
                <a:ext cx="802105" cy="2571779"/>
                <a:chOff x="7938165" y="2597486"/>
                <a:chExt cx="802105" cy="257177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04D570A-84C9-4A37-A495-20A5E8D6CA28}"/>
                    </a:ext>
                  </a:extLst>
                </p:cNvPr>
                <p:cNvSpPr/>
                <p:nvPr/>
              </p:nvSpPr>
              <p:spPr>
                <a:xfrm>
                  <a:off x="7938165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950DD03-CFF8-4E67-9589-0299D1F4CD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26397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749F089-537A-4DD5-9CC4-94408A3EAD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26397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B6C38BE-9524-4F4F-99C0-16587E90323E}"/>
                  </a:ext>
                </a:extLst>
              </p:cNvPr>
              <p:cNvGrpSpPr/>
              <p:nvPr/>
            </p:nvGrpSpPr>
            <p:grpSpPr>
              <a:xfrm>
                <a:off x="9322468" y="2597486"/>
                <a:ext cx="802105" cy="2571779"/>
                <a:chOff x="9322468" y="2597486"/>
                <a:chExt cx="802105" cy="2571779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876E20E-33B6-4D53-8688-D6B07FDDC3C3}"/>
                    </a:ext>
                  </a:extLst>
                </p:cNvPr>
                <p:cNvSpPr/>
                <p:nvPr/>
              </p:nvSpPr>
              <p:spPr>
                <a:xfrm>
                  <a:off x="9322468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099D738-0663-4316-9488-6BB30569D8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099D738-0663-4316-9488-6BB30569D8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0700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3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A939BA-055A-4AFC-9F95-8EFAA725CDA2}"/>
                  </a:ext>
                </a:extLst>
              </p:cNvPr>
              <p:cNvGrpSpPr/>
              <p:nvPr/>
            </p:nvGrpSpPr>
            <p:grpSpPr>
              <a:xfrm>
                <a:off x="10674330" y="2597486"/>
                <a:ext cx="802105" cy="2571779"/>
                <a:chOff x="10674330" y="2597486"/>
                <a:chExt cx="802105" cy="2571779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CBEE297-0CD6-4016-A9B4-BD811439C978}"/>
                    </a:ext>
                  </a:extLst>
                </p:cNvPr>
                <p:cNvSpPr/>
                <p:nvPr/>
              </p:nvSpPr>
              <p:spPr>
                <a:xfrm>
                  <a:off x="10674330" y="3035665"/>
                  <a:ext cx="802105" cy="2133600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C79440F-281B-4AD8-AB54-43BB67B567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C79440F-281B-4AD8-AB54-43BB67B567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62562" y="2597486"/>
                      <a:ext cx="433136" cy="53223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89415EA-73FE-4D1C-B473-2E8AE52086CD}"/>
                  </a:ext>
                </a:extLst>
              </p:cNvPr>
              <p:cNvGrpSpPr/>
              <p:nvPr/>
            </p:nvGrpSpPr>
            <p:grpSpPr>
              <a:xfrm>
                <a:off x="8751736" y="2707384"/>
                <a:ext cx="483833" cy="927146"/>
                <a:chOff x="8751736" y="2707384"/>
                <a:chExt cx="483833" cy="927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54B288E-FD3C-4FA6-8E8D-1F45167669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2433" y="2707384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054B288E-FD3C-4FA6-8E8D-1F4516766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2433" y="2707384"/>
                      <a:ext cx="433136" cy="53223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981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ACE0EF58-D891-4745-BA02-8750985D8E63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2E971D-FA17-493A-BF1E-A4A9BC73BEBE}"/>
                  </a:ext>
                </a:extLst>
              </p:cNvPr>
              <p:cNvGrpSpPr/>
              <p:nvPr/>
            </p:nvGrpSpPr>
            <p:grpSpPr>
              <a:xfrm>
                <a:off x="10122725" y="2707385"/>
                <a:ext cx="479860" cy="924432"/>
                <a:chOff x="8751736" y="2710098"/>
                <a:chExt cx="479860" cy="9244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4E14308-FC1D-4AB5-87EC-D0A10758CF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oMath>
                        </m:oMathPara>
                      </a14:m>
                      <a:endParaRPr lang="en-SG" sz="2000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54E14308-FC1D-4AB5-87EC-D0A10758CF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98460" y="2710098"/>
                      <a:ext cx="433136" cy="53223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259"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322EBB36-1F12-49A4-A67D-E9C097E522C2}"/>
                    </a:ext>
                  </a:extLst>
                </p:cNvPr>
                <p:cNvSpPr/>
                <p:nvPr/>
              </p:nvSpPr>
              <p:spPr>
                <a:xfrm rot="19081639">
                  <a:off x="8751736" y="3190800"/>
                  <a:ext cx="472928" cy="443730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ABDCC50-36D1-4781-9F47-2F91E5932929}"/>
                  </a:ext>
                </a:extLst>
              </p:cNvPr>
              <p:cNvGrpSpPr/>
              <p:nvPr/>
            </p:nvGrpSpPr>
            <p:grpSpPr>
              <a:xfrm>
                <a:off x="8560496" y="3347165"/>
                <a:ext cx="2248949" cy="2599162"/>
                <a:chOff x="8560496" y="3347165"/>
                <a:chExt cx="2248949" cy="259916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A9C65E2-D7EF-42C6-A733-DDDBF16109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08166" y="5414094"/>
                      <a:ext cx="1079959" cy="5322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SG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SG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SG" sz="2400" i="1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3A9C65E2-D7EF-42C6-A733-DDDBF16109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08166" y="5414094"/>
                      <a:ext cx="1079959" cy="53223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3871265F-4BC6-4FC5-8ECB-AA79B79EC120}"/>
                    </a:ext>
                  </a:extLst>
                </p:cNvPr>
                <p:cNvSpPr/>
                <p:nvPr/>
              </p:nvSpPr>
              <p:spPr>
                <a:xfrm rot="2518361" flipV="1">
                  <a:off x="8560496" y="3347165"/>
                  <a:ext cx="2248949" cy="2110101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B35C9B-044B-45AC-9F37-8E64F4B5AA00}"/>
                </a:ext>
              </a:extLst>
            </p:cNvPr>
            <p:cNvGrpSpPr/>
            <p:nvPr/>
          </p:nvGrpSpPr>
          <p:grpSpPr>
            <a:xfrm>
              <a:off x="9172275" y="2019018"/>
              <a:ext cx="170844" cy="1065542"/>
              <a:chOff x="9172275" y="2046946"/>
              <a:chExt cx="170844" cy="106554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897990-B28F-4D1C-AE11-D0CFFDD35AB9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80E9172-FEBB-4481-91F2-9A5ADC765CF9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7CA2BDF-6C85-4F3C-B233-A4639E2076B7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49D4923-C989-4375-B68C-79DFBB74FB33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6CCEBDDA-3213-43E8-9AEF-589E41480E4C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0E1414D-DDD5-4F8C-9CB8-EB4A2AB38B5D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B13BE19-EE02-49FD-802A-A61314741804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58008BC-62D1-47A6-8B58-40D5E34F0EB6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1BD931-5197-451F-BBFB-AF2CFC9A826E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F21E87-12C8-480A-92CD-29DD0EEDBB4B}"/>
                </a:ext>
              </a:extLst>
            </p:cNvPr>
            <p:cNvGrpSpPr/>
            <p:nvPr/>
          </p:nvGrpSpPr>
          <p:grpSpPr>
            <a:xfrm>
              <a:off x="10225490" y="2019018"/>
              <a:ext cx="170844" cy="1065542"/>
              <a:chOff x="9172275" y="2046946"/>
              <a:chExt cx="170844" cy="1065542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87806DE-ABA2-40BF-B82E-F6E622D08976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FEA72EF-FBCF-4F9D-BEAC-37B9E01D2DDD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6D955B-BE03-4E12-870E-5249A8372EEA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DE839C0-54C8-449C-9AB6-A8D66C5D4471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6E88250F-1038-4CE4-B1D8-0092EE7AB6A2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F1E6BE19-24EF-441D-9F3B-03CDBE8574D4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C05480E-F225-477D-8942-7DC68C8E17E1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A372690-066C-4B49-8A62-86D31216AF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D88CFB0-F396-4CC0-9EC5-9A5A6436A0B7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7B74CA3-8586-41CE-BEE6-7EA439BF8C6F}"/>
                </a:ext>
              </a:extLst>
            </p:cNvPr>
            <p:cNvGrpSpPr/>
            <p:nvPr/>
          </p:nvGrpSpPr>
          <p:grpSpPr>
            <a:xfrm>
              <a:off x="11250212" y="2019018"/>
              <a:ext cx="170844" cy="1065542"/>
              <a:chOff x="9172275" y="2046946"/>
              <a:chExt cx="170844" cy="106554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0397D4E-57D4-4801-979D-50F23FC4A5BF}"/>
                  </a:ext>
                </a:extLst>
              </p:cNvPr>
              <p:cNvSpPr/>
              <p:nvPr/>
            </p:nvSpPr>
            <p:spPr>
              <a:xfrm>
                <a:off x="9235352" y="220853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3F58A01-C345-440A-A810-9B69521AACCB}"/>
                  </a:ext>
                </a:extLst>
              </p:cNvPr>
              <p:cNvGrpSpPr/>
              <p:nvPr/>
            </p:nvGrpSpPr>
            <p:grpSpPr>
              <a:xfrm>
                <a:off x="9172275" y="2046946"/>
                <a:ext cx="170844" cy="1065542"/>
                <a:chOff x="9172275" y="2046946"/>
                <a:chExt cx="170844" cy="106554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2D8DF05-D91C-4B0A-90DC-28C0CF47A740}"/>
                    </a:ext>
                  </a:extLst>
                </p:cNvPr>
                <p:cNvSpPr/>
                <p:nvPr/>
              </p:nvSpPr>
              <p:spPr>
                <a:xfrm>
                  <a:off x="9234838" y="2359073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2D24692-5C83-4DDD-8273-1DAD5EA233AA}"/>
                    </a:ext>
                  </a:extLst>
                </p:cNvPr>
                <p:cNvGrpSpPr/>
                <p:nvPr/>
              </p:nvGrpSpPr>
              <p:grpSpPr>
                <a:xfrm>
                  <a:off x="9172275" y="2046946"/>
                  <a:ext cx="170844" cy="1065542"/>
                  <a:chOff x="9172275" y="2046946"/>
                  <a:chExt cx="170844" cy="1065542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775E0614-B947-44D2-A88F-CD4E7D7C9767}"/>
                      </a:ext>
                    </a:extLst>
                  </p:cNvPr>
                  <p:cNvSpPr/>
                  <p:nvPr/>
                </p:nvSpPr>
                <p:spPr>
                  <a:xfrm>
                    <a:off x="9234839" y="2046946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9DC676D5-BDE9-4316-ABD5-822C962C9A45}"/>
                      </a:ext>
                    </a:extLst>
                  </p:cNvPr>
                  <p:cNvSpPr/>
                  <p:nvPr/>
                </p:nvSpPr>
                <p:spPr>
                  <a:xfrm>
                    <a:off x="9235352" y="2906192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5C7AD9D-6148-413E-96CF-756E1EA43DD3}"/>
                      </a:ext>
                    </a:extLst>
                  </p:cNvPr>
                  <p:cNvSpPr/>
                  <p:nvPr/>
                </p:nvSpPr>
                <p:spPr>
                  <a:xfrm>
                    <a:off x="9235352" y="3066769"/>
                    <a:ext cx="45719" cy="4571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C531E62-EF24-4737-9B7E-7898E0A2A576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390326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D7A866D-7363-4F73-A707-B88383598B00}"/>
                      </a:ext>
                    </a:extLst>
                  </p:cNvPr>
                  <p:cNvSpPr txBox="1"/>
                  <p:nvPr/>
                </p:nvSpPr>
                <p:spPr>
                  <a:xfrm>
                    <a:off x="9172275" y="2536860"/>
                    <a:ext cx="1708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G" dirty="0"/>
                      <a:t>:</a:t>
                    </a:r>
                  </a:p>
                </p:txBody>
              </p:sp>
            </p:grpSp>
          </p:grp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2C3136E-A9FB-4D16-896F-3F7E433CE752}"/>
                </a:ext>
              </a:extLst>
            </p:cNvPr>
            <p:cNvGrpSpPr/>
            <p:nvPr/>
          </p:nvGrpSpPr>
          <p:grpSpPr>
            <a:xfrm>
              <a:off x="9326265" y="2041877"/>
              <a:ext cx="932244" cy="1019823"/>
              <a:chOff x="9326265" y="2041877"/>
              <a:chExt cx="932244" cy="101982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ADAC2C9-EF49-4EF4-8895-D79EE7485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041877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9560913-DF51-4044-B554-589CDA584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203466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68ED8D6A-5479-478A-86DA-3486D369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362398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E04D6C8-572A-478C-BDCF-09AB41ACD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901123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F940145-0F3A-4B9B-A9E8-BDDD0D225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3061700"/>
                <a:ext cx="932244" cy="0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4772D09-C087-4DCE-B609-27E786212728}"/>
                </a:ext>
              </a:extLst>
            </p:cNvPr>
            <p:cNvGrpSpPr/>
            <p:nvPr/>
          </p:nvGrpSpPr>
          <p:grpSpPr>
            <a:xfrm>
              <a:off x="10370806" y="2037152"/>
              <a:ext cx="932244" cy="1019823"/>
              <a:chOff x="9326265" y="2041877"/>
              <a:chExt cx="932244" cy="1019823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1D2D781-291E-4484-8AF7-8806103BB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041877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46CEA14-B621-4A3F-ADBA-450866943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203466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D4087EE-0EBE-4317-BE3C-F51210708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362398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810B667-3CB7-440F-AF0C-0342A6308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2901123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0E3D9C9-B27B-4020-959B-9C62DB645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6265" y="3061700"/>
                <a:ext cx="932244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145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532D-7B1D-4496-906D-F1887FE5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2" y="281629"/>
            <a:ext cx="1158003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/>
              <p:nvPr/>
            </p:nvSpPr>
            <p:spPr>
              <a:xfrm>
                <a:off x="1411705" y="387164"/>
                <a:ext cx="98755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99"/>
                    </a:solidFill>
                  </a:rPr>
                  <a:t>are sets. The </a:t>
                </a:r>
                <a:r>
                  <a:rPr lang="en-US" sz="32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dirty="0">
                    <a:solidFill>
                      <a:srgbClr val="000099"/>
                    </a:solidFill>
                  </a:rPr>
                  <a:t>of a function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99"/>
                    </a:solidFill>
                  </a:rPr>
                  <a:t> is</a:t>
                </a:r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9E79C7-1261-46B9-8DD4-DC35D1B5C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5" y="387164"/>
                <a:ext cx="9875520" cy="584775"/>
              </a:xfrm>
              <a:prstGeom prst="rect">
                <a:avLst/>
              </a:prstGeom>
              <a:blipFill>
                <a:blip r:embed="rId2"/>
                <a:stretch>
                  <a:fillRect t="-12632" b="-357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D0182C-440D-457D-B010-0683BB8DFE1B}"/>
                  </a:ext>
                </a:extLst>
              </p:cNvPr>
              <p:cNvSpPr/>
              <p:nvPr/>
            </p:nvSpPr>
            <p:spPr>
              <a:xfrm>
                <a:off x="1411705" y="942848"/>
                <a:ext cx="98755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s-E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s-E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6D0182C-440D-457D-B010-0683BB8DF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05" y="942848"/>
                <a:ext cx="9875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1E6CCA-8009-473F-86F2-5EEDA9737F7F}"/>
                  </a:ext>
                </a:extLst>
              </p:cNvPr>
              <p:cNvSpPr/>
              <p:nvPr/>
            </p:nvSpPr>
            <p:spPr>
              <a:xfrm>
                <a:off x="702881" y="1733240"/>
                <a:ext cx="1058434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(a) 	Assuming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, </a:t>
                </a:r>
                <a:r>
                  <a:rPr lang="en-US" sz="2800" dirty="0">
                    <a:solidFill>
                      <a:srgbClr val="C00000"/>
                    </a:solidFill>
                  </a:rPr>
                  <a:t>find a subset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that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be the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graph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of any function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</a:t>
                </a:r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D1E6CCA-8009-473F-86F2-5EEDA9737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1" y="1733240"/>
                <a:ext cx="10584344" cy="954107"/>
              </a:xfrm>
              <a:prstGeom prst="rect">
                <a:avLst/>
              </a:prstGeom>
              <a:blipFill>
                <a:blip r:embed="rId4"/>
                <a:stretch>
                  <a:fillRect l="-1151" t="-5732" r="-115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04395-E77C-433D-81A1-26434B6ED262}"/>
                  </a:ext>
                </a:extLst>
              </p:cNvPr>
              <p:cNvSpPr txBox="1"/>
              <p:nvPr/>
            </p:nvSpPr>
            <p:spPr>
              <a:xfrm>
                <a:off x="2064737" y="2895490"/>
                <a:ext cx="7448231" cy="3186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006600"/>
                    </a:solidFill>
                  </a:rPr>
                  <a:t>We claim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works.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7030A0"/>
                    </a:solidFill>
                  </a:rPr>
                  <a:t>1. We prove this by contradiction.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/>
                  <a:t>1.1 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whose graph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/>
                  <a:t>1.2 Since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≠∅, </m:t>
                    </m:r>
                  </m:oMath>
                </a14:m>
                <a:r>
                  <a:rPr lang="en-US" sz="2400" dirty="0"/>
                  <a:t>it has an element, say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/>
                  <a:t>1.3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graphs</a:t>
                </a:r>
                <a:r>
                  <a:rPr lang="en-US" sz="2400" dirty="0"/>
                  <a:t>.</a:t>
                </a:r>
              </a:p>
              <a:p>
                <a:pPr marL="352425">
                  <a:spcAft>
                    <a:spcPts val="600"/>
                  </a:spcAft>
                </a:pPr>
                <a:r>
                  <a:rPr lang="en-US" sz="2400" dirty="0"/>
                  <a:t>1.4 This contradicts the fact that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400" dirty="0"/>
                  <a:t>2. 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cannot be the graph of any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204395-E77C-433D-81A1-26434B6ED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37" y="2895490"/>
                <a:ext cx="7448231" cy="3186834"/>
              </a:xfrm>
              <a:prstGeom prst="rect">
                <a:avLst/>
              </a:prstGeom>
              <a:blipFill>
                <a:blip r:embed="rId5"/>
                <a:stretch>
                  <a:fillRect l="-1309" t="-1530" b="-34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1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4723E-707F-4C9C-91B2-63F4F748E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7144" y="475900"/>
                <a:ext cx="9872871" cy="1038110"/>
              </a:xfrm>
            </p:spPr>
            <p:txBody>
              <a:bodyPr>
                <a:normAutofit/>
              </a:bodyPr>
              <a:lstStyle/>
              <a:p>
                <a:pPr marL="625475" indent="-581025">
                  <a:lnSpc>
                    <a:spcPct val="100000"/>
                  </a:lnSpc>
                  <a:spcBef>
                    <a:spcPts val="0"/>
                  </a:spcBef>
                  <a:buNone/>
                  <a:tabLst>
                    <a:tab pos="625475" algn="l"/>
                  </a:tabLst>
                </a:pPr>
                <a:r>
                  <a:rPr lang="en-US" sz="2700" dirty="0">
                    <a:solidFill>
                      <a:srgbClr val="000099"/>
                    </a:solidFill>
                  </a:rPr>
                  <a:t>(b) 	Show that a subset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7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700" dirty="0">
                    <a:solidFill>
                      <a:srgbClr val="000099"/>
                    </a:solidFill>
                  </a:rPr>
                  <a:t>is the graph of a function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 b="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7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700" dirty="0">
                    <a:solidFill>
                      <a:srgbClr val="000099"/>
                    </a:solidFill>
                  </a:rPr>
                  <a:t> if and only if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4723E-707F-4C9C-91B2-63F4F748E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7144" y="475900"/>
                <a:ext cx="9872871" cy="1038110"/>
              </a:xfrm>
              <a:blipFill>
                <a:blip r:embed="rId2"/>
                <a:stretch>
                  <a:fillRect l="-741" t="-5294" b="-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032CE-6134-463B-B344-512E6796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596662-D3E4-41FB-8BDB-397A2CDEE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4975" y="1069745"/>
                <a:ext cx="4462050" cy="6107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∃!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D596662-D3E4-41FB-8BDB-397A2CDEE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75" y="1069745"/>
                <a:ext cx="4462050" cy="610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2CE404-7A09-469E-BB84-4A8A2F4FE3C3}"/>
                  </a:ext>
                </a:extLst>
              </p:cNvPr>
              <p:cNvSpPr/>
              <p:nvPr/>
            </p:nvSpPr>
            <p:spPr>
              <a:xfrm>
                <a:off x="346414" y="1708281"/>
                <a:ext cx="6196335" cy="4537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7030A0"/>
                    </a:solidFill>
                  </a:rPr>
                  <a:t>1. (“Only if“)</a:t>
                </a:r>
              </a:p>
              <a:p>
                <a:pPr marL="801688" indent="-528638">
                  <a:tabLst>
                    <a:tab pos="801688" algn="l"/>
                  </a:tabLst>
                </a:pPr>
                <a:r>
                  <a:rPr lang="en-US" sz="2200" dirty="0"/>
                  <a:t>1.1. 	Suppose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is the graph of a </a:t>
                </a:r>
                <a:br>
                  <a:rPr lang="en-US" sz="2200" dirty="0"/>
                </a:br>
                <a:r>
                  <a:rPr lang="en-US" sz="2200" dirty="0"/>
                  <a:t>function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73050"/>
                <a:r>
                  <a:rPr lang="en-US" sz="2200" dirty="0"/>
                  <a:t>1.2. Pick any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73050"/>
                <a:r>
                  <a:rPr lang="en-US" sz="2200" dirty="0">
                    <a:solidFill>
                      <a:srgbClr val="006600"/>
                    </a:solidFill>
                  </a:rPr>
                  <a:t>1.3. (“Existence part”)</a:t>
                </a:r>
              </a:p>
              <a:p>
                <a:pPr marL="546100"/>
                <a:r>
                  <a:rPr lang="en-US" sz="2200" dirty="0"/>
                  <a:t>1.3.1.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is the codomain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1171575" indent="-625475">
                  <a:tabLst>
                    <a:tab pos="1171575" algn="l"/>
                  </a:tabLst>
                </a:pPr>
                <a:r>
                  <a:rPr lang="en-US" sz="2200" dirty="0"/>
                  <a:t>1.3.2. 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is the graph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, we know 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i="1" dirty="0" err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546100"/>
                <a:r>
                  <a:rPr lang="en-US" sz="2200" dirty="0"/>
                  <a:t>1.3.3.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i="1" dirty="0" err="1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200" dirty="0"/>
                  <a:t> for some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273050"/>
                <a:r>
                  <a:rPr lang="en-US" sz="2200" dirty="0">
                    <a:solidFill>
                      <a:srgbClr val="006600"/>
                    </a:solidFill>
                  </a:rPr>
                  <a:t>1.4. (“Uniqueness part”)</a:t>
                </a:r>
              </a:p>
              <a:p>
                <a:pPr marL="546100"/>
                <a:r>
                  <a:rPr lang="en-US" sz="2200" dirty="0"/>
                  <a:t>1.4.1. Let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 err="1"/>
                  <a:t>.</a:t>
                </a:r>
                <a:endParaRPr lang="en-US" sz="2200" dirty="0"/>
              </a:p>
              <a:p>
                <a:pPr marL="546100"/>
                <a:r>
                  <a:rPr lang="en-US" sz="2200" dirty="0"/>
                  <a:t>1.4.2. As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is the graph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, we know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.</a:t>
                </a:r>
              </a:p>
              <a:p>
                <a:pPr marL="273050"/>
                <a:r>
                  <a:rPr lang="en-US" sz="2200" dirty="0"/>
                  <a:t>1.5. So there is a unique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s.t.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2CE404-7A09-469E-BB84-4A8A2F4F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14" y="1708281"/>
                <a:ext cx="6196335" cy="4537139"/>
              </a:xfrm>
              <a:prstGeom prst="rect">
                <a:avLst/>
              </a:prstGeom>
              <a:blipFill>
                <a:blip r:embed="rId4"/>
                <a:stretch>
                  <a:fillRect l="-1280" t="-940" r="-1083" b="-174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>
            <a:extLst>
              <a:ext uri="{FF2B5EF4-FFF2-40B4-BE49-F238E27FC236}">
                <a16:creationId xmlns:a16="http://schemas.microsoft.com/office/drawing/2014/main" id="{E33C5B48-E429-4358-A710-F95B028B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02" y="281629"/>
            <a:ext cx="1158003" cy="8959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Q8.</a:t>
            </a:r>
            <a:endParaRPr lang="en-SG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0A871F-6EB9-44C1-8FE7-A647D15E74BB}"/>
                  </a:ext>
                </a:extLst>
              </p:cNvPr>
              <p:cNvSpPr/>
              <p:nvPr/>
            </p:nvSpPr>
            <p:spPr>
              <a:xfrm>
                <a:off x="6542749" y="1846951"/>
                <a:ext cx="5302837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7030A0"/>
                    </a:solidFill>
                  </a:rPr>
                  <a:t>2. (“If“)</a:t>
                </a:r>
              </a:p>
              <a:p>
                <a:pPr marL="176213">
                  <a:tabLst>
                    <a:tab pos="720725" algn="l"/>
                  </a:tabLst>
                </a:pPr>
                <a:r>
                  <a:rPr lang="en-US" sz="2200" dirty="0"/>
                  <a:t>2.1. 	Suppose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720725" indent="-544513">
                  <a:tabLst>
                    <a:tab pos="720725" algn="l"/>
                  </a:tabLst>
                </a:pPr>
                <a:r>
                  <a:rPr lang="en-US" sz="2200" dirty="0"/>
                  <a:t>2.2. 	Define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by setting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to be the unique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s.t.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for every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720725" indent="-544513">
                  <a:tabLst>
                    <a:tab pos="720725" algn="l"/>
                  </a:tabLst>
                </a:pPr>
                <a:r>
                  <a:rPr lang="en-US" sz="2200" dirty="0"/>
                  <a:t>2.3. 	This function is well-defined </a:t>
                </a:r>
                <a:r>
                  <a:rPr lang="en-US" sz="2200" dirty="0">
                    <a:solidFill>
                      <a:srgbClr val="006600"/>
                    </a:solidFill>
                  </a:rPr>
                  <a:t>by line 2.1.</a:t>
                </a:r>
              </a:p>
              <a:p>
                <a:pPr marL="720725" indent="-544513">
                  <a:tabLst>
                    <a:tab pos="720725" algn="l"/>
                  </a:tabLst>
                </a:pPr>
                <a:r>
                  <a:rPr lang="en-US" sz="2200" dirty="0"/>
                  <a:t>2.4. By this definition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marL="176213"/>
                <a:r>
                  <a:rPr lang="en-US" sz="2200" dirty="0"/>
                  <a:t>2.5. So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 is indeed the graph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0A871F-6EB9-44C1-8FE7-A647D15E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49" y="1846951"/>
                <a:ext cx="5302837" cy="3477875"/>
              </a:xfrm>
              <a:prstGeom prst="rect">
                <a:avLst/>
              </a:prstGeom>
              <a:blipFill>
                <a:blip r:embed="rId5"/>
                <a:stretch>
                  <a:fillRect l="-1494" t="-1228" r="-920" b="-263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E43AB7-1B3C-4773-A415-4C8009B6196B}"/>
              </a:ext>
            </a:extLst>
          </p:cNvPr>
          <p:cNvCxnSpPr/>
          <p:nvPr/>
        </p:nvCxnSpPr>
        <p:spPr>
          <a:xfrm>
            <a:off x="6542749" y="1846951"/>
            <a:ext cx="0" cy="4537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2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Two functions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MY" sz="32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MY" sz="3200" dirty="0">
                    <a:ea typeface="Cambria Math" panose="02040503050406030204" pitchFamily="18" charset="0"/>
                  </a:rPr>
                  <a:t> are equal if </a:t>
                </a:r>
              </a:p>
              <a:p>
                <a:pPr marL="457200" indent="-457200">
                  <a:buFontTx/>
                  <a:buChar char="-"/>
                </a:pPr>
                <a:r>
                  <a:rPr lang="en-MY" sz="3200" i="1" dirty="0">
                    <a:ea typeface="Cambria Math" panose="02040503050406030204" pitchFamily="18" charset="0"/>
                  </a:rPr>
                  <a:t>A = C </a:t>
                </a:r>
                <a:r>
                  <a:rPr lang="en-MY" sz="3200" dirty="0">
                    <a:ea typeface="Cambria Math" panose="02040503050406030204" pitchFamily="18" charset="0"/>
                  </a:rPr>
                  <a:t>and </a:t>
                </a:r>
                <a:r>
                  <a:rPr lang="en-MY" sz="3200" i="1" dirty="0">
                    <a:ea typeface="Cambria Math" panose="02040503050406030204" pitchFamily="18" charset="0"/>
                  </a:rPr>
                  <a:t>B = D</a:t>
                </a: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MY" sz="3200" dirty="0">
                    <a:ea typeface="Cambria Math" panose="0204050305040603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MY" sz="3200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MY" sz="3200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MY" sz="3200" i="1" dirty="0">
                  <a:ea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MY" sz="32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0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35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/>
              <a:t>Q9.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9E2-3C0A-4685-91C6-A29BA03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325979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0465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(a)	Compare the sets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</a:t>
                </a:r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90604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1776555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609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2400" b="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So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.</a:t>
                </a:r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2249816"/>
                <a:ext cx="7330642" cy="1200329"/>
              </a:xfrm>
              <a:prstGeom prst="rect">
                <a:avLst/>
              </a:prstGeom>
              <a:blipFill>
                <a:blip r:embed="rId5"/>
                <a:stretch>
                  <a:fillRect l="-1331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68" y="3490726"/>
                <a:ext cx="5067531" cy="523220"/>
              </a:xfrm>
              <a:prstGeom prst="rect">
                <a:avLst/>
              </a:prstGeom>
              <a:blipFill>
                <a:blip r:embed="rId6"/>
                <a:stretch>
                  <a:fillRect l="-2527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	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→{0}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(−1)=0=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={1}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sz="2400" dirty="0"/>
                  <a:t> we know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78" y="3971177"/>
                <a:ext cx="9114953" cy="1664686"/>
              </a:xfrm>
              <a:prstGeom prst="rect">
                <a:avLst/>
              </a:prstGeom>
              <a:blipFill>
                <a:blip r:embed="rId7"/>
                <a:stretch>
                  <a:fillRect l="-1070" t="-2920" b="-62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CF649CB-7AE9-4D3D-B451-6BE22F9C5A88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8C5014D-0EF0-4486-A9BA-01C62080FABD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DD3A6D6-8898-4BD3-B769-5C47723D05CE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0E122E-9C81-442B-AFC7-63D29F6085AF}"/>
              </a:ext>
            </a:extLst>
          </p:cNvPr>
          <p:cNvGrpSpPr/>
          <p:nvPr/>
        </p:nvGrpSpPr>
        <p:grpSpPr>
          <a:xfrm>
            <a:off x="8970737" y="2048833"/>
            <a:ext cx="864213" cy="859208"/>
            <a:chOff x="8903691" y="2070993"/>
            <a:chExt cx="864213" cy="85920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E6E39E-C525-48BC-A99E-A0BB731310ED}"/>
                </a:ext>
              </a:extLst>
            </p:cNvPr>
            <p:cNvSpPr/>
            <p:nvPr/>
          </p:nvSpPr>
          <p:spPr>
            <a:xfrm>
              <a:off x="9141163" y="2070993"/>
              <a:ext cx="626741" cy="8592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/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SG" sz="1600" i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89FB233-7B2F-4E48-BFD2-1206C93CD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691" y="2271648"/>
                  <a:ext cx="32561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6A6717-B66F-47EF-B909-78F7DAF2BC17}"/>
              </a:ext>
            </a:extLst>
          </p:cNvPr>
          <p:cNvGrpSpPr/>
          <p:nvPr/>
        </p:nvGrpSpPr>
        <p:grpSpPr>
          <a:xfrm>
            <a:off x="10572978" y="1765856"/>
            <a:ext cx="857986" cy="1243436"/>
            <a:chOff x="10641450" y="2037581"/>
            <a:chExt cx="857986" cy="124343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012615-9283-4A5F-B247-966A1CEF4F42}"/>
                </a:ext>
              </a:extLst>
            </p:cNvPr>
            <p:cNvSpPr/>
            <p:nvPr/>
          </p:nvSpPr>
          <p:spPr>
            <a:xfrm>
              <a:off x="10641450" y="2251396"/>
              <a:ext cx="493299" cy="1029621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/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799BE35-7896-4E7C-8C5C-862DDD050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6137" y="2037581"/>
                  <a:ext cx="493299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16049" r="-7407" b="-1090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E07FC2F-439A-4739-B552-BCE5A700AA4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A13DB04-C43E-4D73-B356-9804586E9F70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C556CC1-C7CC-4A53-870D-D35787475C72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1BDE9288-C102-4891-A5EF-466E7D8AF22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0B8B7DD-AD07-4467-8489-9662E7531150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1A0AF398-7867-4326-807E-FAD6D87F10B8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F51562F-1098-4C74-8EE6-D66F7F056EBC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1776C3B-E470-46A0-94A3-7D8C228C81D4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B85295C-7AEF-4825-B1E2-4EEE81EB3B2B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8D893BC-F2A4-4618-A9A0-3E2BFD24BAF9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50054A-98D5-43C5-A83E-FD25EFCB527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0982DD-EAD0-41E5-9B11-0312D6539AA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4DA767B-4115-40DE-B782-4D3F2A9EEDC2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AA1003-CB20-4E70-B42A-1A389D1261EA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3E0E0DC-1CAD-4AC2-A669-86A0D3BB2917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CF3EED0-CE49-40DD-AAF0-C5EC5EFC6626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704CDE6-997B-4557-A531-0E553389C906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B16E4B1-3806-4DCF-8108-8CA1B3D3355C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3C8F5FD-5753-4FA6-9B55-521C80DA1ECB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A29DE1E-9CB7-4869-BBF3-E6C74698CD98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B731978-1170-4698-AF2E-B878CEF8B50E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9DC5D5-53BC-4926-A191-506B4172372D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43B60-53BA-4806-973B-9FB4D20AC637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30558C7F-AD58-436F-ADA7-B1DA5C0EC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4B3F3707-F202-4242-8FB8-3084F05FC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99BEACC-3B03-46DA-8783-422BE202C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D8C5F65-1F2C-4E3A-90DA-CC6193C6B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8AA02132-A451-4791-B38D-054EE1476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C0CA025-CD7C-46A7-BB05-E88481542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0D94F3F-0339-4204-805C-B847A4B64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2B2604-773F-41F1-8922-D0B0E2DBA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FD6DB02-6B7D-4785-A8DE-8DED94DD7836}"/>
              </a:ext>
            </a:extLst>
          </p:cNvPr>
          <p:cNvGrpSpPr/>
          <p:nvPr/>
        </p:nvGrpSpPr>
        <p:grpSpPr>
          <a:xfrm>
            <a:off x="8344195" y="1546690"/>
            <a:ext cx="1484523" cy="1428552"/>
            <a:chOff x="8698702" y="1387790"/>
            <a:chExt cx="1484523" cy="1428552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86C995E-8A2B-4CA9-9D07-86364CDF076C}"/>
                </a:ext>
              </a:extLst>
            </p:cNvPr>
            <p:cNvSpPr/>
            <p:nvPr/>
          </p:nvSpPr>
          <p:spPr>
            <a:xfrm>
              <a:off x="9609346" y="1558337"/>
              <a:ext cx="573879" cy="1258005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6EF4694-FA2D-4B58-95F1-DF427D466B19}"/>
                    </a:ext>
                  </a:extLst>
                </p:cNvPr>
                <p:cNvSpPr txBox="1"/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803EC57-E411-4F5E-8008-076EA815C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702" y="1387790"/>
                  <a:ext cx="1101075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2762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5547792" y="1767681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06418" y="3499572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561483" y="5615320"/>
                <a:ext cx="500248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6.2.1.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83" y="5615320"/>
                <a:ext cx="5002480" cy="923330"/>
              </a:xfrm>
              <a:prstGeom prst="rect">
                <a:avLst/>
              </a:prstGeom>
              <a:blipFill>
                <a:blip r:embed="rId18"/>
                <a:stretch>
                  <a:fillRect l="-85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3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E00-B586-45EF-B1B9-C24BA4C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51" y="254114"/>
            <a:ext cx="1154437" cy="949693"/>
          </a:xfrm>
        </p:spPr>
        <p:txBody>
          <a:bodyPr>
            <a:normAutofit/>
          </a:bodyPr>
          <a:lstStyle/>
          <a:p>
            <a:r>
              <a:rPr lang="en-US" dirty="0"/>
              <a:t>Q9.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1D9E2-3C0A-4685-91C6-A29BA03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/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 function.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9169D7-15E6-4A93-9E6B-DAC5DB6FD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88" y="292342"/>
                <a:ext cx="7485832" cy="523220"/>
              </a:xfrm>
              <a:prstGeom prst="rect">
                <a:avLst/>
              </a:prstGeom>
              <a:blipFill>
                <a:blip r:embed="rId2"/>
                <a:stretch>
                  <a:fillRect l="-1629" t="-11628" r="-651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/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(b)	Compare the sets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800" dirty="0">
                    <a:solidFill>
                      <a:srgbClr val="000099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>
                    <a:solidFill>
                      <a:srgbClr val="000099"/>
                    </a:solidFill>
                  </a:rPr>
                  <a:t>	Is one always a subset of the other?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8454E1-49CD-494D-A6D3-54D7BBF23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47" y="783563"/>
                <a:ext cx="6258380" cy="954107"/>
              </a:xfrm>
              <a:prstGeom prst="rect">
                <a:avLst/>
              </a:prstGeom>
              <a:blipFill>
                <a:blip r:embed="rId3"/>
                <a:stretch>
                  <a:fillRect l="-204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/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))⊆</m:t>
                    </m:r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39D77-2100-4E5E-AADF-A9C1FA2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1696126"/>
                <a:ext cx="4907336" cy="523220"/>
              </a:xfrm>
              <a:prstGeom prst="rect">
                <a:avLst/>
              </a:prstGeom>
              <a:blipFill>
                <a:blip r:embed="rId4"/>
                <a:stretch>
                  <a:fillRect l="-2484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/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  <a:tabLst>
                    <a:tab pos="457200" algn="l"/>
                  </a:tabLst>
                </a:pPr>
                <a:r>
                  <a:rPr lang="en-US" sz="2400" dirty="0"/>
                  <a:t>Take any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2. 	There is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 </a:t>
                </a:r>
                <a:r>
                  <a:rPr lang="en-US" dirty="0">
                    <a:solidFill>
                      <a:srgbClr val="006600"/>
                    </a:solidFill>
                  </a:rPr>
                  <a:t>by the </a:t>
                </a:r>
                <a:r>
                  <a:rPr lang="en-US" dirty="0" err="1">
                    <a:solidFill>
                      <a:srgbClr val="006600"/>
                    </a:solidFill>
                  </a:rPr>
                  <a:t>def</a:t>
                </a:r>
                <a:r>
                  <a:rPr lang="en-US" baseline="30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3. 	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which makes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57200" algn="l"/>
                  </a:tabLst>
                </a:pPr>
                <a:r>
                  <a:rPr lang="en-US" sz="2400" dirty="0"/>
                  <a:t>4.</a:t>
                </a:r>
                <a:r>
                  <a:rPr lang="en-US" sz="2800" dirty="0"/>
                  <a:t>	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function,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C94BB4-399E-46A6-94F9-006C4E052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97" y="2226797"/>
                <a:ext cx="8465223" cy="1631216"/>
              </a:xfrm>
              <a:prstGeom prst="rect">
                <a:avLst/>
              </a:prstGeom>
              <a:blipFill>
                <a:blip r:embed="rId5"/>
                <a:stretch>
                  <a:fillRect l="-1152" t="-3358" b="-67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/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always true?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86564B-AD42-45DB-B5EA-6D5A9D94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" y="3844890"/>
                <a:ext cx="4978952" cy="523220"/>
              </a:xfrm>
              <a:prstGeom prst="rect">
                <a:avLst/>
              </a:prstGeom>
              <a:blipFill>
                <a:blip r:embed="rId6"/>
                <a:stretch>
                  <a:fillRect l="-244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/>
              <p:nvPr/>
            </p:nvSpPr>
            <p:spPr>
              <a:xfrm>
                <a:off x="737195" y="4280610"/>
                <a:ext cx="8084149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608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 </a:t>
                </a:r>
                <a:r>
                  <a:rPr lang="en-US" sz="2400" dirty="0"/>
                  <a:t> 	Consider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:{0}→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={−1}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2. 	Note that no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makes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endParaRPr lang="en-US" sz="2400" dirty="0"/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3.	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tabLst>
                    <a:tab pos="446088" algn="l"/>
                  </a:tabLst>
                </a:pPr>
                <a:r>
                  <a:rPr lang="en-US" sz="2400" dirty="0"/>
                  <a:t>4. 	 This entails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⊉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451A27-C36E-4E3F-94F2-16385CD6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95" y="4280610"/>
                <a:ext cx="8084149" cy="1617174"/>
              </a:xfrm>
              <a:prstGeom prst="rect">
                <a:avLst/>
              </a:prstGeom>
              <a:blipFill>
                <a:blip r:embed="rId7"/>
                <a:stretch>
                  <a:fillRect l="-1207" t="-3019" b="-67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A04F26A7-3146-4BAF-AE17-91440930136C}"/>
              </a:ext>
            </a:extLst>
          </p:cNvPr>
          <p:cNvGrpSpPr/>
          <p:nvPr/>
        </p:nvGrpSpPr>
        <p:grpSpPr>
          <a:xfrm>
            <a:off x="9882342" y="963771"/>
            <a:ext cx="360738" cy="711969"/>
            <a:chOff x="9806886" y="866865"/>
            <a:chExt cx="360738" cy="711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107A369-93F9-46A2-ABB1-38B1459E3FFC}"/>
                    </a:ext>
                  </a:extLst>
                </p:cNvPr>
                <p:cNvSpPr txBox="1"/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SG" sz="2000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F62FEA8-B5D5-4C91-84A7-1BC29560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2011" y="866865"/>
                  <a:ext cx="32561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723D200C-A157-4103-890E-95D1FB9361B8}"/>
                </a:ext>
              </a:extLst>
            </p:cNvPr>
            <p:cNvSpPr/>
            <p:nvPr/>
          </p:nvSpPr>
          <p:spPr>
            <a:xfrm rot="19081639">
              <a:off x="9806886" y="1245256"/>
              <a:ext cx="355527" cy="333578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63560D-3E30-40EA-BC25-BAE229907DD0}"/>
              </a:ext>
            </a:extLst>
          </p:cNvPr>
          <p:cNvGrpSpPr/>
          <p:nvPr/>
        </p:nvGrpSpPr>
        <p:grpSpPr>
          <a:xfrm>
            <a:off x="8719939" y="1919725"/>
            <a:ext cx="981883" cy="1043614"/>
            <a:chOff x="8847641" y="1801393"/>
            <a:chExt cx="981883" cy="104361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EF0714-ECD7-444F-92C0-597B7CD5D88B}"/>
                </a:ext>
              </a:extLst>
            </p:cNvPr>
            <p:cNvSpPr/>
            <p:nvPr/>
          </p:nvSpPr>
          <p:spPr>
            <a:xfrm>
              <a:off x="9217006" y="2098835"/>
              <a:ext cx="612518" cy="74617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/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1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SG" sz="1600" i="1" dirty="0">
                      <a:solidFill>
                        <a:srgbClr val="C0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1912622-37A6-480F-BFAC-B3BA4E10F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641" y="1801393"/>
                  <a:ext cx="880478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02F81-B74C-4139-8111-8E23D70D23C0}"/>
              </a:ext>
            </a:extLst>
          </p:cNvPr>
          <p:cNvGrpSpPr/>
          <p:nvPr/>
        </p:nvGrpSpPr>
        <p:grpSpPr>
          <a:xfrm>
            <a:off x="10543240" y="2281382"/>
            <a:ext cx="905865" cy="1014419"/>
            <a:chOff x="10641450" y="2200428"/>
            <a:chExt cx="831333" cy="101441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F7659BF-7970-49AD-9A54-32B2629154E4}"/>
                </a:ext>
              </a:extLst>
            </p:cNvPr>
            <p:cNvSpPr/>
            <p:nvPr/>
          </p:nvSpPr>
          <p:spPr>
            <a:xfrm>
              <a:off x="10641450" y="2200428"/>
              <a:ext cx="530519" cy="1014419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/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SG" sz="16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SG" sz="1600" i="1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55C0D5E-521A-4F4F-ADC7-BC2C9D76C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1209" y="2633453"/>
                  <a:ext cx="361574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61293-6321-4F3C-AA95-BD35C2F77018}"/>
              </a:ext>
            </a:extLst>
          </p:cNvPr>
          <p:cNvGrpSpPr/>
          <p:nvPr/>
        </p:nvGrpSpPr>
        <p:grpSpPr>
          <a:xfrm>
            <a:off x="8821344" y="1049898"/>
            <a:ext cx="2627761" cy="2501289"/>
            <a:chOff x="8821344" y="1049898"/>
            <a:chExt cx="2627761" cy="25012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BA567D-2989-42B8-A55C-D3BA0CD347AD}"/>
                </a:ext>
              </a:extLst>
            </p:cNvPr>
            <p:cNvGrpSpPr/>
            <p:nvPr/>
          </p:nvGrpSpPr>
          <p:grpSpPr>
            <a:xfrm>
              <a:off x="8821344" y="1049898"/>
              <a:ext cx="1096124" cy="2501289"/>
              <a:chOff x="7673739" y="2597486"/>
              <a:chExt cx="1458083" cy="3327256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1525125-5B08-4CEC-A74D-8391579BD965}"/>
                  </a:ext>
                </a:extLst>
              </p:cNvPr>
              <p:cNvSpPr/>
              <p:nvPr/>
            </p:nvSpPr>
            <p:spPr>
              <a:xfrm>
                <a:off x="7673739" y="3035663"/>
                <a:ext cx="1458083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0AE46229-1131-453F-8EB0-111474C88AC9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F35C352-8275-4DDE-918C-76785102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A9E094B-DE78-4EC1-9C62-1DEDB23691A1}"/>
                </a:ext>
              </a:extLst>
            </p:cNvPr>
            <p:cNvGrpSpPr/>
            <p:nvPr/>
          </p:nvGrpSpPr>
          <p:grpSpPr>
            <a:xfrm>
              <a:off x="10348031" y="1049898"/>
              <a:ext cx="1101074" cy="2501289"/>
              <a:chOff x="7828156" y="2597486"/>
              <a:chExt cx="1464668" cy="3327256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8EEEE8C-4021-4F75-B5BA-5DC1F6EC34CD}"/>
                  </a:ext>
                </a:extLst>
              </p:cNvPr>
              <p:cNvSpPr/>
              <p:nvPr/>
            </p:nvSpPr>
            <p:spPr>
              <a:xfrm>
                <a:off x="7828156" y="3035663"/>
                <a:ext cx="1464668" cy="288907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4A5EDC4E-BE0A-4BE9-840D-0BF68ABA286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i="1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F6B031C-8E95-42B5-8EE0-647296C1D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6397" y="2597486"/>
                    <a:ext cx="433136" cy="53223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EF8B529-2080-4FFB-A1D9-E14CFF5E6FC9}"/>
                </a:ext>
              </a:extLst>
            </p:cNvPr>
            <p:cNvSpPr/>
            <p:nvPr/>
          </p:nvSpPr>
          <p:spPr>
            <a:xfrm>
              <a:off x="9369811" y="162565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FBD4CFC-61BC-40AE-9265-81E044E9AE71}"/>
                </a:ext>
              </a:extLst>
            </p:cNvPr>
            <p:cNvSpPr/>
            <p:nvPr/>
          </p:nvSpPr>
          <p:spPr>
            <a:xfrm>
              <a:off x="9579044" y="1802606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0E9391D-39E2-418D-B5B6-5BB3DF13FFB6}"/>
                </a:ext>
              </a:extLst>
            </p:cNvPr>
            <p:cNvSpPr/>
            <p:nvPr/>
          </p:nvSpPr>
          <p:spPr>
            <a:xfrm>
              <a:off x="10822675" y="1535864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615FB9-78C2-45DC-819C-675A99E4B3C3}"/>
                </a:ext>
              </a:extLst>
            </p:cNvPr>
            <p:cNvSpPr/>
            <p:nvPr/>
          </p:nvSpPr>
          <p:spPr>
            <a:xfrm>
              <a:off x="9319709" y="234685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1DB881-F7BA-46EC-BA33-161A670B019D}"/>
                </a:ext>
              </a:extLst>
            </p:cNvPr>
            <p:cNvSpPr/>
            <p:nvPr/>
          </p:nvSpPr>
          <p:spPr>
            <a:xfrm>
              <a:off x="9384491" y="25576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6DF32B-19CA-4B99-87B5-FD93CEDD72E6}"/>
                </a:ext>
              </a:extLst>
            </p:cNvPr>
            <p:cNvSpPr/>
            <p:nvPr/>
          </p:nvSpPr>
          <p:spPr>
            <a:xfrm>
              <a:off x="9459559" y="27607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F151155-CB71-4658-8759-D6BE512AB0C5}"/>
                </a:ext>
              </a:extLst>
            </p:cNvPr>
            <p:cNvSpPr/>
            <p:nvPr/>
          </p:nvSpPr>
          <p:spPr>
            <a:xfrm>
              <a:off x="9655930" y="314911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26A1FA1-6D8D-42BD-B1FD-5622D56B7D56}"/>
                </a:ext>
              </a:extLst>
            </p:cNvPr>
            <p:cNvSpPr/>
            <p:nvPr/>
          </p:nvSpPr>
          <p:spPr>
            <a:xfrm>
              <a:off x="9295092" y="3093349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4747603-57CD-462A-ACEA-ADEFFD045DDC}"/>
                </a:ext>
              </a:extLst>
            </p:cNvPr>
            <p:cNvSpPr/>
            <p:nvPr/>
          </p:nvSpPr>
          <p:spPr>
            <a:xfrm>
              <a:off x="10696509" y="1756551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E5B857F-A110-482E-993D-240DF8EDBCE2}"/>
                </a:ext>
              </a:extLst>
            </p:cNvPr>
            <p:cNvSpPr/>
            <p:nvPr/>
          </p:nvSpPr>
          <p:spPr>
            <a:xfrm>
              <a:off x="10855391" y="3161383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81D8718-5AFA-4058-835C-A1235D532A23}"/>
                </a:ext>
              </a:extLst>
            </p:cNvPr>
            <p:cNvSpPr/>
            <p:nvPr/>
          </p:nvSpPr>
          <p:spPr>
            <a:xfrm>
              <a:off x="10849552" y="2419525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0AA003B-8199-45B9-9C00-9B741A435272}"/>
                </a:ext>
              </a:extLst>
            </p:cNvPr>
            <p:cNvSpPr/>
            <p:nvPr/>
          </p:nvSpPr>
          <p:spPr>
            <a:xfrm>
              <a:off x="10904270" y="2733347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0100EDF-BDF0-4125-9E67-AE0411B72C4C}"/>
                </a:ext>
              </a:extLst>
            </p:cNvPr>
            <p:cNvSpPr/>
            <p:nvPr/>
          </p:nvSpPr>
          <p:spPr>
            <a:xfrm>
              <a:off x="10803371" y="2166290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D69AE5-C5A7-42B6-AD86-509EFB358A99}"/>
                </a:ext>
              </a:extLst>
            </p:cNvPr>
            <p:cNvSpPr/>
            <p:nvPr/>
          </p:nvSpPr>
          <p:spPr>
            <a:xfrm>
              <a:off x="9555953" y="2192092"/>
              <a:ext cx="46181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1429B0-D533-4B6D-AFE1-28B380C450B7}"/>
              </a:ext>
            </a:extLst>
          </p:cNvPr>
          <p:cNvGrpSpPr/>
          <p:nvPr/>
        </p:nvGrpSpPr>
        <p:grpSpPr>
          <a:xfrm>
            <a:off x="9352848" y="1593318"/>
            <a:ext cx="1548724" cy="1580927"/>
            <a:chOff x="9701559" y="1386486"/>
            <a:chExt cx="1548724" cy="15809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B0E05DE-A49C-497E-9521-168F6A8F7B95}"/>
                </a:ext>
              </a:extLst>
            </p:cNvPr>
            <p:cNvGrpSpPr/>
            <p:nvPr/>
          </p:nvGrpSpPr>
          <p:grpSpPr>
            <a:xfrm>
              <a:off x="9738914" y="1630140"/>
              <a:ext cx="1511369" cy="968645"/>
              <a:chOff x="9738914" y="1630140"/>
              <a:chExt cx="1511369" cy="968645"/>
            </a:xfrm>
          </p:grpSpPr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408CB7B-8189-4416-9444-EEE134536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408" y="2381210"/>
                <a:ext cx="1381461" cy="149081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803E49E-83CB-40A2-9450-56121C0DD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5834" y="2593109"/>
                <a:ext cx="1344449" cy="5676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7605A29-BA1B-42E0-A663-CE3506CC7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8914" y="2180742"/>
                <a:ext cx="1429774" cy="76737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9D48FFD-33DF-4230-984A-79E86146F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1238" y="2010335"/>
                <a:ext cx="1152230" cy="2217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A8C92B4-04B5-4FA8-814E-56E7FAFB1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1943" y="1630140"/>
                <a:ext cx="1121525" cy="331300"/>
              </a:xfrm>
              <a:prstGeom prst="straightConnector1">
                <a:avLst/>
              </a:prstGeom>
              <a:ln w="19050">
                <a:solidFill>
                  <a:srgbClr val="66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5220E60-0732-4410-9924-83065090A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86" y="1386486"/>
              <a:ext cx="490130" cy="310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856492B-C10B-4F8F-AB8B-BD129A257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6377" y="2785391"/>
              <a:ext cx="298343" cy="18202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D7E8F51-99D3-4AF3-9E1B-A52F290FD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559" y="2676852"/>
              <a:ext cx="658888" cy="2257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711CED-0B77-415E-8785-899D1FCFA6CB}"/>
              </a:ext>
            </a:extLst>
          </p:cNvPr>
          <p:cNvGrpSpPr/>
          <p:nvPr/>
        </p:nvGrpSpPr>
        <p:grpSpPr>
          <a:xfrm>
            <a:off x="10688024" y="1968201"/>
            <a:ext cx="1239512" cy="961360"/>
            <a:chOff x="9609346" y="1223446"/>
            <a:chExt cx="1239512" cy="96136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84CEAA5-FA1B-43F7-8642-3C2F02183863}"/>
                </a:ext>
              </a:extLst>
            </p:cNvPr>
            <p:cNvSpPr/>
            <p:nvPr/>
          </p:nvSpPr>
          <p:spPr>
            <a:xfrm>
              <a:off x="9609346" y="1580363"/>
              <a:ext cx="347723" cy="604443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/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1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SG" sz="16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SG" sz="1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SG" sz="1600" i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AEEB674-97E5-4085-A10C-57E9AC396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7783" y="1223446"/>
                  <a:ext cx="1101075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2210" b="-655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/>
          <p:cNvSpPr txBox="1"/>
          <p:nvPr/>
        </p:nvSpPr>
        <p:spPr>
          <a:xfrm>
            <a:off x="5359260" y="1703577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Yes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77579" y="3828320"/>
            <a:ext cx="75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</a:t>
            </a:r>
            <a:endParaRPr lang="en-SG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83251" y="5410552"/>
                <a:ext cx="5002480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Definition 6.2.1.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(1)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(2)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1" y="5410552"/>
                <a:ext cx="5002480" cy="923330"/>
              </a:xfrm>
              <a:prstGeom prst="rect">
                <a:avLst/>
              </a:prstGeom>
              <a:blipFill>
                <a:blip r:embed="rId14"/>
                <a:stretch>
                  <a:fillRect l="-851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51" grpId="0"/>
      <p:bldP spid="53" grpId="0" build="p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Function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MY" sz="320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Injective: every value in B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at most one</a:t>
                </a:r>
                <a:r>
                  <a:rPr lang="en-MY" sz="3200" dirty="0">
                    <a:ea typeface="Cambria Math" panose="02040503050406030204" pitchFamily="18" charset="0"/>
                  </a:rPr>
                  <a:t> value in A that maps to it.</a:t>
                </a:r>
              </a:p>
              <a:p>
                <a:pPr>
                  <a:buFontTx/>
                  <a:buChar char="-"/>
                </a:pPr>
                <a:r>
                  <a:rPr lang="en-MY" sz="3200" b="0" dirty="0">
                    <a:ea typeface="Cambria Math" panose="02040503050406030204" pitchFamily="18" charset="0"/>
                  </a:rPr>
                  <a:t> Surjective: every v</a:t>
                </a:r>
                <a:r>
                  <a:rPr lang="en-MY" sz="3200" dirty="0">
                    <a:ea typeface="Cambria Math" panose="02040503050406030204" pitchFamily="18" charset="0"/>
                  </a:rPr>
                  <a:t>alue in B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at least one </a:t>
                </a:r>
                <a:r>
                  <a:rPr lang="en-MY" sz="3200" dirty="0">
                    <a:ea typeface="Cambria Math" panose="02040503050406030204" pitchFamily="18" charset="0"/>
                  </a:rPr>
                  <a:t>value in A that maps to it.</a:t>
                </a: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Bijective: every value in B has </a:t>
                </a:r>
                <a:r>
                  <a:rPr lang="en-MY" sz="3200" i="1" dirty="0">
                    <a:ea typeface="Cambria Math" panose="02040503050406030204" pitchFamily="18" charset="0"/>
                  </a:rPr>
                  <a:t>exactly one</a:t>
                </a:r>
                <a:r>
                  <a:rPr lang="en-MY" sz="3200" dirty="0">
                    <a:ea typeface="Cambria Math" panose="02040503050406030204" pitchFamily="18" charset="0"/>
                  </a:rPr>
                  <a:t> value in A that maps to it</a:t>
                </a:r>
                <a:endParaRPr lang="en-MY" sz="3200" b="0" dirty="0">
                  <a:ea typeface="Cambria Math" panose="02040503050406030204" pitchFamily="18" charset="0"/>
                </a:endParaRPr>
              </a:p>
              <a:p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021" r="-19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Function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For a function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MY" sz="320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Injective: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MY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MY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b="0" dirty="0">
                    <a:ea typeface="Cambria Math" panose="02040503050406030204" pitchFamily="18" charset="0"/>
                  </a:rPr>
                  <a:t> Surjective: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MY" sz="3200" dirty="0">
                  <a:ea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MY" sz="3200" dirty="0">
                    <a:ea typeface="Cambria Math" panose="02040503050406030204" pitchFamily="18" charset="0"/>
                  </a:rPr>
                  <a:t> Bijective: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∃!∈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endParaRPr lang="en-MY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0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10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7CF7-821D-432B-AB6B-521D805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We can easily compose functions together.</a:t>
                </a:r>
              </a:p>
              <a:p>
                <a:pPr marL="0" indent="0">
                  <a:buNone/>
                </a:pPr>
                <a:r>
                  <a:rPr lang="en-MY" sz="3200" dirty="0">
                    <a:ea typeface="Cambria Math" panose="02040503050406030204" pitchFamily="18" charset="0"/>
                  </a:rPr>
                  <a:t>T</a:t>
                </a:r>
                <a:r>
                  <a:rPr lang="en-MY" sz="3200" b="0" dirty="0">
                    <a:ea typeface="Cambria Math" panose="02040503050406030204" pitchFamily="18" charset="0"/>
                  </a:rPr>
                  <a:t>he composition of two functions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MY" sz="3200" b="0" dirty="0">
                    <a:ea typeface="Cambria Math" panose="02040503050406030204" pitchFamily="18" charset="0"/>
                  </a:rPr>
                  <a:t> is denoted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MY" sz="3200" b="0" dirty="0">
                  <a:ea typeface="Cambria Math" panose="02040503050406030204" pitchFamily="18" charset="0"/>
                </a:endParaRPr>
              </a:p>
              <a:p>
                <a:r>
                  <a:rPr lang="en-MY" sz="3200" dirty="0"/>
                  <a:t>and it is a function from A to C.</a:t>
                </a:r>
              </a:p>
              <a:p>
                <a:endParaRPr lang="en-MY" sz="3200" dirty="0"/>
              </a:p>
              <a:p>
                <a:r>
                  <a:rPr lang="en-MY" sz="3200" dirty="0"/>
                  <a:t>Composition is not commutative, but is associative.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00C48-F6E6-438D-8B6C-3933FFD4D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6" t="-3172" b="-9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6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3F5F-E556-477A-AE98-6D832127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Inverses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65EE4-AC9A-45C2-AF99-D32C655F2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>
                  <a:buNone/>
                </a:pPr>
                <a:r>
                  <a:rPr lang="en-MY" sz="3200" dirty="0"/>
                  <a:t>Let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MY" sz="3200" dirty="0"/>
                  <a:t>. Then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MY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MY" sz="3200" dirty="0"/>
                  <a:t> is an </a:t>
                </a:r>
                <a:r>
                  <a:rPr lang="en-MY" sz="3200" i="1" dirty="0"/>
                  <a:t>inverse</a:t>
                </a:r>
                <a:r>
                  <a:rPr lang="en-MY" sz="3200" dirty="0"/>
                  <a:t> of </a:t>
                </a:r>
                <a14:m>
                  <m:oMath xmlns:m="http://schemas.openxmlformats.org/officeDocument/2006/math">
                    <m:r>
                      <a:rPr lang="en-MY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MY" sz="3200" dirty="0"/>
                  <a:t> if </a:t>
                </a:r>
              </a:p>
              <a:p>
                <a:pPr marL="45720" indent="0">
                  <a:buNone/>
                </a:pPr>
                <a:endParaRPr lang="en-MY" sz="320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MY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MY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3200" dirty="0"/>
              </a:p>
              <a:p>
                <a:pPr marL="45720" indent="0">
                  <a:buNone/>
                </a:pPr>
                <a:endParaRPr lang="en-MY" sz="3200" dirty="0"/>
              </a:p>
              <a:p>
                <a:pPr marL="45720" indent="0">
                  <a:buNone/>
                </a:pPr>
                <a:r>
                  <a:rPr lang="en-MY" sz="3200" dirty="0"/>
                  <a:t>A function is bijective </a:t>
                </a:r>
                <a:r>
                  <a:rPr lang="en-MY" sz="3200" dirty="0" err="1"/>
                  <a:t>iff</a:t>
                </a:r>
                <a:r>
                  <a:rPr lang="en-MY" sz="3200" dirty="0"/>
                  <a:t> it has an inverse.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65EE4-AC9A-45C2-AF99-D32C655F2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2" t="-30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DE5E4-CA81-4459-B90E-6A830BDC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9" y="296013"/>
            <a:ext cx="1306518" cy="766967"/>
          </a:xfrm>
        </p:spPr>
        <p:txBody>
          <a:bodyPr/>
          <a:lstStyle/>
          <a:p>
            <a:r>
              <a:rPr lang="en-SG" dirty="0">
                <a:solidFill>
                  <a:schemeClr val="bg2">
                    <a:lumMod val="50000"/>
                  </a:schemeClr>
                </a:solidFill>
              </a:rPr>
              <a:t>Q1.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42CDC-A8E4-4EF0-A5AC-90E9A20800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356" y="2582779"/>
                <a:ext cx="2677387" cy="5562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32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±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5D42CDC-A8E4-4EF0-A5AC-90E9A208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6" y="2582779"/>
                <a:ext cx="2677387" cy="556259"/>
              </a:xfrm>
              <a:prstGeom prst="rect">
                <a:avLst/>
              </a:prstGeom>
              <a:blipFill>
                <a:blip r:embed="rId2"/>
                <a:stretch>
                  <a:fillRect l="-3409" t="-16484" b="-307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D527DE-B192-4F3D-BD93-4D3C9BE175F8}"/>
              </a:ext>
            </a:extLst>
          </p:cNvPr>
          <p:cNvSpPr txBox="1"/>
          <p:nvPr/>
        </p:nvSpPr>
        <p:spPr>
          <a:xfrm>
            <a:off x="5042121" y="541168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FD58A-8A32-470E-899B-8DB37E33839E}"/>
              </a:ext>
            </a:extLst>
          </p:cNvPr>
          <p:cNvSpPr txBox="1"/>
          <p:nvPr/>
        </p:nvSpPr>
        <p:spPr>
          <a:xfrm>
            <a:off x="8172557" y="541168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89E379B-7C16-4FCE-BF35-78F7B1062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356" y="3262193"/>
                <a:ext cx="3084710" cy="5562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32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SG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SG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89E379B-7C16-4FCE-BF35-78F7B106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6" y="3262193"/>
                <a:ext cx="3084710" cy="556259"/>
              </a:xfrm>
              <a:prstGeom prst="rect">
                <a:avLst/>
              </a:prstGeom>
              <a:blipFill>
                <a:blip r:embed="rId3"/>
                <a:stretch>
                  <a:fillRect l="-3360" t="-24176" b="-307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99C552-C9A6-4A25-826B-035ADEF8D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356" y="3829940"/>
                <a:ext cx="3428521" cy="828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3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SG" sz="30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99C552-C9A6-4A25-826B-035ADEF8D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6" y="3829940"/>
                <a:ext cx="3428521" cy="828897"/>
              </a:xfrm>
              <a:prstGeom prst="rect">
                <a:avLst/>
              </a:prstGeom>
              <a:blipFill>
                <a:blip r:embed="rId4"/>
                <a:stretch>
                  <a:fillRect l="-266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D32891A-389F-40FE-BE95-561E73D862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355" y="4658838"/>
                <a:ext cx="3428527" cy="616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SG" sz="3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e>
                    </m:func>
                  </m:oMath>
                </a14:m>
                <a:r>
                  <a:rPr lang="en-SG" sz="3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AD32891A-389F-40FE-BE95-561E73D8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5" y="4658838"/>
                <a:ext cx="3428527" cy="616856"/>
              </a:xfrm>
              <a:prstGeom prst="rect">
                <a:avLst/>
              </a:prstGeom>
              <a:blipFill>
                <a:blip r:embed="rId5"/>
                <a:stretch>
                  <a:fillRect l="-2664" t="-12871" b="-198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C25C02-CD72-4534-9EDE-DA72B6FCEB31}"/>
              </a:ext>
            </a:extLst>
          </p:cNvPr>
          <p:cNvCxnSpPr/>
          <p:nvPr/>
        </p:nvCxnSpPr>
        <p:spPr>
          <a:xfrm>
            <a:off x="7459048" y="541168"/>
            <a:ext cx="0" cy="574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3403AD-6467-4C71-87B8-242B8293A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072" y="569195"/>
                <a:ext cx="2452011" cy="619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SG" sz="32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3403AD-6467-4C71-87B8-242B8293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072" y="569195"/>
                <a:ext cx="2452011" cy="619907"/>
              </a:xfrm>
              <a:prstGeom prst="rect">
                <a:avLst/>
              </a:prstGeom>
              <a:blipFill>
                <a:blip r:embed="rId6"/>
                <a:stretch>
                  <a:fillRect t="-12745" b="-254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A970E7B-9474-42F8-A673-6930ED052C5D}"/>
              </a:ext>
            </a:extLst>
          </p:cNvPr>
          <p:cNvSpPr txBox="1"/>
          <p:nvPr/>
        </p:nvSpPr>
        <p:spPr>
          <a:xfrm>
            <a:off x="10846245" y="1505528"/>
            <a:ext cx="9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Why?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EFA36-F8FF-4390-AC46-F6E55F63D6BC}"/>
              </a:ext>
            </a:extLst>
          </p:cNvPr>
          <p:cNvSpPr txBox="1"/>
          <p:nvPr/>
        </p:nvSpPr>
        <p:spPr>
          <a:xfrm>
            <a:off x="10846245" y="2501783"/>
            <a:ext cx="98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36E3CF-7033-4C0A-B7CB-87BFDB9343FD}"/>
                  </a:ext>
                </a:extLst>
              </p:cNvPr>
              <p:cNvSpPr txBox="1"/>
              <p:nvPr/>
            </p:nvSpPr>
            <p:spPr>
              <a:xfrm>
                <a:off x="3984288" y="5017817"/>
                <a:ext cx="22035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What is the range of sine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36E3CF-7033-4C0A-B7CB-87BFDB934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88" y="5017817"/>
                <a:ext cx="2203592" cy="830997"/>
              </a:xfrm>
              <a:prstGeom prst="rect">
                <a:avLst/>
              </a:prstGeom>
              <a:blipFill>
                <a:blip r:embed="rId7"/>
                <a:stretch>
                  <a:fillRect l="-3601" t="-5882" r="-3324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58203 -0.16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0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-0.00023 L 0.57291 -0.121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3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30117 -0.360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505 L 0.29505 -0.3296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3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A156-4F16-4647-96DA-959659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12817"/>
            <a:ext cx="1124283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Q2.</a:t>
            </a:r>
            <a:r>
              <a:rPr lang="en-US" dirty="0">
                <a:latin typeface="CMR10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9E9E17C-A162-41AA-A13D-5B77B1584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6282" y="3443924"/>
                <a:ext cx="4189980" cy="1415165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Find the domain, the codomain, and the image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4572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9E9E17C-A162-41AA-A13D-5B77B1584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6282" y="3443924"/>
                <a:ext cx="4189980" cy="1415165"/>
              </a:xfrm>
              <a:blipFill>
                <a:blip r:embed="rId2"/>
                <a:stretch>
                  <a:fillRect l="-2471" t="-9052" b="-142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/>
              <p:nvPr/>
            </p:nvSpPr>
            <p:spPr>
              <a:xfrm>
                <a:off x="1371355" y="443735"/>
                <a:ext cx="98755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 be a set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  <a:r>
                  <a:rPr lang="en-US" sz="32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∅≠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7C2A9C-C8F2-439D-B939-444A86BEA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55" y="443735"/>
                <a:ext cx="9875521" cy="584775"/>
              </a:xfrm>
              <a:prstGeom prst="rect">
                <a:avLst/>
              </a:prstGeom>
              <a:blipFill>
                <a:blip r:embed="rId3"/>
                <a:stretch>
                  <a:fillRect l="-1605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EE8B35-6896-47E2-863E-190BF0092AFE}"/>
                  </a:ext>
                </a:extLst>
              </p:cNvPr>
              <p:cNvSpPr txBox="1"/>
              <p:nvPr/>
            </p:nvSpPr>
            <p:spPr>
              <a:xfrm>
                <a:off x="4257450" y="1949528"/>
                <a:ext cx="4683590" cy="119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SG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SG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∉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SG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SG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SG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EE8B35-6896-47E2-863E-190BF009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50" y="1949528"/>
                <a:ext cx="4683590" cy="119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DB9DDC9-E60F-41A7-A2C7-B28CEDFFD158}"/>
              </a:ext>
            </a:extLst>
          </p:cNvPr>
          <p:cNvSpPr/>
          <p:nvPr/>
        </p:nvSpPr>
        <p:spPr>
          <a:xfrm>
            <a:off x="865789" y="3068195"/>
            <a:ext cx="323159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Aft>
                <a:spcPts val="1200"/>
              </a:spcAft>
              <a:buNone/>
            </a:pPr>
            <a:r>
              <a:rPr lang="en-US" sz="3200" dirty="0">
                <a:solidFill>
                  <a:srgbClr val="7030A0"/>
                </a:solidFill>
              </a:rPr>
              <a:t>Domain:</a:t>
            </a:r>
          </a:p>
          <a:p>
            <a:pPr marL="45720" indent="0">
              <a:spcAft>
                <a:spcPts val="1200"/>
              </a:spcAft>
              <a:buNone/>
            </a:pPr>
            <a:r>
              <a:rPr lang="en-US" sz="3200" dirty="0">
                <a:solidFill>
                  <a:srgbClr val="006600"/>
                </a:solidFill>
              </a:rPr>
              <a:t>     Codomain:</a:t>
            </a:r>
          </a:p>
          <a:p>
            <a:pPr marL="45720" indent="0">
              <a:spcAft>
                <a:spcPts val="1200"/>
              </a:spcAft>
              <a:buNone/>
            </a:pPr>
            <a:r>
              <a:rPr lang="en-US" sz="3200" dirty="0">
                <a:solidFill>
                  <a:srgbClr val="C00000"/>
                </a:solidFill>
              </a:rPr>
              <a:t>                  Image: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086E31-DC00-49C6-AE98-B7460757476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866965" y="1622024"/>
            <a:ext cx="334705" cy="146361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09E71B-D154-41EB-8061-8F34BB6B213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570116" y="1565919"/>
            <a:ext cx="459467" cy="2140724"/>
          </a:xfrm>
          <a:prstGeom prst="straightConnector1">
            <a:avLst/>
          </a:prstGeom>
          <a:ln w="38100">
            <a:solidFill>
              <a:srgbClr val="00660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929AD-924E-473E-931A-FE24866F5115}"/>
              </a:ext>
            </a:extLst>
          </p:cNvPr>
          <p:cNvCxnSpPr>
            <a:cxnSpLocks/>
          </p:cNvCxnSpPr>
          <p:nvPr/>
        </p:nvCxnSpPr>
        <p:spPr>
          <a:xfrm flipV="1">
            <a:off x="4652682" y="3166008"/>
            <a:ext cx="1220101" cy="11908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93C421-9340-4CB7-B253-CE44B4A7E778}"/>
              </a:ext>
            </a:extLst>
          </p:cNvPr>
          <p:cNvSpPr/>
          <p:nvPr/>
        </p:nvSpPr>
        <p:spPr>
          <a:xfrm>
            <a:off x="5906676" y="2041490"/>
            <a:ext cx="462368" cy="100691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F93D0-AB4A-407C-91F1-0243AD2D168A}"/>
                  </a:ext>
                </a:extLst>
              </p:cNvPr>
              <p:cNvSpPr txBox="1"/>
              <p:nvPr/>
            </p:nvSpPr>
            <p:spPr>
              <a:xfrm>
                <a:off x="1371355" y="989713"/>
                <a:ext cx="77709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>
                    <a:solidFill>
                      <a:schemeClr val="accent1">
                        <a:lumMod val="50000"/>
                      </a:schemeClr>
                    </a:solidFill>
                  </a:rPr>
                  <a:t>by setting, for all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SG" sz="32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F93D0-AB4A-407C-91F1-0243AD2D1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55" y="989713"/>
                <a:ext cx="7770975" cy="584775"/>
              </a:xfrm>
              <a:prstGeom prst="rect">
                <a:avLst/>
              </a:prstGeom>
              <a:blipFill>
                <a:blip r:embed="rId5"/>
                <a:stretch>
                  <a:fillRect l="-2039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6CB4B8-0937-472D-A0F4-38A8A69CEAB2}"/>
                  </a:ext>
                </a:extLst>
              </p:cNvPr>
              <p:cNvSpPr/>
              <p:nvPr/>
            </p:nvSpPr>
            <p:spPr>
              <a:xfrm>
                <a:off x="2470105" y="3085638"/>
                <a:ext cx="79371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6CB4B8-0937-472D-A0F4-38A8A69CEA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105" y="3085638"/>
                <a:ext cx="79371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B11E2D-2B13-4575-82F2-BA3F1B4E8AE5}"/>
                  </a:ext>
                </a:extLst>
              </p:cNvPr>
              <p:cNvSpPr/>
              <p:nvPr/>
            </p:nvSpPr>
            <p:spPr>
              <a:xfrm>
                <a:off x="3110648" y="3706643"/>
                <a:ext cx="9189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SG" sz="3200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B11E2D-2B13-4575-82F2-BA3F1B4E8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8" y="3706643"/>
                <a:ext cx="91893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415B70-77F0-421B-B960-D2842D8E76FC}"/>
                  </a:ext>
                </a:extLst>
              </p:cNvPr>
              <p:cNvSpPr/>
              <p:nvPr/>
            </p:nvSpPr>
            <p:spPr>
              <a:xfrm>
                <a:off x="3534013" y="4369099"/>
                <a:ext cx="144687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415B70-77F0-421B-B960-D2842D8E7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013" y="4369099"/>
                <a:ext cx="144687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  <p:bldP spid="14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2164</TotalTime>
  <Words>3868</Words>
  <Application>Microsoft Office PowerPoint</Application>
  <PresentationFormat>Widescreen</PresentationFormat>
  <Paragraphs>508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CMR10</vt:lpstr>
      <vt:lpstr>Corbel</vt:lpstr>
      <vt:lpstr>Theme1</vt:lpstr>
      <vt:lpstr>Cs1231S tutorial #4</vt:lpstr>
      <vt:lpstr>Functions</vt:lpstr>
      <vt:lpstr>Equality</vt:lpstr>
      <vt:lpstr>Function properties</vt:lpstr>
      <vt:lpstr>Function properties</vt:lpstr>
      <vt:lpstr>Composition</vt:lpstr>
      <vt:lpstr>Inverses</vt:lpstr>
      <vt:lpstr>Q1. </vt:lpstr>
      <vt:lpstr>Q2. </vt:lpstr>
      <vt:lpstr>PowerPoint Presentation</vt:lpstr>
      <vt:lpstr>PowerPoint Presentation</vt:lpstr>
      <vt:lpstr>PowerPoint Presentation</vt:lpstr>
      <vt:lpstr>Q3.</vt:lpstr>
      <vt:lpstr>Q3.</vt:lpstr>
      <vt:lpstr>Q3.</vt:lpstr>
      <vt:lpstr>Q3.</vt:lpstr>
      <vt:lpstr>Q3.</vt:lpstr>
      <vt:lpstr>Q3.</vt:lpstr>
      <vt:lpstr>Q3.</vt:lpstr>
      <vt:lpstr>Q4.</vt:lpstr>
      <vt:lpstr>Q4.</vt:lpstr>
      <vt:lpstr>Q5.</vt:lpstr>
      <vt:lpstr>Q5.</vt:lpstr>
      <vt:lpstr>Q6.</vt:lpstr>
      <vt:lpstr>Q6.</vt:lpstr>
      <vt:lpstr>Q6.</vt:lpstr>
      <vt:lpstr>Q7.</vt:lpstr>
      <vt:lpstr>Q8.</vt:lpstr>
      <vt:lpstr>Q8.</vt:lpstr>
      <vt:lpstr>Q9.</vt:lpstr>
      <vt:lpstr>Q9.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Andrew Tan</cp:lastModifiedBy>
  <cp:revision>194</cp:revision>
  <dcterms:created xsi:type="dcterms:W3CDTF">2020-08-29T13:48:12Z</dcterms:created>
  <dcterms:modified xsi:type="dcterms:W3CDTF">2020-09-15T18:10:00Z</dcterms:modified>
</cp:coreProperties>
</file>