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13" r:id="rId3"/>
    <p:sldId id="326" r:id="rId4"/>
    <p:sldId id="269" r:id="rId5"/>
    <p:sldId id="314" r:id="rId6"/>
    <p:sldId id="315" r:id="rId7"/>
    <p:sldId id="316" r:id="rId8"/>
    <p:sldId id="317" r:id="rId9"/>
    <p:sldId id="325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7" r:id="rId18"/>
    <p:sldId id="297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  <p:cmAuthor id="2" name="Tan Tuck Choy" initials="TTC" lastIdx="0" clrIdx="1">
    <p:extLst>
      <p:ext uri="{19B8F6BF-5375-455C-9EA6-DF929625EA0E}">
        <p15:presenceInfo xmlns:p15="http://schemas.microsoft.com/office/powerpoint/2012/main" userId="S-1-5-21-482311787-1869618626-615583016-9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0099"/>
    <a:srgbClr val="CCECFF"/>
    <a:srgbClr val="99FF99"/>
    <a:srgbClr val="00FF00"/>
    <a:srgbClr val="003300"/>
    <a:srgbClr val="FFFFCC"/>
    <a:srgbClr val="FF66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111" d="100"/>
          <a:sy n="111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6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70.png"/><Relationship Id="rId7" Type="http://schemas.openxmlformats.org/officeDocument/2006/relationships/image" Target="../media/image82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690.png"/><Relationship Id="rId10" Type="http://schemas.openxmlformats.org/officeDocument/2006/relationships/image" Target="../media/image740.png"/><Relationship Id="rId4" Type="http://schemas.openxmlformats.org/officeDocument/2006/relationships/image" Target="../media/image680.png"/><Relationship Id="rId9" Type="http://schemas.openxmlformats.org/officeDocument/2006/relationships/image" Target="../media/image7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0.png"/><Relationship Id="rId7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50.png"/><Relationship Id="rId4" Type="http://schemas.openxmlformats.org/officeDocument/2006/relationships/image" Target="../media/image310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0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Mathematical Induction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blipFill>
                <a:blip r:embed="rId2"/>
                <a:stretch>
                  <a:fillRect l="-1751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1" y="904732"/>
                <a:ext cx="59376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904732"/>
                <a:ext cx="5937642" cy="400110"/>
              </a:xfrm>
              <a:prstGeom prst="rect">
                <a:avLst/>
              </a:prstGeom>
              <a:blipFill>
                <a:blip r:embed="rId3"/>
                <a:stretch>
                  <a:fillRect l="-1129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301729"/>
                <a:ext cx="55746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(8) </m:t>
                    </m:r>
                  </m:oMath>
                </a14:m>
                <a:r>
                  <a:rPr lang="en-US" sz="2000" dirty="0"/>
                  <a:t>is true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8=3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1+5×1.</m:t>
                    </m:r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301729"/>
                <a:ext cx="5574652" cy="400110"/>
              </a:xfrm>
              <a:prstGeom prst="rect">
                <a:avLst/>
              </a:prstGeom>
              <a:blipFill>
                <a:blip r:embed="rId4"/>
                <a:stretch>
                  <a:fillRect l="-1204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1" y="1701839"/>
                <a:ext cx="72136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1701839"/>
                <a:ext cx="7213696" cy="1015663"/>
              </a:xfrm>
              <a:prstGeom prst="rect">
                <a:avLst/>
              </a:prstGeom>
              <a:blipFill>
                <a:blip r:embed="rId5"/>
                <a:stretch>
                  <a:fillRect l="-930" t="-2994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1" y="2620835"/>
                <a:ext cx="951126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3.3.1	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3.3.2	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(from line 3.3)</a:t>
                </a:r>
                <a:r>
                  <a:rPr lang="en-US" dirty="0"/>
                  <a:t> 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3.3.3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2620835"/>
                <a:ext cx="9511266" cy="1231106"/>
              </a:xfrm>
              <a:prstGeom prst="rect">
                <a:avLst/>
              </a:prstGeom>
              <a:blipFill>
                <a:blip r:embed="rId6"/>
                <a:stretch>
                  <a:fillRect t="-2970" b="-69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1" y="5725405"/>
                <a:ext cx="4873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3.5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 for all case.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5725405"/>
                <a:ext cx="4873952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6125515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6125515"/>
                <a:ext cx="4652574" cy="400110"/>
              </a:xfrm>
              <a:prstGeom prst="rect">
                <a:avLst/>
              </a:prstGeom>
              <a:blipFill>
                <a:blip r:embed="rId8"/>
                <a:stretch>
                  <a:fillRect l="-1442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25631" y="3810642"/>
                <a:ext cx="9511266" cy="1920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3.4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3.4.1	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+3×0 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3.4.2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/3≥8/3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≥8</m:t>
                    </m:r>
                    <m:r>
                      <a:rPr lang="en-US" b="0" i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</a:t>
                </a:r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3.4.3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3.4.4</a:t>
                </a:r>
                <a:r>
                  <a:rPr lang="en-US" dirty="0">
                    <a:solidFill>
                      <a:srgbClr val="003300"/>
                    </a:solidFill>
                  </a:rPr>
                  <a:t>	</a:t>
                </a: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+1=3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−3∈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3.4.5	 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3810642"/>
                <a:ext cx="9511266" cy="1920590"/>
              </a:xfrm>
              <a:prstGeom prst="rect">
                <a:avLst/>
              </a:prstGeom>
              <a:blipFill>
                <a:blip r:embed="rId9"/>
                <a:stretch>
                  <a:fillRect t="-1587" b="-41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6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 build="p" bldLvl="2"/>
      <p:bldP spid="25" grpId="0" build="p" bldLvl="3"/>
      <p:bldP spid="26" grpId="0"/>
      <p:bldP spid="28" grpId="0"/>
      <p:bldP spid="17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32580" y="528419"/>
                <a:ext cx="10385923" cy="172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 that every positive integer can be written as a sum of distinct non-negative integer powers of 2, </a:t>
                </a:r>
                <a:r>
                  <a:rPr lang="en-US" sz="2400" b="0" dirty="0" err="1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i.e</a:t>
                </a:r>
                <a:r>
                  <a:rPr lang="en-US" sz="24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80" y="528419"/>
                <a:ext cx="10385923" cy="1720086"/>
              </a:xfrm>
              <a:prstGeom prst="rect">
                <a:avLst/>
              </a:prstGeom>
              <a:blipFill>
                <a:blip r:embed="rId2"/>
                <a:stretch>
                  <a:fillRect l="-940" t="-2837" r="-822" b="-42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8698" y="2112997"/>
            <a:ext cx="161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8993" y="2953948"/>
                <a:ext cx="5141372" cy="8626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123=1+2+8+16+32+64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63023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2953948"/>
                <a:ext cx="5141372" cy="862608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2529" y="2948395"/>
                <a:ext cx="2624328" cy="4616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123=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1111011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2948395"/>
                <a:ext cx="2624328" cy="461665"/>
              </a:xfrm>
              <a:prstGeom prst="rect">
                <a:avLst/>
              </a:prstGeom>
              <a:blipFill>
                <a:blip r:embed="rId4"/>
                <a:stretch>
                  <a:fillRect l="-2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8993" y="4023953"/>
                <a:ext cx="6238652" cy="862608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1717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512+1024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71278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4023953"/>
                <a:ext cx="6238652" cy="862608"/>
              </a:xfrm>
              <a:prstGeom prst="rect">
                <a:avLst/>
              </a:prstGeom>
              <a:blipFill>
                <a:blip r:embed="rId5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72529" y="4023953"/>
                <a:ext cx="3378708" cy="46166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717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4023953"/>
                <a:ext cx="3378708" cy="461665"/>
              </a:xfrm>
              <a:prstGeom prst="rect">
                <a:avLst/>
              </a:prstGeom>
              <a:blipFill>
                <a:blip r:embed="rId6"/>
                <a:stretch>
                  <a:fillRect l="-18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18993" y="5136316"/>
                <a:ext cx="3300834" cy="862608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776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=8+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6+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63023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5136316"/>
                <a:ext cx="3300834" cy="862608"/>
              </a:xfrm>
              <a:prstGeom prst="rect">
                <a:avLst/>
              </a:prstGeom>
              <a:blipFill>
                <a:blip r:embed="rId7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72529" y="5136316"/>
                <a:ext cx="2997935" cy="461665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5136316"/>
                <a:ext cx="2997935" cy="461665"/>
              </a:xfrm>
              <a:prstGeom prst="rect">
                <a:avLst/>
              </a:prstGeom>
              <a:blipFill>
                <a:blip r:embed="rId8"/>
                <a:stretch>
                  <a:fillRect l="-20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2530" y="2574662"/>
            <a:ext cx="262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Binary representation</a:t>
            </a:r>
            <a:endParaRPr lang="en-SG" sz="2000" i="1" dirty="0"/>
          </a:p>
        </p:txBody>
      </p:sp>
    </p:spTree>
    <p:extLst>
      <p:ext uri="{BB962C8B-B14F-4D97-AF65-F5344CB8AC3E}">
        <p14:creationId xmlns:p14="http://schemas.microsoft.com/office/powerpoint/2010/main" val="2046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32580" y="528419"/>
                <a:ext cx="10207148" cy="1102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(Define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be</a:t>
                </a:r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99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step: </a:t>
                </a:r>
                <a:r>
                  <a:rPr lang="en-US" sz="16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are true for some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80" y="528419"/>
                <a:ext cx="10207148" cy="1102610"/>
              </a:xfrm>
              <a:prstGeom prst="rect">
                <a:avLst/>
              </a:prstGeom>
              <a:blipFill>
                <a:blip r:embed="rId2"/>
                <a:stretch>
                  <a:fillRect l="-657" t="-3315" b="-88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564485" y="1701380"/>
                <a:ext cx="11119162" cy="383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(Induction </a:t>
                </a:r>
                <a:r>
                  <a:rPr lang="en-US" sz="20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step: </a:t>
                </a:r>
                <a:r>
                  <a:rPr lang="en-US" sz="16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∧⋯∧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 </a:t>
                </a:r>
                <a:r>
                  <a:rPr lang="en-US" sz="16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for </a:t>
                </a:r>
                <a:r>
                  <a:rPr lang="en-US" sz="16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some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16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sz="20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</a:t>
                </a:r>
                <a:endParaRPr lang="en-US" sz="20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are true. 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(this is possible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is either even or odd)</a:t>
                </a:r>
                <a:endParaRPr lang="en-US" sz="20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3.3	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(from line 3.2)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3.4	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3.5	Also,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(from line 3.2)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ea typeface="Cambria Math" panose="02040503050406030204" pitchFamily="18" charset="0"/>
                  </a:rPr>
                  <a:t>3.6	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3.7	By lines 3.4 and 3.6,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so we know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 </a:t>
                </a:r>
                <a:r>
                  <a:rPr lang="en-US" sz="2000" dirty="0">
                    <a:ea typeface="Cambria Math" panose="02040503050406030204" pitchFamily="18" charset="0"/>
                  </a:rPr>
                  <a:t>by the induction hypothesis.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3.8	Apply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85" y="1701380"/>
                <a:ext cx="11119162" cy="3835281"/>
              </a:xfrm>
              <a:prstGeom prst="rect">
                <a:avLst/>
              </a:prstGeom>
              <a:blipFill>
                <a:blip r:embed="rId3"/>
                <a:stretch>
                  <a:fillRect l="-603" t="-795" b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578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64841" y="360567"/>
                <a:ext cx="9064147" cy="2256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(Induction step)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are true. 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…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3.7	… so we know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 </a:t>
                </a:r>
                <a:r>
                  <a:rPr lang="en-US" sz="2000" dirty="0">
                    <a:ea typeface="Cambria Math" panose="02040503050406030204" pitchFamily="18" charset="0"/>
                  </a:rPr>
                  <a:t>by the induction hypothesis.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3.8	Apply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41" y="360567"/>
                <a:ext cx="9064147" cy="2256772"/>
              </a:xfrm>
              <a:prstGeom prst="rect">
                <a:avLst/>
              </a:prstGeom>
              <a:blipFill>
                <a:blip r:embed="rId2"/>
                <a:stretch>
                  <a:fillRect l="-672" t="-1351" b="-40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95508" y="2669251"/>
                <a:ext cx="3241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3.9	Case 1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8" y="2669251"/>
                <a:ext cx="3241844" cy="400110"/>
              </a:xfrm>
              <a:prstGeom prst="rect">
                <a:avLst/>
              </a:prstGeom>
              <a:blipFill>
                <a:blip r:embed="rId3"/>
                <a:stretch>
                  <a:fillRect l="-1692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565045" y="3069361"/>
                <a:ext cx="5649143" cy="1926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3.9.1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3.9.2	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3.9.3	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5" y="3069361"/>
                <a:ext cx="5649143" cy="1926040"/>
              </a:xfrm>
              <a:prstGeom prst="rect">
                <a:avLst/>
              </a:prstGeom>
              <a:blipFill>
                <a:blip r:embed="rId4"/>
                <a:stretch>
                  <a:fillRect l="-864" t="-1905" r="-648" b="-44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316824" y="2659369"/>
                <a:ext cx="37643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3.10	Case 2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24" y="2659369"/>
                <a:ext cx="3764359" cy="400110"/>
              </a:xfrm>
              <a:prstGeom prst="rect">
                <a:avLst/>
              </a:prstGeom>
              <a:blipFill>
                <a:blip r:embed="rId5"/>
                <a:stretch>
                  <a:fillRect l="-1456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270171" y="2687996"/>
            <a:ext cx="0" cy="26432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366588" y="3101509"/>
                <a:ext cx="5317059" cy="222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  <a:tab pos="260350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3.10.1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3.10.2	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3.10.3	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88" y="3101509"/>
                <a:ext cx="5317059" cy="2229778"/>
              </a:xfrm>
              <a:prstGeom prst="rect">
                <a:avLst/>
              </a:prstGeom>
              <a:blipFill>
                <a:blip r:embed="rId6"/>
                <a:stretch>
                  <a:fillRect l="-802" t="-1639" b="-32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3321736" y="5446039"/>
                <a:ext cx="4823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3.11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 in all cases.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736" y="5446039"/>
                <a:ext cx="4823888" cy="400110"/>
              </a:xfrm>
              <a:prstGeom prst="rect">
                <a:avLst/>
              </a:prstGeom>
              <a:blipFill>
                <a:blip r:embed="rId7"/>
                <a:stretch>
                  <a:fillRect l="-1264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820993" y="5846149"/>
                <a:ext cx="5791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4500" defTabSz="719138">
                  <a:tabLst>
                    <a:tab pos="44767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4.	</a:t>
                </a:r>
                <a:r>
                  <a:rPr lang="en-US" sz="2000" dirty="0"/>
                  <a:t> 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Strong MI.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93" y="5846149"/>
                <a:ext cx="5791161" cy="400110"/>
              </a:xfrm>
              <a:prstGeom prst="rect">
                <a:avLst/>
              </a:prstGeom>
              <a:blipFill>
                <a:blip r:embed="rId8"/>
                <a:stretch>
                  <a:fillRect l="-1053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3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  <p:bldP spid="12" grpId="0" build="p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338569" y="1301112"/>
                <a:ext cx="72443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569" y="1301112"/>
                <a:ext cx="7244343" cy="523220"/>
              </a:xfrm>
              <a:prstGeom prst="rect">
                <a:avLst/>
              </a:prstGeom>
              <a:blipFill>
                <a:blip r:embed="rId2"/>
                <a:stretch>
                  <a:fillRect l="-1768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8359" y="1998596"/>
                <a:ext cx="8852697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1.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2.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3.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4.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5.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6.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59" y="1998596"/>
                <a:ext cx="8852697" cy="3077766"/>
              </a:xfrm>
              <a:prstGeom prst="rect">
                <a:avLst/>
              </a:prstGeom>
              <a:blipFill>
                <a:blip r:embed="rId3"/>
                <a:stretch>
                  <a:fillRect l="-1102" t="-1584" b="-35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1612" y="342018"/>
                <a:ext cx="8345629" cy="78483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Definition 7.2.2.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Fibonacci sequence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SG" sz="2000" dirty="0"/>
                  <a:t> is defined by setting</a:t>
                </a:r>
              </a:p>
              <a:p>
                <a:pPr>
                  <a:tabLst>
                    <a:tab pos="17907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12" y="342018"/>
                <a:ext cx="8345629" cy="784830"/>
              </a:xfrm>
              <a:prstGeom prst="rect">
                <a:avLst/>
              </a:prstGeom>
              <a:blipFill>
                <a:blip r:embed="rId4"/>
                <a:stretch>
                  <a:fillRect l="-656" t="-3053" b="-1221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8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530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530402"/>
              </a:xfrm>
              <a:prstGeom prst="rect">
                <a:avLst/>
              </a:prstGeom>
              <a:blipFill>
                <a:blip r:embed="rId2"/>
                <a:stretch>
                  <a:fillRect l="-1446" t="-9195" b="-321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92833" y="1122778"/>
                <a:ext cx="10572576" cy="503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step) </a:t>
                </a:r>
                <a:r>
                  <a:rPr lang="en-US" sz="200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true, i.e.,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induction hypothesis) 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3.3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3" y="1122778"/>
                <a:ext cx="10572576" cy="5032532"/>
              </a:xfrm>
              <a:prstGeom prst="rect">
                <a:avLst/>
              </a:prstGeom>
              <a:blipFill>
                <a:blip r:embed="rId3"/>
                <a:stretch>
                  <a:fillRect l="-634" t="-4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be the sequence satisfying</a:t>
                </a:r>
              </a:p>
              <a:p>
                <a:pPr>
                  <a:spcAft>
                    <a:spcPts val="300"/>
                  </a:spcAft>
                  <a:tabLst>
                    <a:tab pos="630238" algn="l"/>
                  </a:tabLst>
                </a:pPr>
                <a:r>
                  <a:rPr lang="en-US" sz="2400" dirty="0">
                    <a:solidFill>
                      <a:srgbClr val="000099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=7,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99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Prove by induction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1277273"/>
              </a:xfrm>
              <a:prstGeom prst="rect">
                <a:avLst/>
              </a:prstGeom>
              <a:blipFill>
                <a:blip r:embed="rId2"/>
                <a:stretch>
                  <a:fillRect l="-1102" t="-3810" b="-95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766315" y="1825468"/>
                <a:ext cx="10572576" cy="3961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step)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are true. </a:t>
                </a:r>
                <a:r>
                  <a:rPr lang="en-US" b="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=0&lt;1=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true. 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3.3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induction hypothesis)</a:t>
                </a:r>
                <a:b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3.4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Strong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15" y="1825468"/>
                <a:ext cx="10572576" cy="3961597"/>
              </a:xfrm>
              <a:prstGeom prst="rect">
                <a:avLst/>
              </a:prstGeom>
              <a:blipFill>
                <a:blip r:embed="rId3"/>
                <a:stretch>
                  <a:fillRect l="-634" t="-769" b="-18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093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94BAC-D6DF-4D7B-BD6E-A47F1A0D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3636BA-1DB8-4787-8392-C7DA114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2B0F94-278B-41F5-883D-15B90AF0F257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(b)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(c)	Membership for S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2B0F94-278B-41F5-883D-15B90AF0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blipFill>
                <a:blip r:embed="rId3"/>
                <a:stretch>
                  <a:fillRect l="-773" t="-1600" b="-48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/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Which of the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0,6,15,16,36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 Which are not?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blipFill>
                <a:blip r:embed="rId4"/>
                <a:stretch>
                  <a:fillRect l="-3030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040389" y="3403701"/>
            <a:ext cx="1507066" cy="1638859"/>
            <a:chOff x="1615570" y="2834533"/>
            <a:chExt cx="1507066" cy="1638859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615570" y="3836291"/>
              <a:ext cx="1507066" cy="637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1615570" y="2834533"/>
              <a:ext cx="1488077" cy="657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EA7A21-5AFE-4BB1-9C71-335E265E39E1}"/>
              </a:ext>
            </a:extLst>
          </p:cNvPr>
          <p:cNvSpPr txBox="1"/>
          <p:nvPr/>
        </p:nvSpPr>
        <p:spPr>
          <a:xfrm>
            <a:off x="1433803" y="3852129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3568356" y="2944192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187295" y="2651155"/>
            <a:ext cx="1507066" cy="1155132"/>
            <a:chOff x="1615570" y="3086458"/>
            <a:chExt cx="1507066" cy="11551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615570" y="3836291"/>
              <a:ext cx="1507066" cy="278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615570" y="3105780"/>
              <a:ext cx="1487663" cy="385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5663839" y="2190228"/>
            <a:ext cx="76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915730-7F47-4EEB-88D1-8623D844CAB0}"/>
              </a:ext>
            </a:extLst>
          </p:cNvPr>
          <p:cNvSpPr txBox="1"/>
          <p:nvPr/>
        </p:nvSpPr>
        <p:spPr>
          <a:xfrm>
            <a:off x="5646891" y="3305693"/>
            <a:ext cx="7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36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3568356" y="4791415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187295" y="4689491"/>
            <a:ext cx="1507066" cy="1155132"/>
            <a:chOff x="1615570" y="3086458"/>
            <a:chExt cx="1507066" cy="1155132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615570" y="3836291"/>
              <a:ext cx="1507066" cy="278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615570" y="3105780"/>
              <a:ext cx="1487663" cy="385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5663839" y="4322281"/>
            <a:ext cx="76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915730-7F47-4EEB-88D1-8623D844CAB0}"/>
              </a:ext>
            </a:extLst>
          </p:cNvPr>
          <p:cNvSpPr txBox="1"/>
          <p:nvPr/>
        </p:nvSpPr>
        <p:spPr>
          <a:xfrm>
            <a:off x="5646891" y="5437746"/>
            <a:ext cx="7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57564" y="2118388"/>
            <a:ext cx="1487663" cy="876242"/>
            <a:chOff x="1615570" y="3174151"/>
            <a:chExt cx="1487663" cy="876242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6457564" y="3214330"/>
            <a:ext cx="1487663" cy="876242"/>
            <a:chOff x="1615570" y="3174151"/>
            <a:chExt cx="1487663" cy="87624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6457564" y="4307591"/>
            <a:ext cx="1487663" cy="876242"/>
            <a:chOff x="1615570" y="3174151"/>
            <a:chExt cx="1487663" cy="876242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6457564" y="5382958"/>
            <a:ext cx="1487663" cy="876242"/>
            <a:chOff x="1615570" y="3174151"/>
            <a:chExt cx="1487663" cy="876242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80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54" grpId="0"/>
      <p:bldP spid="55" grpId="0"/>
      <p:bldP spid="61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CBB4629-C8D6-4B67-A828-649B940A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(b)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(c)	Membership for S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blipFill>
                <a:blip r:embed="rId2"/>
                <a:stretch>
                  <a:fillRect l="-773" t="-1600" b="-48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Which of the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0,6,15,16,36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 Which are not?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blipFill>
                <a:blip r:embed="rId3"/>
                <a:stretch>
                  <a:fillRect l="-3030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0452" y="1905466"/>
                <a:ext cx="8723045" cy="1323439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To prove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000" dirty="0"/>
                  <a:t>is a proposition, it suffices to:</a:t>
                </a:r>
              </a:p>
              <a:p>
                <a:pPr marL="895350"/>
                <a:r>
                  <a:rPr lang="en-US" sz="2000" dirty="0">
                    <a:solidFill>
                      <a:srgbClr val="0000FF"/>
                    </a:solidFill>
                  </a:rPr>
                  <a:t>(base step) 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/>
                  <a:t> is true; and</a:t>
                </a:r>
              </a:p>
              <a:p>
                <a:pPr marL="895350"/>
                <a:r>
                  <a:rPr lang="en-US" sz="2000" dirty="0">
                    <a:solidFill>
                      <a:srgbClr val="0000FF"/>
                    </a:solidFill>
                  </a:rPr>
                  <a:t>(induction step) 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SG" sz="2000" dirty="0"/>
                  <a:t> is true.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2" y="1905466"/>
                <a:ext cx="8723045" cy="1323439"/>
              </a:xfrm>
              <a:prstGeom prst="rect">
                <a:avLst/>
              </a:prstGeom>
              <a:blipFill>
                <a:blip r:embed="rId4"/>
                <a:stretch>
                  <a:fillRect l="-628" t="-2283" b="-684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008" y="3306807"/>
                <a:ext cx="68671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because 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SG" sz="2000" dirty="0"/>
                  <a:t>, as one can show by structural induction over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" y="3306807"/>
                <a:ext cx="6867144" cy="707886"/>
              </a:xfrm>
              <a:prstGeom prst="rect">
                <a:avLst/>
              </a:prstGeom>
              <a:blipFill>
                <a:blip r:embed="rId5"/>
                <a:stretch>
                  <a:fillRect l="-799" t="-4274" b="-136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650224"/>
                  </p:ext>
                </p:extLst>
              </p:nvPr>
            </p:nvGraphicFramePr>
            <p:xfrm>
              <a:off x="9663419" y="2198450"/>
              <a:ext cx="210108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544">
                      <a:extLst>
                        <a:ext uri="{9D8B030D-6E8A-4147-A177-3AD203B41FA5}">
                          <a16:colId xmlns:a16="http://schemas.microsoft.com/office/drawing/2014/main" val="3671616828"/>
                        </a:ext>
                      </a:extLst>
                    </a:gridCol>
                    <a:gridCol w="1050544">
                      <a:extLst>
                        <a:ext uri="{9D8B030D-6E8A-4147-A177-3AD203B41FA5}">
                          <a16:colId xmlns:a16="http://schemas.microsoft.com/office/drawing/2014/main" val="3803770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03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53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109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15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40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95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502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650224"/>
                  </p:ext>
                </p:extLst>
              </p:nvPr>
            </p:nvGraphicFramePr>
            <p:xfrm>
              <a:off x="9663419" y="2198450"/>
              <a:ext cx="210108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544">
                      <a:extLst>
                        <a:ext uri="{9D8B030D-6E8A-4147-A177-3AD203B41FA5}">
                          <a16:colId xmlns:a16="http://schemas.microsoft.com/office/drawing/2014/main" val="3671616828"/>
                        </a:ext>
                      </a:extLst>
                    </a:gridCol>
                    <a:gridCol w="1050544">
                      <a:extLst>
                        <a:ext uri="{9D8B030D-6E8A-4147-A177-3AD203B41FA5}">
                          <a16:colId xmlns:a16="http://schemas.microsoft.com/office/drawing/2014/main" val="380377064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1333" r="-102312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1333" r="-2907" b="-5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30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5379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109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15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408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959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50221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98" y="3199491"/>
            <a:ext cx="335787" cy="319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98" y="4522525"/>
            <a:ext cx="335787" cy="3197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98" y="4079602"/>
            <a:ext cx="335787" cy="3197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7636A9-C0CF-487B-B871-C53BC8AE5B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948" y="2754924"/>
            <a:ext cx="323637" cy="3236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7636A9-C0CF-487B-B871-C53BC8AE5B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948" y="3642414"/>
            <a:ext cx="323637" cy="323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008" y="4014693"/>
                <a:ext cx="82875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by the base clause.</a:t>
                </a:r>
              </a:p>
              <a:p>
                <a:pPr marL="265113" indent="-265113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)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000" dirty="0"/>
                  <a:t> and the previous line.</a:t>
                </a:r>
              </a:p>
              <a:p>
                <a:pPr marL="265113" indent="-265113">
                  <a:tabLst>
                    <a:tab pos="265113" algn="l"/>
                  </a:tabLst>
                </a:pPr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) with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2000" dirty="0"/>
                  <a:t> and the previous line.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" y="4014693"/>
                <a:ext cx="8287512" cy="1015663"/>
              </a:xfrm>
              <a:prstGeom prst="rect">
                <a:avLst/>
              </a:prstGeom>
              <a:blipFill>
                <a:blip r:embed="rId9"/>
                <a:stretch>
                  <a:fillRect l="-662" t="-3614" b="-10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5007" y="5035551"/>
                <a:ext cx="82875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by the base clause.</a:t>
                </a:r>
              </a:p>
              <a:p>
                <a:pPr marL="265113" indent="-265113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)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000" dirty="0"/>
                  <a:t> and the previous line.</a:t>
                </a:r>
              </a:p>
              <a:p>
                <a:pPr marL="265113" indent="-265113">
                  <a:tabLst>
                    <a:tab pos="265113" algn="l"/>
                  </a:tabLst>
                </a:pPr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) with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SG" sz="2000" dirty="0"/>
                  <a:t> and the previous line.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" y="5035551"/>
                <a:ext cx="8287513" cy="1015663"/>
              </a:xfrm>
              <a:prstGeom prst="rect">
                <a:avLst/>
              </a:prstGeom>
              <a:blipFill>
                <a:blip r:embed="rId10"/>
                <a:stretch>
                  <a:fillRect l="-662" t="-2994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9575" y="6051214"/>
                <a:ext cx="10026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because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odd, as one can show by 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5" y="6051214"/>
                <a:ext cx="10026208" cy="400110"/>
              </a:xfrm>
              <a:prstGeom prst="rect">
                <a:avLst/>
              </a:prstGeom>
              <a:blipFill>
                <a:blip r:embed="rId11"/>
                <a:stretch>
                  <a:fillRect l="-547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6" grpId="0" uiExpand="1" build="p"/>
      <p:bldP spid="27" grpId="0" uiExpand="1" build="p"/>
      <p:bldP spid="2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692275"/>
            <a:ext cx="9872871" cy="4038600"/>
          </a:xfrm>
        </p:spPr>
        <p:txBody>
          <a:bodyPr>
            <a:normAutofit/>
          </a:bodyPr>
          <a:lstStyle/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Understanding mathematical induction (MI)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Using MI and Strong MI in proofs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Recursive definition of a set 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Using structural induction over recursively defined sets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AFA5-3F6E-41C6-839E-081721C7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4608"/>
          </a:xfrm>
        </p:spPr>
        <p:txBody>
          <a:bodyPr/>
          <a:lstStyle/>
          <a:p>
            <a:r>
              <a:rPr lang="en-SG" dirty="0"/>
              <a:t>Recap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C2EC-223D-42D0-ABF8-F4221AD7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7593" y="3665184"/>
                <a:ext cx="10131552" cy="23558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Principle 7.2.1 (Strong Mathematical Induction (Strong MI))</a:t>
                </a:r>
              </a:p>
              <a:p>
                <a:r>
                  <a:rPr lang="en-US" sz="2400" dirty="0" smtClean="0"/>
                  <a:t>To prove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/>
                  <a:t> is true, where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/>
                  <a:t> is a proposition, </a:t>
                </a:r>
                <a:br>
                  <a:rPr lang="en-SG" sz="2400" dirty="0" smtClean="0"/>
                </a:br>
                <a:r>
                  <a:rPr lang="en-SG" sz="2400" dirty="0" smtClean="0"/>
                  <a:t>it suffices to: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(base step)</a:t>
                </a:r>
                <a:r>
                  <a:rPr lang="en-US" sz="2400" dirty="0" smtClean="0"/>
                  <a:t>	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are true;</a:t>
                </a:r>
              </a:p>
              <a:p>
                <a:pPr marL="2066925" indent="-2066925">
                  <a:tabLst>
                    <a:tab pos="2066925" algn="l"/>
                  </a:tabLst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(induction step)</a:t>
                </a:r>
                <a:r>
                  <a:rPr lang="en-US" sz="2400" dirty="0" smtClean="0"/>
                  <a:t>	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400" dirty="0" smtClean="0"/>
                  <a:t> is true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3" y="3665184"/>
                <a:ext cx="10131552" cy="2355838"/>
              </a:xfrm>
              <a:prstGeom prst="rect">
                <a:avLst/>
              </a:prstGeom>
              <a:blipFill>
                <a:blip r:embed="rId3"/>
                <a:stretch>
                  <a:fillRect l="-901" t="-1799" b="-462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7593" y="1534688"/>
                <a:ext cx="10131552" cy="198650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Principle 7.1.1 (Mathematical Induction (MI))</a:t>
                </a:r>
              </a:p>
              <a:p>
                <a:r>
                  <a:rPr lang="en-US" sz="2400" dirty="0" smtClean="0"/>
                  <a:t>To prove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/>
                  <a:t> is true, where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/>
                  <a:t> is a proposition, </a:t>
                </a:r>
                <a:br>
                  <a:rPr lang="en-SG" sz="2400" dirty="0" smtClean="0"/>
                </a:br>
                <a:r>
                  <a:rPr lang="en-SG" sz="2400" dirty="0" smtClean="0"/>
                  <a:t>it suffices to: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(base step)</a:t>
                </a:r>
                <a:r>
                  <a:rPr lang="en-US" sz="2400" dirty="0" smtClean="0"/>
                  <a:t>	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true;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(induction step)</a:t>
                </a:r>
                <a:r>
                  <a:rPr lang="en-US" sz="2400" dirty="0" smtClean="0"/>
                  <a:t>	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400" dirty="0" smtClean="0"/>
                  <a:t> is true.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3" y="1534688"/>
                <a:ext cx="10131552" cy="1986506"/>
              </a:xfrm>
              <a:prstGeom prst="rect">
                <a:avLst/>
              </a:prstGeom>
              <a:blipFill>
                <a:blip r:embed="rId4"/>
                <a:stretch>
                  <a:fillRect l="-901" t="-2134" b="-487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069080" y="609600"/>
            <a:ext cx="6966667" cy="3907536"/>
            <a:chOff x="4069080" y="609600"/>
            <a:chExt cx="6966667" cy="3907536"/>
          </a:xfrm>
        </p:grpSpPr>
        <p:sp>
          <p:nvSpPr>
            <p:cNvPr id="5" name="Oval 4"/>
            <p:cNvSpPr/>
            <p:nvPr/>
          </p:nvSpPr>
          <p:spPr>
            <a:xfrm>
              <a:off x="4069080" y="4178808"/>
              <a:ext cx="292608" cy="3383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361688" y="1281259"/>
              <a:ext cx="2386584" cy="290349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56832" y="609600"/>
                  <a:ext cx="4378915" cy="67165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Note: Other variants work over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SG" dirty="0" smtClean="0"/>
                    <a:t>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en-SG" dirty="0" smtClean="0"/>
                    <a:t>. See question 6.</a:t>
                  </a:r>
                  <a:endParaRPr lang="en-SG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832" y="609600"/>
                  <a:ext cx="4378915" cy="671659"/>
                </a:xfrm>
                <a:prstGeom prst="rect">
                  <a:avLst/>
                </a:prstGeom>
                <a:blipFill>
                  <a:blip r:embed="rId5"/>
                  <a:stretch>
                    <a:fillRect l="-972" t="-2679" b="-12500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2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73411" y="348138"/>
                <a:ext cx="8907240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+1)(2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11" y="348138"/>
                <a:ext cx="8907240" cy="703398"/>
              </a:xfrm>
              <a:prstGeom prst="rect">
                <a:avLst/>
              </a:prstGeom>
              <a:blipFill>
                <a:blip r:embed="rId2"/>
                <a:stretch>
                  <a:fillRect l="-411" b="-121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7615" y="1120099"/>
                <a:ext cx="5849273" cy="958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Principle 7.1.1 (MI)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(base step) </a:t>
                </a:r>
                <a:r>
                  <a:rPr lang="en-US" dirty="0"/>
                  <a:t>Show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(induction step) 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5" y="1120099"/>
                <a:ext cx="5849273" cy="958980"/>
              </a:xfrm>
              <a:prstGeom prst="rect">
                <a:avLst/>
              </a:prstGeom>
              <a:blipFill>
                <a:blip r:embed="rId3"/>
                <a:stretch>
                  <a:fillRect l="-832" t="-3145" b="-754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56" y="1534738"/>
                <a:ext cx="6592824" cy="1252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1534738"/>
                <a:ext cx="6592824" cy="1252138"/>
              </a:xfrm>
              <a:prstGeom prst="rect">
                <a:avLst/>
              </a:prstGeom>
              <a:blipFill>
                <a:blip r:embed="rId4"/>
                <a:stretch>
                  <a:fillRect l="-1018" t="-29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8056" y="2884122"/>
                <a:ext cx="4498848" cy="114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+1)(2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2884122"/>
                <a:ext cx="4498848" cy="1144416"/>
              </a:xfrm>
              <a:prstGeom prst="rect">
                <a:avLst/>
              </a:prstGeom>
              <a:blipFill>
                <a:blip r:embed="rId5"/>
                <a:stretch>
                  <a:fillRect l="-1491" t="-2660" b="-85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056" y="4223749"/>
                <a:ext cx="5379559" cy="145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:r>
                  <a:rPr lang="en-US" dirty="0"/>
                  <a:t>(The above is called </a:t>
                </a:r>
                <a:r>
                  <a:rPr lang="en-US" dirty="0">
                    <a:solidFill>
                      <a:srgbClr val="C00000"/>
                    </a:solidFill>
                  </a:rPr>
                  <a:t>induction hypothesis</a:t>
                </a:r>
                <a:r>
                  <a:rPr lang="en-US" dirty="0"/>
                  <a:t>.)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4223749"/>
                <a:ext cx="5379559" cy="1452192"/>
              </a:xfrm>
              <a:prstGeom prst="rect">
                <a:avLst/>
              </a:prstGeom>
              <a:blipFill>
                <a:blip r:embed="rId6"/>
                <a:stretch>
                  <a:fillRect l="-1247" t="-2521" b="-54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727031" y="2786876"/>
            <a:ext cx="0" cy="35746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27615" y="2661800"/>
                <a:ext cx="6199632" cy="292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Then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	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003300"/>
                    </a:solidFill>
                  </a:rPr>
                  <a:t>(by </a:t>
                </a:r>
                <a:r>
                  <a:rPr lang="en-US" sz="1600" dirty="0" err="1">
                    <a:solidFill>
                      <a:srgbClr val="003300"/>
                    </a:solidFill>
                  </a:rPr>
                  <a:t>indn</a:t>
                </a:r>
                <a:r>
                  <a:rPr lang="en-US" sz="1600" dirty="0">
                    <a:solidFill>
                      <a:srgbClr val="003300"/>
                    </a:solidFill>
                  </a:rPr>
                  <a:t> hypothesis)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sz="1600" dirty="0">
                    <a:solidFill>
                      <a:srgbClr val="003300"/>
                    </a:solidFill>
                  </a:rPr>
                  <a:t>(basic algebra)</a:t>
                </a:r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5" y="2661800"/>
                <a:ext cx="6199632" cy="2928687"/>
              </a:xfrm>
              <a:prstGeom prst="rect">
                <a:avLst/>
              </a:prstGeom>
              <a:blipFill>
                <a:blip r:embed="rId7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27615" y="5503102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5" y="5503102"/>
                <a:ext cx="4398264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27031" y="5954258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31" y="5954258"/>
                <a:ext cx="4652574" cy="400110"/>
              </a:xfrm>
              <a:prstGeom prst="rect">
                <a:avLst/>
              </a:prstGeom>
              <a:blipFill>
                <a:blip r:embed="rId9"/>
                <a:stretch>
                  <a:fillRect l="-1309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478514" y="2323246"/>
                <a:ext cx="3628077" cy="33855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(We want to show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/>
                  <a:t> is true.)</a:t>
                </a:r>
                <a:endParaRPr lang="en-SG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514" y="2323246"/>
                <a:ext cx="3628077" cy="338554"/>
              </a:xfrm>
              <a:prstGeom prst="rect">
                <a:avLst/>
              </a:prstGeom>
              <a:blipFill>
                <a:blip r:embed="rId10"/>
                <a:stretch>
                  <a:fillRect l="-838" t="-3448" b="-189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3" grpId="0"/>
      <p:bldP spid="24" grpId="0"/>
      <p:bldP spid="25" grpId="0"/>
      <p:bldP spid="26" grpId="0"/>
      <p:bldP spid="28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≥−1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.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1+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blipFill>
                <a:blip r:embed="rId2"/>
                <a:stretch>
                  <a:fillRect l="-1436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2" y="1045641"/>
                <a:ext cx="41742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045641"/>
                <a:ext cx="4174274" cy="1015663"/>
              </a:xfrm>
              <a:prstGeom prst="rect">
                <a:avLst/>
              </a:prstGeom>
              <a:blipFill>
                <a:blip r:embed="rId3"/>
                <a:stretch>
                  <a:fillRect l="-1608" t="-3614" b="-10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2085345"/>
                <a:ext cx="4498848" cy="104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2085345"/>
                <a:ext cx="4498848" cy="1042017"/>
              </a:xfrm>
              <a:prstGeom prst="rect">
                <a:avLst/>
              </a:prstGeom>
              <a:blipFill>
                <a:blip r:embed="rId4"/>
                <a:stretch>
                  <a:fillRect l="-1491" t="-2924" b="-70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3151403"/>
                <a:ext cx="6690160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(induction hypothesis)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3151403"/>
                <a:ext cx="6690160" cy="1021177"/>
              </a:xfrm>
              <a:prstGeom prst="rect">
                <a:avLst/>
              </a:prstGeom>
              <a:blipFill>
                <a:blip r:embed="rId5"/>
                <a:stretch>
                  <a:fillRect l="-1003" t="-3593" b="-83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2" y="4146058"/>
                <a:ext cx="10413074" cy="103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Then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 by the  </a:t>
                </a:r>
                <a:r>
                  <a:rPr lang="en-US" dirty="0" err="1">
                    <a:solidFill>
                      <a:srgbClr val="003300"/>
                    </a:solidFill>
                  </a:rPr>
                  <a:t>indn</a:t>
                </a:r>
                <a:r>
                  <a:rPr lang="en-US" dirty="0">
                    <a:solidFill>
                      <a:srgbClr val="003300"/>
                    </a:solidFill>
                  </a:rPr>
                  <a:t> hypothesis,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)</a:t>
                </a:r>
                <a:endParaRPr lang="en-US" sz="1600" dirty="0">
                  <a:solidFill>
                    <a:srgbClr val="0033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</m:t>
                    </m:r>
                  </m:oMath>
                </a14:m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4146058"/>
                <a:ext cx="10413074" cy="1036181"/>
              </a:xfrm>
              <a:prstGeom prst="rect">
                <a:avLst/>
              </a:prstGeom>
              <a:blipFill>
                <a:blip r:embed="rId6"/>
                <a:stretch>
                  <a:fillRect t="-2941" b="-88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2" y="5196113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196113"/>
                <a:ext cx="439826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5700329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700329"/>
                <a:ext cx="4652574" cy="400110"/>
              </a:xfrm>
              <a:prstGeom prst="rect">
                <a:avLst/>
              </a:prstGeom>
              <a:blipFill>
                <a:blip r:embed="rId8"/>
                <a:stretch>
                  <a:fillRect l="-1442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27615" y="1120099"/>
                <a:ext cx="5849273" cy="958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Principle 7.1.1 (MI)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(base step) </a:t>
                </a:r>
                <a:r>
                  <a:rPr lang="en-US" dirty="0"/>
                  <a:t>Show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(induction step) 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5" y="1120099"/>
                <a:ext cx="5849273" cy="958980"/>
              </a:xfrm>
              <a:prstGeom prst="rect">
                <a:avLst/>
              </a:prstGeom>
              <a:blipFill>
                <a:blip r:embed="rId9"/>
                <a:stretch>
                  <a:fillRect l="-832" t="-3145" b="-754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00284" y="3123620"/>
                <a:ext cx="3851892" cy="73424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Aim: To 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true, i.e.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284" y="3123620"/>
                <a:ext cx="3851892" cy="734240"/>
              </a:xfrm>
              <a:prstGeom prst="rect">
                <a:avLst/>
              </a:prstGeom>
              <a:blipFill>
                <a:blip r:embed="rId10"/>
                <a:stretch>
                  <a:fillRect l="-1420" t="-3252" b="-4065"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/>
      <p:bldP spid="28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3 | 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blipFill>
                <a:blip r:embed="rId2"/>
                <a:stretch>
                  <a:fillRect l="-1436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1" y="1045641"/>
                <a:ext cx="45070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3|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1045641"/>
                <a:ext cx="4507073" cy="707886"/>
              </a:xfrm>
              <a:prstGeom prst="rect">
                <a:avLst/>
              </a:prstGeom>
              <a:blipFill>
                <a:blip r:embed="rId3"/>
                <a:stretch>
                  <a:fillRect l="-1488" t="-5172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761077"/>
                <a:ext cx="5574652" cy="105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3|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+11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761077"/>
                <a:ext cx="5574652" cy="1055289"/>
              </a:xfrm>
              <a:prstGeom prst="rect">
                <a:avLst/>
              </a:prstGeom>
              <a:blipFill>
                <a:blip r:embed="rId4"/>
                <a:stretch>
                  <a:fillRect l="-1204" t="-3468" b="-98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2816366"/>
                <a:ext cx="84847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some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C00000"/>
                    </a:solidFill>
                  </a:rPr>
                  <a:t>(induction hypothesis)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2816366"/>
                <a:ext cx="8484712" cy="1015663"/>
              </a:xfrm>
              <a:prstGeom prst="rect">
                <a:avLst/>
              </a:prstGeom>
              <a:blipFill>
                <a:blip r:embed="rId5"/>
                <a:stretch>
                  <a:fillRect l="-790" t="-2994" b="-77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2" y="3786229"/>
                <a:ext cx="7734904" cy="1005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+1)+(11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+11)</m:t>
                    </m:r>
                  </m:oMath>
                </a14:m>
                <a:endParaRPr lang="en-US" sz="1600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 </a:t>
                </a:r>
                <a:r>
                  <a:rPr lang="en-US" dirty="0">
                    <a:solidFill>
                      <a:srgbClr val="003300"/>
                    </a:solidFill>
                  </a:rPr>
                  <a:t>(by line 3.1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33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=3(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 </a:t>
                </a:r>
                <a:r>
                  <a:rPr lang="en-US" dirty="0">
                    <a:solidFill>
                      <a:srgbClr val="003300"/>
                    </a:solidFill>
                  </a:rPr>
                  <a:t>(by basic algebra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3786229"/>
                <a:ext cx="7734904" cy="1005403"/>
              </a:xfrm>
              <a:prstGeom prst="rect">
                <a:avLst/>
              </a:prstGeom>
              <a:blipFill>
                <a:blip r:embed="rId6"/>
                <a:stretch>
                  <a:fillRect t="-3030" b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2" y="5423497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3.4	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423497"/>
                <a:ext cx="4398264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5826468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826468"/>
                <a:ext cx="4652574" cy="400110"/>
              </a:xfrm>
              <a:prstGeom prst="rect">
                <a:avLst/>
              </a:prstGeom>
              <a:blipFill>
                <a:blip r:embed="rId8"/>
                <a:stretch>
                  <a:fillRect l="-1442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27615" y="1120099"/>
                <a:ext cx="5849273" cy="958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Principle 7.1.1 (MI)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(base step) </a:t>
                </a:r>
                <a:r>
                  <a:rPr lang="en-US" dirty="0"/>
                  <a:t>Show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(induction step) 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5" y="1120099"/>
                <a:ext cx="5849273" cy="958980"/>
              </a:xfrm>
              <a:prstGeom prst="rect">
                <a:avLst/>
              </a:prstGeom>
              <a:blipFill>
                <a:blip r:embed="rId9"/>
                <a:stretch>
                  <a:fillRect l="-832" t="-3145" b="-754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75742" y="2611609"/>
                <a:ext cx="3851892" cy="74751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Aim: To 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true, i.e.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42" y="2611609"/>
                <a:ext cx="3851892" cy="747512"/>
              </a:xfrm>
              <a:prstGeom prst="rect">
                <a:avLst/>
              </a:prstGeom>
              <a:blipFill>
                <a:blip r:embed="rId10"/>
                <a:stretch>
                  <a:fillRect l="-1420" t="-3200" b="-4800"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25632" y="4774073"/>
                <a:ext cx="7661752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Now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+4)∈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(closure of integers under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)</a:t>
                </a:r>
                <a:br>
                  <a:rPr lang="en-US" dirty="0">
                    <a:solidFill>
                      <a:srgbClr val="003300"/>
                    </a:solidFill>
                  </a:rPr>
                </a:br>
                <a:r>
                  <a:rPr lang="en-US" sz="2000" dirty="0"/>
                  <a:t>Hence,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3|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4774073"/>
                <a:ext cx="7661752" cy="712759"/>
              </a:xfrm>
              <a:prstGeom prst="rect">
                <a:avLst/>
              </a:prstGeom>
              <a:blipFill>
                <a:blip r:embed="rId11"/>
                <a:stretch>
                  <a:fillRect t="-4274" b="-136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/>
      <p:bldP spid="28" grpId="0"/>
      <p:bldP spid="15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blipFill>
                <a:blip r:embed="rId2"/>
                <a:stretch>
                  <a:fillRect l="-1339" t="-3226" b="-290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2.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blipFill>
                <a:blip r:embed="rId3"/>
                <a:stretch>
                  <a:fillRect l="-995" t="-1429" b="-2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1603879"/>
                <a:ext cx="9667978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3.1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+1−1)(2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line 1)</a:t>
                </a:r>
                <a:br>
                  <a:rPr lang="en-US" dirty="0">
                    <a:solidFill>
                      <a:srgbClr val="003300"/>
                    </a:solidFill>
                  </a:rPr>
                </a:b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03879"/>
                <a:ext cx="9667978" cy="1057277"/>
              </a:xfrm>
              <a:prstGeom prst="rect">
                <a:avLst/>
              </a:prstGeom>
              <a:blipFill>
                <a:blip r:embed="rId4"/>
                <a:stretch>
                  <a:fillRect l="-694" t="-2874" b="-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000" dirty="0"/>
                  <a:t>for some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</a:t>
                </a:r>
                <a:r>
                  <a:rPr lang="en-US" dirty="0" err="1">
                    <a:solidFill>
                      <a:srgbClr val="003300"/>
                    </a:solidFill>
                  </a:rPr>
                  <a:t>defn</a:t>
                </a:r>
                <a:r>
                  <a:rPr lang="en-US" dirty="0">
                    <a:solidFill>
                      <a:srgbClr val="003300"/>
                    </a:solidFill>
                  </a:rPr>
                  <a:t> of odd integers)</a:t>
                </a:r>
                <a:endParaRPr lang="en-SG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blipFill>
                <a:blip r:embed="rId5"/>
                <a:stretch>
                  <a:fillRect l="-976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76222" y="2643120"/>
                <a:ext cx="9667978" cy="168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3.2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is odd.</a:t>
                </a:r>
              </a:p>
              <a:p>
                <a:pPr marL="1435100" indent="-630238">
                  <a:spcAft>
                    <a:spcPts val="300"/>
                  </a:spcAft>
                  <a:tabLst>
                    <a:tab pos="1435100" algn="l"/>
                    <a:tab pos="1700213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3.2.1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for some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</a:t>
                </a:r>
                <a:r>
                  <a:rPr lang="en-US" dirty="0" err="1">
                    <a:solidFill>
                      <a:srgbClr val="003300"/>
                    </a:solidFill>
                  </a:rPr>
                  <a:t>defn</a:t>
                </a:r>
                <a:r>
                  <a:rPr lang="en-US" dirty="0">
                    <a:solidFill>
                      <a:srgbClr val="003300"/>
                    </a:solidFill>
                  </a:rPr>
                  <a:t> of odd integers)</a:t>
                </a:r>
              </a:p>
              <a:p>
                <a:pPr marL="1435100" indent="-630238">
                  <a:spcAft>
                    <a:spcPts val="300"/>
                  </a:spcAft>
                  <a:tabLst>
                    <a:tab pos="1435100" algn="l"/>
                    <a:tab pos="1700213" algn="l"/>
                  </a:tabLst>
                </a:pPr>
                <a:r>
                  <a:rPr lang="en-US" dirty="0"/>
                  <a:t>3.2.2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pPr marL="1435100" indent="-630238">
                  <a:spcAft>
                    <a:spcPts val="600"/>
                  </a:spcAft>
                  <a:tabLst>
                    <a:tab pos="1435100" algn="l"/>
                    <a:tab pos="1700213" algn="l"/>
                  </a:tabLst>
                </a:pPr>
                <a:r>
                  <a:rPr lang="en-US" dirty="0"/>
                  <a:t>3.2.3	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2643120"/>
                <a:ext cx="9667978" cy="1681679"/>
              </a:xfrm>
              <a:prstGeom prst="rect">
                <a:avLst/>
              </a:prstGeom>
              <a:blipFill>
                <a:blip r:embed="rId6"/>
                <a:stretch>
                  <a:fillRect t="-2182" b="-54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6222" y="4324799"/>
                <a:ext cx="9667978" cy="138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3.3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is even.</a:t>
                </a:r>
              </a:p>
              <a:p>
                <a:pPr marL="1435100" indent="-630238">
                  <a:spcAft>
                    <a:spcPts val="300"/>
                  </a:spcAft>
                  <a:tabLst>
                    <a:tab pos="1435100" algn="l"/>
                    <a:tab pos="1700213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3.3.1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some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</a:t>
                </a:r>
                <a:r>
                  <a:rPr lang="en-US" dirty="0" err="1">
                    <a:solidFill>
                      <a:srgbClr val="003300"/>
                    </a:solidFill>
                  </a:rPr>
                  <a:t>defn</a:t>
                </a:r>
                <a:r>
                  <a:rPr lang="en-US" dirty="0">
                    <a:solidFill>
                      <a:srgbClr val="003300"/>
                    </a:solidFill>
                  </a:rPr>
                  <a:t> of even integers)</a:t>
                </a:r>
              </a:p>
              <a:p>
                <a:pPr marL="1435100" indent="-630238">
                  <a:spcAft>
                    <a:spcPts val="300"/>
                  </a:spcAft>
                  <a:tabLst>
                    <a:tab pos="1435100" algn="l"/>
                    <a:tab pos="1700213" algn="l"/>
                  </a:tabLst>
                </a:pPr>
                <a:r>
                  <a:rPr lang="en-US" dirty="0"/>
                  <a:t>3.3.2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pPr marL="1435100" indent="-630238">
                  <a:spcAft>
                    <a:spcPts val="600"/>
                  </a:spcAft>
                  <a:tabLst>
                    <a:tab pos="1435100" algn="l"/>
                    <a:tab pos="1700213" algn="l"/>
                  </a:tabLst>
                </a:pPr>
                <a:r>
                  <a:rPr lang="en-US" dirty="0"/>
                  <a:t>3.3.3	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4324799"/>
                <a:ext cx="9667978" cy="1382430"/>
              </a:xfrm>
              <a:prstGeom prst="rect">
                <a:avLst/>
              </a:prstGeom>
              <a:blipFill>
                <a:blip r:embed="rId7"/>
                <a:stretch>
                  <a:fillRect t="-2203" b="-61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76222" y="5699942"/>
                <a:ext cx="9667978" cy="749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3.4	Since p is either odd or even,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in all cases.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3.5	Therefore,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is true.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5699942"/>
                <a:ext cx="9667978" cy="749501"/>
              </a:xfrm>
              <a:prstGeom prst="rect">
                <a:avLst/>
              </a:prstGeom>
              <a:blipFill>
                <a:blip r:embed="rId8"/>
                <a:stretch>
                  <a:fillRect b="-138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9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16" grpId="0"/>
      <p:bldP spid="14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blipFill>
                <a:blip r:embed="rId2"/>
                <a:stretch>
                  <a:fillRect l="-1339" t="-3226" b="-290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2.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blipFill>
                <a:blip r:embed="rId3"/>
                <a:stretch>
                  <a:fillRect l="-995" t="-1429" b="-2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2180414"/>
                <a:ext cx="10536658" cy="311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4.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4.1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4.2	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</a:t>
                </a:r>
                <a:r>
                  <a:rPr lang="en-US" dirty="0" err="1">
                    <a:solidFill>
                      <a:srgbClr val="003300"/>
                    </a:solidFill>
                  </a:rPr>
                  <a:t>defn</a:t>
                </a:r>
                <a:r>
                  <a:rPr lang="en-US" dirty="0">
                    <a:solidFill>
                      <a:srgbClr val="003300"/>
                    </a:solidFill>
                  </a:rPr>
                  <a:t> of divisibility)  </a:t>
                </a:r>
                <a:r>
                  <a:rPr lang="en-US" dirty="0">
                    <a:solidFill>
                      <a:srgbClr val="C00000"/>
                    </a:solidFill>
                  </a:rPr>
                  <a:t>– induction hypothesis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/>
                  <a:t>4.3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induction hypothesis)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003300"/>
                    </a:solidFill>
                  </a:rPr>
                  <a:t>(by closure of integers)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/>
                  <a:t>4.4	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) and hence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sz="2000" dirty="0"/>
                  <a:t>is true.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2180414"/>
                <a:ext cx="10536658" cy="3119124"/>
              </a:xfrm>
              <a:prstGeom prst="rect">
                <a:avLst/>
              </a:prstGeom>
              <a:blipFill>
                <a:blip r:embed="rId4"/>
                <a:stretch>
                  <a:fillRect l="-637" t="-1174" b="-2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000" dirty="0"/>
                  <a:t>for some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</a:t>
                </a:r>
                <a:r>
                  <a:rPr lang="en-US" dirty="0" err="1">
                    <a:solidFill>
                      <a:srgbClr val="003300"/>
                    </a:solidFill>
                  </a:rPr>
                  <a:t>defn</a:t>
                </a:r>
                <a:r>
                  <a:rPr lang="en-US" dirty="0">
                    <a:solidFill>
                      <a:srgbClr val="003300"/>
                    </a:solidFill>
                  </a:rPr>
                  <a:t> of odd integers)</a:t>
                </a:r>
                <a:endParaRPr lang="en-SG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blipFill>
                <a:blip r:embed="rId5"/>
                <a:stretch>
                  <a:fillRect l="-976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6222" y="5310023"/>
                <a:ext cx="6741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5.	</a:t>
                </a:r>
                <a:r>
                  <a:rPr lang="en-SG" sz="2000" dirty="0"/>
                  <a:t>Hence, 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5310023"/>
                <a:ext cx="6741897" cy="400110"/>
              </a:xfrm>
              <a:prstGeom prst="rect">
                <a:avLst/>
              </a:prstGeom>
              <a:blipFill>
                <a:blip r:embed="rId6"/>
                <a:stretch>
                  <a:fillRect l="-995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6222" y="1665767"/>
                <a:ext cx="6741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is true.</a:t>
                </a:r>
                <a:endParaRPr lang="en-SG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65767"/>
                <a:ext cx="6741897" cy="400110"/>
              </a:xfrm>
              <a:prstGeom prst="rect">
                <a:avLst/>
              </a:prstGeom>
              <a:blipFill>
                <a:blip r:embed="rId7"/>
                <a:stretch>
                  <a:fillRect l="-995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bldLvl="2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FD62D-70A9-4D4D-BD8B-3D217A345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80" y="1248853"/>
                <a:ext cx="4514850" cy="5428074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Possible Approach: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1) Listing first few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8 = 3(1) + 5(1)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9 = 3(3) + 5(0)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10 = 3(0) + 5(2)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11 = 3(2) + 5(1)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12 = 3(4) +5(0)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13 = 3(1) + 5(2)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14 = 3(3) + 5(1)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…</a:t>
                </a: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FD62D-70A9-4D4D-BD8B-3D217A345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80" y="1248853"/>
                <a:ext cx="4514850" cy="5428074"/>
              </a:xfrm>
              <a:blipFill>
                <a:blip r:embed="rId2"/>
                <a:stretch>
                  <a:fillRect l="-1619" t="-2584" r="-20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4D65-7EC1-4392-82DC-E549F54C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F6BD0F-AC23-4E1A-84EA-D0C41E7F5EF3}"/>
              </a:ext>
            </a:extLst>
          </p:cNvPr>
          <p:cNvSpPr txBox="1">
            <a:spLocks/>
          </p:cNvSpPr>
          <p:nvPr/>
        </p:nvSpPr>
        <p:spPr>
          <a:xfrm>
            <a:off x="314662" y="226852"/>
            <a:ext cx="1318424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SG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blipFill>
                <a:blip r:embed="rId3"/>
                <a:stretch>
                  <a:fillRect l="-1751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B7D01-8F7A-4716-8621-82DF087136A6}"/>
              </a:ext>
            </a:extLst>
          </p:cNvPr>
          <p:cNvGrpSpPr/>
          <p:nvPr/>
        </p:nvGrpSpPr>
        <p:grpSpPr>
          <a:xfrm>
            <a:off x="1798188" y="2348804"/>
            <a:ext cx="2073263" cy="623030"/>
            <a:chOff x="1813023" y="2300849"/>
            <a:chExt cx="2073263" cy="6230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94DDAC-7DE1-4276-BEE1-205AECA83510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1028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7F9F85-2E11-41C8-A58F-5C071AC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026002-479E-417B-B9B9-2E9FE6B0B7CF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25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0A07D524-03B7-4B6C-8B53-7F257E1C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8FC41D-586E-4B58-BCA8-D314D2B46A67}"/>
              </a:ext>
            </a:extLst>
          </p:cNvPr>
          <p:cNvGrpSpPr/>
          <p:nvPr/>
        </p:nvGrpSpPr>
        <p:grpSpPr>
          <a:xfrm>
            <a:off x="2006996" y="3535277"/>
            <a:ext cx="2073263" cy="623030"/>
            <a:chOff x="1813023" y="2300849"/>
            <a:chExt cx="2073263" cy="6230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595774-3412-42B5-85C2-853BE6CC2FAE}"/>
                </a:ext>
              </a:extLst>
            </p:cNvPr>
            <p:cNvSpPr txBox="1"/>
            <p:nvPr/>
          </p:nvSpPr>
          <p:spPr>
            <a:xfrm>
              <a:off x="1951357" y="240434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29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40B19714-F7EC-4CBE-A3BA-B973DFC8E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DA536-CB67-4217-9826-9A6DF928C257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3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131B6257-A3A9-44E2-B091-804714A09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623A2E-CBF0-400D-A85D-B922E703A8C2}"/>
              </a:ext>
            </a:extLst>
          </p:cNvPr>
          <p:cNvGrpSpPr/>
          <p:nvPr/>
        </p:nvGrpSpPr>
        <p:grpSpPr>
          <a:xfrm>
            <a:off x="1941590" y="2959286"/>
            <a:ext cx="2073263" cy="623030"/>
            <a:chOff x="1813023" y="2300849"/>
            <a:chExt cx="2073263" cy="6230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C10599-1234-4C14-975A-2BE966945E87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-3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34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9AE31641-6A53-4C7A-96FA-FC3D7C54A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85635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80D547-5323-46B6-9179-089365B308AE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+2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36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1C213A-6293-42DE-B971-7268BD211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908915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4374F5-AD2E-4A4F-99B7-B7A231D7D554}"/>
              </a:ext>
            </a:extLst>
          </p:cNvPr>
          <p:cNvGrpSpPr/>
          <p:nvPr/>
        </p:nvGrpSpPr>
        <p:grpSpPr>
          <a:xfrm>
            <a:off x="2038010" y="4489969"/>
            <a:ext cx="2073263" cy="623030"/>
            <a:chOff x="1813023" y="2300849"/>
            <a:chExt cx="2073263" cy="6230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A41051-F328-4174-B7F2-2968FC60DD16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-3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39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B3BC1D29-668F-4D58-BB9C-C95A6F868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0828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DD5DC4-4639-4F12-B110-47D0364343FD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+2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4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211ED653-DC7B-4C62-934B-8965B26D4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48697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8BEE6F-160E-478E-94DF-1E9C5DEC3901}"/>
              </a:ext>
            </a:extLst>
          </p:cNvPr>
          <p:cNvGrpSpPr/>
          <p:nvPr/>
        </p:nvGrpSpPr>
        <p:grpSpPr>
          <a:xfrm>
            <a:off x="2004009" y="3952229"/>
            <a:ext cx="2073263" cy="623030"/>
            <a:chOff x="1813023" y="2300849"/>
            <a:chExt cx="2073263" cy="6230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5071DB-DD11-4235-AB5E-578E860E9E7D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44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18B31901-2CEF-40CD-9EF7-D33A0C115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0DD220-66C5-474B-8982-272B08E06CA8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46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E52691DE-9862-44C6-A528-3CF188D19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E0244A-12AF-40AE-B2FC-76F152E0C023}"/>
              </a:ext>
            </a:extLst>
          </p:cNvPr>
          <p:cNvGrpSpPr/>
          <p:nvPr/>
        </p:nvGrpSpPr>
        <p:grpSpPr>
          <a:xfrm>
            <a:off x="2016012" y="5057595"/>
            <a:ext cx="2073263" cy="623030"/>
            <a:chOff x="1813023" y="2300849"/>
            <a:chExt cx="2073263" cy="6230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ABEED4-8C6F-41A8-B2F2-6DBA06F510D8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49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2A5A7DCD-F80C-4716-AF1B-F64C3C943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F0DCD2-9C07-46B1-BD74-FDA961E668E9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5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EBF652FB-2DD1-4345-81B1-12845555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5B293C89-14CB-4758-BE32-D28CB90443D6}"/>
              </a:ext>
            </a:extLst>
          </p:cNvPr>
          <p:cNvSpPr txBox="1">
            <a:spLocks/>
          </p:cNvSpPr>
          <p:nvPr/>
        </p:nvSpPr>
        <p:spPr>
          <a:xfrm>
            <a:off x="5489742" y="1777397"/>
            <a:ext cx="4514850" cy="56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SG" sz="2800" dirty="0">
                <a:solidFill>
                  <a:schemeClr val="tx1"/>
                </a:solidFill>
              </a:rPr>
              <a:t>2) Finding a pattern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/>
              <p:nvPr/>
            </p:nvSpPr>
            <p:spPr>
              <a:xfrm>
                <a:off x="5855725" y="2181793"/>
                <a:ext cx="5866883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>
                  <a:buFont typeface="Corbel" pitchFamily="34" charset="0"/>
                  <a:buNone/>
                </a:pPr>
                <a:r>
                  <a:rPr lang="en-SG" sz="2800" u="sng" dirty="0" smtClean="0"/>
                  <a:t>For successive integers </a:t>
                </a:r>
                <a14:m>
                  <m:oMath xmlns:m="http://schemas.openxmlformats.org/officeDocument/2006/math">
                    <m:r>
                      <a:rPr lang="en-SG" sz="2800" i="1" u="sng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800" u="sng" dirty="0"/>
              </a:p>
              <a:p>
                <a:pPr marL="457200" indent="-36512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Split the inductive </a:t>
                </a:r>
                <a:r>
                  <a:rPr lang="en-GB" sz="2400" dirty="0"/>
                  <a:t>step </a:t>
                </a:r>
                <a:r>
                  <a:rPr lang="en-GB" sz="2400" dirty="0" smtClean="0"/>
                  <a:t>into </a:t>
                </a:r>
                <a:r>
                  <a:rPr lang="en-GB" sz="2400" dirty="0"/>
                  <a:t>two cases </a:t>
                </a:r>
                <a:r>
                  <a:rPr lang="en-GB" sz="2400" dirty="0" smtClean="0"/>
                  <a:t>(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&gt; 0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or</a:t>
                </a:r>
                <a:r>
                  <a:rPr lang="en-GB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= 0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457200" indent="-365125"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Case 1: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&gt; 0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</a:t>
                </a:r>
                <a:endParaRPr lang="en-GB" sz="2400" dirty="0" smtClean="0">
                  <a:ea typeface="Cambria" panose="02040503050406030204" pitchFamily="18" charset="0"/>
                </a:endParaRPr>
              </a:p>
              <a:p>
                <a:pPr marL="914400" lvl="1" indent="-36512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ea typeface="Cambria" panose="02040503050406030204" pitchFamily="18" charset="0"/>
                  </a:rPr>
                  <a:t> to decrease by 1;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ea typeface="Cambria" panose="02040503050406030204" pitchFamily="18" charset="0"/>
                  </a:rPr>
                  <a:t> to increase by 2</a:t>
                </a:r>
              </a:p>
              <a:p>
                <a:pPr marL="457200" indent="-365125">
                  <a:buFont typeface="Wingdings" panose="05000000000000000000" pitchFamily="2" charset="2"/>
                  <a:buChar char="§"/>
                </a:pPr>
                <a:r>
                  <a:rPr lang="en-GB" sz="2400" dirty="0" smtClean="0">
                    <a:ea typeface="Cambria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= 0</m:t>
                    </m:r>
                  </m:oMath>
                </a14:m>
                <a:endParaRPr lang="en-GB" sz="2400" dirty="0" smtClean="0"/>
              </a:p>
              <a:p>
                <a:pPr marL="914400" lvl="1" indent="-36512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/>
                  <a:t> to increase by 2;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/>
                  <a:t> to decrease by 3</a:t>
                </a:r>
                <a:endParaRPr lang="en-GB" sz="2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25" y="2181793"/>
                <a:ext cx="5866883" cy="2893100"/>
              </a:xfrm>
              <a:prstGeom prst="rect">
                <a:avLst/>
              </a:prstGeom>
              <a:blipFill>
                <a:blip r:embed="rId5"/>
                <a:stretch>
                  <a:fillRect l="-1351" t="-2110" b="-40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9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/>
      <p:bldP spid="52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2659</TotalTime>
  <Words>6516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</vt:lpstr>
      <vt:lpstr>Cambria Math</vt:lpstr>
      <vt:lpstr>Corbel</vt:lpstr>
      <vt:lpstr>Wingdings</vt:lpstr>
      <vt:lpstr>Theme1</vt:lpstr>
      <vt:lpstr>Cs1231S tutorial #5</vt:lpstr>
      <vt:lpstr>Learning objectives of this tutorial</vt:lpstr>
      <vt:lpstr>Recap</vt:lpstr>
      <vt:lpstr>Q1.</vt:lpstr>
      <vt:lpstr>Q2.</vt:lpstr>
      <vt:lpstr>Q3.</vt:lpstr>
      <vt:lpstr>Q4.</vt:lpstr>
      <vt:lpstr>Q4.</vt:lpstr>
      <vt:lpstr>PowerPoint Presentation</vt:lpstr>
      <vt:lpstr>Q5.</vt:lpstr>
      <vt:lpstr>Q6.</vt:lpstr>
      <vt:lpstr>Q6.</vt:lpstr>
      <vt:lpstr>Q6.</vt:lpstr>
      <vt:lpstr>Q7.</vt:lpstr>
      <vt:lpstr>Q8.</vt:lpstr>
      <vt:lpstr>Q9.</vt:lpstr>
      <vt:lpstr>Q10.</vt:lpstr>
      <vt:lpstr>Q10.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Tan Tuck Choy</cp:lastModifiedBy>
  <cp:revision>275</cp:revision>
  <dcterms:created xsi:type="dcterms:W3CDTF">2020-08-29T13:48:12Z</dcterms:created>
  <dcterms:modified xsi:type="dcterms:W3CDTF">2020-09-28T05:02:38Z</dcterms:modified>
</cp:coreProperties>
</file>