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70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33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A5C70-D90C-41C1-8E8E-C533420F8733}" v="1280" dt="2020-09-24T14:15:52.945"/>
    <p1510:client id="{F66CD36D-9843-4B80-A026-B516492A4844}" v="4150" dt="2020-09-24T14:09:0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179FE-C2CA-40F7-AC44-DE7E218BB4C5}" type="datetimeFigureOut">
              <a:rPr lang="en-SG" smtClean="0"/>
              <a:t>6/10/2020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C4B2D-F1A7-404E-9F78-04C70C8954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22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4B2D-F1A7-404E-9F78-04C70C89544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80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2A6C35-5B39-4469-AD2B-759F4C567061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FBD-5B15-44DE-A0C7-312C3F42B7DD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84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61CA-985D-4D3A-BCE2-085891993D51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0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0D05-B471-4AF3-B9D3-6C49CF0BEC54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9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3843-D857-47E6-AEBF-CAE080C282BF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1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6D5-C77C-4C50-9F46-BFB54C062B38}" type="datetime1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0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98A6-235E-4B84-BCA1-B3B36FB6622D}" type="datetime1">
              <a:rPr lang="en-SG" smtClean="0"/>
              <a:t>6/10/2020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4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301B-A76C-43F6-B48B-02529BF41E77}" type="datetime1">
              <a:rPr lang="en-SG" smtClean="0"/>
              <a:t>6/10/2020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7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72C6-A1A3-4922-9788-B080F85FE4BD}" type="datetime1">
              <a:rPr lang="en-SG" smtClean="0"/>
              <a:t>6/10/2020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3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5581-8746-47CB-B820-3AF5F07B3432}" type="datetime1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1464-38A9-482F-BC07-8C0D4FA09142}" type="datetime1">
              <a:rPr lang="en-SG" smtClean="0"/>
              <a:t>6/10/2020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4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C89363-60A1-4A3F-980C-A3E726FAAFE3}" type="datetime1">
              <a:rPr lang="en-SG" smtClean="0"/>
              <a:t>6/10/2020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0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340.png"/><Relationship Id="rId4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04E-7BF8-4479-A3AB-5FC061E53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CS1231S 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6C6E-B7FA-4B8F-B3F4-13C66F7AA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/>
              <a:t>Number Theory 1</a:t>
            </a:r>
          </a:p>
        </p:txBody>
      </p:sp>
    </p:spTree>
    <p:extLst>
      <p:ext uri="{BB962C8B-B14F-4D97-AF65-F5344CB8AC3E}">
        <p14:creationId xmlns:p14="http://schemas.microsoft.com/office/powerpoint/2010/main" val="28239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A667-C035-4653-84A6-C868EFD9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32410"/>
            <a:ext cx="9692640" cy="1325562"/>
          </a:xfrm>
        </p:spPr>
        <p:txBody>
          <a:bodyPr>
            <a:normAutofit/>
          </a:bodyPr>
          <a:lstStyle/>
          <a:p>
            <a:pPr marL="809625" indent="-809625">
              <a:lnSpc>
                <a:spcPct val="100000"/>
              </a:lnSpc>
            </a:pPr>
            <a:r>
              <a:rPr lang="en-SG" sz="3600" dirty="0" smtClean="0"/>
              <a:t>Q7.	Find </a:t>
            </a:r>
            <a:r>
              <a:rPr lang="en-SG" sz="3600" dirty="0"/>
              <a:t>the binary, octal and hexadecimal expansions of 1231.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1231</m:t>
                              </m:r>
                            </m:e>
                          </m:d>
                        </m:e>
                        <m:sub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                                                  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1231</m:t>
                              </m:r>
                            </m:e>
                          </m:d>
                        </m:e>
                        <m:sub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                                                  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SG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i="1">
                                  <a:latin typeface="Cambria Math" panose="02040503050406030204" pitchFamily="18" charset="0"/>
                                </a:rPr>
                                <m:t>1231</m:t>
                              </m:r>
                            </m:e>
                          </m:d>
                        </m:e>
                        <m:sub>
                          <m:r>
                            <a:rPr lang="en-SG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                                                   )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10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26280" y="2083491"/>
                <a:ext cx="3063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10011001111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80" y="2083491"/>
                <a:ext cx="30632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22976" y="2827112"/>
                <a:ext cx="11521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2317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2827112"/>
                <a:ext cx="11521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55564" y="3655450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CF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564" y="3655450"/>
                <a:ext cx="886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750808" y="2606711"/>
            <a:ext cx="2075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1231 / 8 = 153 r </a:t>
            </a:r>
            <a:r>
              <a:rPr lang="en-US" dirty="0" smtClean="0">
                <a:solidFill>
                  <a:srgbClr val="C00000"/>
                </a:solidFill>
              </a:rPr>
              <a:t>7</a:t>
            </a:r>
          </a:p>
          <a:p>
            <a:r>
              <a:rPr lang="en-US" dirty="0" smtClean="0"/>
              <a:t>153 / 8   = 19   r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</a:p>
          <a:p>
            <a:r>
              <a:rPr lang="en-US" dirty="0" smtClean="0"/>
              <a:t>19 / 8     = 2     r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</a:p>
          <a:p>
            <a:r>
              <a:rPr lang="en-US" dirty="0" smtClean="0"/>
              <a:t>2 / 8       = 0     r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1204" y="4551335"/>
            <a:ext cx="26929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1231 / 16 = 76 r </a:t>
            </a:r>
            <a:r>
              <a:rPr lang="en-US" dirty="0" smtClean="0">
                <a:solidFill>
                  <a:srgbClr val="C00000"/>
                </a:solidFill>
              </a:rPr>
              <a:t>15 (F)</a:t>
            </a:r>
          </a:p>
          <a:p>
            <a:r>
              <a:rPr lang="en-US" dirty="0" smtClean="0"/>
              <a:t>76 / 16     = 4   r </a:t>
            </a:r>
            <a:r>
              <a:rPr lang="en-US" dirty="0" smtClean="0">
                <a:solidFill>
                  <a:srgbClr val="C00000"/>
                </a:solidFill>
              </a:rPr>
              <a:t>12 (C)</a:t>
            </a:r>
          </a:p>
          <a:p>
            <a:r>
              <a:rPr lang="en-US" dirty="0"/>
              <a:t>4</a:t>
            </a:r>
            <a:r>
              <a:rPr lang="en-US" dirty="0" smtClean="0"/>
              <a:t> / 16       = </a:t>
            </a:r>
            <a:r>
              <a:rPr lang="en-US" dirty="0"/>
              <a:t>0</a:t>
            </a:r>
            <a:r>
              <a:rPr lang="en-US" dirty="0" smtClean="0"/>
              <a:t>   r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40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42-B241-441E-B951-857AF66B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97" y="628650"/>
            <a:ext cx="9692640" cy="696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3600" dirty="0"/>
              <a:t>Q8. Find the decimal expansions 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82827" y="1724025"/>
                <a:ext cx="2758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(a)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(1101001)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SG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1724025"/>
                <a:ext cx="2758821" cy="523220"/>
              </a:xfrm>
              <a:prstGeom prst="rect">
                <a:avLst/>
              </a:prstGeom>
              <a:blipFill>
                <a:blip r:embed="rId2"/>
                <a:stretch>
                  <a:fillRect l="-4415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82827" y="3052352"/>
                <a:ext cx="200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(b)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(156)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SG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3052352"/>
                <a:ext cx="2009013" cy="523220"/>
              </a:xfrm>
              <a:prstGeom prst="rect">
                <a:avLst/>
              </a:prstGeom>
              <a:blipFill>
                <a:blip r:embed="rId3"/>
                <a:stretch>
                  <a:fillRect l="-6061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82827" y="4463081"/>
                <a:ext cx="200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(c)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(74)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SG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4463081"/>
                <a:ext cx="2009013" cy="523220"/>
              </a:xfrm>
              <a:prstGeom prst="rect">
                <a:avLst/>
              </a:prstGeom>
              <a:blipFill>
                <a:blip r:embed="rId4"/>
                <a:stretch>
                  <a:fillRect l="-606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11</a:t>
            </a:fld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67912" y="1724025"/>
                <a:ext cx="6153912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=64+32+8+1</m:t>
                      </m:r>
                    </m:oMath>
                  </m:oMathPara>
                </a14:m>
                <a:endParaRPr lang="en-US" sz="2400" b="0" dirty="0" smtClean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1724025"/>
                <a:ext cx="6153912" cy="1204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34855" y="3061602"/>
                <a:ext cx="47941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=64+30+6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55" y="3061602"/>
                <a:ext cx="479412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34855" y="4527177"/>
                <a:ext cx="34848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=112+4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55" y="4527177"/>
                <a:ext cx="348481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/>
                  <a:t>Q9. </a:t>
                </a:r>
                <a:r>
                  <a:rPr lang="en-SG" sz="3200" dirty="0" smtClean="0"/>
                  <a:t>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⟺9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  <a:blipFill>
                <a:blip r:embed="rId2"/>
                <a:stretch>
                  <a:fillRect l="-1422" t="-5028" r="-1479" b="-18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387657" y="2416275"/>
            <a:ext cx="54387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Example: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Is 7524 divisible by 9?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7 + 5 + 2 + 4 = 18 is divisible by 9.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	Therefore, 7524 is divisible by 9.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2049" y="1495425"/>
                <a:ext cx="9511493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That is, a positive integer is divisible by 9 </a:t>
                </a: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the sum of its digits </a:t>
                </a:r>
                <a:r>
                  <a:rPr lang="en-US" sz="2400" dirty="0" smtClean="0"/>
                  <a:t>in its decimal representation is </a:t>
                </a:r>
                <a:r>
                  <a:rPr lang="en-US" sz="2400" dirty="0"/>
                  <a:t>divisible by 9.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1495425"/>
                <a:ext cx="9511493" cy="830997"/>
              </a:xfrm>
              <a:prstGeom prst="rect">
                <a:avLst/>
              </a:prstGeom>
              <a:blipFill>
                <a:blip r:embed="rId3"/>
                <a:stretch>
                  <a:fillRect l="-960" t="-4317" b="-15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2420" y="5211140"/>
                <a:ext cx="9496425" cy="15547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Fact: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20" y="5211140"/>
                <a:ext cx="9496425" cy="1554785"/>
              </a:xfrm>
              <a:prstGeom prst="rect">
                <a:avLst/>
              </a:prstGeom>
              <a:blipFill>
                <a:blip r:embed="rId4"/>
                <a:stretch>
                  <a:fillRect l="-897" t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/>
                  <a:t>Q9. </a:t>
                </a:r>
                <a:r>
                  <a:rPr lang="en-SG" sz="3200" dirty="0" smtClean="0"/>
                  <a:t>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⟺9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  <a:blipFill>
                <a:blip r:embed="rId2"/>
                <a:stretch>
                  <a:fillRect l="-1422" t="-5028" r="-1479" b="-18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2049" y="2416275"/>
                <a:ext cx="8385638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7524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999+1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7×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999+</m:t>
                          </m:r>
                          <m: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99+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9+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7×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+7+5+2+4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111+5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7+5+2+4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2416275"/>
                <a:ext cx="8385638" cy="2769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2049" y="1495425"/>
                <a:ext cx="9511493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That is, a positive integer is divisible by 9 </a:t>
                </a: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the sum of its digits </a:t>
                </a:r>
                <a:r>
                  <a:rPr lang="en-US" sz="2400" dirty="0" smtClean="0"/>
                  <a:t>in its decimal representation is </a:t>
                </a:r>
                <a:r>
                  <a:rPr lang="en-US" sz="2400" dirty="0"/>
                  <a:t>divisible by 9.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1495425"/>
                <a:ext cx="9511493" cy="830997"/>
              </a:xfrm>
              <a:prstGeom prst="rect">
                <a:avLst/>
              </a:prstGeom>
              <a:blipFill>
                <a:blip r:embed="rId4"/>
                <a:stretch>
                  <a:fillRect l="-960" t="-4317" b="-15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2420" y="5211140"/>
                <a:ext cx="9496425" cy="15547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Fact: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20" y="5211140"/>
                <a:ext cx="9496425" cy="1554785"/>
              </a:xfrm>
              <a:prstGeom prst="rect">
                <a:avLst/>
              </a:prstGeom>
              <a:blipFill>
                <a:blip r:embed="rId5"/>
                <a:stretch>
                  <a:fillRect l="-897" t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90955" y="4035237"/>
                <a:ext cx="375144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55" y="4035237"/>
                <a:ext cx="3751440" cy="923330"/>
              </a:xfrm>
              <a:prstGeom prst="rect">
                <a:avLst/>
              </a:prstGeom>
              <a:blipFill>
                <a:blip r:embed="rId6"/>
                <a:stretch>
                  <a:fillRect l="-1135" t="-3268" r="-1459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29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/>
                  <a:t>Q9. </a:t>
                </a:r>
                <a:r>
                  <a:rPr lang="en-SG" sz="3200" dirty="0" smtClean="0"/>
                  <a:t>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⟺9</m:t>
                        </m:r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12958" cy="1091246"/>
              </a:xfrm>
              <a:blipFill>
                <a:blip r:embed="rId2"/>
                <a:stretch>
                  <a:fillRect l="-1422" t="-5028" r="-1479" b="-184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14</a:t>
            </a:fld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704849" y="1405572"/>
            <a:ext cx="5418200" cy="877100"/>
            <a:chOff x="704849" y="1405572"/>
            <a:chExt cx="5418200" cy="877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62050" y="1405572"/>
                  <a:ext cx="1905001" cy="8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47675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50" y="1405572"/>
                  <a:ext cx="1905001" cy="877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04849" y="1669843"/>
              <a:ext cx="590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1.</a:t>
              </a:r>
              <a:endParaRPr lang="en-SG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957700" y="1700621"/>
                  <a:ext cx="3165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47675" algn="l"/>
                    </a:tabLst>
                  </a:pPr>
                  <a:r>
                    <a:rPr lang="en-US" dirty="0" smtClean="0">
                      <a:solidFill>
                        <a:srgbClr val="006600"/>
                      </a:solidFill>
                    </a:rPr>
                    <a:t>as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endParaRPr lang="en-SG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7700" y="1700621"/>
                  <a:ext cx="316534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41" t="-9836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7123" y="2233428"/>
                <a:ext cx="9451852" cy="126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=9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/>
              </a:p>
              <a:p>
                <a:pPr>
                  <a:tabLst>
                    <a:tab pos="447675" algn="l"/>
                  </a:tabLst>
                </a:pP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3" y="2233428"/>
                <a:ext cx="9451852" cy="1261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2473" y="3657954"/>
                <a:ext cx="7496177" cy="1188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eriod" startAt="3"/>
                  <a:tabLst>
                    <a:tab pos="447675" algn="l"/>
                  </a:tabLst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3.1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 |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(by the Closure Lemma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3.2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(by line 1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3657954"/>
                <a:ext cx="7496177" cy="1188018"/>
              </a:xfrm>
              <a:prstGeom prst="rect">
                <a:avLst/>
              </a:prstGeom>
              <a:blipFill>
                <a:blip r:embed="rId6"/>
                <a:stretch>
                  <a:fillRect l="-732" t="-3077" b="-569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473" y="3267782"/>
                <a:ext cx="4714877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000" dirty="0" smtClean="0"/>
                  <a:t>2.	Note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9 | 9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:endParaRPr lang="en-SG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3267782"/>
                <a:ext cx="4714877" cy="464166"/>
              </a:xfrm>
              <a:prstGeom prst="rect">
                <a:avLst/>
              </a:prstGeom>
              <a:blipFill>
                <a:blip r:embed="rId7"/>
                <a:stretch>
                  <a:fillRect l="-1292" t="-100000" b="-15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2473" y="4845972"/>
                <a:ext cx="7581903" cy="1190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eriod" startAt="4"/>
                  <a:tabLst>
                    <a:tab pos="447675" algn="l"/>
                  </a:tabLst>
                </a:pPr>
                <a:r>
                  <a:rPr lang="en-US" sz="2000" dirty="0" smtClean="0"/>
                  <a:t>Conversely,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9 |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4.1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(by the Closure Lemma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4.2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(by line 1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  <a:endParaRPr lang="en-SG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4845972"/>
                <a:ext cx="7581903" cy="1190582"/>
              </a:xfrm>
              <a:prstGeom prst="rect">
                <a:avLst/>
              </a:prstGeom>
              <a:blipFill>
                <a:blip r:embed="rId8"/>
                <a:stretch>
                  <a:fillRect l="-723" t="-39487" b="-25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2473" y="6043946"/>
                <a:ext cx="5762627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000" dirty="0" smtClean="0"/>
                  <a:t>5.	From lines 3 and 4,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9 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9 |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6043946"/>
                <a:ext cx="5762627" cy="425116"/>
              </a:xfrm>
              <a:prstGeom prst="rect">
                <a:avLst/>
              </a:prstGeom>
              <a:blipFill>
                <a:blip r:embed="rId9"/>
                <a:stretch>
                  <a:fillRect l="-1057" t="-110000" b="-17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69710" y="1015193"/>
                <a:ext cx="3993930" cy="10758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Basic properties of summation.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sz="2000" dirty="0" smtClean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10" y="1015193"/>
                <a:ext cx="3993930" cy="1075807"/>
              </a:xfrm>
              <a:prstGeom prst="rect">
                <a:avLst/>
              </a:prstGeom>
              <a:blipFill>
                <a:blip r:embed="rId10"/>
                <a:stretch>
                  <a:fillRect l="-9132" t="-16854" b="-640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290955" y="4035237"/>
                <a:ext cx="375144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55" y="4035237"/>
                <a:ext cx="3751440" cy="923330"/>
              </a:xfrm>
              <a:prstGeom prst="rect">
                <a:avLst/>
              </a:prstGeom>
              <a:blipFill>
                <a:blip r:embed="rId4"/>
                <a:stretch>
                  <a:fillRect l="-1135" t="-3268" r="-1459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uiExpand="1" build="p" bldLvl="2"/>
      <p:bldP spid="13" grpId="0"/>
      <p:bldP spid="18" grpId="0" build="p" bldLvl="2"/>
      <p:bldP spid="22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3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reason about divisibility (including divisors and multiples) and primes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manipulate quotients and remainders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convert between different bases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reason about representations of numbers with respect to a certain base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6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</p:spPr>
            <p:txBody>
              <a:bodyPr>
                <a:normAutofit/>
              </a:bodyPr>
              <a:lstStyle/>
              <a:p>
                <a:pPr marL="1076325" indent="-1076325"/>
                <a:r>
                  <a:rPr lang="en-SG" sz="3600" dirty="0" smtClean="0"/>
                  <a:t>Q1. Let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60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600" dirty="0"/>
                  <a:t>. </a:t>
                </a:r>
                <a:r>
                  <a:rPr lang="en-SG" sz="3600" dirty="0" smtClean="0"/>
                  <a:t>Show:</a:t>
                </a:r>
                <a:br>
                  <a:rPr lang="en-SG" sz="3600" dirty="0" smtClean="0"/>
                </a:b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SG" sz="3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3600" dirty="0" smtClean="0">
                    <a:solidFill>
                      <a:srgbClr val="C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SG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  <a:blipFill>
                <a:blip r:embed="rId3"/>
                <a:stretch>
                  <a:fillRect l="-1950" t="-12291" b="-21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6249" y="1284533"/>
                <a:ext cx="5019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</a:t>
                </a:r>
                <a:r>
                  <a:rPr lang="en-SG" sz="2400" dirty="0" err="1" smtClean="0"/>
                  <a:t>s.t.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1284533"/>
                <a:ext cx="5019675" cy="461665"/>
              </a:xfrm>
              <a:prstGeom prst="rect">
                <a:avLst/>
              </a:prstGeom>
              <a:blipFill>
                <a:blip r:embed="rId4"/>
                <a:stretch>
                  <a:fillRect l="-1820" t="-9333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249" y="1741090"/>
                <a:ext cx="3143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2.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1741090"/>
                <a:ext cx="3143251" cy="461665"/>
              </a:xfrm>
              <a:prstGeom prst="rect">
                <a:avLst/>
              </a:prstGeom>
              <a:blipFill>
                <a:blip r:embed="rId5"/>
                <a:stretch>
                  <a:fillRect l="-2907" t="-9333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5500" y="1741090"/>
                <a:ext cx="2933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3.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1741090"/>
                <a:ext cx="2933701" cy="461665"/>
              </a:xfrm>
              <a:prstGeom prst="rect">
                <a:avLst/>
              </a:prstGeom>
              <a:blipFill>
                <a:blip r:embed="rId6"/>
                <a:stretch>
                  <a:fillRect l="-3326" t="-9333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249" y="3479640"/>
                <a:ext cx="3562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4.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3: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3479640"/>
                <a:ext cx="3562350" cy="461665"/>
              </a:xfrm>
              <a:prstGeom prst="rect">
                <a:avLst/>
              </a:prstGeom>
              <a:blipFill>
                <a:blip r:embed="rId7"/>
                <a:stretch>
                  <a:fillRect l="-2568" t="-9211" b="-30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3912" y="2156201"/>
                <a:ext cx="49149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2.1	Since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r>
                  <a:rPr lang="en-SG" sz="2000" dirty="0" smtClean="0"/>
                  <a:t> for some integer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 smtClean="0">
                    <a:solidFill>
                      <a:srgbClr val="006600"/>
                    </a:solidFill>
                  </a:rPr>
                  <a:t>defn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 of divisibility)</a:t>
                </a:r>
                <a:r>
                  <a:rPr lang="en-SG" sz="2000" dirty="0" smtClean="0"/>
                  <a:t>, or </a:t>
                </a:r>
                <a:br>
                  <a:rPr lang="en-SG" sz="20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 smtClean="0"/>
                  <a:t>.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2.2	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2" y="2156201"/>
                <a:ext cx="4914901" cy="1323439"/>
              </a:xfrm>
              <a:prstGeom prst="rect">
                <a:avLst/>
              </a:prstGeom>
              <a:blipFill>
                <a:blip r:embed="rId8"/>
                <a:stretch>
                  <a:fillRect l="-1241" t="-2304" r="-1737" b="-78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10300" y="2156201"/>
                <a:ext cx="49149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3.1	Since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𝑏𝑘</m:t>
                    </m:r>
                  </m:oMath>
                </a14:m>
                <a:r>
                  <a:rPr lang="en-SG" sz="2000" dirty="0" smtClean="0"/>
                  <a:t> for some integer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(by </a:t>
                </a:r>
                <a:r>
                  <a:rPr lang="en-SG" dirty="0" err="1" smtClean="0">
                    <a:solidFill>
                      <a:srgbClr val="006600"/>
                    </a:solidFill>
                  </a:rPr>
                  <a:t>defn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 of divisibility)</a:t>
                </a:r>
                <a:r>
                  <a:rPr lang="en-SG" sz="2000" dirty="0" smtClean="0"/>
                  <a:t>, or </a:t>
                </a:r>
                <a:br>
                  <a:rPr lang="en-SG" sz="2000" dirty="0" smtClean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 smtClean="0"/>
                  <a:t>.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3.2	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2156201"/>
                <a:ext cx="4914901" cy="1323439"/>
              </a:xfrm>
              <a:prstGeom prst="rect">
                <a:avLst/>
              </a:prstGeom>
              <a:blipFill>
                <a:blip r:embed="rId9"/>
                <a:stretch>
                  <a:fillRect l="-1365" t="-2304" r="-1613" b="-78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1656" y="3866156"/>
                <a:ext cx="7710870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4.1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(by proposition 8.1.10)</a:t>
                </a:r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4.2	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.</a:t>
                </a:r>
                <a:r>
                  <a:rPr lang="en-SG" sz="2000" dirty="0"/>
                  <a:t> </a:t>
                </a:r>
                <a:endParaRPr lang="en-SG" sz="2000" dirty="0" smtClean="0"/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4.3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4.4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, and so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4.5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dirty="0" smtClean="0"/>
                  <a:t>,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 smtClean="0"/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4.6	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</a:tabLst>
                </a:pPr>
                <a:r>
                  <a:rPr lang="en-US" sz="2000" dirty="0" smtClean="0"/>
                  <a:t>4.7	In all cases,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56" y="3866156"/>
                <a:ext cx="7710870" cy="2477601"/>
              </a:xfrm>
              <a:prstGeom prst="rect">
                <a:avLst/>
              </a:prstGeom>
              <a:blipFill>
                <a:blip r:embed="rId10"/>
                <a:stretch>
                  <a:fillRect l="-791" t="-983" b="-34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249" y="6268608"/>
                <a:ext cx="5734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5.	Thus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 smtClean="0"/>
                  <a:t> in all case.</a:t>
                </a:r>
                <a:endParaRPr lang="en-SG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6268608"/>
                <a:ext cx="5734051" cy="461665"/>
              </a:xfrm>
              <a:prstGeom prst="rect">
                <a:avLst/>
              </a:prstGeom>
              <a:blipFill>
                <a:blip r:embed="rId11"/>
                <a:stretch>
                  <a:fillRect l="-1594" t="-9211" b="-30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77200" y="295275"/>
                <a:ext cx="3048001" cy="120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8.1.1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dirty="0" smtClean="0"/>
                  <a:t>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 smtClean="0">
                    <a:solidFill>
                      <a:srgbClr val="0000FF"/>
                    </a:solidFill>
                  </a:rPr>
                  <a:t> is said to divide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SG" dirty="0" smtClean="0"/>
                  <a:t>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>
                    <a:solidFill>
                      <a:srgbClr val="0000FF"/>
                    </a:solidFill>
                  </a:rPr>
                  <a:t>) </a:t>
                </a:r>
                <a:r>
                  <a:rPr lang="en-SG" dirty="0" smtClean="0"/>
                  <a:t>if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dirty="0" err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en-SG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95275"/>
                <a:ext cx="3048001" cy="1200329"/>
              </a:xfrm>
              <a:prstGeom prst="rect">
                <a:avLst/>
              </a:prstGeom>
              <a:blipFill>
                <a:blip r:embed="rId12"/>
                <a:stretch>
                  <a:fillRect l="-1394" t="-2010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01000" y="3710472"/>
                <a:ext cx="3048001" cy="923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Proposition 8.1.10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10472"/>
                <a:ext cx="3048001" cy="923330"/>
              </a:xfrm>
              <a:prstGeom prst="rect">
                <a:avLst/>
              </a:prstGeom>
              <a:blipFill>
                <a:blip r:embed="rId13"/>
                <a:stretch>
                  <a:fillRect l="-1594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build="p"/>
      <p:bldP spid="10" grpId="0" build="p"/>
      <p:bldP spid="11" grpId="0" uiExpand="1" build="p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F6A8-1C9C-4540-A2D6-76AE2FE3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1" y="312264"/>
            <a:ext cx="9692640" cy="672147"/>
          </a:xfrm>
        </p:spPr>
        <p:txBody>
          <a:bodyPr>
            <a:normAutofit/>
          </a:bodyPr>
          <a:lstStyle/>
          <a:p>
            <a:pPr marL="1076325" indent="-1076325"/>
            <a:r>
              <a:rPr lang="en-MY" sz="3600" dirty="0"/>
              <a:t>Q2. Find the quotient and the remainder when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98801"/>
              </p:ext>
            </p:extLst>
          </p:nvPr>
        </p:nvGraphicFramePr>
        <p:xfrm>
          <a:off x="486719" y="1208303"/>
          <a:ext cx="10343207" cy="361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131">
                  <a:extLst>
                    <a:ext uri="{9D8B030D-6E8A-4147-A177-3AD203B41FA5}">
                      <a16:colId xmlns:a16="http://schemas.microsoft.com/office/drawing/2014/main" val="1546499844"/>
                    </a:ext>
                  </a:extLst>
                </a:gridCol>
                <a:gridCol w="3190875">
                  <a:extLst>
                    <a:ext uri="{9D8B030D-6E8A-4147-A177-3AD203B41FA5}">
                      <a16:colId xmlns:a16="http://schemas.microsoft.com/office/drawing/2014/main" val="1363812260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2667215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67792513"/>
                    </a:ext>
                  </a:extLst>
                </a:gridCol>
                <a:gridCol w="1666876">
                  <a:extLst>
                    <a:ext uri="{9D8B030D-6E8A-4147-A177-3AD203B41FA5}">
                      <a16:colId xmlns:a16="http://schemas.microsoft.com/office/drawing/2014/main" val="3642759367"/>
                    </a:ext>
                  </a:extLst>
                </a:gridCol>
              </a:tblGrid>
              <a:tr h="591922"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</a:rPr>
                        <a:t>Quotient</a:t>
                      </a:r>
                      <a:endParaRPr lang="en-SG" sz="2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Remainder</a:t>
                      </a:r>
                      <a:endParaRPr lang="en-SG" sz="20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04795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(a)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 is divided</a:t>
                      </a:r>
                      <a:r>
                        <a:rPr lang="en-US" sz="2400" baseline="0" dirty="0" smtClean="0"/>
                        <a:t> by 8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23890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(b)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777 is divided by 21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34546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(c)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-123 is divided by 19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4273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(d)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 is divided by 17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68788"/>
                  </a:ext>
                </a:extLst>
              </a:tr>
              <a:tr h="6038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(e)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-100</a:t>
                      </a:r>
                      <a:r>
                        <a:rPr lang="en-US" sz="2400" baseline="0" dirty="0" smtClean="0"/>
                        <a:t> is divided by 101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19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6073" y="5000697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</a:t>
                </a:r>
                <a:r>
                  <a:rPr lang="en-SG" sz="2400" dirty="0" err="1" smtClean="0"/>
                  <a:t>s.t.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73" y="5000697"/>
                <a:ext cx="6152204" cy="1277273"/>
              </a:xfrm>
              <a:prstGeom prst="rect">
                <a:avLst/>
              </a:prstGeom>
              <a:blipFill>
                <a:blip r:embed="rId2"/>
                <a:stretch>
                  <a:fillRect l="-1385" t="-2830" r="-396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14875" y="1869133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44 = 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5" y="1869133"/>
                <a:ext cx="25146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80337" y="1869133"/>
            <a:ext cx="7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5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29792" y="1869133"/>
            <a:ext cx="54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86274" y="2370888"/>
                <a:ext cx="2886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274" y="2370888"/>
                <a:ext cx="28860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970820" y="2440633"/>
            <a:ext cx="7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37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20275" y="2440633"/>
            <a:ext cx="54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SG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05300" y="3056445"/>
                <a:ext cx="3333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−123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(−7)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3056445"/>
                <a:ext cx="3333750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980337" y="3083685"/>
            <a:ext cx="7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-7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29792" y="3083685"/>
            <a:ext cx="54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10</a:t>
            </a:r>
            <a:endParaRPr lang="en-SG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5791" y="3655185"/>
                <a:ext cx="2886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91" y="3655185"/>
                <a:ext cx="2886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980337" y="3697650"/>
            <a:ext cx="7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0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29792" y="3697650"/>
            <a:ext cx="54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SG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05301" y="4236907"/>
                <a:ext cx="3333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1" y="4236907"/>
                <a:ext cx="333375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980337" y="4279372"/>
            <a:ext cx="7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-1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29792" y="4279372"/>
            <a:ext cx="549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15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3200" dirty="0"/>
                  <a:t>Q3. Show that for all odd integers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200" dirty="0"/>
                  <a:t>,</a:t>
                </a:r>
                <a:br>
                  <a:rPr lang="en-SG" sz="3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:r>
                  <a:rPr lang="en-SG" sz="3200" u="sng" dirty="0">
                    <a:solidFill>
                      <a:srgbClr val="C00000"/>
                    </a:solidFill>
                  </a:rPr>
                  <a:t>div</a:t>
                </a:r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  <a:blipFill>
                <a:blip r:embed="rId2"/>
                <a:stretch>
                  <a:fillRect t="-917" b="-77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D10F1-CC32-45FC-9015-E867C6FF8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284464" cy="2876550"/>
              </a:xfrm>
            </p:spPr>
            <p:txBody>
              <a:bodyPr>
                <a:normAutofit/>
              </a:bodyPr>
              <a:lstStyle/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 is odd).</a:t>
                </a:r>
                <a:endParaRPr lang="en-SG" sz="2400" dirty="0" smtClean="0"/>
              </a:p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2.	Then,</a:t>
                </a:r>
                <a:endParaRPr lang="en-SG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+1=4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+1.</m:t>
                      </m:r>
                    </m:oMath>
                  </m:oMathPara>
                </a14:m>
                <a:endParaRPr lang="en-SG" sz="2400" dirty="0"/>
              </a:p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3.	By the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uniqueness of quotients and remainders (Theorem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8.1.16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</a:t>
                </a:r>
                <a:r>
                  <a:rPr lang="en-SG" sz="2400" u="sng" dirty="0"/>
                  <a:t>div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 smtClean="0"/>
                  <a:t>, </a:t>
                </a:r>
                <a:r>
                  <a:rPr lang="en-SG" sz="2400" dirty="0"/>
                  <a:t>w</a:t>
                </a:r>
                <a:r>
                  <a:rPr lang="en-SG" sz="2400" dirty="0" smtClean="0"/>
                  <a:t>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D10F1-CC32-45FC-9015-E867C6FF8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284464" cy="2876550"/>
              </a:xfrm>
              <a:blipFill>
                <a:blip r:embed="rId3"/>
                <a:stretch>
                  <a:fillRect l="-1104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6073" y="5000697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</a:t>
                </a:r>
                <a:r>
                  <a:rPr lang="en-SG" sz="2400" dirty="0" err="1" smtClean="0"/>
                  <a:t>s.t.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73" y="5000697"/>
                <a:ext cx="6152204" cy="1277273"/>
              </a:xfrm>
              <a:prstGeom prst="rect">
                <a:avLst/>
              </a:prstGeom>
              <a:blipFill>
                <a:blip r:embed="rId4"/>
                <a:stretch>
                  <a:fillRect l="-1385" t="-2830" r="-396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85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FEEC-BAA9-413B-A7BD-71CD1474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4865"/>
          </a:xfrm>
        </p:spPr>
        <p:txBody>
          <a:bodyPr>
            <a:normAutofit/>
          </a:bodyPr>
          <a:lstStyle/>
          <a:p>
            <a:r>
              <a:rPr lang="en-SG" sz="3600" dirty="0"/>
              <a:t>Q4. Is 107 prime? Is 113 prime?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AF36C-CB9F-457B-8EF6-8AAD582F1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3951" y="1514476"/>
                <a:ext cx="8620124" cy="2771774"/>
              </a:xfrm>
            </p:spPr>
            <p:txBody>
              <a:bodyPr>
                <a:normAutofit/>
              </a:bodyPr>
              <a:lstStyle/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1.	Note </a:t>
                </a:r>
                <a:r>
                  <a:rPr lang="en-SG" sz="2400" dirty="0"/>
                  <a:t>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en-SG" sz="2400" dirty="0"/>
                  <a:t>. </a:t>
                </a:r>
                <a:endParaRPr lang="en-SG" sz="2400" dirty="0" smtClean="0"/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2.	The </a:t>
                </a:r>
                <a:r>
                  <a:rPr lang="en-SG" sz="2400" dirty="0"/>
                  <a:t>only primes strictly less than 11 are 2, 3, 5, </a:t>
                </a:r>
                <a:r>
                  <a:rPr lang="en-SG" sz="2400" dirty="0" smtClean="0"/>
                  <a:t>and 7</a:t>
                </a:r>
                <a:r>
                  <a:rPr lang="en-SG" sz="2400" dirty="0"/>
                  <a:t>. </a:t>
                </a:r>
                <a:endParaRPr lang="en-SG" sz="2400" dirty="0" smtClean="0"/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3.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</m:t>
                    </m:r>
                  </m:oMath>
                </a14:m>
                <a:r>
                  <a:rPr lang="en-SG" sz="2400" dirty="0" smtClean="0"/>
                  <a:t>. </a:t>
                </a:r>
                <a:br>
                  <a:rPr lang="en-SG" sz="2400" dirty="0" smtClean="0"/>
                </a:br>
                <a:r>
                  <a:rPr lang="en-SG" sz="2400" dirty="0" smtClean="0"/>
                  <a:t>Also,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SG" sz="2400" dirty="0" smtClean="0"/>
                  <a:t>.</a:t>
                </a:r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4.Therefore 107 </a:t>
                </a:r>
                <a:r>
                  <a:rPr lang="en-SG" sz="2400" dirty="0"/>
                  <a:t>and 113 are </a:t>
                </a:r>
                <a:r>
                  <a:rPr lang="en-SG" sz="2400" dirty="0" smtClean="0"/>
                  <a:t>primes 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Proposition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8.2.6</a:t>
                </a:r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AF36C-CB9F-457B-8EF6-8AAD582F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1" y="1514476"/>
                <a:ext cx="8620124" cy="2771774"/>
              </a:xfrm>
              <a:blipFill>
                <a:blip r:embed="rId2"/>
                <a:stretch>
                  <a:fillRect l="-1061" t="-440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6073" y="5000697"/>
                <a:ext cx="6152204" cy="13583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Proposition 8.2.6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be a composite positive integer.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has a prime divisor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073" y="5000697"/>
                <a:ext cx="6152204" cy="1358321"/>
              </a:xfrm>
              <a:prstGeom prst="rect">
                <a:avLst/>
              </a:prstGeom>
              <a:blipFill>
                <a:blip r:embed="rId3"/>
                <a:stretch>
                  <a:fillRect l="-1385" t="-2667" b="-8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5E8215-B6C2-4FFF-B211-0A512816F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165735"/>
                <a:ext cx="9692640" cy="1211752"/>
              </a:xfrm>
            </p:spPr>
            <p:txBody>
              <a:bodyPr>
                <a:normAutofit/>
              </a:bodyPr>
              <a:lstStyle/>
              <a:p>
                <a:pPr marL="809625" indent="-809625"/>
                <a:r>
                  <a:rPr lang="en-US" sz="3600" dirty="0" smtClean="0"/>
                  <a:t>Q5:	Write </a:t>
                </a:r>
                <a:r>
                  <a:rPr lang="en-US" sz="3600" dirty="0"/>
                  <a:t>down an integer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≥1231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MY" sz="3600" dirty="0"/>
                  <a:t>that </a:t>
                </a:r>
                <a:r>
                  <a:rPr lang="en-MY" sz="3600" dirty="0" smtClean="0"/>
                  <a:t>shares </a:t>
                </a:r>
                <a:r>
                  <a:rPr lang="en-MY" sz="3600" dirty="0"/>
                  <a:t>no prime divisor with </a:t>
                </a:r>
                <a:r>
                  <a:rPr lang="en-MY" sz="3600" dirty="0" smtClean="0"/>
                  <a:t>15811090783488000.</a:t>
                </a:r>
                <a:endParaRPr lang="en-MY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5E8215-B6C2-4FFF-B211-0A512816F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165735"/>
                <a:ext cx="9692640" cy="1211752"/>
              </a:xfrm>
              <a:blipFill>
                <a:blip r:embed="rId3"/>
                <a:stretch>
                  <a:fillRect l="-1887" t="-1508" r="-1635" b="-190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877" y="2053615"/>
                <a:ext cx="7739419" cy="904733"/>
              </a:xfrm>
            </p:spPr>
            <p:txBody>
              <a:bodyPr/>
              <a:lstStyle/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=15811090783488000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We claim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have </a:t>
                </a:r>
                <a:r>
                  <a:rPr lang="en-US" sz="2000" u="sng" dirty="0" smtClean="0"/>
                  <a:t>no</a:t>
                </a:r>
                <a:r>
                  <a:rPr lang="en-US" sz="2000" dirty="0" smtClean="0"/>
                  <a:t> common prime divisor.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877" y="2053615"/>
                <a:ext cx="7739419" cy="904733"/>
              </a:xfrm>
              <a:blipFill>
                <a:blip r:embed="rId4"/>
                <a:stretch>
                  <a:fillRect l="-1261" t="-4730" b="-54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32F3B08-3C1A-46B6-85D6-515465F7A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94882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2F3B08-3C1A-46B6-85D6-515465F7A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877" y="1534799"/>
            <a:ext cx="805815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Answer: </a:t>
            </a:r>
            <a:r>
              <a:rPr lang="en-US" sz="2400" dirty="0"/>
              <a:t>15811090783488001 or </a:t>
            </a:r>
            <a:r>
              <a:rPr lang="en-US" sz="2400" dirty="0" smtClean="0"/>
              <a:t>15811090783487999.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704" y="2942616"/>
                <a:ext cx="9641586" cy="2975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Proof by contradiction: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 smtClean="0"/>
                  <a:t> be a prime that divides both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, i.e.,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2.	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(by the Closure Lemma</a:t>
                </a:r>
                <a:r>
                  <a:rPr lang="en-US" dirty="0" smtClean="0"/>
                  <a:t>), 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)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/>
                  <a:t>3</a:t>
                </a:r>
                <a:r>
                  <a:rPr lang="en-US" sz="2000" dirty="0" smtClean="0"/>
                  <a:t>.	This 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br>
                  <a:rPr lang="en-US" sz="2000" dirty="0" smtClean="0"/>
                </a:br>
                <a:r>
                  <a:rPr lang="en-US" dirty="0" smtClean="0">
                    <a:solidFill>
                      <a:srgbClr val="006600"/>
                    </a:solidFill>
                  </a:rPr>
                  <a:t>(by Proposition 8.1.10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dirty="0" smtClean="0">
                  <a:solidFill>
                    <a:srgbClr val="006600"/>
                  </a:solidFill>
                </a:endParaRP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4.	But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(as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 is a prime)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5.	From lines 3 and 4,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0000FF"/>
                    </a:solidFill>
                  </a:rPr>
                  <a:t>(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contradiction)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6.	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158110907834880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158110907834880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 smtClean="0"/>
                  <a:t> share no prime divisor.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4" y="2942616"/>
                <a:ext cx="9641586" cy="2975089"/>
              </a:xfrm>
              <a:prstGeom prst="rect">
                <a:avLst/>
              </a:prstGeom>
              <a:blipFill>
                <a:blip r:embed="rId7"/>
                <a:stretch>
                  <a:fillRect l="-822" t="-1230" b="-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93428" y="2139935"/>
                <a:ext cx="375144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8" y="2139935"/>
                <a:ext cx="3751440" cy="923330"/>
              </a:xfrm>
              <a:prstGeom prst="rect">
                <a:avLst/>
              </a:prstGeom>
              <a:blipFill>
                <a:blip r:embed="rId8"/>
                <a:stretch>
                  <a:fillRect l="-1133" t="-2597" r="-1294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93428" y="4086893"/>
                <a:ext cx="375144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Proposition 8.1.10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8" y="4086893"/>
                <a:ext cx="3751440" cy="923330"/>
              </a:xfrm>
              <a:prstGeom prst="rect">
                <a:avLst/>
              </a:prstGeom>
              <a:blipFill>
                <a:blip r:embed="rId9"/>
                <a:stretch>
                  <a:fillRect l="-1133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709" y="5845503"/>
                <a:ext cx="6456592" cy="904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Note: Similar argument can be made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 No two consecutive integers share prime divisors.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709" y="5845503"/>
                <a:ext cx="6456592" cy="904733"/>
              </a:xfrm>
              <a:prstGeom prst="rect">
                <a:avLst/>
              </a:prstGeom>
              <a:blipFill>
                <a:blip r:embed="rId10"/>
                <a:stretch>
                  <a:fillRect l="-944" t="-33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4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uiExpand="1" build="p"/>
      <p:bldP spid="9" grpId="0" animBg="1"/>
      <p:bldP spid="10" grpId="0" animBg="1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</p:spPr>
            <p:txBody>
              <a:bodyPr>
                <a:normAutofit fontScale="90000"/>
              </a:bodyPr>
              <a:lstStyle/>
              <a:p>
                <a:pPr marL="723900" indent="-723900"/>
                <a:r>
                  <a:rPr lang="en-SG" sz="3200" dirty="0" smtClean="0"/>
                  <a:t>Q6.	Prove </a:t>
                </a:r>
                <a:r>
                  <a:rPr lang="en-SG" sz="3200" dirty="0"/>
                  <a:t>that a positive integer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is a perfect square if and only if it has an odd number of positive divisors.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  <a:blipFill>
                <a:blip r:embed="rId2"/>
                <a:stretch>
                  <a:fillRect l="-1321" r="-881" b="-16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6000" y="1523999"/>
            <a:ext cx="279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Perfect squares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1150" y="1523999"/>
            <a:ext cx="325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perfect squares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9400" y="2210938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16</a:t>
            </a:r>
            <a:endParaRPr lang="en-SG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581150" y="3882462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144</a:t>
            </a:r>
            <a:endParaRPr lang="en-SG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555788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50" y="2555788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6850" y="29139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50" y="291390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44700" y="320837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r>
              <a:rPr lang="en-US" sz="2400" baseline="30000" dirty="0" smtClean="0"/>
              <a:t>2</a:t>
            </a:r>
            <a:endParaRPr lang="en-SG" sz="24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5113" y="4257041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3975" y="425704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144</a:t>
            </a:r>
            <a:endParaRPr lang="en-SG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" y="459652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375" y="459652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72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813" y="4935999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SG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6775" y="493599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48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6163" y="5275478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36900" y="5275478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36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363663" y="556217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47975" y="556217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24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3382" y="584887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4444" y="584887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18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044700" y="613556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</a:t>
            </a:r>
            <a:r>
              <a:rPr lang="en-US" sz="2400" baseline="30000" dirty="0" smtClean="0"/>
              <a:t>2</a:t>
            </a:r>
            <a:endParaRPr lang="en-SG" sz="2400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54900" y="2144459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20</a:t>
            </a:r>
            <a:endParaRPr lang="en-SG" sz="4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16750" y="251661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63000" y="2516613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8213" y="2913899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509000" y="291389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3500" y="3278394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1025" y="3278394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454900" y="3949265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96</a:t>
            </a:r>
            <a:endParaRPr lang="en-SG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1386" y="4351393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678163" y="4351393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96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13515" y="463809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417814" y="463809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48</a:t>
            </a:r>
            <a:endParaRPr lang="en-S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1640" y="492478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S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9167724" y="4924787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32</a:t>
            </a:r>
            <a:endParaRPr lang="en-SG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58031" y="5215641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SG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902700" y="521564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24</a:t>
            </a:r>
            <a:endParaRPr lang="en-SG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64422" y="554081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550281" y="554081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00964" y="584887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15319" y="584887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56463" y="2357295"/>
                <a:ext cx="2836036" cy="1208536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Strategy: Pair up divisors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 with divisors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63" y="2357295"/>
                <a:ext cx="2836036" cy="1208536"/>
              </a:xfrm>
              <a:prstGeom prst="rect">
                <a:avLst/>
              </a:prstGeom>
              <a:blipFill>
                <a:blip r:embed="rId3"/>
                <a:stretch>
                  <a:fillRect l="-2998" t="-3000" b="-10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2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  <p:bldP spid="47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</p:spPr>
            <p:txBody>
              <a:bodyPr>
                <a:normAutofit fontScale="90000"/>
              </a:bodyPr>
              <a:lstStyle/>
              <a:p>
                <a:pPr marL="723900" indent="-723900"/>
                <a:r>
                  <a:rPr lang="en-SG" sz="3200" dirty="0" smtClean="0"/>
                  <a:t>Q6.	Prove </a:t>
                </a:r>
                <a:r>
                  <a:rPr lang="en-SG" sz="3200" dirty="0"/>
                  <a:t>that a positive integer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is a perfect square if and only if it has an odd number of positive divisors.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  <a:blipFill>
                <a:blip r:embed="rId2"/>
                <a:stretch>
                  <a:fillRect l="-1321" r="-881" b="-16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1476" y="1384044"/>
                <a:ext cx="8401050" cy="50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1.	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000" dirty="0"/>
                  <a:t>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  <a:r>
                  <a:rPr lang="en-US" sz="2000" dirty="0" smtClean="0"/>
                  <a:t> </a:t>
                </a:r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1384044"/>
                <a:ext cx="8401050" cy="504241"/>
              </a:xfrm>
              <a:prstGeom prst="rect">
                <a:avLst/>
              </a:prstGeom>
              <a:blipFill>
                <a:blip r:embed="rId3"/>
                <a:stretch>
                  <a:fillRect l="-798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476" y="1870639"/>
                <a:ext cx="8401050" cy="50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2.	Similarly,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  <a:r>
                  <a:rPr lang="en-US" sz="2000" dirty="0" smtClean="0"/>
                  <a:t> </a:t>
                </a:r>
                <a:endParaRPr lang="en-SG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1870639"/>
                <a:ext cx="8401050" cy="504241"/>
              </a:xfrm>
              <a:prstGeom prst="rect">
                <a:avLst/>
              </a:prstGeom>
              <a:blipFill>
                <a:blip r:embed="rId4"/>
                <a:stretch>
                  <a:fillRect l="-798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76" y="2396162"/>
                <a:ext cx="8401050" cy="9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3.	</a:t>
                </a:r>
                <a:r>
                  <a:rPr lang="en-SG" sz="2000" dirty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000" dirty="0"/>
                  <a:t> we see that each positive divisor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can be paired up with exactly one positive divisor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396162"/>
                <a:ext cx="8401050" cy="921021"/>
              </a:xfrm>
              <a:prstGeom prst="rect">
                <a:avLst/>
              </a:prstGeom>
              <a:blipFill>
                <a:blip r:embed="rId6"/>
                <a:stretch>
                  <a:fillRect l="-798" b="-112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4775" y="1022202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16</a:t>
            </a:r>
            <a:endParaRPr lang="en-SG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588375" y="136705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71125" y="136705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912225" y="1725164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17125" y="1725164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90075" y="201963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r>
              <a:rPr lang="en-US" sz="2400" baseline="30000" dirty="0" smtClean="0"/>
              <a:t>2</a:t>
            </a:r>
            <a:endParaRPr lang="en-SG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6850" y="2716247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20</a:t>
            </a:r>
            <a:endParaRPr lang="en-SG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8700" y="3088401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94950" y="308840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20163" y="348568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40950" y="3485687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</a:t>
            </a:r>
            <a:endParaRPr lang="en-SG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315450" y="385018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832975" y="385018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1476" y="3371639"/>
                <a:ext cx="7807324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4.	</a:t>
                </a:r>
                <a:r>
                  <a:rPr lang="en-SG" sz="2000" dirty="0" smtClean="0"/>
                  <a:t>Hence</a:t>
                </a:r>
                <a:r>
                  <a:rPr lang="en-SG" sz="2000" dirty="0"/>
                  <a:t>, the number of divisors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that are </a:t>
                </a:r>
                <a:r>
                  <a:rPr lang="en-SG" sz="2000" dirty="0" smtClean="0">
                    <a:solidFill>
                      <a:srgbClr val="C00000"/>
                    </a:solidFill>
                  </a:rPr>
                  <a:t>different from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is </a:t>
                </a:r>
                <a:r>
                  <a:rPr lang="en-SG" sz="2000" u="sng" dirty="0"/>
                  <a:t>even</a:t>
                </a:r>
                <a:r>
                  <a:rPr lang="en-SG" sz="2000" dirty="0"/>
                  <a:t>. Let this number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3371639"/>
                <a:ext cx="7807324" cy="711349"/>
              </a:xfrm>
              <a:prstGeom prst="rect">
                <a:avLst/>
              </a:prstGeom>
              <a:blipFill>
                <a:blip r:embed="rId7"/>
                <a:stretch>
                  <a:fillRect l="-859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1476" y="4100628"/>
                <a:ext cx="7807324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5.	</a:t>
                </a:r>
                <a:r>
                  <a:rPr lang="en-SG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a perfect square,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is also a divisor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so that the total number of divisors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, which is odd.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4100628"/>
                <a:ext cx="7807324" cy="711349"/>
              </a:xfrm>
              <a:prstGeom prst="rect">
                <a:avLst/>
              </a:prstGeom>
              <a:blipFill>
                <a:blip r:embed="rId8"/>
                <a:stretch>
                  <a:fillRect l="-859" t="-4310" b="-155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1475" y="4791959"/>
                <a:ext cx="8077199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6.	</a:t>
                </a:r>
                <a:r>
                  <a:rPr lang="en-SG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dirty="0" smtClean="0"/>
                  <a:t>not a </a:t>
                </a:r>
                <a:r>
                  <a:rPr lang="en-SG" sz="2000" dirty="0"/>
                  <a:t>perfect square,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so that the total number of divisors </a:t>
                </a:r>
                <a:r>
                  <a:rPr lang="en-SG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 smtClean="0"/>
                  <a:t>, which is </a:t>
                </a:r>
                <a:r>
                  <a:rPr lang="en-SG" sz="2000" dirty="0"/>
                  <a:t>even</a:t>
                </a:r>
                <a:r>
                  <a:rPr lang="en-SG" sz="2000" dirty="0" smtClean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4791959"/>
                <a:ext cx="8077199" cy="711349"/>
              </a:xfrm>
              <a:prstGeom prst="rect">
                <a:avLst/>
              </a:prstGeom>
              <a:blipFill>
                <a:blip r:embed="rId9"/>
                <a:stretch>
                  <a:fillRect l="-830" t="-3419" r="-302" b="-145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6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Vie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414</TotalTime>
  <Words>2868</Words>
  <Application>Microsoft Office PowerPoint</Application>
  <PresentationFormat>Widescreen</PresentationFormat>
  <Paragraphs>237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Wingdings 2</vt:lpstr>
      <vt:lpstr>View</vt:lpstr>
      <vt:lpstr>Equation</vt:lpstr>
      <vt:lpstr>CS1231S Tutorial 6</vt:lpstr>
      <vt:lpstr>Learning objectives of this tutorial</vt:lpstr>
      <vt:lpstr>Q1. Let a,b∈Z. Show: (a ┤|  b ∧b | a)⇒ (a=b∨a=-b) </vt:lpstr>
      <vt:lpstr>Q2. Find the quotient and the remainder when</vt:lpstr>
      <vt:lpstr>Q3. Show that for all odd integers n∈Z, n^2 div 4=(n^2-1)/4</vt:lpstr>
      <vt:lpstr>Q4. Is 107 prime? Is 113 prime?</vt:lpstr>
      <vt:lpstr>Q5: Write down an integer n≥1231 that shares no prime divisor with 15811090783488000.</vt:lpstr>
      <vt:lpstr>Q6. Prove that a positive integer n is a perfect square if and only if it has an odd number of positive divisors.</vt:lpstr>
      <vt:lpstr>Q6. Prove that a positive integer n is a perfect square if and only if it has an odd number of positive divisors.</vt:lpstr>
      <vt:lpstr>Q7. Find the binary, octal and hexadecimal expansions of 1231.</vt:lpstr>
      <vt:lpstr>Q8. Find the decimal expansions of</vt:lpstr>
      <vt:lpstr>Q9.  Let n∈Z_(≥1)with decimal representation (a_l a_(l-1)…a_0 )_10. Prove that 9|n⟺9|(a_0+a_1+⋯+a_l ).</vt:lpstr>
      <vt:lpstr>Q9.  Let n∈Z_(≥1)with decimal representation (a_l a_(l-1)…a_0 )_10. Prove that 9|n⟺9|(a_0+a_1+⋯+a_l ).</vt:lpstr>
      <vt:lpstr>Q9.  Let n∈Z_(≥1)with decimal representation (a_l a_(l-1)…a_0 )_10. Prove that 9|n⟺9|(a_0+a_1+⋯+a_l ).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Gee</dc:creator>
  <cp:lastModifiedBy>Tan Tuck Choy</cp:lastModifiedBy>
  <cp:revision>53</cp:revision>
  <dcterms:created xsi:type="dcterms:W3CDTF">2020-09-24T12:40:03Z</dcterms:created>
  <dcterms:modified xsi:type="dcterms:W3CDTF">2020-10-06T04:02:55Z</dcterms:modified>
</cp:coreProperties>
</file>