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4"/>
  </p:sldMasterIdLst>
  <p:notesMasterIdLst>
    <p:notesMasterId r:id="rId27"/>
  </p:notesMasterIdLst>
  <p:sldIdLst>
    <p:sldId id="256" r:id="rId5"/>
    <p:sldId id="280" r:id="rId6"/>
    <p:sldId id="257" r:id="rId7"/>
    <p:sldId id="258" r:id="rId8"/>
    <p:sldId id="263" r:id="rId9"/>
    <p:sldId id="264" r:id="rId10"/>
    <p:sldId id="259" r:id="rId11"/>
    <p:sldId id="281" r:id="rId12"/>
    <p:sldId id="260" r:id="rId13"/>
    <p:sldId id="261" r:id="rId14"/>
    <p:sldId id="266" r:id="rId15"/>
    <p:sldId id="268" r:id="rId16"/>
    <p:sldId id="276" r:id="rId17"/>
    <p:sldId id="277" r:id="rId18"/>
    <p:sldId id="271" r:id="rId19"/>
    <p:sldId id="275" r:id="rId20"/>
    <p:sldId id="269" r:id="rId21"/>
    <p:sldId id="278" r:id="rId22"/>
    <p:sldId id="262" r:id="rId23"/>
    <p:sldId id="265" r:id="rId24"/>
    <p:sldId id="279" r:id="rId25"/>
    <p:sldId id="27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3333FF"/>
    <a:srgbClr val="CCFFCC"/>
    <a:srgbClr val="339933"/>
    <a:srgbClr val="CCFFFF"/>
    <a:srgbClr val="FFFFCC"/>
    <a:srgbClr val="9900FF"/>
    <a:srgbClr val="FF6600"/>
    <a:srgbClr val="0000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48"/>
    <p:restoredTop sz="94767"/>
  </p:normalViewPr>
  <p:slideViewPr>
    <p:cSldViewPr snapToGrid="0" snapToObjects="1">
      <p:cViewPr varScale="1">
        <p:scale>
          <a:sx n="81" d="100"/>
          <a:sy n="81" d="100"/>
        </p:scale>
        <p:origin x="16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02CF60-7BCC-2B47-8230-A88150F3C38F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CBEC0-0632-B042-B25E-E2E214E8D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23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CBEC0-0632-B042-B25E-E2E214E8D6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13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CBEC0-0632-B042-B25E-E2E214E8D6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01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CBEC0-0632-B042-B25E-E2E214E8D6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60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CBEC0-0632-B042-B25E-E2E214E8D6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16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CBEC0-0632-B042-B25E-E2E214E8D6B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51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CBEC0-0632-B042-B25E-E2E214E8D6B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06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CBEC0-0632-B042-B25E-E2E214E8D6B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62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10/13/2020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10/13/2020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10/13/2020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png"/><Relationship Id="rId3" Type="http://schemas.openxmlformats.org/officeDocument/2006/relationships/image" Target="../media/image410.png"/><Relationship Id="rId7" Type="http://schemas.openxmlformats.org/officeDocument/2006/relationships/image" Target="../media/image45.png"/><Relationship Id="rId12" Type="http://schemas.openxmlformats.org/officeDocument/2006/relationships/image" Target="../media/image4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8.png"/><Relationship Id="rId5" Type="http://schemas.openxmlformats.org/officeDocument/2006/relationships/image" Target="../media/image380.png"/><Relationship Id="rId10" Type="http://schemas.openxmlformats.org/officeDocument/2006/relationships/image" Target="../media/image47.png"/><Relationship Id="rId4" Type="http://schemas.openxmlformats.org/officeDocument/2006/relationships/image" Target="../media/image42.png"/><Relationship Id="rId9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43.png"/><Relationship Id="rId7" Type="http://schemas.openxmlformats.org/officeDocument/2006/relationships/image" Target="../media/image5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11" Type="http://schemas.openxmlformats.org/officeDocument/2006/relationships/image" Target="../media/image53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7.png"/><Relationship Id="rId7" Type="http://schemas.openxmlformats.org/officeDocument/2006/relationships/image" Target="../media/image691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26.png"/><Relationship Id="rId4" Type="http://schemas.openxmlformats.org/officeDocument/2006/relationships/image" Target="../media/image6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0.png"/><Relationship Id="rId4" Type="http://schemas.openxmlformats.org/officeDocument/2006/relationships/image" Target="../media/image7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73.png"/><Relationship Id="rId7" Type="http://schemas.openxmlformats.org/officeDocument/2006/relationships/image" Target="../media/image700.png"/><Relationship Id="rId2" Type="http://schemas.openxmlformats.org/officeDocument/2006/relationships/image" Target="../media/image7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11" Type="http://schemas.openxmlformats.org/officeDocument/2006/relationships/image" Target="../media/image740.png"/><Relationship Id="rId5" Type="http://schemas.openxmlformats.org/officeDocument/2006/relationships/image" Target="../media/image680.png"/><Relationship Id="rId4" Type="http://schemas.openxmlformats.org/officeDocument/2006/relationships/image" Target="../media/image640.png"/><Relationship Id="rId9" Type="http://schemas.openxmlformats.org/officeDocument/2006/relationships/image" Target="../media/image7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0.png"/><Relationship Id="rId7" Type="http://schemas.openxmlformats.org/officeDocument/2006/relationships/image" Target="../media/image79.png"/><Relationship Id="rId2" Type="http://schemas.openxmlformats.org/officeDocument/2006/relationships/image" Target="../media/image7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2.png"/><Relationship Id="rId5" Type="http://schemas.openxmlformats.org/officeDocument/2006/relationships/image" Target="../media/image77.png"/><Relationship Id="rId10" Type="http://schemas.openxmlformats.org/officeDocument/2006/relationships/image" Target="../media/image81.png"/><Relationship Id="rId4" Type="http://schemas.openxmlformats.org/officeDocument/2006/relationships/image" Target="../media/image76.png"/><Relationship Id="rId9" Type="http://schemas.openxmlformats.org/officeDocument/2006/relationships/image" Target="../media/image80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7" Type="http://schemas.openxmlformats.org/officeDocument/2006/relationships/image" Target="../media/image8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8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7" Type="http://schemas.openxmlformats.org/officeDocument/2006/relationships/image" Target="../media/image9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.jpg"/><Relationship Id="rId3" Type="http://schemas.openxmlformats.org/officeDocument/2006/relationships/image" Target="../media/image1.jp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200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5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9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0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6B4D1-04EF-4BB0-96B1-EA78021276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Tutorial 7: NUMBER THEORY II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37EBE8-C0BE-4EBB-ABAF-47D7F66614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Slides by Lin </a:t>
            </a:r>
            <a:r>
              <a:rPr lang="en-SG" dirty="0" err="1"/>
              <a:t>Geyu</a:t>
            </a:r>
            <a:r>
              <a:rPr lang="en-SG" dirty="0"/>
              <a:t> &amp; Zhu </a:t>
            </a:r>
            <a:r>
              <a:rPr lang="en-SG" dirty="0" err="1"/>
              <a:t>Xiaochen</a:t>
            </a:r>
            <a:endParaRPr lang="en-SG" dirty="0"/>
          </a:p>
          <a:p>
            <a:r>
              <a:rPr lang="en-SG" dirty="0"/>
              <a:t>with additions by Aaron Tan and Lawrence</a:t>
            </a:r>
          </a:p>
        </p:txBody>
      </p:sp>
    </p:spTree>
    <p:extLst>
      <p:ext uri="{BB962C8B-B14F-4D97-AF65-F5344CB8AC3E}">
        <p14:creationId xmlns:p14="http://schemas.microsoft.com/office/powerpoint/2010/main" val="1158282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DA9109-6C88-4237-A74A-D7C70215C5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9758" y="1312630"/>
                <a:ext cx="2118610" cy="430275"/>
              </a:xfrm>
            </p:spPr>
            <p:txBody>
              <a:bodyPr>
                <a:noAutofit/>
              </a:bodyPr>
              <a:lstStyle/>
              <a:p>
                <a:pPr marL="344488" indent="-344488">
                  <a:buNone/>
                </a:pPr>
                <a:r>
                  <a:rPr lang="en-US" sz="2400" dirty="0"/>
                  <a:t>1.	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DA9109-6C88-4237-A74A-D7C70215C5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9758" y="1312630"/>
                <a:ext cx="2118610" cy="430275"/>
              </a:xfrm>
              <a:blipFill>
                <a:blip r:embed="rId3"/>
                <a:stretch>
                  <a:fillRect l="-4611" t="-11268" b="-38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87E7AF9-5245-4782-BF9D-3D21CB9E9202}"/>
                  </a:ext>
                </a:extLst>
              </p:cNvPr>
              <p:cNvSpPr txBox="1"/>
              <p:nvPr/>
            </p:nvSpPr>
            <p:spPr>
              <a:xfrm>
                <a:off x="222939" y="202217"/>
                <a:ext cx="11408767" cy="9541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714375" indent="-714375"/>
                <a:r>
                  <a:rPr lang="en-US" sz="2800" dirty="0"/>
                  <a:t>Q6.	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800" b="0" dirty="0"/>
                  <a:t>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≠0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≠0.</m:t>
                    </m:r>
                  </m:oMath>
                </a14:m>
                <a:r>
                  <a:rPr lang="en-US" sz="2800" b="0" dirty="0"/>
                  <a:t> Prove that an integer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b="0" dirty="0"/>
                  <a:t> is an integer linear combination of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b="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b="0" dirty="0"/>
                  <a:t> if and only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b="0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87E7AF9-5245-4782-BF9D-3D21CB9E9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39" y="202217"/>
                <a:ext cx="11408767" cy="954107"/>
              </a:xfrm>
              <a:prstGeom prst="rect">
                <a:avLst/>
              </a:prstGeom>
              <a:blipFill>
                <a:blip r:embed="rId4"/>
                <a:stretch>
                  <a:fillRect l="-1068" t="-5660" b="-157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5618CC-6044-4983-9CB5-412EB34279B0}"/>
                  </a:ext>
                </a:extLst>
              </p:cNvPr>
              <p:cNvSpPr txBox="1"/>
              <p:nvPr/>
            </p:nvSpPr>
            <p:spPr>
              <a:xfrm>
                <a:off x="369758" y="2489141"/>
                <a:ext cx="5124449" cy="2416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69913" indent="-569913">
                  <a:spcAft>
                    <a:spcPts val="600"/>
                  </a:spcAft>
                </a:pPr>
                <a:r>
                  <a:rPr lang="en-US" sz="2400" dirty="0"/>
                  <a:t>2.1.	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400" dirty="0"/>
                  <a:t> 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𝑏𝑡</m:t>
                    </m:r>
                  </m:oMath>
                </a14:m>
                <a:r>
                  <a:rPr lang="en-SG" sz="2400" dirty="0"/>
                  <a:t>.</a:t>
                </a:r>
              </a:p>
              <a:p>
                <a:pPr marL="569913" indent="-569913">
                  <a:spcAft>
                    <a:spcPts val="600"/>
                  </a:spcAft>
                </a:pPr>
                <a:r>
                  <a:rPr lang="en-SG" sz="2400" dirty="0"/>
                  <a:t>2.2.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SG" sz="2400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SG" sz="2400" dirty="0"/>
                  <a:t>  </a:t>
                </a:r>
                <a:br>
                  <a:rPr lang="en-SG" sz="2400" dirty="0"/>
                </a:br>
                <a:r>
                  <a:rPr lang="en-SG" sz="2000" dirty="0">
                    <a:solidFill>
                      <a:srgbClr val="006600"/>
                    </a:solidFill>
                  </a:rPr>
                  <a:t>(by the definition of </a:t>
                </a:r>
                <a:r>
                  <a:rPr lang="en-SG" sz="2000" dirty="0" err="1">
                    <a:solidFill>
                      <a:srgbClr val="006600"/>
                    </a:solidFill>
                  </a:rPr>
                  <a:t>gcd</a:t>
                </a:r>
                <a:r>
                  <a:rPr lang="en-SG" sz="2000" dirty="0">
                    <a:solidFill>
                      <a:srgbClr val="006600"/>
                    </a:solidFill>
                  </a:rPr>
                  <a:t>)</a:t>
                </a:r>
                <a:endParaRPr lang="en-SG" sz="2400" dirty="0">
                  <a:solidFill>
                    <a:srgbClr val="006600"/>
                  </a:solidFill>
                </a:endParaRPr>
              </a:p>
              <a:p>
                <a:pPr marL="569913" indent="-569913">
                  <a:spcAft>
                    <a:spcPts val="600"/>
                  </a:spcAft>
                </a:pPr>
                <a:r>
                  <a:rPr lang="en-SG" sz="2400" dirty="0"/>
                  <a:t>2.3.	So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𝑏𝑡</m:t>
                    </m:r>
                  </m:oMath>
                </a14:m>
                <a:r>
                  <a:rPr lang="en-SG" sz="2400" dirty="0"/>
                  <a:t> </a:t>
                </a:r>
                <a:br>
                  <a:rPr lang="en-SG" sz="2400" dirty="0"/>
                </a:br>
                <a:r>
                  <a:rPr lang="en-SG" sz="2000" dirty="0">
                    <a:solidFill>
                      <a:srgbClr val="006600"/>
                    </a:solidFill>
                  </a:rPr>
                  <a:t>(by the Closure Lemma)</a:t>
                </a:r>
                <a:endParaRPr lang="en-SG" sz="2400" dirty="0">
                  <a:solidFill>
                    <a:srgbClr val="006600"/>
                  </a:solidFill>
                </a:endParaRPr>
              </a:p>
              <a:p>
                <a:pPr marL="569913" indent="-569913">
                  <a:spcAft>
                    <a:spcPts val="600"/>
                  </a:spcAft>
                </a:pPr>
                <a:r>
                  <a:rPr lang="en-SG" sz="2400" dirty="0"/>
                  <a:t>2.4.	This means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SG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5618CC-6044-4983-9CB5-412EB3427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58" y="2489141"/>
                <a:ext cx="5124449" cy="2416046"/>
              </a:xfrm>
              <a:prstGeom prst="rect">
                <a:avLst/>
              </a:prstGeom>
              <a:blipFill>
                <a:blip r:embed="rId5"/>
                <a:stretch>
                  <a:fillRect l="-1905" t="-2015" r="-952" b="-4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34669A-611D-40AF-9195-A3F3A32D4819}"/>
                  </a:ext>
                </a:extLst>
              </p:cNvPr>
              <p:cNvSpPr txBox="1"/>
              <p:nvPr/>
            </p:nvSpPr>
            <p:spPr>
              <a:xfrm>
                <a:off x="5646140" y="2446705"/>
                <a:ext cx="6310546" cy="3792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09588" indent="-509588">
                  <a:spcAft>
                    <a:spcPts val="600"/>
                  </a:spcAft>
                </a:pPr>
                <a:r>
                  <a:rPr lang="en-US" sz="2400" dirty="0"/>
                  <a:t>3.1.	Suppose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b="0" dirty="0"/>
                  <a:t>.</a:t>
                </a:r>
              </a:p>
              <a:p>
                <a:pPr marL="509588" indent="-509588">
                  <a:spcAft>
                    <a:spcPts val="600"/>
                  </a:spcAft>
                </a:pPr>
                <a:r>
                  <a:rPr lang="en-US" sz="2400" b="0" dirty="0"/>
                  <a:t>3.2.</a:t>
                </a:r>
                <a:r>
                  <a:rPr lang="en-SG" sz="2400" dirty="0"/>
                  <a:t>	</a:t>
                </a:r>
                <a:r>
                  <a:rPr lang="en-SG" sz="2400" dirty="0">
                    <a:solidFill>
                      <a:srgbClr val="006600"/>
                    </a:solidFill>
                  </a:rPr>
                  <a:t>Use </a:t>
                </a:r>
                <a:r>
                  <a:rPr lang="en-SG" sz="2400" dirty="0" err="1">
                    <a:solidFill>
                      <a:srgbClr val="006600"/>
                    </a:solidFill>
                  </a:rPr>
                  <a:t>Bé</a:t>
                </a:r>
                <a:r>
                  <a:rPr lang="en-US" sz="2400" dirty="0" err="1">
                    <a:solidFill>
                      <a:srgbClr val="006600"/>
                    </a:solidFill>
                  </a:rPr>
                  <a:t>zout’s</a:t>
                </a:r>
                <a:r>
                  <a:rPr lang="en-US" sz="2400" dirty="0">
                    <a:solidFill>
                      <a:srgbClr val="006600"/>
                    </a:solidFill>
                  </a:rPr>
                  <a:t> Lemma </a:t>
                </a:r>
                <a:r>
                  <a:rPr lang="en-SG" sz="2400" dirty="0"/>
                  <a:t>to find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400" dirty="0"/>
                  <a:t> such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𝑏𝑙</m:t>
                    </m:r>
                  </m:oMath>
                </a14:m>
                <a:r>
                  <a:rPr lang="en-US" sz="2400" b="0" dirty="0"/>
                  <a:t>.</a:t>
                </a:r>
              </a:p>
              <a:p>
                <a:pPr marL="509588" indent="-509588">
                  <a:spcAft>
                    <a:spcPts val="600"/>
                  </a:spcAft>
                </a:pPr>
                <a:r>
                  <a:rPr lang="en-SG" sz="2400" dirty="0"/>
                  <a:t>3.3.	</a:t>
                </a:r>
                <a:r>
                  <a:rPr lang="en-SG" sz="2400" dirty="0">
                    <a:solidFill>
                      <a:srgbClr val="006600"/>
                    </a:solidFill>
                  </a:rPr>
                  <a:t>Use the definition of divisibility </a:t>
                </a:r>
                <a:r>
                  <a:rPr lang="en-SG" sz="2400" dirty="0"/>
                  <a:t>to find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400" dirty="0"/>
                  <a:t> 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gcd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400" b="0" dirty="0"/>
                  <a:t>.</a:t>
                </a:r>
              </a:p>
              <a:p>
                <a:pPr marL="509588" indent="-509588">
                  <a:spcAft>
                    <a:spcPts val="600"/>
                  </a:spcAft>
                </a:pPr>
                <a:r>
                  <a:rPr lang="en-SG" sz="2400" dirty="0"/>
                  <a:t>3.4. 	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dirty="0">
                    <a:solidFill>
                      <a:srgbClr val="006600"/>
                    </a:solidFill>
                  </a:rPr>
                  <a:t> (by line 3.2)</a:t>
                </a:r>
              </a:p>
              <a:p>
                <a:pPr marL="509588" indent="-509588">
                  <a:spcAft>
                    <a:spcPts val="600"/>
                  </a:spcAft>
                  <a:tabLst>
                    <a:tab pos="1544638" algn="l"/>
                  </a:tabLst>
                </a:pPr>
                <a:r>
                  <a:rPr lang="en-US" sz="2000" i="1" dirty="0">
                    <a:solidFill>
                      <a:srgbClr val="00660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𝑚𝑙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006600"/>
                    </a:solidFill>
                  </a:rPr>
                  <a:t>. </a:t>
                </a:r>
                <a:endParaRPr lang="en-US" sz="2400" i="1" dirty="0">
                  <a:solidFill>
                    <a:srgbClr val="006600"/>
                  </a:solidFill>
                </a:endParaRPr>
              </a:p>
              <a:p>
                <a:pPr marL="509588" indent="-509588">
                  <a:spcAft>
                    <a:spcPts val="600"/>
                  </a:spcAft>
                </a:pPr>
                <a:r>
                  <a:rPr lang="en-US" sz="2400" dirty="0"/>
                  <a:t>3</a:t>
                </a:r>
                <a:r>
                  <a:rPr lang="en-US" sz="2400" b="0" dirty="0"/>
                  <a:t>.5.</a:t>
                </a:r>
                <a:r>
                  <a:rPr lang="en-US" sz="2400" dirty="0"/>
                  <a:t>	Hence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b="0" dirty="0"/>
                  <a:t> is an integer linear combination </a:t>
                </a:r>
                <a:br>
                  <a:rPr lang="en-US" sz="2400" b="0" dirty="0"/>
                </a:br>
                <a:r>
                  <a:rPr lang="en-US" sz="2400" b="0" dirty="0"/>
                  <a:t>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b="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b="0" dirty="0"/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34669A-611D-40AF-9195-A3F3A32D4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140" y="2446705"/>
                <a:ext cx="6310546" cy="3792513"/>
              </a:xfrm>
              <a:prstGeom prst="rect">
                <a:avLst/>
              </a:prstGeom>
              <a:blipFill>
                <a:blip r:embed="rId6"/>
                <a:stretch>
                  <a:fillRect l="-1449" t="-1286" b="-2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369758" y="1876425"/>
            <a:ext cx="1998689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2. “Only if”:</a:t>
            </a:r>
            <a:endParaRPr lang="en-SG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634350" y="1876425"/>
            <a:ext cx="1269479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3. “If”:</a:t>
            </a:r>
            <a:endParaRPr lang="en-SG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463758" y="1943100"/>
            <a:ext cx="0" cy="4495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76276" y="5222341"/>
                <a:ext cx="4124323" cy="101566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3333FF"/>
                    </a:solidFill>
                  </a:rPr>
                  <a:t>Lemma 8.1.14 (Closure Lemma)</a:t>
                </a:r>
              </a:p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000" dirty="0"/>
                  <a:t>.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SG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000" dirty="0"/>
                  <a:t>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76" y="5222341"/>
                <a:ext cx="4124323" cy="1015663"/>
              </a:xfrm>
              <a:prstGeom prst="rect">
                <a:avLst/>
              </a:prstGeom>
              <a:blipFill>
                <a:blip r:embed="rId7"/>
                <a:stretch>
                  <a:fillRect l="-1475" t="-2976"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343900" y="1287957"/>
                <a:ext cx="3552825" cy="101566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2000" b="1" dirty="0">
                    <a:solidFill>
                      <a:srgbClr val="3333FF"/>
                    </a:solidFill>
                  </a:rPr>
                  <a:t>Bézout's </a:t>
                </a:r>
                <a:r>
                  <a:rPr lang="en-US" sz="2000" b="1" dirty="0">
                    <a:solidFill>
                      <a:srgbClr val="3333FF"/>
                    </a:solidFill>
                  </a:rPr>
                  <a:t>Lemma:</a:t>
                </a:r>
              </a:p>
              <a:p>
                <a14:m>
                  <m:oMath xmlns:m="http://schemas.openxmlformats.org/officeDocument/2006/math">
                    <m:r>
                      <a:rPr lang="en-SG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≠0,∃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000" dirty="0"/>
                  <a:t> </a:t>
                </a:r>
                <a:r>
                  <a:rPr lang="en-SG" sz="2000" dirty="0" err="1"/>
                  <a:t>s.t.</a:t>
                </a:r>
                <a:r>
                  <a:rPr lang="en-SG" sz="20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SG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3900" y="1287957"/>
                <a:ext cx="3552825" cy="1015663"/>
              </a:xfrm>
              <a:prstGeom prst="rect">
                <a:avLst/>
              </a:prstGeom>
              <a:blipFill>
                <a:blip r:embed="rId8"/>
                <a:stretch>
                  <a:fillRect l="-1709" t="-2367" b="-473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402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uiExpand="1" build="p"/>
      <p:bldP spid="9" grpId="0" uiExpand="1" build="p"/>
      <p:bldP spid="2" grpId="0" animBg="1"/>
      <p:bldP spid="7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4B6CB7-5647-479E-80E8-63EFDDF9FCC9}"/>
                  </a:ext>
                </a:extLst>
              </p:cNvPr>
              <p:cNvSpPr txBox="1"/>
              <p:nvPr/>
            </p:nvSpPr>
            <p:spPr>
              <a:xfrm>
                <a:off x="336118" y="394945"/>
                <a:ext cx="8095187" cy="5232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714375" indent="-714375"/>
                <a:r>
                  <a:rPr lang="en-US" sz="2800" dirty="0"/>
                  <a:t>Q7. 	Find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800" b="0" dirty="0"/>
                  <a:t> such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−15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+50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4B6CB7-5647-479E-80E8-63EFDDF9F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18" y="394945"/>
                <a:ext cx="8095187" cy="523220"/>
              </a:xfrm>
              <a:prstGeom prst="rect">
                <a:avLst/>
              </a:prstGeom>
              <a:blipFill>
                <a:blip r:embed="rId2"/>
                <a:stretch>
                  <a:fillRect l="-1429" t="-11364" b="-295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51C00B-A445-4345-B08D-A0DE848E1D16}"/>
                  </a:ext>
                </a:extLst>
              </p:cNvPr>
              <p:cNvSpPr txBox="1"/>
              <p:nvPr/>
            </p:nvSpPr>
            <p:spPr>
              <a:xfrm>
                <a:off x="678000" y="1326070"/>
                <a:ext cx="2689412" cy="46166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SG" sz="2400" i="1" dirty="0" smtClean="0">
                          <a:latin typeface="Cambria Math" panose="02040503050406030204" pitchFamily="18" charset="0"/>
                        </a:rPr>
                        <m:t>gcd</m:t>
                      </m:r>
                      <m:r>
                        <a:rPr lang="en-SG" sz="2400" i="1" dirty="0" smtClean="0">
                          <a:latin typeface="Cambria Math" panose="02040503050406030204" pitchFamily="18" charset="0"/>
                        </a:rPr>
                        <m:t>⁡(12,15)=3</m:t>
                      </m:r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51C00B-A445-4345-B08D-A0DE848E1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00" y="1326070"/>
                <a:ext cx="2689412" cy="461665"/>
              </a:xfrm>
              <a:prstGeom prst="rect">
                <a:avLst/>
              </a:prstGeom>
              <a:blipFill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BF1B3D-0894-4B56-93A0-D12F101D208C}"/>
                  </a:ext>
                </a:extLst>
              </p:cNvPr>
              <p:cNvSpPr txBox="1"/>
              <p:nvPr/>
            </p:nvSpPr>
            <p:spPr>
              <a:xfrm>
                <a:off x="470590" y="1889302"/>
                <a:ext cx="3025645" cy="83099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SG" sz="240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SG" sz="2400" i="0" dirty="0" smtClean="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SG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SG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SG" sz="2400" b="0" i="0" dirty="0" smtClean="0">
                                      <a:latin typeface="Cambria Math" panose="02040503050406030204" pitchFamily="18" charset="0"/>
                                    </a:rPr>
                                    <m:t>gcd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SG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SG" sz="2400" i="1" dirty="0" smtClean="0">
                                          <a:latin typeface="Cambria Math" panose="02040503050406030204" pitchFamily="18" charset="0"/>
                                        </a:rPr>
                                        <m:t>12,15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,50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SG" sz="2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SG" sz="24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SG" sz="2400" b="0" i="0" dirty="0" smtClean="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40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,50</m:t>
                              </m:r>
                            </m:e>
                          </m:d>
                        </m:e>
                      </m:func>
                      <m:r>
                        <a:rPr lang="en-SG" sz="2400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BF1B3D-0894-4B56-93A0-D12F101D2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590" y="1889302"/>
                <a:ext cx="3025645" cy="830997"/>
              </a:xfrm>
              <a:prstGeom prst="rect">
                <a:avLst/>
              </a:prstGeom>
              <a:blipFill>
                <a:blip r:embed="rId4"/>
                <a:stretch>
                  <a:fillRect b="-1029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3403D6-2BAC-4A2A-9478-54B9A91CFAE7}"/>
                  </a:ext>
                </a:extLst>
              </p:cNvPr>
              <p:cNvSpPr txBox="1"/>
              <p:nvPr/>
            </p:nvSpPr>
            <p:spPr>
              <a:xfrm>
                <a:off x="8659906" y="209674"/>
                <a:ext cx="3418915" cy="101566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2000" b="1" dirty="0">
                    <a:solidFill>
                      <a:srgbClr val="3333FF"/>
                    </a:solidFill>
                  </a:rPr>
                  <a:t>Bézout's </a:t>
                </a:r>
                <a:r>
                  <a:rPr lang="en-US" sz="2000" b="1" dirty="0">
                    <a:solidFill>
                      <a:srgbClr val="3333FF"/>
                    </a:solidFill>
                  </a:rPr>
                  <a:t>Lemma:</a:t>
                </a:r>
              </a:p>
              <a:p>
                <a14:m>
                  <m:oMath xmlns:m="http://schemas.openxmlformats.org/officeDocument/2006/math">
                    <m:r>
                      <a:rPr lang="en-SG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≠0,∃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000" dirty="0"/>
                  <a:t> </a:t>
                </a:r>
                <a:r>
                  <a:rPr lang="en-SG" sz="2000" dirty="0" err="1"/>
                  <a:t>s.t.</a:t>
                </a:r>
                <a:r>
                  <a:rPr lang="en-SG" sz="20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SG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3403D6-2BAC-4A2A-9478-54B9A91CF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9906" y="209674"/>
                <a:ext cx="3418915" cy="1015663"/>
              </a:xfrm>
              <a:prstGeom prst="rect">
                <a:avLst/>
              </a:prstGeom>
              <a:blipFill>
                <a:blip r:embed="rId5"/>
                <a:stretch>
                  <a:fillRect l="-1779" t="-2367" b="-473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AE5AC70-65D9-45D6-B313-D3DFDBFE75D2}"/>
                  </a:ext>
                </a:extLst>
              </p:cNvPr>
              <p:cNvSpPr txBox="1"/>
              <p:nvPr/>
            </p:nvSpPr>
            <p:spPr>
              <a:xfrm>
                <a:off x="3496235" y="1349546"/>
                <a:ext cx="65855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SG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SG" sz="2400" dirty="0"/>
                  <a:t>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SG" sz="2400" dirty="0"/>
                  <a:t> is an integer linear combination of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r>
                  <a:rPr lang="en-SG" sz="2400" dirty="0"/>
                  <a:t> and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r>
                  <a:rPr lang="en-SG" sz="2400" dirty="0"/>
                  <a:t>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AE5AC70-65D9-45D6-B313-D3DFDBFE7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235" y="1349546"/>
                <a:ext cx="6585509" cy="461665"/>
              </a:xfrm>
              <a:prstGeom prst="rect">
                <a:avLst/>
              </a:prstGeom>
              <a:blipFill>
                <a:blip r:embed="rId6"/>
                <a:stretch>
                  <a:fillRect t="-10526" r="-93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34A2F39-6D6E-45EE-BF40-305E299A48B3}"/>
                  </a:ext>
                </a:extLst>
              </p:cNvPr>
              <p:cNvSpPr txBox="1"/>
              <p:nvPr/>
            </p:nvSpPr>
            <p:spPr>
              <a:xfrm>
                <a:off x="3367412" y="2013511"/>
                <a:ext cx="65855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tabLst>
                    <a:tab pos="5567363" algn="l"/>
                  </a:tabLst>
                </a:pPr>
                <a14:m>
                  <m:oMath xmlns:m="http://schemas.openxmlformats.org/officeDocument/2006/math">
                    <m:r>
                      <a:rPr lang="en-SG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SG" sz="2400" dirty="0"/>
                  <a:t>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SG" sz="2400" dirty="0"/>
                  <a:t> is an integer linear combination of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SG" sz="2400" dirty="0"/>
                  <a:t> and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en-SG" sz="2400" dirty="0"/>
                  <a:t>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34A2F39-6D6E-45EE-BF40-305E299A4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412" y="2013511"/>
                <a:ext cx="6585509" cy="461665"/>
              </a:xfrm>
              <a:prstGeom prst="rect">
                <a:avLst/>
              </a:prstGeom>
              <a:blipFill>
                <a:blip r:embed="rId7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78EC35E-A612-447A-BDF3-07A750D9ADE6}"/>
                  </a:ext>
                </a:extLst>
              </p:cNvPr>
              <p:cNvSpPr txBox="1"/>
              <p:nvPr/>
            </p:nvSpPr>
            <p:spPr>
              <a:xfrm>
                <a:off x="3724835" y="2720299"/>
                <a:ext cx="6585509" cy="907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  <a:tabLst>
                    <a:tab pos="5835650" algn="l"/>
                  </a:tabLst>
                </a:pP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3=15−12=15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×1+12×</m:t>
                    </m:r>
                    <m:d>
                      <m:dPr>
                        <m:ctrlP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SG" sz="2400" dirty="0"/>
                  <a:t>	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2400" dirty="0"/>
              </a:p>
              <a:p>
                <a:pPr>
                  <a:tabLst>
                    <a:tab pos="5835650" algn="l"/>
                  </a:tabLst>
                </a:pPr>
                <a14:m>
                  <m:oMath xmlns:m="http://schemas.openxmlformats.org/officeDocument/2006/math">
                    <m:r>
                      <a:rPr lang="en-SG" sz="2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=51−50=50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×(−1)+3×17.</m:t>
                    </m:r>
                  </m:oMath>
                </a14:m>
                <a:r>
                  <a:rPr lang="en-SG" sz="2400" dirty="0"/>
                  <a:t>	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78EC35E-A612-447A-BDF3-07A750D9A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835" y="2720299"/>
                <a:ext cx="6585509" cy="907941"/>
              </a:xfrm>
              <a:prstGeom prst="rect">
                <a:avLst/>
              </a:prstGeom>
              <a:blipFill>
                <a:blip r:embed="rId8"/>
                <a:stretch>
                  <a:fillRect l="-185" b="-939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4CD27681-A2C0-43D8-B712-7475E4C414BA}"/>
              </a:ext>
            </a:extLst>
          </p:cNvPr>
          <p:cNvSpPr txBox="1"/>
          <p:nvPr/>
        </p:nvSpPr>
        <p:spPr>
          <a:xfrm>
            <a:off x="470618" y="3707923"/>
            <a:ext cx="3913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Using </a:t>
            </a:r>
            <a:r>
              <a:rPr lang="en-SG" sz="2400" dirty="0">
                <a:solidFill>
                  <a:srgbClr val="0000FF"/>
                </a:solidFill>
              </a:rPr>
              <a:t>Euclidean Algorithm</a:t>
            </a:r>
            <a:r>
              <a:rPr lang="en-SG" sz="2400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237E8D4-1302-457C-9D39-A0D712441F96}"/>
                  </a:ext>
                </a:extLst>
              </p:cNvPr>
              <p:cNvSpPr txBox="1"/>
              <p:nvPr/>
            </p:nvSpPr>
            <p:spPr>
              <a:xfrm>
                <a:off x="1925027" y="4169588"/>
                <a:ext cx="8027894" cy="15556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  <a:tabLst>
                    <a:tab pos="6818313" algn="l"/>
                  </a:tabLst>
                </a:pP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1=50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×(−1)+3×17</m:t>
                    </m:r>
                  </m:oMath>
                </a14:m>
                <a:r>
                  <a:rPr lang="en-SG" sz="2400" dirty="0"/>
                  <a:t>	by </a:t>
                </a:r>
                <a14:m>
                  <m:oMath xmlns:m="http://schemas.openxmlformats.org/officeDocument/2006/math">
                    <m:r>
                      <a:rPr lang="en-SG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SG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2400" dirty="0"/>
              </a:p>
              <a:p>
                <a:pPr>
                  <a:spcAft>
                    <a:spcPts val="1200"/>
                  </a:spcAft>
                  <a:tabLst>
                    <a:tab pos="268288" algn="l"/>
                    <a:tab pos="6818313" algn="l"/>
                  </a:tabLst>
                </a:pPr>
                <a:r>
                  <a:rPr lang="en-SG" sz="2400" b="0" dirty="0"/>
                  <a:t>	</a:t>
                </a:r>
                <a14:m>
                  <m:oMath xmlns:m="http://schemas.openxmlformats.org/officeDocument/2006/math">
                    <m:r>
                      <a:rPr lang="en-SG" sz="2400" i="1">
                        <a:latin typeface="Cambria Math" panose="02040503050406030204" pitchFamily="18" charset="0"/>
                      </a:rPr>
                      <m:t>=50</m:t>
                    </m:r>
                    <m:r>
                      <a:rPr lang="en-SG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×(−1)+</m:t>
                    </m:r>
                    <m:d>
                      <m:dPr>
                        <m:ctrlP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15</m:t>
                        </m:r>
                        <m:r>
                          <a:rPr lang="en-SG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×1+12×</m:t>
                        </m:r>
                        <m:d>
                          <m:dPr>
                            <m:ctrlPr>
                              <a:rPr lang="en-SG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SG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×17</m:t>
                    </m:r>
                  </m:oMath>
                </a14:m>
                <a:r>
                  <a:rPr lang="en-SG" sz="2400" dirty="0"/>
                  <a:t>	by </a:t>
                </a:r>
                <a14:m>
                  <m:oMath xmlns:m="http://schemas.openxmlformats.org/officeDocument/2006/math">
                    <m:r>
                      <a:rPr lang="en-SG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SG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2400" dirty="0"/>
              </a:p>
              <a:p>
                <a:pPr>
                  <a:tabLst>
                    <a:tab pos="268288" algn="l"/>
                    <a:tab pos="6818313" algn="l"/>
                  </a:tabLst>
                </a:pPr>
                <a:r>
                  <a:rPr lang="en-SG" sz="2400" dirty="0"/>
                  <a:t>	</a:t>
                </a:r>
                <a14:m>
                  <m:oMath xmlns:m="http://schemas.openxmlformats.org/officeDocument/2006/math">
                    <m:r>
                      <a:rPr lang="en-SG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SG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−17</m:t>
                        </m:r>
                      </m:e>
                    </m:d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−15</m:t>
                    </m:r>
                    <m:r>
                      <a:rPr lang="en-SG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×(−1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</m:t>
                    </m:r>
                    <m:r>
                      <a:rPr lang="en-SG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50</m:t>
                    </m:r>
                    <m:r>
                      <a:rPr lang="en-SG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SG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SG" sz="2400" dirty="0"/>
                  <a:t>.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237E8D4-1302-457C-9D39-A0D712441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027" y="4169588"/>
                <a:ext cx="8027894" cy="1555619"/>
              </a:xfrm>
              <a:prstGeom prst="rect">
                <a:avLst/>
              </a:prstGeom>
              <a:blipFill>
                <a:blip r:embed="rId9"/>
                <a:stretch>
                  <a:fillRect l="-228" t="-3137" b="-823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3286125" y="5219700"/>
            <a:ext cx="4592898" cy="581025"/>
            <a:chOff x="3286125" y="5219700"/>
            <a:chExt cx="4592898" cy="581025"/>
          </a:xfrm>
        </p:grpSpPr>
        <p:sp>
          <p:nvSpPr>
            <p:cNvPr id="2" name="Rounded Rectangle 1"/>
            <p:cNvSpPr/>
            <p:nvPr/>
          </p:nvSpPr>
          <p:spPr>
            <a:xfrm>
              <a:off x="3286125" y="5219700"/>
              <a:ext cx="876300" cy="581025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145347" y="5219700"/>
              <a:ext cx="874454" cy="581025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7002723" y="5219700"/>
              <a:ext cx="876300" cy="581025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595953" y="5753661"/>
            <a:ext cx="3860644" cy="375166"/>
            <a:chOff x="3595953" y="5753661"/>
            <a:chExt cx="3860644" cy="3751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3595953" y="5759495"/>
                  <a:ext cx="25776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SG" sz="2400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5953" y="5759495"/>
                  <a:ext cx="257763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14286" r="-9524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451705" y="5759495"/>
                  <a:ext cx="26173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SG" sz="24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1705" y="5759495"/>
                  <a:ext cx="261738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25581" r="-23256" b="-28333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7217301" y="5753661"/>
                  <a:ext cx="23929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SG" sz="24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7301" y="5753661"/>
                  <a:ext cx="239296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15385" r="-10256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4392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2" grpId="0"/>
      <p:bldP spid="14" grpId="0"/>
      <p:bldP spid="15" grpId="0"/>
      <p:bldP spid="19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B45020-1BE5-4A2B-878D-1D17C2E59F5F}"/>
              </a:ext>
            </a:extLst>
          </p:cNvPr>
          <p:cNvSpPr txBox="1"/>
          <p:nvPr/>
        </p:nvSpPr>
        <p:spPr>
          <a:xfrm>
            <a:off x="575364" y="306510"/>
            <a:ext cx="1098798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809625" algn="l"/>
              </a:tabLst>
            </a:pPr>
            <a:r>
              <a:rPr lang="en-US" sz="2800" dirty="0"/>
              <a:t>Q8.	Determine the prime factorization of each of the following integers: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C5D543-6EAD-4739-A0D8-E5FC8967718B}"/>
                  </a:ext>
                </a:extLst>
              </p:cNvPr>
              <p:cNvSpPr txBox="1"/>
              <p:nvPr/>
            </p:nvSpPr>
            <p:spPr>
              <a:xfrm>
                <a:off x="995680" y="1288655"/>
                <a:ext cx="194754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542925" algn="l"/>
                  </a:tabLst>
                </a:pPr>
                <a:r>
                  <a:rPr lang="en-US" sz="2800" b="0" dirty="0"/>
                  <a:t>(a)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14351</m:t>
                    </m:r>
                  </m:oMath>
                </a14:m>
                <a:endParaRPr lang="en-SG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C5D543-6EAD-4739-A0D8-E5FC89677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680" y="1288655"/>
                <a:ext cx="1947545" cy="523220"/>
              </a:xfrm>
              <a:prstGeom prst="rect">
                <a:avLst/>
              </a:prstGeom>
              <a:blipFill>
                <a:blip r:embed="rId2"/>
                <a:stretch>
                  <a:fillRect l="-6250" t="-11628" b="-3139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271F4B-46BC-4ECA-80C4-C686A4E6A449}"/>
                  </a:ext>
                </a:extLst>
              </p:cNvPr>
              <p:cNvSpPr txBox="1"/>
              <p:nvPr/>
            </p:nvSpPr>
            <p:spPr>
              <a:xfrm>
                <a:off x="7000875" y="1288655"/>
                <a:ext cx="19526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542925" algn="l"/>
                  </a:tabLst>
                </a:pPr>
                <a:r>
                  <a:rPr lang="en-US" sz="2800" b="0" dirty="0"/>
                  <a:t>(b)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14369</m:t>
                    </m:r>
                  </m:oMath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271F4B-46BC-4ECA-80C4-C686A4E6A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875" y="1288655"/>
                <a:ext cx="1952625" cy="523220"/>
              </a:xfrm>
              <a:prstGeom prst="rect">
                <a:avLst/>
              </a:prstGeom>
              <a:blipFill>
                <a:blip r:embed="rId3"/>
                <a:stretch>
                  <a:fillRect l="-6231" t="-11628" b="-3139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9BB4B21-8087-4E84-83A7-488CAF21C5C7}"/>
                  </a:ext>
                </a:extLst>
              </p:cNvPr>
              <p:cNvSpPr txBox="1"/>
              <p:nvPr/>
            </p:nvSpPr>
            <p:spPr>
              <a:xfrm>
                <a:off x="2662555" y="1270875"/>
                <a:ext cx="241427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=113×127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9BB4B21-8087-4E84-83A7-488CAF21C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555" y="1270875"/>
                <a:ext cx="241427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49F2B54-C932-45ED-9792-6A802285AEED}"/>
              </a:ext>
            </a:extLst>
          </p:cNvPr>
          <p:cNvSpPr txBox="1"/>
          <p:nvPr/>
        </p:nvSpPr>
        <p:spPr>
          <a:xfrm>
            <a:off x="7977187" y="1892054"/>
            <a:ext cx="272288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It’s a prime!</a:t>
            </a:r>
            <a:endParaRPr lang="en-SG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36E8D4-95F6-4CEE-A68B-5946F94C5771}"/>
              </a:ext>
            </a:extLst>
          </p:cNvPr>
          <p:cNvSpPr txBox="1"/>
          <p:nvPr/>
        </p:nvSpPr>
        <p:spPr>
          <a:xfrm>
            <a:off x="2362200" y="3262154"/>
            <a:ext cx="7375816" cy="584775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It is not easy to factorize large numbers!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44035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95275"/>
            <a:ext cx="39211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Modular Arithmetic (aka Clock Arithmetic)</a:t>
            </a:r>
            <a:endParaRPr lang="en-SG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725" y="205858"/>
            <a:ext cx="1294131" cy="12941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551487" y="205858"/>
                <a:ext cx="6567488" cy="101566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3333FF"/>
                    </a:solidFill>
                  </a:rPr>
                  <a:t>Definition 8.6.1</a:t>
                </a:r>
              </a:p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SG" sz="2000" dirty="0"/>
                  <a:t>. Then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SG" sz="2000" dirty="0"/>
                  <a:t> is congruent to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SG" sz="2000" dirty="0"/>
                  <a:t> modulo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000" dirty="0"/>
                  <a:t> (written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000" dirty="0"/>
                  <a:t>), if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SG" sz="2000" dirty="0"/>
                  <a:t> </a:t>
                </a:r>
                <a:r>
                  <a:rPr lang="en-SG" sz="2000" u="sng" dirty="0"/>
                  <a:t>mod</a:t>
                </a:r>
                <a:r>
                  <a:rPr lang="en-SG" sz="2000" dirty="0"/>
                  <a:t>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000" dirty="0"/>
                  <a:t> =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SG" sz="2000" dirty="0"/>
                  <a:t> </a:t>
                </a:r>
                <a:r>
                  <a:rPr lang="en-SG" sz="2000" u="sng" dirty="0"/>
                  <a:t>mod</a:t>
                </a:r>
                <a:r>
                  <a:rPr lang="en-SG" sz="2000" dirty="0"/>
                  <a:t>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000" dirty="0"/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487" y="205858"/>
                <a:ext cx="6567488" cy="1015663"/>
              </a:xfrm>
              <a:prstGeom prst="rect">
                <a:avLst/>
              </a:prstGeom>
              <a:blipFill>
                <a:blip r:embed="rId3"/>
                <a:stretch>
                  <a:fillRect l="-927" t="-2976"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286184" y="1213359"/>
                <a:ext cx="583279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000" dirty="0"/>
                  <a:t>i.e.,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have the same remainder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) after dividing by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; or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0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𝑛𝑘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for some integer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; or</a:t>
                </a:r>
              </a:p>
              <a:p>
                <a:pPr marL="1343025" indent="-1343025">
                  <a:spcAft>
                    <a:spcPts val="600"/>
                  </a:spcAft>
                  <a:tabLst>
                    <a:tab pos="1343025" algn="l"/>
                  </a:tabLst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| 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. 	</a:t>
                </a:r>
                <a:r>
                  <a:rPr lang="en-US" dirty="0"/>
                  <a:t>(The difference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a multiple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.)</a:t>
                </a:r>
                <a:endParaRPr lang="en-SG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184" y="1213359"/>
                <a:ext cx="5832791" cy="1477328"/>
              </a:xfrm>
              <a:prstGeom prst="rect">
                <a:avLst/>
              </a:prstGeom>
              <a:blipFill>
                <a:blip r:embed="rId4"/>
                <a:stretch>
                  <a:fillRect l="-1045" t="-2066" b="-661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458798" y="2654725"/>
            <a:ext cx="3876657" cy="3663100"/>
            <a:chOff x="685015" y="2654725"/>
            <a:chExt cx="3876657" cy="3663100"/>
          </a:xfrm>
        </p:grpSpPr>
        <p:sp>
          <p:nvSpPr>
            <p:cNvPr id="8" name="Oval 7"/>
            <p:cNvSpPr/>
            <p:nvPr/>
          </p:nvSpPr>
          <p:spPr>
            <a:xfrm>
              <a:off x="800100" y="2724150"/>
              <a:ext cx="3646487" cy="35242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28863" y="2654725"/>
              <a:ext cx="5889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SG" sz="2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89282" y="2887760"/>
              <a:ext cx="5889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SG" sz="2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46494" y="3486525"/>
              <a:ext cx="5889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en-SG" sz="2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72711" y="4224665"/>
              <a:ext cx="5889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en-SG" sz="2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46494" y="4979295"/>
              <a:ext cx="5889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en-SG" sz="2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89282" y="5594612"/>
              <a:ext cx="5889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en-SG" sz="2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328863" y="5794605"/>
              <a:ext cx="5889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lang="en-SG" sz="2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30320" y="2887760"/>
              <a:ext cx="5889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11</a:t>
              </a:r>
              <a:endParaRPr lang="en-SG" sz="2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38217" y="3486525"/>
              <a:ext cx="5889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10</a:t>
              </a:r>
              <a:endParaRPr lang="en-SG" sz="2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85015" y="4224665"/>
              <a:ext cx="5889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lang="en-SG" sz="2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38217" y="4979295"/>
              <a:ext cx="5889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lang="en-SG" sz="2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530320" y="5594612"/>
              <a:ext cx="5889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lang="en-SG" sz="2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96050" y="1993880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Eg</a:t>
            </a:r>
            <a:r>
              <a:rPr lang="en-US" sz="2400" dirty="0"/>
              <a:t>: A mod-12 clock.</a:t>
            </a:r>
            <a:endParaRPr lang="en-SG" sz="2400" dirty="0"/>
          </a:p>
        </p:txBody>
      </p:sp>
      <p:sp>
        <p:nvSpPr>
          <p:cNvPr id="23" name="Oval 22"/>
          <p:cNvSpPr/>
          <p:nvPr/>
        </p:nvSpPr>
        <p:spPr>
          <a:xfrm>
            <a:off x="3746494" y="4224665"/>
            <a:ext cx="588961" cy="52322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TextBox 23"/>
          <p:cNvSpPr txBox="1"/>
          <p:nvPr/>
        </p:nvSpPr>
        <p:spPr>
          <a:xfrm>
            <a:off x="4424843" y="4318225"/>
            <a:ext cx="588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endParaRPr lang="en-SG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965191" y="3200048"/>
                <a:ext cx="226186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≡15 (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12)</m:t>
                      </m:r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191" y="3200048"/>
                <a:ext cx="2261869" cy="400110"/>
              </a:xfrm>
              <a:prstGeom prst="rect">
                <a:avLst/>
              </a:prstGeom>
              <a:blipFill>
                <a:blip r:embed="rId5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8150860" y="3230826"/>
            <a:ext cx="3041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(Turn one round clockwise)</a:t>
            </a:r>
            <a:endParaRPr lang="en-SG" dirty="0"/>
          </a:p>
        </p:txBody>
      </p:sp>
      <p:sp>
        <p:nvSpPr>
          <p:cNvPr id="27" name="Freeform 26"/>
          <p:cNvSpPr/>
          <p:nvPr/>
        </p:nvSpPr>
        <p:spPr>
          <a:xfrm>
            <a:off x="3869533" y="4772120"/>
            <a:ext cx="514350" cy="1019175"/>
          </a:xfrm>
          <a:custGeom>
            <a:avLst/>
            <a:gdLst>
              <a:gd name="connsiteX0" fmla="*/ 514350 w 514350"/>
              <a:gd name="connsiteY0" fmla="*/ 0 h 1019175"/>
              <a:gd name="connsiteX1" fmla="*/ 409575 w 514350"/>
              <a:gd name="connsiteY1" fmla="*/ 561975 h 1019175"/>
              <a:gd name="connsiteX2" fmla="*/ 0 w 514350"/>
              <a:gd name="connsiteY2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4350" h="1019175">
                <a:moveTo>
                  <a:pt x="514350" y="0"/>
                </a:moveTo>
                <a:cubicBezTo>
                  <a:pt x="504825" y="196056"/>
                  <a:pt x="495300" y="392113"/>
                  <a:pt x="409575" y="561975"/>
                </a:cubicBezTo>
                <a:cubicBezTo>
                  <a:pt x="323850" y="731837"/>
                  <a:pt x="161925" y="875506"/>
                  <a:pt x="0" y="1019175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965191" y="3677536"/>
                <a:ext cx="226186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≡39 (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12)</m:t>
                      </m:r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191" y="3677536"/>
                <a:ext cx="2261869" cy="400110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8150860" y="3708314"/>
            <a:ext cx="3041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(Turn three rounds clockwise)</a:t>
            </a:r>
            <a:endParaRPr lang="en-SG" dirty="0"/>
          </a:p>
        </p:txBody>
      </p:sp>
      <p:sp>
        <p:nvSpPr>
          <p:cNvPr id="30" name="TextBox 29"/>
          <p:cNvSpPr txBox="1"/>
          <p:nvPr/>
        </p:nvSpPr>
        <p:spPr>
          <a:xfrm>
            <a:off x="4422062" y="4795445"/>
            <a:ext cx="588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39</a:t>
            </a:r>
            <a:endParaRPr lang="en-SG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965191" y="4127992"/>
                <a:ext cx="226186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≡−9 (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12)</m:t>
                      </m:r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191" y="4127992"/>
                <a:ext cx="2261869" cy="400110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8150860" y="4158770"/>
            <a:ext cx="3307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(Turn one round anti-clockwise)</a:t>
            </a:r>
            <a:endParaRPr lang="en-SG" dirty="0"/>
          </a:p>
        </p:txBody>
      </p:sp>
      <p:sp>
        <p:nvSpPr>
          <p:cNvPr id="33" name="Freeform 32"/>
          <p:cNvSpPr/>
          <p:nvPr/>
        </p:nvSpPr>
        <p:spPr>
          <a:xfrm flipV="1">
            <a:off x="3869533" y="3136065"/>
            <a:ext cx="514350" cy="1019175"/>
          </a:xfrm>
          <a:custGeom>
            <a:avLst/>
            <a:gdLst>
              <a:gd name="connsiteX0" fmla="*/ 514350 w 514350"/>
              <a:gd name="connsiteY0" fmla="*/ 0 h 1019175"/>
              <a:gd name="connsiteX1" fmla="*/ 409575 w 514350"/>
              <a:gd name="connsiteY1" fmla="*/ 561975 h 1019175"/>
              <a:gd name="connsiteX2" fmla="*/ 0 w 514350"/>
              <a:gd name="connsiteY2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4350" h="1019175">
                <a:moveTo>
                  <a:pt x="514350" y="0"/>
                </a:moveTo>
                <a:cubicBezTo>
                  <a:pt x="504825" y="196056"/>
                  <a:pt x="495300" y="392113"/>
                  <a:pt x="409575" y="561975"/>
                </a:cubicBezTo>
                <a:cubicBezTo>
                  <a:pt x="323850" y="731837"/>
                  <a:pt x="161925" y="875506"/>
                  <a:pt x="0" y="1019175"/>
                </a:cubicBezTo>
              </a:path>
            </a:pathLst>
          </a:custGeom>
          <a:noFill/>
          <a:ln w="28575">
            <a:solidFill>
              <a:srgbClr val="006600"/>
            </a:solidFill>
            <a:headEnd type="none" w="med" len="med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/>
          <p:cNvSpPr txBox="1"/>
          <p:nvPr/>
        </p:nvSpPr>
        <p:spPr>
          <a:xfrm>
            <a:off x="4422061" y="3871680"/>
            <a:ext cx="588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-9</a:t>
            </a:r>
            <a:endParaRPr lang="en-SG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22061" y="3425135"/>
            <a:ext cx="752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-45</a:t>
            </a:r>
            <a:endParaRPr lang="en-SG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965191" y="4578448"/>
                <a:ext cx="226186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≡−45 (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12)</m:t>
                      </m:r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191" y="4578448"/>
                <a:ext cx="2261869" cy="400110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8150860" y="4609226"/>
            <a:ext cx="343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(Turn four rounds anti-clockwise)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428495" y="5160117"/>
                <a:ext cx="62835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3, 15, 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39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−9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45</m:t>
                    </m:r>
                  </m:oMath>
                </a14:m>
                <a:r>
                  <a:rPr lang="en-US" sz="2000" dirty="0"/>
                  <a:t> are in the same “clock position”.</a:t>
                </a:r>
                <a:endParaRPr lang="en-SG" sz="20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8495" y="5160117"/>
                <a:ext cx="6283599" cy="400110"/>
              </a:xfrm>
              <a:prstGeom prst="rect">
                <a:avLst/>
              </a:prstGeom>
              <a:blipFill>
                <a:blip r:embed="rId9"/>
                <a:stretch>
                  <a:fillRect l="-1068" t="-7576" b="-257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079000" y="2852819"/>
                <a:ext cx="223567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Take the value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000" dirty="0"/>
                  <a:t>:</a:t>
                </a:r>
                <a:endParaRPr lang="en-SG" sz="20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000" y="2852819"/>
                <a:ext cx="2235677" cy="400110"/>
              </a:xfrm>
              <a:prstGeom prst="rect">
                <a:avLst/>
              </a:prstGeom>
              <a:blipFill>
                <a:blip r:embed="rId10"/>
                <a:stretch>
                  <a:fillRect l="-2725" t="-9091" b="-257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749133" y="5763889"/>
                <a:ext cx="5832791" cy="707886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rgbClr val="0066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Note: Modular arithmetic applies only to </a:t>
                </a:r>
                <a:r>
                  <a:rPr lang="en-US" sz="2000" dirty="0">
                    <a:solidFill>
                      <a:srgbClr val="0000FF"/>
                    </a:solidFill>
                  </a:rPr>
                  <a:t>integers</a:t>
                </a:r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2000" dirty="0"/>
                  <a:t> no such thing as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2.5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21.3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14.3 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7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SG" sz="20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133" y="5763889"/>
                <a:ext cx="5832791" cy="707886"/>
              </a:xfrm>
              <a:prstGeom prst="rect">
                <a:avLst/>
              </a:prstGeom>
              <a:blipFill>
                <a:blip r:embed="rId11"/>
                <a:stretch>
                  <a:fillRect l="-938" t="-4237" r="-2086" b="-13559"/>
                </a:stretch>
              </a:blipFill>
              <a:ln>
                <a:solidFill>
                  <a:srgbClr val="00660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241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  <p:bldP spid="24" grpId="0"/>
      <p:bldP spid="25" grpId="0"/>
      <p:bldP spid="26" grpId="0"/>
      <p:bldP spid="27" grpId="0" animBg="1"/>
      <p:bldP spid="28" grpId="0"/>
      <p:bldP spid="29" grpId="0"/>
      <p:bldP spid="30" grpId="0"/>
      <p:bldP spid="31" grpId="0"/>
      <p:bldP spid="32" grpId="0"/>
      <p:bldP spid="33" grpId="0" animBg="1"/>
      <p:bldP spid="34" grpId="0"/>
      <p:bldP spid="35" grpId="0"/>
      <p:bldP spid="36" grpId="0"/>
      <p:bldP spid="37" grpId="0"/>
      <p:bldP spid="38" grpId="0"/>
      <p:bldP spid="39" grpId="0"/>
      <p:bldP spid="4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95275"/>
            <a:ext cx="39211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Modular Arithmetic (aka Clock Arithmetic)</a:t>
            </a:r>
            <a:endParaRPr lang="en-SG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725" y="205858"/>
            <a:ext cx="1294131" cy="12941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551487" y="205858"/>
                <a:ext cx="6567488" cy="101566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3333FF"/>
                    </a:solidFill>
                  </a:rPr>
                  <a:t>Definition 8.6.1</a:t>
                </a:r>
              </a:p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SG" sz="2000" dirty="0"/>
                  <a:t>. Then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SG" sz="2000" dirty="0"/>
                  <a:t> is congruent to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SG" sz="2000" dirty="0"/>
                  <a:t> modulo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000" dirty="0"/>
                  <a:t> (written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000" dirty="0"/>
                  <a:t>), if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SG" sz="2000" dirty="0"/>
                  <a:t> </a:t>
                </a:r>
                <a:r>
                  <a:rPr lang="en-SG" sz="2000" u="sng" dirty="0"/>
                  <a:t>mod</a:t>
                </a:r>
                <a:r>
                  <a:rPr lang="en-SG" sz="2000" dirty="0"/>
                  <a:t>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000" dirty="0"/>
                  <a:t> =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SG" sz="2000" dirty="0"/>
                  <a:t> </a:t>
                </a:r>
                <a:r>
                  <a:rPr lang="en-SG" sz="2000" dirty="0">
                    <a:solidFill>
                      <a:srgbClr val="C00000"/>
                    </a:solidFill>
                  </a:rPr>
                  <a:t>mod</a:t>
                </a:r>
                <a:r>
                  <a:rPr lang="en-SG" sz="2000" dirty="0"/>
                  <a:t>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000" dirty="0"/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487" y="205858"/>
                <a:ext cx="6567488" cy="1015663"/>
              </a:xfrm>
              <a:prstGeom prst="rect">
                <a:avLst/>
              </a:prstGeom>
              <a:blipFill>
                <a:blip r:embed="rId3"/>
                <a:stretch>
                  <a:fillRect l="-927" t="-2976"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432992" y="1283969"/>
                <a:ext cx="4476749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000" dirty="0"/>
                  <a:t>i.e.,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have the same remainder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) after dividing by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; or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0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𝑛𝑘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for some integer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; or</a:t>
                </a:r>
              </a:p>
              <a:p>
                <a:pPr marL="1343025" indent="-1343025">
                  <a:spcAft>
                    <a:spcPts val="600"/>
                  </a:spcAft>
                  <a:tabLst>
                    <a:tab pos="1343025" algn="l"/>
                  </a:tabLst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| 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. 	</a:t>
                </a:r>
                <a:r>
                  <a:rPr lang="en-US" dirty="0"/>
                  <a:t>(The difference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a multiple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.)</a:t>
                </a:r>
                <a:endParaRPr lang="en-SG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992" y="1283969"/>
                <a:ext cx="4476749" cy="1754326"/>
              </a:xfrm>
              <a:prstGeom prst="rect">
                <a:avLst/>
              </a:prstGeom>
              <a:blipFill>
                <a:blip r:embed="rId4"/>
                <a:stretch>
                  <a:fillRect l="-1361" t="-2091" b="-487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522823" y="2654725"/>
            <a:ext cx="3803958" cy="3593675"/>
            <a:chOff x="749040" y="2654725"/>
            <a:chExt cx="3803958" cy="3593675"/>
          </a:xfrm>
        </p:grpSpPr>
        <p:sp>
          <p:nvSpPr>
            <p:cNvPr id="8" name="Oval 7"/>
            <p:cNvSpPr/>
            <p:nvPr/>
          </p:nvSpPr>
          <p:spPr>
            <a:xfrm>
              <a:off x="800100" y="2724150"/>
              <a:ext cx="3646487" cy="35242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28863" y="2654725"/>
              <a:ext cx="5889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SG" sz="2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99644" y="3212798"/>
              <a:ext cx="5889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SG" sz="2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64037" y="4507305"/>
              <a:ext cx="5889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en-SG" sz="2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85286" y="5546110"/>
              <a:ext cx="5889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en-SG" sz="2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38242" y="3212798"/>
              <a:ext cx="5889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lang="en-SG" sz="2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49040" y="4507305"/>
              <a:ext cx="5889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en-SG" sz="2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62056" y="5533275"/>
              <a:ext cx="5889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en-SG" sz="2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96050" y="1993880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Eg</a:t>
            </a:r>
            <a:r>
              <a:rPr lang="en-US" sz="2400" dirty="0"/>
              <a:t>: A mod-7 clock.</a:t>
            </a:r>
            <a:endParaRPr lang="en-SG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815681" y="3220106"/>
                <a:ext cx="377586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List out some values that are congruent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3 (</m:t>
                    </m:r>
                    <m:r>
                      <m:rPr>
                        <m:sty m:val="p"/>
                      </m:rPr>
                      <a:rPr lang="en-US" sz="2400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7)</m:t>
                    </m:r>
                  </m:oMath>
                </a14:m>
                <a:r>
                  <a:rPr lang="en-US" sz="2400" dirty="0"/>
                  <a:t>.</a:t>
                </a:r>
                <a:endParaRPr lang="en-SG" sz="24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681" y="3220106"/>
                <a:ext cx="3775869" cy="830997"/>
              </a:xfrm>
              <a:prstGeom prst="rect">
                <a:avLst/>
              </a:prstGeom>
              <a:blipFill>
                <a:blip r:embed="rId5"/>
                <a:stretch>
                  <a:fillRect l="-2585" t="-5839" r="-4039" b="-1532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796790" y="4526460"/>
                <a:ext cx="401955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Are the following numbers congruent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3 (</m:t>
                    </m:r>
                    <m:r>
                      <m:rPr>
                        <m:sty m:val="p"/>
                      </m:rPr>
                      <a:rPr lang="en-US" sz="2400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7)</m:t>
                    </m:r>
                  </m:oMath>
                </a14:m>
                <a:r>
                  <a:rPr lang="en-US" sz="2400" dirty="0"/>
                  <a:t>?</a:t>
                </a:r>
                <a:endParaRPr lang="en-SG" sz="24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790" y="4526460"/>
                <a:ext cx="4019550" cy="830997"/>
              </a:xfrm>
              <a:prstGeom prst="rect">
                <a:avLst/>
              </a:prstGeom>
              <a:blipFill>
                <a:blip r:embed="rId6"/>
                <a:stretch>
                  <a:fillRect l="-2428" t="-5882" b="-1617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118146" y="5371149"/>
                <a:ext cx="51213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, 3, −3, −4, 80, −137, 700,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8146" y="5371149"/>
                <a:ext cx="512135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8201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0" grpId="0"/>
      <p:bldP spid="41" grpId="0"/>
      <p:bldP spid="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06A899-8980-184E-8B89-D8399A3158D5}"/>
                  </a:ext>
                </a:extLst>
              </p:cNvPr>
              <p:cNvSpPr txBox="1"/>
              <p:nvPr/>
            </p:nvSpPr>
            <p:spPr>
              <a:xfrm>
                <a:off x="297206" y="199352"/>
                <a:ext cx="9711636" cy="8309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628650" indent="-628650">
                  <a:tabLst>
                    <a:tab pos="628650" algn="l"/>
                  </a:tabLst>
                </a:pPr>
                <a:r>
                  <a:rPr lang="en-US" sz="2400" dirty="0"/>
                  <a:t>Q9. 	For each of the following pairs of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, determine whether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 has a multiplicative inverse modulo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, and find one if it has any:</a:t>
                </a:r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06A899-8980-184E-8B89-D8399A315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06" y="199352"/>
                <a:ext cx="9711636" cy="830997"/>
              </a:xfrm>
              <a:prstGeom prst="rect">
                <a:avLst/>
              </a:prstGeom>
              <a:blipFill>
                <a:blip r:embed="rId2"/>
                <a:stretch>
                  <a:fillRect l="-940" t="-5072" b="-1521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83D7F6-BAAC-0347-A7D3-F60C26DA21EA}"/>
                  </a:ext>
                </a:extLst>
              </p:cNvPr>
              <p:cNvSpPr txBox="1"/>
              <p:nvPr/>
            </p:nvSpPr>
            <p:spPr>
              <a:xfrm>
                <a:off x="4706911" y="5635265"/>
                <a:ext cx="7261087" cy="70788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3333FF"/>
                    </a:solidFill>
                  </a:rPr>
                  <a:t>Theorem 8.6.19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has a multiplicative inverse modulo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if and only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83D7F6-BAAC-0347-A7D3-F60C26DA2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911" y="5635265"/>
                <a:ext cx="7261087" cy="707886"/>
              </a:xfrm>
              <a:prstGeom prst="rect">
                <a:avLst/>
              </a:prstGeom>
              <a:blipFill>
                <a:blip r:embed="rId3"/>
                <a:stretch>
                  <a:fillRect l="-754" t="-3361" b="-126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D0B8978B-C486-FB4A-9598-097E827D79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7408" y="1814007"/>
                <a:ext cx="5128591" cy="374548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Note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3,8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/>
                  <a:t>. So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400" dirty="0"/>
                  <a:t> has a multiplicative inverse modulo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006600"/>
                    </a:solidFill>
                  </a:rPr>
                  <a:t>(by Theorem 8.6.19)</a:t>
                </a:r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r>
                  <a:rPr lang="en-US" sz="2400" dirty="0"/>
                  <a:t>Observe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1=9−8=3×3−8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/>
                  <a:t>Therefore,</a:t>
                </a: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1≡3×3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8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Thus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400" dirty="0"/>
                  <a:t> is a multiplicative inverse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400" dirty="0"/>
                  <a:t> modulo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D0B8978B-C486-FB4A-9598-097E827D79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7408" y="1814007"/>
                <a:ext cx="5128591" cy="3745486"/>
              </a:xfrm>
              <a:blipFill>
                <a:blip r:embed="rId4"/>
                <a:stretch>
                  <a:fillRect l="-1902" t="-2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25312" y="1161128"/>
                <a:ext cx="32575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628650" algn="l"/>
                  </a:tabLst>
                </a:pPr>
                <a:r>
                  <a:rPr lang="en-US" sz="2400" dirty="0"/>
                  <a:t>(a)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SG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endParaRPr lang="en-SG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12" y="1161128"/>
                <a:ext cx="3257550" cy="461665"/>
              </a:xfrm>
              <a:prstGeom prst="rect">
                <a:avLst/>
              </a:prstGeom>
              <a:blipFill>
                <a:blip r:embed="rId5"/>
                <a:stretch>
                  <a:fillRect l="-2996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350123" y="1140744"/>
                <a:ext cx="32575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628650" algn="l"/>
                  </a:tabLst>
                </a:pPr>
                <a:r>
                  <a:rPr lang="en-US" sz="2400" dirty="0"/>
                  <a:t>(b)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SG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=14</m:t>
                    </m:r>
                  </m:oMath>
                </a14:m>
                <a:endParaRPr lang="en-SG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123" y="1140744"/>
                <a:ext cx="3257550" cy="461665"/>
              </a:xfrm>
              <a:prstGeom prst="rect">
                <a:avLst/>
              </a:prstGeom>
              <a:blipFill>
                <a:blip r:embed="rId6"/>
                <a:stretch>
                  <a:fillRect l="-2996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0B8978B-C486-FB4A-9598-097E827D79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34200" y="1808739"/>
                <a:ext cx="4419600" cy="17638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9144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312863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484313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65735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882775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dirty="0"/>
                  <a:t>Note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6, 14</m:t>
                            </m:r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≠1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dirty="0"/>
                  <a:t>So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sz="2400" dirty="0"/>
                  <a:t> does not have a multiplicative inverse modulo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14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006600"/>
                    </a:solidFill>
                  </a:rPr>
                  <a:t>(by Theorem 8.6.19)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0B8978B-C486-FB4A-9598-097E827D7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1808739"/>
                <a:ext cx="4419600" cy="1763872"/>
              </a:xfrm>
              <a:prstGeom prst="rect">
                <a:avLst/>
              </a:prstGeom>
              <a:blipFill>
                <a:blip r:embed="rId7"/>
                <a:stretch>
                  <a:fillRect l="-2207" t="-2768" b="-3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6095999" y="1275969"/>
            <a:ext cx="0" cy="39913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225258" y="4479601"/>
                <a:ext cx="4742739" cy="101566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3333FF"/>
                    </a:solidFill>
                  </a:rPr>
                  <a:t>Definition 8.6.15.  </a:t>
                </a: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SG" sz="2000" dirty="0"/>
                  <a:t>.  </a:t>
                </a:r>
              </a:p>
              <a:p>
                <a:r>
                  <a:rPr lang="en-SG" sz="2000" dirty="0"/>
                  <a:t>A </a:t>
                </a:r>
                <a:r>
                  <a:rPr lang="en-SG" sz="2000" i="1" dirty="0">
                    <a:solidFill>
                      <a:srgbClr val="C00000"/>
                    </a:solidFill>
                  </a:rPr>
                  <a:t>multiplicative inverse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SG" sz="2000" i="1" dirty="0">
                    <a:solidFill>
                      <a:srgbClr val="C00000"/>
                    </a:solidFill>
                  </a:rPr>
                  <a:t> modulo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000" i="1" dirty="0">
                    <a:solidFill>
                      <a:srgbClr val="C00000"/>
                    </a:solidFill>
                  </a:rPr>
                  <a:t> </a:t>
                </a:r>
                <a:r>
                  <a:rPr lang="en-SG" sz="2000" dirty="0"/>
                  <a:t>is an integer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SG" sz="2000" dirty="0"/>
                  <a:t> such that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≡1 (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000" dirty="0"/>
                  <a:t>.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5258" y="4479601"/>
                <a:ext cx="4742739" cy="1015663"/>
              </a:xfrm>
              <a:prstGeom prst="rect">
                <a:avLst/>
              </a:prstGeom>
              <a:blipFill>
                <a:blip r:embed="rId8"/>
                <a:stretch>
                  <a:fillRect l="-1154" t="-2976" r="-897"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50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06A899-8980-184E-8B89-D8399A3158D5}"/>
                  </a:ext>
                </a:extLst>
              </p:cNvPr>
              <p:cNvSpPr txBox="1"/>
              <p:nvPr/>
            </p:nvSpPr>
            <p:spPr>
              <a:xfrm>
                <a:off x="297206" y="199352"/>
                <a:ext cx="9711636" cy="8309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628650" indent="-628650">
                  <a:tabLst>
                    <a:tab pos="628650" algn="l"/>
                  </a:tabLst>
                </a:pPr>
                <a:r>
                  <a:rPr lang="en-US" sz="2400" dirty="0"/>
                  <a:t>Q9. 	For each of the following pairs of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, determine whether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 has a multiplicative inverse modulo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, and find one if it has any:</a:t>
                </a:r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06A899-8980-184E-8B89-D8399A315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06" y="199352"/>
                <a:ext cx="9711636" cy="830997"/>
              </a:xfrm>
              <a:prstGeom prst="rect">
                <a:avLst/>
              </a:prstGeom>
              <a:blipFill>
                <a:blip r:embed="rId2"/>
                <a:stretch>
                  <a:fillRect l="-940" t="-5072" b="-1521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D0B8978B-C486-FB4A-9598-097E827D79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5312" y="1753572"/>
                <a:ext cx="5565913" cy="374548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Note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31,24</m:t>
                            </m:r>
                          </m:e>
                        </m:d>
                      </m:e>
                    </m:func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 So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31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has a multiplicative inverse modulo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br>
                  <a:rPr lang="en-US" sz="2400" dirty="0">
                    <a:solidFill>
                      <a:schemeClr val="tx1"/>
                    </a:solidFill>
                  </a:rPr>
                </a:br>
                <a:r>
                  <a:rPr lang="en-US" sz="2000" dirty="0">
                    <a:solidFill>
                      <a:srgbClr val="006600"/>
                    </a:solidFill>
                  </a:rPr>
                  <a:t>(by Theorem 8.6.19</a:t>
                </a:r>
                <a:r>
                  <a:rPr lang="en-US" dirty="0"/>
                  <a:t>)</a:t>
                </a:r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By the </a:t>
                </a:r>
                <a:r>
                  <a:rPr lang="en-US" sz="2400" dirty="0">
                    <a:solidFill>
                      <a:srgbClr val="0000FF"/>
                    </a:solidFill>
                  </a:rPr>
                  <a:t>Euclidean Algorithm</a:t>
                </a:r>
                <a:r>
                  <a:rPr lang="en-US" sz="2400" dirty="0">
                    <a:solidFill>
                      <a:schemeClr val="tx1"/>
                    </a:solidFill>
                  </a:rPr>
                  <a:t>,</a:t>
                </a:r>
              </a:p>
              <a:p>
                <a:pPr marL="0" indent="0">
                  <a:buNone/>
                  <a:tabLst>
                    <a:tab pos="447675" algn="l"/>
                    <a:tab pos="4752975" algn="l"/>
                  </a:tabLst>
                </a:pPr>
                <a:r>
                  <a:rPr lang="en-US" sz="20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u="sng" dirty="0">
                    <a:solidFill>
                      <a:schemeClr val="tx1"/>
                    </a:solidFill>
                  </a:rPr>
                  <a:t>mod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24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=7←7=31−24×1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	(7)</a:t>
                </a:r>
              </a:p>
              <a:p>
                <a:pPr marL="0" indent="0">
                  <a:buNone/>
                  <a:tabLst>
                    <a:tab pos="447675" algn="l"/>
                    <a:tab pos="4752975" algn="l"/>
                  </a:tabLst>
                </a:pPr>
                <a:r>
                  <a:rPr lang="en-US" sz="20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24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u="sng" dirty="0">
                    <a:solidFill>
                      <a:schemeClr val="tx1"/>
                    </a:solidFill>
                  </a:rPr>
                  <a:t>mod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7=3←3=24−7×3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	(8)</a:t>
                </a:r>
              </a:p>
              <a:p>
                <a:pPr marL="0" indent="0">
                  <a:buNone/>
                  <a:tabLst>
                    <a:tab pos="447675" algn="l"/>
                    <a:tab pos="4752975" algn="l"/>
                  </a:tabLst>
                </a:pPr>
                <a:r>
                  <a:rPr lang="en-US" sz="20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u="sng" dirty="0">
                    <a:solidFill>
                      <a:schemeClr val="tx1"/>
                    </a:solidFill>
                  </a:rPr>
                  <a:t>mod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3=1←1=7−3×2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	(9)</a:t>
                </a:r>
              </a:p>
              <a:p>
                <a:pPr marL="0" indent="0">
                  <a:buNone/>
                  <a:tabLst>
                    <a:tab pos="447675" algn="l"/>
                    <a:tab pos="4752975" algn="l"/>
                  </a:tabLst>
                </a:pPr>
                <a:r>
                  <a:rPr lang="en-US" sz="20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u="sng" dirty="0">
                    <a:solidFill>
                      <a:schemeClr val="tx1"/>
                    </a:solidFill>
                  </a:rPr>
                  <a:t>mod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D0B8978B-C486-FB4A-9598-097E827D79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5312" y="1753572"/>
                <a:ext cx="5565913" cy="3745486"/>
              </a:xfrm>
              <a:blipFill>
                <a:blip r:embed="rId3"/>
                <a:stretch>
                  <a:fillRect l="-1752" t="-1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25312" y="1161128"/>
                <a:ext cx="32575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628650" algn="l"/>
                  </a:tabLst>
                </a:pPr>
                <a:r>
                  <a:rPr lang="en-US" sz="2400" dirty="0"/>
                  <a:t>(c)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=31</m:t>
                    </m:r>
                  </m:oMath>
                </a14:m>
                <a:r>
                  <a:rPr lang="en-SG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=24</m:t>
                    </m:r>
                  </m:oMath>
                </a14:m>
                <a:endParaRPr lang="en-SG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12" y="1161128"/>
                <a:ext cx="3257550" cy="461665"/>
              </a:xfrm>
              <a:prstGeom prst="rect">
                <a:avLst/>
              </a:prstGeom>
              <a:blipFill>
                <a:blip r:embed="rId4"/>
                <a:stretch>
                  <a:fillRect l="-2996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5962649" y="1753572"/>
            <a:ext cx="0" cy="34956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2673524D-A5CA-834A-B846-C6358731FD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50798" y="1498226"/>
                <a:ext cx="5049189" cy="40008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9144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312863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484313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65735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882775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Hence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tabLst>
                    <a:tab pos="3857625" algn="l"/>
                  </a:tabLst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31,24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=1=7−3×2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	</a:t>
                </a:r>
                <a:r>
                  <a:rPr lang="en-US" sz="2000" dirty="0">
                    <a:solidFill>
                      <a:srgbClr val="006600"/>
                    </a:solidFill>
                  </a:rPr>
                  <a:t>by (9);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600"/>
                  </a:spcBef>
                  <a:buNone/>
                  <a:tabLst>
                    <a:tab pos="3857625" algn="l"/>
                  </a:tabLst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=7−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24−7×3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×2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	</a:t>
                </a:r>
                <a:r>
                  <a:rPr lang="en-US" sz="2000" dirty="0">
                    <a:solidFill>
                      <a:srgbClr val="006600"/>
                    </a:solidFill>
                  </a:rPr>
                  <a:t>by (8);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600"/>
                  </a:spcBef>
                  <a:buNone/>
                  <a:tabLst>
                    <a:tab pos="3857625" algn="l"/>
                  </a:tabLst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=24×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+7×7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600"/>
                  </a:spcBef>
                  <a:buNone/>
                  <a:tabLst>
                    <a:tab pos="3857625" algn="l"/>
                  </a:tabLst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=24×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31−24×1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×7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	</a:t>
                </a:r>
                <a:r>
                  <a:rPr lang="en-US" sz="2000" dirty="0">
                    <a:solidFill>
                      <a:srgbClr val="006600"/>
                    </a:solidFill>
                  </a:rPr>
                  <a:t>by (7);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600"/>
                  </a:spcBef>
                  <a:buNone/>
                  <a:tabLst>
                    <a:tab pos="3857625" algn="l"/>
                  </a:tabLst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=31×7+24×(−9)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600"/>
                  </a:spcBef>
                  <a:buNone/>
                  <a:tabLst>
                    <a:tab pos="3857625" algn="l"/>
                  </a:tabLst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≡31×7 (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24)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Thus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the multiplicative inverse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31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modulo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24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2673524D-A5CA-834A-B846-C6358731F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0798" y="1498226"/>
                <a:ext cx="5049189" cy="4000832"/>
              </a:xfrm>
              <a:prstGeom prst="rect">
                <a:avLst/>
              </a:prstGeom>
              <a:blipFill>
                <a:blip r:embed="rId6"/>
                <a:stretch>
                  <a:fillRect l="-1812" t="-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83D7F6-BAAC-0347-A7D3-F60C26DA21EA}"/>
                  </a:ext>
                </a:extLst>
              </p:cNvPr>
              <p:cNvSpPr txBox="1"/>
              <p:nvPr/>
            </p:nvSpPr>
            <p:spPr>
              <a:xfrm>
                <a:off x="4706911" y="5635265"/>
                <a:ext cx="7261087" cy="70788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3333FF"/>
                    </a:solidFill>
                  </a:rPr>
                  <a:t>Theorem 8.6.19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has a multiplicative inverse modulo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if and only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83D7F6-BAAC-0347-A7D3-F60C26DA2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911" y="5635265"/>
                <a:ext cx="7261087" cy="707886"/>
              </a:xfrm>
              <a:prstGeom prst="rect">
                <a:avLst/>
              </a:prstGeom>
              <a:blipFill>
                <a:blip r:embed="rId7"/>
                <a:stretch>
                  <a:fillRect l="-754" t="-3361" b="-126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762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1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E110C28-F14B-CB43-A754-21032DC5BD97}"/>
                  </a:ext>
                </a:extLst>
              </p:cNvPr>
              <p:cNvSpPr txBox="1"/>
              <p:nvPr/>
            </p:nvSpPr>
            <p:spPr>
              <a:xfrm>
                <a:off x="320039" y="304127"/>
                <a:ext cx="11412829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809625" algn="l"/>
                  </a:tabLst>
                </a:pPr>
                <a:r>
                  <a:rPr lang="en-US" sz="2400" dirty="0"/>
                  <a:t>Q10. 	For each of the congruence equations below, ﬁnd all integers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if any, that satisfy it: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E110C28-F14B-CB43-A754-21032DC5B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39" y="304127"/>
                <a:ext cx="11412829" cy="461665"/>
              </a:xfrm>
              <a:prstGeom prst="rect">
                <a:avLst/>
              </a:prstGeom>
              <a:blipFill>
                <a:blip r:embed="rId2"/>
                <a:stretch>
                  <a:fillRect l="-747" t="-8974" b="-269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D553A58-481C-A545-9EAC-D075D0D2E0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5374" y="4012592"/>
                <a:ext cx="10188050" cy="5440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≡2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32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≡13×2=26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32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006600"/>
                    </a:solidFill>
                  </a:rPr>
                  <a:t> (by Corollary 8.6.23)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D553A58-481C-A545-9EAC-D075D0D2E0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5374" y="4012592"/>
                <a:ext cx="10188050" cy="544010"/>
              </a:xfrm>
              <a:blipFill>
                <a:blip r:embed="rId3"/>
                <a:stretch>
                  <a:fillRect t="-8989" b="-10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49248" y="1052260"/>
                <a:ext cx="32575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628650" algn="l"/>
                  </a:tabLst>
                </a:pPr>
                <a:r>
                  <a:rPr lang="en-US" sz="2400" dirty="0"/>
                  <a:t>(a)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≡2 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 32</m:t>
                        </m:r>
                      </m:e>
                    </m:d>
                  </m:oMath>
                </a14:m>
                <a:endParaRPr lang="en-SG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48" y="1052260"/>
                <a:ext cx="3257550" cy="461665"/>
              </a:xfrm>
              <a:prstGeom prst="rect">
                <a:avLst/>
              </a:prstGeom>
              <a:blipFill>
                <a:blip r:embed="rId4"/>
                <a:stretch>
                  <a:fillRect l="-2996" t="-10667" b="-30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83D7F6-BAAC-0347-A7D3-F60C26DA21EA}"/>
                  </a:ext>
                </a:extLst>
              </p:cNvPr>
              <p:cNvSpPr txBox="1"/>
              <p:nvPr/>
            </p:nvSpPr>
            <p:spPr>
              <a:xfrm>
                <a:off x="5572125" y="849353"/>
                <a:ext cx="6294009" cy="70788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3333FF"/>
                    </a:solidFill>
                  </a:rPr>
                  <a:t>Theorem 8.6.19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has a multiplicative inverse modulo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iff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83D7F6-BAAC-0347-A7D3-F60C26DA2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125" y="849353"/>
                <a:ext cx="6294009" cy="707886"/>
              </a:xfrm>
              <a:prstGeom prst="rect">
                <a:avLst/>
              </a:prstGeom>
              <a:blipFill>
                <a:blip r:embed="rId5"/>
                <a:stretch>
                  <a:fillRect l="-870" t="-3390" b="-135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095374" y="1760336"/>
                <a:ext cx="10506076" cy="461665"/>
              </a:xfrm>
              <a:prstGeom prst="rect">
                <a:avLst/>
              </a:prstGeom>
              <a:solidFill>
                <a:srgbClr val="FFFFCC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Does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2400" dirty="0"/>
                  <a:t> have a multiplicative inverse modulo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32</m:t>
                    </m:r>
                  </m:oMath>
                </a14:m>
                <a:r>
                  <a:rPr lang="en-US" sz="2400" dirty="0"/>
                  <a:t>? Need to check. Which theorem?</a:t>
                </a:r>
                <a:endParaRPr lang="en-SG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374" y="1760336"/>
                <a:ext cx="10506076" cy="461665"/>
              </a:xfrm>
              <a:prstGeom prst="rect">
                <a:avLst/>
              </a:prstGeom>
              <a:blipFill>
                <a:blip r:embed="rId6"/>
                <a:stretch>
                  <a:fillRect l="-929" t="-10526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95374" y="2237579"/>
                <a:ext cx="80867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func>
                  </m:oMath>
                </a14:m>
                <a:r>
                  <a:rPr lang="en-SG" sz="2400" dirty="0"/>
                  <a:t>. So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2400" dirty="0"/>
                  <a:t> has a multiplicative inverse modulo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32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SG" sz="2400" dirty="0"/>
                  <a:t>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374" y="2237579"/>
                <a:ext cx="8086726" cy="461665"/>
              </a:xfrm>
              <a:prstGeom prst="rect">
                <a:avLst/>
              </a:prstGeom>
              <a:blipFill>
                <a:blip r:embed="rId7"/>
                <a:stretch>
                  <a:fillRect l="-679" t="-10526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95374" y="3017027"/>
                <a:ext cx="102679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We observe that: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1=65−64=5×13+32×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≡5×13 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32</m:t>
                        </m:r>
                      </m:e>
                    </m:d>
                  </m:oMath>
                </a14:m>
                <a:r>
                  <a:rPr lang="en-SG" sz="2400" dirty="0"/>
                  <a:t>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374" y="3017027"/>
                <a:ext cx="10267950" cy="461665"/>
              </a:xfrm>
              <a:prstGeom prst="rect">
                <a:avLst/>
              </a:prstGeom>
              <a:blipFill>
                <a:blip r:embed="rId8"/>
                <a:stretch>
                  <a:fillRect l="-95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095374" y="3490026"/>
                <a:ext cx="102679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13</m:t>
                    </m:r>
                  </m:oMath>
                </a14:m>
                <a:r>
                  <a:rPr lang="en-US" sz="2400" dirty="0"/>
                  <a:t> is a multiplicative inverse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2400" dirty="0"/>
                  <a:t> modulo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32</m:t>
                    </m:r>
                  </m:oMath>
                </a14:m>
                <a:r>
                  <a:rPr lang="en-US" sz="2400" dirty="0"/>
                  <a:t>. 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374" y="3490026"/>
                <a:ext cx="10267950" cy="461665"/>
              </a:xfrm>
              <a:prstGeom prst="rect">
                <a:avLst/>
              </a:prstGeom>
              <a:blipFill>
                <a:blip r:embed="rId9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783D7F6-BAAC-0347-A7D3-F60C26DA21EA}"/>
                  </a:ext>
                </a:extLst>
              </p:cNvPr>
              <p:cNvSpPr txBox="1"/>
              <p:nvPr/>
            </p:nvSpPr>
            <p:spPr>
              <a:xfrm>
                <a:off x="2893667" y="5453718"/>
                <a:ext cx="8839201" cy="101566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3333FF"/>
                    </a:solidFill>
                  </a:rPr>
                  <a:t>Corollary 8.6.23 </a:t>
                </a:r>
              </a:p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. Suppose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000" dirty="0"/>
                  <a:t> where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is a multiplicative inverse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modulo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Then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)⇔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783D7F6-BAAC-0347-A7D3-F60C26DA2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667" y="5453718"/>
                <a:ext cx="8839201" cy="1015663"/>
              </a:xfrm>
              <a:prstGeom prst="rect">
                <a:avLst/>
              </a:prstGeom>
              <a:blipFill>
                <a:blip r:embed="rId11"/>
                <a:stretch>
                  <a:fillRect l="-689" t="-2976"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366368" y="5754759"/>
            <a:ext cx="2456345" cy="647625"/>
            <a:chOff x="366368" y="5754759"/>
            <a:chExt cx="2456345" cy="647625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2117035" y="5754759"/>
              <a:ext cx="616226" cy="278293"/>
            </a:xfrm>
            <a:prstGeom prst="straightConnector1">
              <a:avLst/>
            </a:prstGeom>
            <a:ln w="28575">
              <a:solidFill>
                <a:srgbClr val="FF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66368" y="6033052"/>
              <a:ext cx="2456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From notes8-numthy.pdf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230842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 animBg="1"/>
      <p:bldP spid="2" grpId="0" animBg="1"/>
      <p:bldP spid="8" grpId="0"/>
      <p:bldP spid="3" grpId="0"/>
      <p:bldP spid="12" grpId="0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E110C28-F14B-CB43-A754-21032DC5BD97}"/>
                  </a:ext>
                </a:extLst>
              </p:cNvPr>
              <p:cNvSpPr txBox="1"/>
              <p:nvPr/>
            </p:nvSpPr>
            <p:spPr>
              <a:xfrm>
                <a:off x="320039" y="304127"/>
                <a:ext cx="11412829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809625" algn="l"/>
                  </a:tabLst>
                </a:pPr>
                <a:r>
                  <a:rPr lang="en-US" sz="2400" dirty="0"/>
                  <a:t>Q10. 	For each of the congruence equations below, ﬁnd all integers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if any, that satisfy it: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E110C28-F14B-CB43-A754-21032DC5B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39" y="304127"/>
                <a:ext cx="11412829" cy="461665"/>
              </a:xfrm>
              <a:prstGeom prst="rect">
                <a:avLst/>
              </a:prstGeom>
              <a:blipFill>
                <a:blip r:embed="rId2"/>
                <a:stretch>
                  <a:fillRect l="-747" t="-8974" b="-269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49248" y="1052260"/>
                <a:ext cx="32575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628650" algn="l"/>
                  </a:tabLst>
                </a:pPr>
                <a:r>
                  <a:rPr lang="en-US" sz="2400" dirty="0"/>
                  <a:t>(b)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≡6 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 48</m:t>
                        </m:r>
                      </m:e>
                    </m:d>
                  </m:oMath>
                </a14:m>
                <a:endParaRPr lang="en-SG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48" y="1052260"/>
                <a:ext cx="3257550" cy="461665"/>
              </a:xfrm>
              <a:prstGeom prst="rect">
                <a:avLst/>
              </a:prstGeom>
              <a:blipFill>
                <a:blip r:embed="rId3"/>
                <a:stretch>
                  <a:fillRect l="-2996" t="-10667" b="-30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83D7F6-BAAC-0347-A7D3-F60C26DA21EA}"/>
                  </a:ext>
                </a:extLst>
              </p:cNvPr>
              <p:cNvSpPr txBox="1"/>
              <p:nvPr/>
            </p:nvSpPr>
            <p:spPr>
              <a:xfrm>
                <a:off x="4600575" y="849353"/>
                <a:ext cx="7265559" cy="70788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3333FF"/>
                    </a:solidFill>
                  </a:rPr>
                  <a:t>Theorem 8.6.19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has a multiplicative inverse modulo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if and only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83D7F6-BAAC-0347-A7D3-F60C26DA2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575" y="849353"/>
                <a:ext cx="7265559" cy="707886"/>
              </a:xfrm>
              <a:prstGeom prst="rect">
                <a:avLst/>
              </a:prstGeom>
              <a:blipFill>
                <a:blip r:embed="rId4"/>
                <a:stretch>
                  <a:fillRect l="-838" t="-3390" b="-135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095374" y="1569560"/>
                <a:ext cx="6238876" cy="461665"/>
              </a:xfrm>
              <a:prstGeom prst="rect">
                <a:avLst/>
              </a:prstGeom>
              <a:solidFill>
                <a:srgbClr val="FFFFCC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Does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2400" dirty="0"/>
                  <a:t> have a multiplicative inverse modulo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48</m:t>
                    </m:r>
                  </m:oMath>
                </a14:m>
                <a:r>
                  <a:rPr lang="en-US" sz="2400" dirty="0"/>
                  <a:t>? </a:t>
                </a:r>
                <a:endParaRPr lang="en-SG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374" y="1569560"/>
                <a:ext cx="6238876" cy="461665"/>
              </a:xfrm>
              <a:prstGeom prst="rect">
                <a:avLst/>
              </a:prstGeom>
              <a:blipFill>
                <a:blip r:embed="rId5"/>
                <a:stretch>
                  <a:fillRect l="-1564" t="-10526" r="-1369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95374" y="2031226"/>
                <a:ext cx="101880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48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func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SG" sz="2400" dirty="0"/>
                  <a:t>. So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2400" dirty="0"/>
                  <a:t> does not have a multiplicative inverse modulo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48.</m:t>
                    </m:r>
                  </m:oMath>
                </a14:m>
                <a:r>
                  <a:rPr lang="en-SG" sz="2400" dirty="0"/>
                  <a:t>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374" y="2031226"/>
                <a:ext cx="10188050" cy="461665"/>
              </a:xfrm>
              <a:prstGeom prst="rect">
                <a:avLst/>
              </a:prstGeom>
              <a:blipFill>
                <a:blip r:embed="rId6"/>
                <a:stretch>
                  <a:fillRect l="-539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20039" y="2536205"/>
                <a:ext cx="9163051" cy="461665"/>
              </a:xfrm>
              <a:prstGeom prst="rect">
                <a:avLst/>
              </a:prstGeom>
              <a:solidFill>
                <a:srgbClr val="CCECFF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We will prove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≡6 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 48</m:t>
                        </m:r>
                      </m:e>
                    </m:d>
                  </m:oMath>
                </a14:m>
                <a:r>
                  <a:rPr lang="en-US" sz="2400" dirty="0"/>
                  <a:t> has </a:t>
                </a:r>
                <a:r>
                  <a:rPr lang="en-US" sz="2400" dirty="0">
                    <a:solidFill>
                      <a:srgbClr val="C00000"/>
                    </a:solidFill>
                  </a:rPr>
                  <a:t>no solution </a:t>
                </a:r>
                <a:r>
                  <a:rPr lang="en-US" sz="2400" dirty="0"/>
                  <a:t>by contradiction.</a:t>
                </a:r>
                <a:endParaRPr lang="en-SG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39" y="2536205"/>
                <a:ext cx="9163051" cy="461665"/>
              </a:xfrm>
              <a:prstGeom prst="rect">
                <a:avLst/>
              </a:prstGeom>
              <a:blipFill>
                <a:blip r:embed="rId7"/>
                <a:stretch>
                  <a:fillRect l="-99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72574" y="3196461"/>
                <a:ext cx="10267950" cy="2616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47675" indent="-447675">
                  <a:spcAft>
                    <a:spcPts val="600"/>
                  </a:spcAft>
                </a:pPr>
                <a:r>
                  <a:rPr lang="en-US" sz="2400" dirty="0"/>
                  <a:t>1.	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dirty="0"/>
                  <a:t> such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≡6 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 48</m:t>
                        </m:r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pPr marL="447675" indent="-447675">
                  <a:spcAft>
                    <a:spcPts val="600"/>
                  </a:spcAft>
                </a:pPr>
                <a:r>
                  <a:rPr lang="en-US" sz="2400" dirty="0"/>
                  <a:t>2.	Use </a:t>
                </a:r>
                <a:r>
                  <a:rPr lang="en-US" sz="2400" dirty="0">
                    <a:solidFill>
                      <a:srgbClr val="006600"/>
                    </a:solidFill>
                  </a:rPr>
                  <a:t>Lemma 8.6.2 </a:t>
                </a:r>
                <a:r>
                  <a:rPr lang="en-US" sz="2400" dirty="0"/>
                  <a:t>to get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dirty="0"/>
                  <a:t> 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=48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+6.</m:t>
                    </m:r>
                  </m:oMath>
                </a14:m>
                <a:endParaRPr lang="en-US" sz="2400" dirty="0"/>
              </a:p>
              <a:p>
                <a:pPr marL="447675" indent="-447675">
                  <a:spcAft>
                    <a:spcPts val="600"/>
                  </a:spcAft>
                </a:pPr>
                <a:r>
                  <a:rPr lang="en-US" sz="2400" dirty="0"/>
                  <a:t>3.	Note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sz="2400" dirty="0"/>
                  <a:t> is an integer linear combination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48</m:t>
                    </m:r>
                  </m:oMath>
                </a14:m>
                <a:r>
                  <a:rPr lang="en-US" sz="2400" dirty="0"/>
                  <a:t> (</a:t>
                </a:r>
                <a:r>
                  <a:rPr lang="en-US" sz="2000" dirty="0">
                    <a:solidFill>
                      <a:srgbClr val="006600"/>
                    </a:solidFill>
                  </a:rPr>
                  <a:t>as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6=4</m:t>
                    </m:r>
                    <m:r>
                      <a:rPr lang="en-US" sz="2000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+48(−</m:t>
                    </m:r>
                    <m:r>
                      <a:rPr lang="en-US" sz="2000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).</a:t>
                </a:r>
              </a:p>
              <a:p>
                <a:pPr marL="457200" indent="-457200">
                  <a:spcAft>
                    <a:spcPts val="600"/>
                  </a:spcAft>
                  <a:buAutoNum type="arabicPeriod" startAt="4"/>
                </a:pPr>
                <a:r>
                  <a:rPr lang="en-US" sz="2400" dirty="0"/>
                  <a:t>Therefore,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4,48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 6</m:t>
                    </m:r>
                  </m:oMath>
                </a14:m>
                <a:r>
                  <a:rPr lang="en-US" sz="2400" dirty="0"/>
                  <a:t>. </a:t>
                </a:r>
                <a:r>
                  <a:rPr lang="en-US" sz="2000" dirty="0">
                    <a:solidFill>
                      <a:srgbClr val="006600"/>
                    </a:solidFill>
                  </a:rPr>
                  <a:t>(by Q6)</a:t>
                </a:r>
              </a:p>
              <a:p>
                <a:pPr marL="447675" indent="-447675">
                  <a:spcAft>
                    <a:spcPts val="600"/>
                  </a:spcAft>
                </a:pPr>
                <a:r>
                  <a:rPr lang="en-US" sz="2400" dirty="0"/>
                  <a:t>5.	However, we know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4,48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=4</m:t>
                        </m:r>
                      </m:e>
                    </m:func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∤6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000" dirty="0">
                    <a:solidFill>
                      <a:srgbClr val="006600"/>
                    </a:solidFill>
                  </a:rPr>
                  <a:t>(by lemma 8.1.5 as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6/4=1.5</m:t>
                    </m:r>
                    <m:r>
                      <a:rPr lang="en-US" sz="20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sz="20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000" dirty="0">
                    <a:solidFill>
                      <a:srgbClr val="006600"/>
                    </a:solidFill>
                  </a:rPr>
                  <a:t>)</a:t>
                </a:r>
                <a:r>
                  <a:rPr lang="en-US" sz="2400" dirty="0"/>
                  <a:t> which is the required contradiction.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74" y="3196461"/>
                <a:ext cx="10267950" cy="2616101"/>
              </a:xfrm>
              <a:prstGeom prst="rect">
                <a:avLst/>
              </a:prstGeom>
              <a:blipFill>
                <a:blip r:embed="rId8"/>
                <a:stretch>
                  <a:fillRect l="-890" t="-1860" b="-4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87E7AF9-5245-4782-BF9D-3D21CB9E9202}"/>
                  </a:ext>
                </a:extLst>
              </p:cNvPr>
              <p:cNvSpPr txBox="1"/>
              <p:nvPr/>
            </p:nvSpPr>
            <p:spPr>
              <a:xfrm>
                <a:off x="320039" y="5886035"/>
                <a:ext cx="7414261" cy="707886"/>
              </a:xfrm>
              <a:prstGeom prst="rect">
                <a:avLst/>
              </a:prstGeom>
              <a:solidFill>
                <a:srgbClr val="CCFFCC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542925" indent="-542925"/>
                <a:r>
                  <a:rPr lang="en-US" sz="2000" dirty="0"/>
                  <a:t>Q6.	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000" b="0" dirty="0"/>
                  <a:t>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≠0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≠0.</m:t>
                    </m:r>
                  </m:oMath>
                </a14:m>
                <a:r>
                  <a:rPr lang="en-US" sz="2000" b="0" dirty="0"/>
                  <a:t> Prove that an integer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b="0" dirty="0"/>
                  <a:t> is an integer linear combination of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b="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b="0" dirty="0"/>
                  <a:t> if and only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b="0" dirty="0"/>
                  <a:t>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87E7AF9-5245-4782-BF9D-3D21CB9E9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39" y="5886035"/>
                <a:ext cx="7414261" cy="707886"/>
              </a:xfrm>
              <a:prstGeom prst="rect">
                <a:avLst/>
              </a:prstGeom>
              <a:blipFill>
                <a:blip r:embed="rId9"/>
                <a:stretch>
                  <a:fillRect l="-738" t="-4237" b="-135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87E7AF9-5245-4782-BF9D-3D21CB9E9202}"/>
                  </a:ext>
                </a:extLst>
              </p:cNvPr>
              <p:cNvSpPr txBox="1"/>
              <p:nvPr/>
            </p:nvSpPr>
            <p:spPr>
              <a:xfrm>
                <a:off x="7886616" y="5886035"/>
                <a:ext cx="3998568" cy="70788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542925" indent="-542925"/>
                <a:r>
                  <a:rPr lang="en-US" sz="2000" b="1" dirty="0">
                    <a:solidFill>
                      <a:srgbClr val="3333FF"/>
                    </a:solidFill>
                  </a:rPr>
                  <a:t>Lemma 8.1.5 </a:t>
                </a: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≠0.</m:t>
                    </m:r>
                  </m:oMath>
                </a14:m>
                <a:r>
                  <a:rPr lang="en-US" sz="2000" b="0" dirty="0"/>
                  <a:t> </a:t>
                </a:r>
              </a:p>
              <a:p>
                <a:pPr marL="542925" indent="-542925"/>
                <a:r>
                  <a:rPr lang="en-US" sz="2000" b="0" dirty="0"/>
                  <a:t>Then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b="0" dirty="0"/>
                  <a:t> if and only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000" b="0" dirty="0"/>
                  <a:t>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87E7AF9-5245-4782-BF9D-3D21CB9E9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616" y="5886035"/>
                <a:ext cx="3998568" cy="707886"/>
              </a:xfrm>
              <a:prstGeom prst="rect">
                <a:avLst/>
              </a:prstGeom>
              <a:blipFill>
                <a:blip r:embed="rId10"/>
                <a:stretch>
                  <a:fillRect l="-1520" t="-4237" b="-135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424084" y="2950050"/>
                <a:ext cx="5647995" cy="70788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3333FF"/>
                    </a:solidFill>
                  </a:rPr>
                  <a:t>Lemma 8.6.2.  </a:t>
                </a: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SG" sz="2000" dirty="0"/>
                  <a:t>. Then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000" dirty="0"/>
                  <a:t> if and only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SG" sz="2000" dirty="0"/>
                  <a:t> for some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000" dirty="0"/>
                  <a:t>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084" y="2950050"/>
                <a:ext cx="5647995" cy="707886"/>
              </a:xfrm>
              <a:prstGeom prst="rect">
                <a:avLst/>
              </a:prstGeom>
              <a:blipFill>
                <a:blip r:embed="rId11"/>
                <a:stretch>
                  <a:fillRect l="-1078" t="-4237" r="-323" b="-135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97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3" grpId="0" animBg="1"/>
      <p:bldP spid="12" grpId="0" uiExpand="1" build="p"/>
      <p:bldP spid="14" grpId="0" animBg="1"/>
      <p:bldP spid="15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D48C74D-7700-5146-B758-546301FCD35E}"/>
                  </a:ext>
                </a:extLst>
              </p:cNvPr>
              <p:cNvSpPr txBox="1"/>
              <p:nvPr/>
            </p:nvSpPr>
            <p:spPr>
              <a:xfrm>
                <a:off x="337239" y="193380"/>
                <a:ext cx="10416486" cy="176375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714375" indent="-714375">
                  <a:tabLst>
                    <a:tab pos="714375" algn="l"/>
                  </a:tabLst>
                </a:pPr>
                <a:r>
                  <a:rPr lang="en-US" sz="2000" dirty="0"/>
                  <a:t>Q</a:t>
                </a:r>
                <a:r>
                  <a:rPr lang="en-US" altLang="zh-CN" sz="2000" dirty="0"/>
                  <a:t>11</a:t>
                </a:r>
                <a:r>
                  <a:rPr lang="en-US" sz="2000" dirty="0"/>
                  <a:t>. 	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000" b="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b="0" dirty="0"/>
                  <a:t> with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func>
                  </m:oMath>
                </a14:m>
                <a:r>
                  <a:rPr lang="en-US" sz="2000" b="0" dirty="0"/>
                  <a:t>. Consider the following system of simultaneous congruence equations: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mod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mod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pPr marL="714375" indent="-714375"/>
                <a:r>
                  <a:rPr lang="en-US" sz="2000" dirty="0"/>
                  <a:t>	Apply </a:t>
                </a:r>
                <a:r>
                  <a:rPr lang="en-SG" sz="2000" dirty="0" err="1"/>
                  <a:t>Bé</a:t>
                </a:r>
                <a:r>
                  <a:rPr lang="en-US" sz="2000" dirty="0" err="1"/>
                  <a:t>zout’s</a:t>
                </a:r>
                <a:r>
                  <a:rPr lang="en-US" sz="2000" dirty="0"/>
                  <a:t> Lemma to ﬁnd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 dirty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000" dirty="0"/>
                  <a:t> such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𝑎𝑛𝑡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𝑏𝑚𝑠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D48C74D-7700-5146-B758-546301FCD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39" y="193380"/>
                <a:ext cx="10416486" cy="1763753"/>
              </a:xfrm>
              <a:prstGeom prst="rect">
                <a:avLst/>
              </a:prstGeom>
              <a:blipFill>
                <a:blip r:embed="rId3"/>
                <a:stretch>
                  <a:fillRect l="-526" t="-1718" b="-171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9FA43C6-ECC5-D54E-A8D2-1CE2D543D2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4048" y="3168916"/>
                <a:ext cx="5954231" cy="1932125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600"/>
                  </a:spcBef>
                  <a:buNone/>
                  <a:tabLst>
                    <a:tab pos="2871788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𝑎𝑛𝑡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𝑏𝑚𝑠</m:t>
                    </m:r>
                  </m:oMath>
                </a14:m>
                <a:r>
                  <a:rPr lang="en-US" sz="2200" b="0" dirty="0"/>
                  <a:t> 	</a:t>
                </a:r>
                <a:r>
                  <a:rPr lang="en-US" sz="2000" b="0" dirty="0">
                    <a:solidFill>
                      <a:srgbClr val="006600"/>
                    </a:solidFill>
                  </a:rPr>
                  <a:t>by the </a:t>
                </a:r>
                <a:r>
                  <a:rPr lang="en-US" sz="2000" dirty="0">
                    <a:solidFill>
                      <a:srgbClr val="006600"/>
                    </a:solidFill>
                  </a:rPr>
                  <a:t>definition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200" b="0" dirty="0"/>
              </a:p>
              <a:p>
                <a:pPr marL="0" indent="0">
                  <a:spcBef>
                    <a:spcPts val="600"/>
                  </a:spcBef>
                  <a:buNone/>
                  <a:tabLst>
                    <a:tab pos="2871788" algn="l"/>
                  </a:tabLst>
                </a:pPr>
                <a:r>
                  <a:rPr lang="en-US" sz="2200" dirty="0"/>
                  <a:t>  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𝑚𝑠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𝑏𝑚𝑠</m:t>
                    </m:r>
                  </m:oMath>
                </a14:m>
                <a:r>
                  <a:rPr lang="en-US" sz="2200" b="0" dirty="0"/>
                  <a:t>	</a:t>
                </a:r>
                <a:r>
                  <a:rPr lang="en-US" sz="2000" b="0" dirty="0">
                    <a:solidFill>
                      <a:srgbClr val="006600"/>
                    </a:solidFill>
                  </a:rPr>
                  <a:t>by the choice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b="0" dirty="0">
                    <a:solidFill>
                      <a:srgbClr val="0066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000" b="0" dirty="0">
                  <a:solidFill>
                    <a:srgbClr val="006600"/>
                  </a:solidFill>
                </a:endParaRPr>
              </a:p>
              <a:p>
                <a:pPr marL="0" indent="0">
                  <a:spcBef>
                    <a:spcPts val="600"/>
                  </a:spcBef>
                  <a:buNone/>
                  <a:tabLst>
                    <a:tab pos="2871788" algn="l"/>
                  </a:tabLst>
                </a:pPr>
                <a:r>
                  <a:rPr lang="en-US" sz="2200" dirty="0"/>
                  <a:t>    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𝑏𝑠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b="0" dirty="0"/>
                  <a:t> 	</a:t>
                </a:r>
                <a:r>
                  <a:rPr lang="en-US" sz="2000" b="0" dirty="0">
                    <a:solidFill>
                      <a:srgbClr val="006600"/>
                    </a:solidFill>
                  </a:rPr>
                  <a:t>by basic algebra</a:t>
                </a:r>
              </a:p>
              <a:p>
                <a:pPr marL="0" indent="0">
                  <a:spcBef>
                    <a:spcPts val="600"/>
                  </a:spcBef>
                  <a:buNone/>
                  <a:tabLst>
                    <a:tab pos="2871788" algn="l"/>
                  </a:tabLst>
                </a:pPr>
                <a:r>
                  <a:rPr lang="en-US" sz="2200" dirty="0"/>
                  <a:t>  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b="0" dirty="0"/>
                  <a:t> 	</a:t>
                </a:r>
                <a:r>
                  <a:rPr lang="en-US" sz="2000" b="0" dirty="0">
                    <a:solidFill>
                      <a:srgbClr val="006600"/>
                    </a:solidFill>
                  </a:rPr>
                  <a:t>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𝑏𝑠</m:t>
                    </m:r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000" b="0" dirty="0">
                    <a:solidFill>
                      <a:srgbClr val="006600"/>
                    </a:solidFill>
                  </a:rPr>
                  <a:t> by closure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9FA43C6-ECC5-D54E-A8D2-1CE2D543D2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4048" y="3168916"/>
                <a:ext cx="5954231" cy="1932125"/>
              </a:xfrm>
              <a:blipFill>
                <a:blip r:embed="rId4"/>
                <a:stretch>
                  <a:fillRect t="-631" r="-61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48C74D-7700-5146-B758-546301FCD35E}"/>
                  </a:ext>
                </a:extLst>
              </p:cNvPr>
              <p:cNvSpPr txBox="1"/>
              <p:nvPr/>
            </p:nvSpPr>
            <p:spPr>
              <a:xfrm>
                <a:off x="337239" y="1990985"/>
                <a:ext cx="1066220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lphaLcParenBoth"/>
                </a:pPr>
                <a:r>
                  <a:rPr lang="en-US" sz="2000" dirty="0"/>
                  <a:t>Verify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 is a solution to the system of simultaneous congruence equations above.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48C74D-7700-5146-B758-546301FCD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39" y="1990985"/>
                <a:ext cx="10662204" cy="400110"/>
              </a:xfrm>
              <a:prstGeom prst="rect">
                <a:avLst/>
              </a:prstGeom>
              <a:blipFill>
                <a:blip r:embed="rId5"/>
                <a:stretch>
                  <a:fillRect l="-572" t="-9231" b="-276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685925" y="2490664"/>
                <a:ext cx="7296150" cy="4616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Goal: To show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</a:rPr>
                  <a:t> </a:t>
                </a:r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/>
                  <a:t>   </a:t>
                </a:r>
                <a:endParaRPr lang="en-SG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925" y="2490664"/>
                <a:ext cx="7296150" cy="461665"/>
              </a:xfrm>
              <a:prstGeom prst="rect">
                <a:avLst/>
              </a:prstGeom>
              <a:blipFill>
                <a:blip r:embed="rId6"/>
                <a:stretch>
                  <a:fillRect l="-1338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9FA43C6-ECC5-D54E-A8D2-1CE2D543D2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16204" y="3188259"/>
                <a:ext cx="5675796" cy="18934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9144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312863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484313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65735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882775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600"/>
                  </a:spcBef>
                  <a:buFont typeface="Arial" panose="020B0604020202020204" pitchFamily="34" charset="0"/>
                  <a:buNone/>
                  <a:tabLst>
                    <a:tab pos="2693988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 smtClean="0">
                        <a:latin typeface="Cambria Math" panose="02040503050406030204" pitchFamily="18" charset="0"/>
                      </a:rPr>
                      <m:t>𝑎𝑛𝑡</m:t>
                    </m:r>
                    <m:r>
                      <a:rPr lang="en-US" sz="220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i="1" smtClean="0">
                        <a:latin typeface="Cambria Math" panose="02040503050406030204" pitchFamily="18" charset="0"/>
                      </a:rPr>
                      <m:t>𝑏𝑚𝑠</m:t>
                    </m:r>
                  </m:oMath>
                </a14:m>
                <a:r>
                  <a:rPr lang="en-US" sz="2200" dirty="0"/>
                  <a:t> 	</a:t>
                </a:r>
                <a:r>
                  <a:rPr lang="en-US" sz="2000" dirty="0">
                    <a:solidFill>
                      <a:srgbClr val="006600"/>
                    </a:solidFill>
                  </a:rPr>
                  <a:t>by the definition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marL="0" indent="0">
                  <a:spcBef>
                    <a:spcPts val="600"/>
                  </a:spcBef>
                  <a:buFont typeface="Arial" panose="020B0604020202020204" pitchFamily="34" charset="0"/>
                  <a:buNone/>
                  <a:tabLst>
                    <a:tab pos="2693988" algn="l"/>
                  </a:tabLst>
                </a:pPr>
                <a:r>
                  <a:rPr lang="en-US" sz="2200" dirty="0"/>
                  <a:t>   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 smtClean="0">
                        <a:latin typeface="Cambria Math" panose="02040503050406030204" pitchFamily="18" charset="0"/>
                      </a:rPr>
                      <m:t>𝑎𝑛𝑡</m:t>
                    </m:r>
                    <m:r>
                      <a:rPr lang="en-US" sz="220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20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sz="2200" i="1" smtClean="0">
                        <a:latin typeface="Cambria Math" panose="02040503050406030204" pitchFamily="18" charset="0"/>
                      </a:rPr>
                      <m:t>𝑛𝑡</m:t>
                    </m:r>
                    <m:r>
                      <a:rPr lang="en-US" sz="22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	</a:t>
                </a:r>
                <a:r>
                  <a:rPr lang="en-US" sz="2000" dirty="0">
                    <a:solidFill>
                      <a:srgbClr val="006600"/>
                    </a:solidFill>
                  </a:rPr>
                  <a:t>by the choice of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rgbClr val="0066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000" dirty="0">
                  <a:solidFill>
                    <a:srgbClr val="006600"/>
                  </a:solidFill>
                </a:endParaRPr>
              </a:p>
              <a:p>
                <a:pPr marL="0" indent="0">
                  <a:spcBef>
                    <a:spcPts val="600"/>
                  </a:spcBef>
                  <a:buFont typeface="Arial" panose="020B0604020202020204" pitchFamily="34" charset="0"/>
                  <a:buNone/>
                  <a:tabLst>
                    <a:tab pos="2693988" algn="l"/>
                  </a:tabLst>
                </a:pPr>
                <a:r>
                  <a:rPr lang="en-US" sz="2200" dirty="0"/>
                  <a:t>   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20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smtClean="0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sz="220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i="1" smtClean="0">
                        <a:latin typeface="Cambria Math" panose="02040503050406030204" pitchFamily="18" charset="0"/>
                      </a:rPr>
                      <m:t>𝑏𝑡</m:t>
                    </m:r>
                    <m:r>
                      <a:rPr lang="en-US" sz="22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	</a:t>
                </a:r>
                <a:r>
                  <a:rPr lang="en-US" sz="2000" dirty="0">
                    <a:solidFill>
                      <a:srgbClr val="006600"/>
                    </a:solidFill>
                  </a:rPr>
                  <a:t>by basic algebra</a:t>
                </a:r>
              </a:p>
              <a:p>
                <a:pPr marL="0" indent="0">
                  <a:spcBef>
                    <a:spcPts val="600"/>
                  </a:spcBef>
                  <a:buFont typeface="Arial" panose="020B0604020202020204" pitchFamily="34" charset="0"/>
                  <a:buNone/>
                  <a:tabLst>
                    <a:tab pos="2693988" algn="l"/>
                  </a:tabLst>
                </a:pPr>
                <a:r>
                  <a:rPr lang="en-US" sz="2200" dirty="0"/>
                  <a:t>   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20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20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20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2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	</a:t>
                </a:r>
                <a:r>
                  <a:rPr lang="en-US" sz="2000" dirty="0">
                    <a:solidFill>
                      <a:srgbClr val="006600"/>
                    </a:solidFill>
                  </a:rPr>
                  <a:t>as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sz="20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𝑏𝑡</m:t>
                    </m:r>
                    <m:r>
                      <a:rPr lang="en-US" sz="20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000" dirty="0">
                    <a:solidFill>
                      <a:srgbClr val="006600"/>
                    </a:solidFill>
                  </a:rPr>
                  <a:t> by closure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9FA43C6-ECC5-D54E-A8D2-1CE2D543D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04" y="3188259"/>
                <a:ext cx="5675796" cy="1893440"/>
              </a:xfrm>
              <a:prstGeom prst="rect">
                <a:avLst/>
              </a:prstGeom>
              <a:blipFill>
                <a:blip r:embed="rId7"/>
                <a:stretch>
                  <a:fillRect t="-32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6374295" y="3269973"/>
            <a:ext cx="0" cy="18310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33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" grpId="0" animBg="1"/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340" y="964692"/>
            <a:ext cx="9787319" cy="1188720"/>
          </a:xfrm>
        </p:spPr>
        <p:txBody>
          <a:bodyPr/>
          <a:lstStyle/>
          <a:p>
            <a:r>
              <a:rPr lang="en-US" dirty="0"/>
              <a:t>Learning objectives of this tutorial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07271" y="2473152"/>
                <a:ext cx="9787320" cy="3612854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dirty="0"/>
                  <a:t>applying the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Euclidean Algorithm</a:t>
                </a:r>
                <a:r>
                  <a:rPr lang="en-US" sz="2400" dirty="0"/>
                  <a:t> to find the </a:t>
                </a:r>
                <a:r>
                  <a:rPr lang="en-US" sz="2400" dirty="0" err="1"/>
                  <a:t>gcd</a:t>
                </a:r>
                <a:r>
                  <a:rPr lang="en-US" sz="2400" dirty="0"/>
                  <a:t> of two positive integers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dirty="0"/>
                  <a:t>proving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simple facts about </a:t>
                </a:r>
                <a:r>
                  <a:rPr lang="en-US" sz="2400" b="1" dirty="0" err="1">
                    <a:solidFill>
                      <a:srgbClr val="C00000"/>
                    </a:solidFill>
                  </a:rPr>
                  <a:t>gcd’s</a:t>
                </a:r>
                <a:endParaRPr lang="en-US" sz="2400" dirty="0"/>
              </a:p>
              <a:p>
                <a:pPr>
                  <a:spcBef>
                    <a:spcPts val="1200"/>
                  </a:spcBef>
                </a:pPr>
                <a:r>
                  <a:rPr lang="en-US" sz="2400" dirty="0"/>
                  <a:t>running the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Euclidean Algorithm backwards</a:t>
                </a:r>
                <a:r>
                  <a:rPr lang="en-US" sz="2400" dirty="0"/>
                  <a:t> to write the </a:t>
                </a:r>
                <a:r>
                  <a:rPr lang="en-US" sz="2400" dirty="0" err="1"/>
                  <a:t>gcd</a:t>
                </a:r>
                <a:r>
                  <a:rPr lang="en-US" sz="2400" dirty="0"/>
                  <a:t> of 2 positive integers as an integer linear combination of the 2 integers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dirty="0"/>
                  <a:t>appreciating the magic of </a:t>
                </a:r>
                <a:r>
                  <a:rPr lang="en-US" sz="2400" b="1" dirty="0" err="1">
                    <a:solidFill>
                      <a:srgbClr val="C00000"/>
                    </a:solidFill>
                  </a:rPr>
                  <a:t>Bézout’s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 Lemma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dirty="0"/>
                  <a:t>finding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multiplicative inverses</a:t>
                </a:r>
                <a:r>
                  <a:rPr lang="en-US" sz="2400" dirty="0"/>
                  <a:t> modulo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SG" sz="2400" dirty="0"/>
              </a:p>
              <a:p>
                <a:pPr>
                  <a:spcBef>
                    <a:spcPts val="1200"/>
                  </a:spcBef>
                </a:pPr>
                <a:r>
                  <a:rPr lang="en-US" sz="2400" dirty="0"/>
                  <a:t>solving simple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linear congruence equations</a:t>
                </a:r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7271" y="2473152"/>
                <a:ext cx="9787320" cy="3612854"/>
              </a:xfrm>
              <a:blipFill>
                <a:blip r:embed="rId2"/>
                <a:stretch>
                  <a:fillRect l="-809" t="-1351" r="-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9701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52D10D-5AA4-0A49-8C57-775CDA3882BE}"/>
                  </a:ext>
                </a:extLst>
              </p:cNvPr>
              <p:cNvSpPr txBox="1"/>
              <p:nvPr/>
            </p:nvSpPr>
            <p:spPr>
              <a:xfrm>
                <a:off x="150000" y="1139334"/>
                <a:ext cx="11051400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447675" indent="-447675"/>
                <a:r>
                  <a:rPr lang="en-US" sz="2000" dirty="0"/>
                  <a:t>(b) 	Let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000" dirty="0"/>
                  <a:t>. Prove that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 is a solution to the system of simultaneous congruence equations above if and only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i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𝑚𝑛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52D10D-5AA4-0A49-8C57-775CDA388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00" y="1139334"/>
                <a:ext cx="11051400" cy="707886"/>
              </a:xfrm>
              <a:prstGeom prst="rect">
                <a:avLst/>
              </a:prstGeom>
              <a:blipFill>
                <a:blip r:embed="rId3"/>
                <a:stretch>
                  <a:fillRect l="-607" t="-5172" b="-146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DCA48C6-206B-1844-84D0-FA01083196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7196" y="1873459"/>
                <a:ext cx="5589279" cy="465053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0000"/>
                  </a:lnSpc>
                  <a:spcBef>
                    <a:spcPts val="600"/>
                  </a:spcBef>
                  <a:buNone/>
                </a:pPr>
                <a:r>
                  <a:rPr lang="en-US" dirty="0"/>
                  <a:t>1. </a:t>
                </a:r>
                <a:r>
                  <a:rPr lang="en-US" dirty="0">
                    <a:solidFill>
                      <a:srgbClr val="3333FF"/>
                    </a:solidFill>
                  </a:rPr>
                  <a:t>(“Only if”)</a:t>
                </a:r>
              </a:p>
              <a:p>
                <a:pPr marL="447675" indent="-447675">
                  <a:lnSpc>
                    <a:spcPct val="110000"/>
                  </a:lnSpc>
                  <a:spcBef>
                    <a:spcPts val="600"/>
                  </a:spcBef>
                  <a:buNone/>
                </a:pPr>
                <a:r>
                  <a:rPr lang="en-US" sz="1800" dirty="0"/>
                  <a:t>1.1. 	Suppose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1800" dirty="0"/>
                  <a:t> is a solution to the system of simultaneous congruence equations.</a:t>
                </a:r>
              </a:p>
              <a:p>
                <a:pPr marL="447675" indent="-447675">
                  <a:lnSpc>
                    <a:spcPct val="110000"/>
                  </a:lnSpc>
                  <a:spcBef>
                    <a:spcPts val="600"/>
                  </a:spcBef>
                  <a:buNone/>
                </a:pPr>
                <a:r>
                  <a:rPr lang="en-US" sz="1800" dirty="0"/>
                  <a:t>1.2. 	This means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447675" indent="-447675">
                  <a:lnSpc>
                    <a:spcPct val="110000"/>
                  </a:lnSpc>
                  <a:spcBef>
                    <a:spcPts val="600"/>
                  </a:spcBef>
                  <a:buNone/>
                </a:pPr>
                <a:r>
                  <a:rPr lang="en-US" sz="1800" dirty="0"/>
                  <a:t>1.3. 	As congruence is </a:t>
                </a:r>
                <a:r>
                  <a:rPr lang="en-US" sz="1800" dirty="0">
                    <a:solidFill>
                      <a:srgbClr val="C00000"/>
                    </a:solidFill>
                  </a:rPr>
                  <a:t>symmetric</a:t>
                </a:r>
                <a:r>
                  <a:rPr lang="en-US" sz="1800" dirty="0"/>
                  <a:t> and </a:t>
                </a:r>
                <a:r>
                  <a:rPr lang="en-US" sz="1800" dirty="0">
                    <a:solidFill>
                      <a:srgbClr val="9900FF"/>
                    </a:solidFill>
                  </a:rPr>
                  <a:t>transitive</a:t>
                </a:r>
                <a:r>
                  <a:rPr lang="en-US" sz="1800" dirty="0"/>
                  <a:t>, we deduce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olidFill>
                      <a:srgbClr val="339933"/>
                    </a:solidFill>
                  </a:rPr>
                  <a:t> </a:t>
                </a:r>
                <a:br>
                  <a:rPr lang="en-US" sz="1800" dirty="0">
                    <a:solidFill>
                      <a:srgbClr val="339933"/>
                    </a:solidFill>
                  </a:rPr>
                </a:br>
                <a:r>
                  <a:rPr lang="en-US" sz="1800" dirty="0">
                    <a:solidFill>
                      <a:srgbClr val="006600"/>
                    </a:solidFill>
                  </a:rPr>
                  <a:t>by part (a).</a:t>
                </a:r>
              </a:p>
              <a:p>
                <a:pPr marL="447675" indent="-447675">
                  <a:lnSpc>
                    <a:spcPct val="110000"/>
                  </a:lnSpc>
                  <a:spcBef>
                    <a:spcPts val="600"/>
                  </a:spcBef>
                  <a:buNone/>
                </a:pPr>
                <a:r>
                  <a:rPr lang="en-US" sz="1800" dirty="0"/>
                  <a:t>1.4. 	So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∣(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∣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 by the alternative definitions of congruence.</a:t>
                </a:r>
              </a:p>
              <a:p>
                <a:pPr marL="447675" indent="-447675">
                  <a:lnSpc>
                    <a:spcPct val="110000"/>
                  </a:lnSpc>
                  <a:spcBef>
                    <a:spcPts val="600"/>
                  </a:spcBef>
                  <a:buNone/>
                </a:pPr>
                <a:r>
                  <a:rPr lang="en-US" sz="1800" dirty="0"/>
                  <a:t>1.5. 	Thus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∣(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  <a:br>
                  <a:rPr lang="en-US" sz="1800" dirty="0"/>
                </a:br>
                <a:r>
                  <a:rPr lang="en-US" sz="1800" dirty="0">
                    <a:solidFill>
                      <a:srgbClr val="006600"/>
                    </a:solidFill>
                  </a:rPr>
                  <a:t>by Question 2 as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rgbClr val="006600"/>
                    </a:solidFill>
                  </a:rPr>
                  <a:t> </a:t>
                </a:r>
                <a:r>
                  <a:rPr lang="en-US" sz="1800" dirty="0">
                    <a:solidFill>
                      <a:srgbClr val="006600"/>
                    </a:solidFill>
                  </a:rPr>
                  <a:t> </a:t>
                </a:r>
                <a:r>
                  <a:rPr lang="en-US" sz="1800" dirty="0"/>
                  <a:t>.</a:t>
                </a:r>
              </a:p>
              <a:p>
                <a:pPr marL="447675" indent="-447675">
                  <a:lnSpc>
                    <a:spcPct val="110000"/>
                  </a:lnSpc>
                  <a:spcBef>
                    <a:spcPts val="600"/>
                  </a:spcBef>
                  <a:buNone/>
                </a:pPr>
                <a:r>
                  <a:rPr lang="en-US" sz="1800" dirty="0"/>
                  <a:t>1.6 	Hence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𝑚𝑛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DCA48C6-206B-1844-84D0-FA01083196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7196" y="1873459"/>
                <a:ext cx="5589279" cy="4650536"/>
              </a:xfrm>
              <a:blipFill>
                <a:blip r:embed="rId4"/>
                <a:stretch>
                  <a:fillRect l="-981" t="-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48C74D-7700-5146-B758-546301FCD35E}"/>
                  </a:ext>
                </a:extLst>
              </p:cNvPr>
              <p:cNvSpPr txBox="1"/>
              <p:nvPr/>
            </p:nvSpPr>
            <p:spPr>
              <a:xfrm>
                <a:off x="150000" y="121716"/>
                <a:ext cx="9746475" cy="10002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625475" indent="-625475">
                  <a:tabLst>
                    <a:tab pos="714375" algn="l"/>
                  </a:tabLst>
                </a:pPr>
                <a:r>
                  <a:rPr lang="en-US" dirty="0"/>
                  <a:t>Q</a:t>
                </a:r>
                <a:r>
                  <a:rPr lang="en-US" altLang="zh-CN" dirty="0"/>
                  <a:t>11</a:t>
                </a:r>
                <a:r>
                  <a:rPr lang="en-US" dirty="0"/>
                  <a:t>. 	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b="0" dirty="0"/>
                  <a:t> with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func>
                  </m:oMath>
                </a14:m>
                <a:r>
                  <a:rPr lang="en-US" b="0" dirty="0"/>
                  <a:t>. </a:t>
                </a:r>
              </a:p>
              <a:p>
                <a:pPr marL="625475" indent="-625475">
                  <a:spcAft>
                    <a:spcPts val="600"/>
                  </a:spcAft>
                  <a:tabLst>
                    <a:tab pos="714375" algn="l"/>
                  </a:tabLst>
                </a:pPr>
                <a:r>
                  <a:rPr lang="en-US" dirty="0"/>
                  <a:t>	</a:t>
                </a:r>
                <a:r>
                  <a:rPr lang="en-US" b="0" dirty="0"/>
                  <a:t>Consider the following system of simultaneous congruence equations:</a:t>
                </a:r>
              </a:p>
              <a:p>
                <a:pPr marL="625475" indent="-625475"/>
                <a:r>
                  <a:rPr lang="en-US" dirty="0"/>
                  <a:t>	Apply </a:t>
                </a:r>
                <a:r>
                  <a:rPr lang="en-SG" dirty="0" err="1"/>
                  <a:t>Bé</a:t>
                </a:r>
                <a:r>
                  <a:rPr lang="en-US" dirty="0" err="1"/>
                  <a:t>zout’s</a:t>
                </a:r>
                <a:r>
                  <a:rPr lang="en-US" dirty="0"/>
                  <a:t> Lemma to ﬁnd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𝑏𝑚𝑠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48C74D-7700-5146-B758-546301FCD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00" y="121716"/>
                <a:ext cx="9746475" cy="1000274"/>
              </a:xfrm>
              <a:prstGeom prst="rect">
                <a:avLst/>
              </a:prstGeom>
              <a:blipFill>
                <a:blip r:embed="rId5"/>
                <a:stretch>
                  <a:fillRect l="-500" t="-3012" b="-843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48C74D-7700-5146-B758-546301FCD35E}"/>
                  </a:ext>
                </a:extLst>
              </p:cNvPr>
              <p:cNvSpPr txBox="1"/>
              <p:nvPr/>
            </p:nvSpPr>
            <p:spPr>
              <a:xfrm>
                <a:off x="7236600" y="121716"/>
                <a:ext cx="2250300" cy="7101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625475" indent="-62547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mod</m:t>
                                  </m:r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mod</m:t>
                                  </m:r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48C74D-7700-5146-B758-546301FCD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600" y="121716"/>
                <a:ext cx="2250300" cy="7101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048375" y="1587275"/>
                <a:ext cx="5667374" cy="1231106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1600" dirty="0"/>
                  <a:t>Congruence is </a:t>
                </a:r>
                <a:r>
                  <a:rPr lang="en-US" sz="1600" dirty="0">
                    <a:solidFill>
                      <a:srgbClr val="C00000"/>
                    </a:solidFill>
                  </a:rPr>
                  <a:t>symmetric: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600" b="0" dirty="0">
                  <a:ea typeface="Cambria Math" panose="02040503050406030204" pitchFamily="18" charset="0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1600" dirty="0"/>
                  <a:t>Proof:</a:t>
                </a:r>
              </a:p>
              <a:p>
                <a:pPr>
                  <a:spcAft>
                    <a:spcPts val="300"/>
                  </a:spcAft>
                </a:pP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𝑘𝑚</m:t>
                    </m:r>
                  </m:oMath>
                </a14:m>
                <a:r>
                  <a:rPr lang="en-SG" sz="1600" dirty="0"/>
                  <a:t> for some integer </a:t>
                </a:r>
                <a14:m>
                  <m:oMath xmlns:m="http://schemas.openxmlformats.org/officeDocument/2006/math">
                    <m:r>
                      <a:rPr lang="en-SG" sz="16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SG" sz="1600" dirty="0"/>
              </a:p>
              <a:p>
                <a:pPr>
                  <a:spcAft>
                    <a:spcPts val="300"/>
                  </a:spcAft>
                </a:pP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SG" sz="1600" dirty="0"/>
                  <a:t> for some integer </a:t>
                </a:r>
                <a14:m>
                  <m:oMath xmlns:m="http://schemas.openxmlformats.org/officeDocument/2006/math"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sz="16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SG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SG" sz="16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8375" y="1587275"/>
                <a:ext cx="5667374" cy="1231106"/>
              </a:xfrm>
              <a:prstGeom prst="rect">
                <a:avLst/>
              </a:prstGeom>
              <a:blipFill>
                <a:blip r:embed="rId7"/>
                <a:stretch>
                  <a:fillRect l="-429" t="-980" b="-490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048375" y="2912880"/>
                <a:ext cx="5667375" cy="200824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Congruence is </a:t>
                </a:r>
                <a:r>
                  <a:rPr lang="en-US" sz="1600" dirty="0">
                    <a:solidFill>
                      <a:srgbClr val="9900FF"/>
                    </a:solidFill>
                  </a:rPr>
                  <a:t>transitive</a:t>
                </a:r>
                <a:r>
                  <a:rPr lang="en-US" sz="1600" dirty="0">
                    <a:solidFill>
                      <a:srgbClr val="C00000"/>
                    </a:solidFill>
                  </a:rPr>
                  <a:t>:</a:t>
                </a:r>
                <a:r>
                  <a:rPr lang="en-US" sz="1600" dirty="0"/>
                  <a:t> </a:t>
                </a:r>
              </a:p>
              <a:p>
                <a:pPr>
                  <a:tabLst>
                    <a:tab pos="895350" algn="l"/>
                  </a:tabLst>
                </a:pPr>
                <a:r>
                  <a:rPr lang="en-US" sz="1600" b="0" dirty="0"/>
                  <a:t>	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sz="1600" b="0" dirty="0">
                  <a:ea typeface="Cambria Math" panose="02040503050406030204" pitchFamily="18" charset="0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1600" dirty="0"/>
                  <a:t>Proof:</a:t>
                </a:r>
              </a:p>
              <a:p>
                <a:pPr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mod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mod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Aft>
                    <a:spcPts val="300"/>
                  </a:spcAft>
                </a:pP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𝑘𝑚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)∧(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𝑙𝑚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1600" dirty="0"/>
                  <a:t> for some integers </a:t>
                </a:r>
                <a14:m>
                  <m:oMath xmlns:m="http://schemas.openxmlformats.org/officeDocument/2006/math">
                    <m:r>
                      <a:rPr lang="en-SG" sz="16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SG" sz="16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SG" sz="1600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SG" sz="1600" dirty="0"/>
              </a:p>
              <a:p>
                <a:pPr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𝑘𝑚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𝑙𝑚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1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600" b="0" dirty="0">
                  <a:ea typeface="Cambria Math" panose="02040503050406030204" pitchFamily="18" charset="0"/>
                </a:endParaRPr>
              </a:p>
              <a:p>
                <a:pPr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mod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8375" y="2912880"/>
                <a:ext cx="5667375" cy="2008242"/>
              </a:xfrm>
              <a:prstGeom prst="rect">
                <a:avLst/>
              </a:prstGeom>
              <a:blipFill>
                <a:blip r:embed="rId8"/>
                <a:stretch>
                  <a:fillRect l="-429" t="-60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897137" y="5015621"/>
                <a:ext cx="28098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dirty="0"/>
                  <a:t> </a:t>
                </a:r>
                <a:r>
                  <a:rPr lang="en-SG" dirty="0">
                    <a:solidFill>
                      <a:srgbClr val="006600"/>
                    </a:solidFill>
                  </a:rPr>
                  <a:t>(from 1.2)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137" y="5015621"/>
                <a:ext cx="2809875" cy="369332"/>
              </a:xfrm>
              <a:prstGeom prst="rect">
                <a:avLst/>
              </a:prstGeom>
              <a:blipFill>
                <a:blip r:embed="rId9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697486" y="5022463"/>
                <a:ext cx="3083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dirty="0"/>
                  <a:t> </a:t>
                </a:r>
                <a:r>
                  <a:rPr lang="en-SG" dirty="0">
                    <a:solidFill>
                      <a:srgbClr val="006600"/>
                    </a:solidFill>
                  </a:rPr>
                  <a:t>(from part a)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7486" y="5022463"/>
                <a:ext cx="3083738" cy="369332"/>
              </a:xfrm>
              <a:prstGeom prst="rect">
                <a:avLst/>
              </a:prstGeom>
              <a:blipFill>
                <a:blip r:embed="rId10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772487" y="5578933"/>
                <a:ext cx="31039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dirty="0"/>
                  <a:t> </a:t>
                </a:r>
                <a:r>
                  <a:rPr lang="en-SG" dirty="0">
                    <a:solidFill>
                      <a:srgbClr val="006600"/>
                    </a:solidFill>
                  </a:rPr>
                  <a:t>(symmetry)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2487" y="5578933"/>
                <a:ext cx="3103988" cy="369332"/>
              </a:xfrm>
              <a:prstGeom prst="rect">
                <a:avLst/>
              </a:prstGeom>
              <a:blipFill>
                <a:blip r:embed="rId11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own Arrow 3"/>
          <p:cNvSpPr/>
          <p:nvPr/>
        </p:nvSpPr>
        <p:spPr>
          <a:xfrm>
            <a:off x="9773850" y="5398637"/>
            <a:ext cx="111899" cy="1816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Down Arrow 11"/>
          <p:cNvSpPr/>
          <p:nvPr/>
        </p:nvSpPr>
        <p:spPr>
          <a:xfrm>
            <a:off x="7831951" y="5452695"/>
            <a:ext cx="111899" cy="181642"/>
          </a:xfrm>
          <a:prstGeom prst="downArrow">
            <a:avLst/>
          </a:prstGeom>
          <a:solidFill>
            <a:srgbClr val="333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Down Arrow 12"/>
          <p:cNvSpPr/>
          <p:nvPr/>
        </p:nvSpPr>
        <p:spPr>
          <a:xfrm rot="5400000">
            <a:off x="8550715" y="5716995"/>
            <a:ext cx="111899" cy="181642"/>
          </a:xfrm>
          <a:prstGeom prst="downArrow">
            <a:avLst/>
          </a:prstGeom>
          <a:solidFill>
            <a:srgbClr val="333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639365" y="5698518"/>
                <a:ext cx="28764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dirty="0"/>
                  <a:t> </a:t>
                </a:r>
                <a:r>
                  <a:rPr lang="en-SG" dirty="0">
                    <a:solidFill>
                      <a:srgbClr val="006600"/>
                    </a:solidFill>
                  </a:rPr>
                  <a:t>(transitivity)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9365" y="5698518"/>
                <a:ext cx="2876478" cy="369332"/>
              </a:xfrm>
              <a:prstGeom prst="rect">
                <a:avLst/>
              </a:prstGeom>
              <a:blipFill>
                <a:blip r:embed="rId12"/>
                <a:stretch>
                  <a:fillRect t="-10000" r="-169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6116211" y="6180559"/>
            <a:ext cx="5760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will cover symmetry and transitivity in </a:t>
            </a:r>
            <a:r>
              <a:rPr lang="en-US" sz="2000" dirty="0">
                <a:solidFill>
                  <a:srgbClr val="C00000"/>
                </a:solidFill>
              </a:rPr>
              <a:t>Relations</a:t>
            </a:r>
            <a:r>
              <a:rPr lang="en-US" sz="2000" dirty="0"/>
              <a:t>.</a:t>
            </a:r>
            <a:endParaRPr lang="en-SG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171B8A5-4CC1-4AAA-823D-2DA6E5003965}"/>
                  </a:ext>
                </a:extLst>
              </p:cNvPr>
              <p:cNvSpPr txBox="1"/>
              <p:nvPr/>
            </p:nvSpPr>
            <p:spPr>
              <a:xfrm>
                <a:off x="910976" y="6111892"/>
                <a:ext cx="3994399" cy="646331"/>
              </a:xfrm>
              <a:prstGeom prst="rect">
                <a:avLst/>
              </a:prstGeom>
              <a:solidFill>
                <a:srgbClr val="CCFFCC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447675" indent="-447675"/>
                <a:r>
                  <a:rPr lang="en-US" dirty="0"/>
                  <a:t>Q2. 	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b="0" dirty="0"/>
                  <a:t> </a:t>
                </a:r>
                <a:endParaRPr lang="en-US" dirty="0"/>
              </a:p>
              <a:p>
                <a:pPr marL="447675" indent="-447675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171B8A5-4CC1-4AAA-823D-2DA6E5003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976" y="6111892"/>
                <a:ext cx="3994399" cy="646331"/>
              </a:xfrm>
              <a:prstGeom prst="rect">
                <a:avLst/>
              </a:prstGeom>
              <a:blipFill>
                <a:blip r:embed="rId13"/>
                <a:stretch>
                  <a:fillRect l="-1064" t="-4630" b="-64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990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  <p:bldP spid="9" grpId="0" animBg="1"/>
      <p:bldP spid="3" grpId="0"/>
      <p:bldP spid="10" grpId="0"/>
      <p:bldP spid="11" grpId="0"/>
      <p:bldP spid="4" grpId="0" animBg="1"/>
      <p:bldP spid="12" grpId="0" animBg="1"/>
      <p:bldP spid="13" grpId="0" animBg="1"/>
      <p:bldP spid="14" grpId="0"/>
      <p:bldP spid="15" grpId="0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52D10D-5AA4-0A49-8C57-775CDA3882BE}"/>
                  </a:ext>
                </a:extLst>
              </p:cNvPr>
              <p:cNvSpPr txBox="1"/>
              <p:nvPr/>
            </p:nvSpPr>
            <p:spPr>
              <a:xfrm>
                <a:off x="150000" y="1139334"/>
                <a:ext cx="11051400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447675" indent="-447675"/>
                <a:r>
                  <a:rPr lang="en-US" sz="2000" dirty="0"/>
                  <a:t>(b) 	Let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000" dirty="0"/>
                  <a:t>. Prove that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 is a solution to the system of simultaneous congruence equations above if and only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i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𝑚𝑛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52D10D-5AA4-0A49-8C57-775CDA388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00" y="1139334"/>
                <a:ext cx="11051400" cy="707886"/>
              </a:xfrm>
              <a:prstGeom prst="rect">
                <a:avLst/>
              </a:prstGeom>
              <a:blipFill>
                <a:blip r:embed="rId3"/>
                <a:stretch>
                  <a:fillRect l="-607" t="-5172" b="-146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DCA48C6-206B-1844-84D0-FA01083196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7196" y="1873459"/>
                <a:ext cx="5589279" cy="465053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0000"/>
                  </a:lnSpc>
                  <a:spcBef>
                    <a:spcPts val="600"/>
                  </a:spcBef>
                  <a:buNone/>
                </a:pPr>
                <a:r>
                  <a:rPr lang="en-US" dirty="0"/>
                  <a:t>1. </a:t>
                </a:r>
                <a:r>
                  <a:rPr lang="en-US" dirty="0">
                    <a:solidFill>
                      <a:srgbClr val="3333FF"/>
                    </a:solidFill>
                  </a:rPr>
                  <a:t>(“Only if”)</a:t>
                </a:r>
              </a:p>
              <a:p>
                <a:pPr marL="447675" indent="-447675">
                  <a:lnSpc>
                    <a:spcPct val="110000"/>
                  </a:lnSpc>
                  <a:spcBef>
                    <a:spcPts val="600"/>
                  </a:spcBef>
                  <a:buNone/>
                </a:pPr>
                <a:r>
                  <a:rPr lang="en-US" sz="1800" dirty="0"/>
                  <a:t>1.1. 	Suppose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1800" dirty="0"/>
                  <a:t> is a solution to the system of simultaneous congruence equations.</a:t>
                </a:r>
              </a:p>
              <a:p>
                <a:pPr marL="447675" indent="-447675">
                  <a:lnSpc>
                    <a:spcPct val="110000"/>
                  </a:lnSpc>
                  <a:spcBef>
                    <a:spcPts val="600"/>
                  </a:spcBef>
                  <a:buNone/>
                </a:pPr>
                <a:r>
                  <a:rPr lang="en-US" sz="1800" dirty="0"/>
                  <a:t>1.2. 	This means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447675" indent="-447675">
                  <a:lnSpc>
                    <a:spcPct val="110000"/>
                  </a:lnSpc>
                  <a:spcBef>
                    <a:spcPts val="600"/>
                  </a:spcBef>
                  <a:buNone/>
                </a:pPr>
                <a:r>
                  <a:rPr lang="en-US" sz="1800" dirty="0"/>
                  <a:t>1.3. 	As congruence is </a:t>
                </a:r>
                <a:r>
                  <a:rPr lang="en-US" sz="1800" dirty="0">
                    <a:solidFill>
                      <a:srgbClr val="C00000"/>
                    </a:solidFill>
                  </a:rPr>
                  <a:t>symmetric</a:t>
                </a:r>
                <a:r>
                  <a:rPr lang="en-US" sz="1800" dirty="0"/>
                  <a:t> and </a:t>
                </a:r>
                <a:r>
                  <a:rPr lang="en-US" sz="1800" dirty="0">
                    <a:solidFill>
                      <a:srgbClr val="9900FF"/>
                    </a:solidFill>
                  </a:rPr>
                  <a:t>transitive</a:t>
                </a:r>
                <a:r>
                  <a:rPr lang="en-US" sz="1800" dirty="0"/>
                  <a:t>, we deduce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olidFill>
                      <a:srgbClr val="339933"/>
                    </a:solidFill>
                  </a:rPr>
                  <a:t> </a:t>
                </a:r>
                <a:br>
                  <a:rPr lang="en-US" sz="1800" dirty="0">
                    <a:solidFill>
                      <a:srgbClr val="339933"/>
                    </a:solidFill>
                  </a:rPr>
                </a:br>
                <a:r>
                  <a:rPr lang="en-US" sz="1800" dirty="0">
                    <a:solidFill>
                      <a:srgbClr val="006600"/>
                    </a:solidFill>
                  </a:rPr>
                  <a:t>by part (a).</a:t>
                </a:r>
              </a:p>
              <a:p>
                <a:pPr marL="447675" indent="-447675">
                  <a:lnSpc>
                    <a:spcPct val="110000"/>
                  </a:lnSpc>
                  <a:spcBef>
                    <a:spcPts val="600"/>
                  </a:spcBef>
                  <a:buNone/>
                </a:pPr>
                <a:r>
                  <a:rPr lang="en-US" sz="1800" dirty="0"/>
                  <a:t>1.4. 	So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∣(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∣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 by the alternative definitions of congruence.</a:t>
                </a:r>
              </a:p>
              <a:p>
                <a:pPr marL="447675" indent="-447675">
                  <a:lnSpc>
                    <a:spcPct val="110000"/>
                  </a:lnSpc>
                  <a:spcBef>
                    <a:spcPts val="600"/>
                  </a:spcBef>
                  <a:buNone/>
                </a:pPr>
                <a:r>
                  <a:rPr lang="en-US" dirty="0"/>
                  <a:t>1.5. 	Thus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∣(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>
                    <a:solidFill>
                      <a:srgbClr val="006600"/>
                    </a:solidFill>
                  </a:rPr>
                  <a:t>by Question 2 as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rgbClr val="006600"/>
                    </a:solidFill>
                  </a:rPr>
                  <a:t>  </a:t>
                </a:r>
                <a:r>
                  <a:rPr lang="en-US" dirty="0"/>
                  <a:t>.</a:t>
                </a:r>
              </a:p>
              <a:p>
                <a:pPr marL="447675" indent="-447675">
                  <a:lnSpc>
                    <a:spcPct val="110000"/>
                  </a:lnSpc>
                  <a:spcBef>
                    <a:spcPts val="600"/>
                  </a:spcBef>
                  <a:buNone/>
                </a:pPr>
                <a:r>
                  <a:rPr lang="en-US" sz="1800" dirty="0"/>
                  <a:t>1.6 	Hence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𝑚𝑛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DCA48C6-206B-1844-84D0-FA01083196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7196" y="1873459"/>
                <a:ext cx="5589279" cy="4650536"/>
              </a:xfrm>
              <a:blipFill>
                <a:blip r:embed="rId4"/>
                <a:stretch>
                  <a:fillRect l="-981" t="-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48C74D-7700-5146-B758-546301FCD35E}"/>
                  </a:ext>
                </a:extLst>
              </p:cNvPr>
              <p:cNvSpPr txBox="1"/>
              <p:nvPr/>
            </p:nvSpPr>
            <p:spPr>
              <a:xfrm>
                <a:off x="150000" y="121716"/>
                <a:ext cx="9746475" cy="10002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625475" indent="-625475">
                  <a:tabLst>
                    <a:tab pos="714375" algn="l"/>
                  </a:tabLst>
                </a:pPr>
                <a:r>
                  <a:rPr lang="en-US" dirty="0"/>
                  <a:t>Q</a:t>
                </a:r>
                <a:r>
                  <a:rPr lang="en-US" altLang="zh-CN" dirty="0"/>
                  <a:t>11</a:t>
                </a:r>
                <a:r>
                  <a:rPr lang="en-US" dirty="0"/>
                  <a:t>. 	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b="0" dirty="0"/>
                  <a:t> with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func>
                  </m:oMath>
                </a14:m>
                <a:r>
                  <a:rPr lang="en-US" b="0" dirty="0"/>
                  <a:t>. </a:t>
                </a:r>
              </a:p>
              <a:p>
                <a:pPr marL="625475" indent="-625475">
                  <a:spcAft>
                    <a:spcPts val="600"/>
                  </a:spcAft>
                  <a:tabLst>
                    <a:tab pos="714375" algn="l"/>
                  </a:tabLst>
                </a:pPr>
                <a:r>
                  <a:rPr lang="en-US" dirty="0"/>
                  <a:t>	</a:t>
                </a:r>
                <a:r>
                  <a:rPr lang="en-US" b="0" dirty="0"/>
                  <a:t>Consider the following system of simultaneous congruence equations:</a:t>
                </a:r>
              </a:p>
              <a:p>
                <a:pPr marL="625475" indent="-625475"/>
                <a:r>
                  <a:rPr lang="en-US" dirty="0"/>
                  <a:t>	Apply </a:t>
                </a:r>
                <a:r>
                  <a:rPr lang="en-SG" dirty="0" err="1"/>
                  <a:t>Bé</a:t>
                </a:r>
                <a:r>
                  <a:rPr lang="en-US" dirty="0" err="1"/>
                  <a:t>zout’s</a:t>
                </a:r>
                <a:r>
                  <a:rPr lang="en-US" dirty="0"/>
                  <a:t> Lemma to ﬁnd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𝑏𝑚𝑠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48C74D-7700-5146-B758-546301FCD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00" y="121716"/>
                <a:ext cx="9746475" cy="1000274"/>
              </a:xfrm>
              <a:prstGeom prst="rect">
                <a:avLst/>
              </a:prstGeom>
              <a:blipFill>
                <a:blip r:embed="rId5"/>
                <a:stretch>
                  <a:fillRect l="-500" t="-3012" b="-843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48C74D-7700-5146-B758-546301FCD35E}"/>
                  </a:ext>
                </a:extLst>
              </p:cNvPr>
              <p:cNvSpPr txBox="1"/>
              <p:nvPr/>
            </p:nvSpPr>
            <p:spPr>
              <a:xfrm>
                <a:off x="7236600" y="121716"/>
                <a:ext cx="2250300" cy="7101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625475" indent="-62547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mod</m:t>
                                  </m:r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mod</m:t>
                                  </m:r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48C74D-7700-5146-B758-546301FCD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600" y="121716"/>
                <a:ext cx="2250300" cy="7101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5840895" y="1847220"/>
            <a:ext cx="0" cy="4429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87CEB655-24C8-C145-8A47-517DE66916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14484" y="1873459"/>
                <a:ext cx="5417307" cy="39503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9144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312863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484313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65735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882775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47675" indent="-447675"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:r>
                  <a:rPr lang="en-US" dirty="0"/>
                  <a:t>2. 	</a:t>
                </a:r>
                <a:r>
                  <a:rPr lang="en-US" dirty="0">
                    <a:solidFill>
                      <a:srgbClr val="3333FF"/>
                    </a:solidFill>
                  </a:rPr>
                  <a:t>(“If”)</a:t>
                </a:r>
                <a:r>
                  <a:rPr lang="zh-CN" altLang="en-US" dirty="0">
                    <a:solidFill>
                      <a:srgbClr val="3333FF"/>
                    </a:solidFill>
                  </a:rPr>
                  <a:t> </a:t>
                </a:r>
                <a:endParaRPr lang="en-US" dirty="0">
                  <a:solidFill>
                    <a:srgbClr val="3333FF"/>
                  </a:solidFill>
                </a:endParaRPr>
              </a:p>
              <a:p>
                <a:pPr marL="447675" indent="-447675"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:r>
                  <a:rPr lang="en-US" dirty="0"/>
                  <a:t>2.1. 	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47675" indent="-447675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dirty="0"/>
                  <a:t>2.2. 	Use the alternative definitions of congruence to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spcBef>
                    <a:spcPts val="0"/>
                  </a:spcBef>
                  <a:buNone/>
                  <a:tabLst>
                    <a:tab pos="447675" algn="l"/>
                    <a:tab pos="1343025" algn="l"/>
                  </a:tabLst>
                </a:pPr>
                <a:r>
                  <a:rPr lang="en-US" dirty="0"/>
                  <a:t>2.3. 	Then 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𝑘𝑛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  <a:tabLst>
                    <a:tab pos="447675" algn="l"/>
                    <a:tab pos="1524000" algn="l"/>
                  </a:tabLst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447675" algn="l"/>
                    <a:tab pos="1524000" algn="l"/>
                  </a:tabLst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006600"/>
                    </a:solidFill>
                  </a:rPr>
                  <a:t>by part (a).</a:t>
                </a:r>
              </a:p>
              <a:p>
                <a:pPr marL="0" indent="0">
                  <a:spcBef>
                    <a:spcPts val="0"/>
                  </a:spcBef>
                  <a:buNone/>
                  <a:tabLst>
                    <a:tab pos="447675" algn="l"/>
                    <a:tab pos="1343025" algn="l"/>
                  </a:tabLst>
                </a:pPr>
                <a:r>
                  <a:rPr lang="en-US" dirty="0"/>
                  <a:t>2.4	Similarly, 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  <a:tabLst>
                    <a:tab pos="447675" algn="l"/>
                    <a:tab pos="1524000" algn="l"/>
                  </a:tabLst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447675" algn="l"/>
                    <a:tab pos="1524000" algn="l"/>
                  </a:tabLst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006600"/>
                    </a:solidFill>
                  </a:rPr>
                  <a:t>by part (a).</a:t>
                </a:r>
              </a:p>
              <a:p>
                <a:pPr marL="447675" indent="-447675"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447675" algn="l"/>
                    <a:tab pos="1524000" algn="l"/>
                  </a:tabLst>
                </a:pPr>
                <a:r>
                  <a:rPr lang="en-US" dirty="0"/>
                  <a:t>2.5	So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is a solution to the system of simultaneous congruence equations.</a:t>
                </a:r>
              </a:p>
              <a:p>
                <a:pPr marL="447675" indent="-447675"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87CEB655-24C8-C145-8A47-517DE6691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484" y="1873459"/>
                <a:ext cx="5417307" cy="3950307"/>
              </a:xfrm>
              <a:prstGeom prst="rect">
                <a:avLst/>
              </a:prstGeom>
              <a:blipFill>
                <a:blip r:embed="rId7"/>
                <a:stretch>
                  <a:fillRect l="-900" t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433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228E5-47C6-3540-9EE3-29EE856F5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136057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7FA77B-9C4A-4AD8-9EC6-2F4302640990}"/>
                  </a:ext>
                </a:extLst>
              </p:cNvPr>
              <p:cNvSpPr txBox="1"/>
              <p:nvPr/>
            </p:nvSpPr>
            <p:spPr>
              <a:xfrm>
                <a:off x="315909" y="248770"/>
                <a:ext cx="11235115" cy="9541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631825" indent="-631825"/>
                <a:r>
                  <a:rPr lang="en-US" sz="2800" dirty="0"/>
                  <a:t>Q1. 	Compute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800" dirty="0"/>
                  <a:t> for the following pairs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/>
                  <a:t>, and express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800" b="0" dirty="0"/>
                  <a:t> in the form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𝑏𝑦</m:t>
                    </m:r>
                  </m:oMath>
                </a14:m>
                <a:r>
                  <a:rPr lang="en-US" sz="2800" dirty="0"/>
                  <a:t> 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800" b="0" dirty="0"/>
                  <a:t>: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7FA77B-9C4A-4AD8-9EC6-2F4302640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09" y="248770"/>
                <a:ext cx="11235115" cy="954107"/>
              </a:xfrm>
              <a:prstGeom prst="rect">
                <a:avLst/>
              </a:prstGeom>
              <a:blipFill>
                <a:blip r:embed="rId2"/>
                <a:stretch>
                  <a:fillRect l="-1084" t="-6329" b="-164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B2875A-43E8-4405-82FA-FEBF41B52981}"/>
                  </a:ext>
                </a:extLst>
              </p:cNvPr>
              <p:cNvSpPr txBox="1"/>
              <p:nvPr/>
            </p:nvSpPr>
            <p:spPr>
              <a:xfrm>
                <a:off x="1589976" y="2094805"/>
                <a:ext cx="5782374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  <a:tabLst>
                    <a:tab pos="1971675" algn="l"/>
                    <a:tab pos="2514600" algn="l"/>
                    <a:tab pos="4933950" algn="l"/>
                  </a:tabLst>
                </a:pP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17</m:t>
                    </m:r>
                  </m:oMath>
                </a14:m>
                <a:r>
                  <a:rPr lang="en-US" sz="2400" b="0" dirty="0">
                    <a:ea typeface="Cambria Math" panose="02040503050406030204" pitchFamily="18" charset="0"/>
                  </a:rPr>
                  <a:t> </a:t>
                </a:r>
                <a:r>
                  <a:rPr lang="en-US" sz="2400" b="0" u="sng" dirty="0">
                    <a:ea typeface="Cambria Math" panose="02040503050406030204" pitchFamily="18" charset="0"/>
                  </a:rPr>
                  <a:t>mod</a:t>
                </a:r>
                <a:r>
                  <a:rPr lang="en-US" sz="2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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2=17−5×3 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(1)</a:t>
                </a:r>
              </a:p>
              <a:p>
                <a:pPr>
                  <a:spcAft>
                    <a:spcPts val="600"/>
                  </a:spcAft>
                  <a:tabLst>
                    <a:tab pos="1971675" algn="l"/>
                    <a:tab pos="2514600" algn="l"/>
                    <a:tab pos="4933950" algn="l"/>
                  </a:tabLst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:r>
                  <a:rPr lang="en-US" sz="2400" u="sng" dirty="0">
                    <a:ea typeface="Cambria Math" panose="02040503050406030204" pitchFamily="18" charset="0"/>
                  </a:rPr>
                  <a:t>mod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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1=5−2×2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(2)</a:t>
                </a:r>
              </a:p>
              <a:p>
                <a:pPr>
                  <a:spcAft>
                    <a:spcPts val="600"/>
                  </a:spcAft>
                  <a:tabLst>
                    <a:tab pos="4933950" algn="l"/>
                  </a:tabLst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:r>
                  <a:rPr lang="en-US" sz="2400" u="sng" dirty="0">
                    <a:ea typeface="Cambria Math" panose="02040503050406030204" pitchFamily="18" charset="0"/>
                  </a:rPr>
                  <a:t>mod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1=0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B2875A-43E8-4405-82FA-FEBF41B52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976" y="2094805"/>
                <a:ext cx="5782374" cy="1354217"/>
              </a:xfrm>
              <a:prstGeom prst="rect">
                <a:avLst/>
              </a:prstGeom>
              <a:blipFill>
                <a:blip r:embed="rId3"/>
                <a:stretch>
                  <a:fillRect l="-422" t="-4054" b="-945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001551-ABD8-4DBA-B803-F95ADC0E573F}"/>
                  </a:ext>
                </a:extLst>
              </p:cNvPr>
              <p:cNvSpPr txBox="1"/>
              <p:nvPr/>
            </p:nvSpPr>
            <p:spPr>
              <a:xfrm>
                <a:off x="1589976" y="3755319"/>
                <a:ext cx="6620574" cy="1800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Hence,  </a:t>
                </a:r>
              </a:p>
              <a:p>
                <a:pPr>
                  <a:spcAft>
                    <a:spcPts val="600"/>
                  </a:spcAft>
                  <a:tabLst>
                    <a:tab pos="5200650" algn="l"/>
                  </a:tabLst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17,5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=1=5−2×2</m:t>
                    </m:r>
                  </m:oMath>
                </a14:m>
                <a:r>
                  <a:rPr lang="en-US" sz="24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by (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24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:pPr defTabSz="441325">
                  <a:spcAft>
                    <a:spcPts val="600"/>
                  </a:spcAft>
                  <a:tabLst>
                    <a:tab pos="1885950" algn="l"/>
                    <a:tab pos="5200650" algn="l"/>
                  </a:tabLst>
                </a:pPr>
                <a:r>
                  <a:rPr lang="en-US" sz="2400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=5−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17−5×3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</m:t>
                    </m:r>
                  </m:oMath>
                </a14:m>
                <a:r>
                  <a:rPr lang="en-US" sz="24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sz="24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by (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sz="24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);</a:t>
                </a:r>
              </a:p>
              <a:p>
                <a:pPr>
                  <a:spcAft>
                    <a:spcPts val="600"/>
                  </a:spcAft>
                  <a:tabLst>
                    <a:tab pos="1885950" algn="l"/>
                  </a:tabLst>
                </a:pPr>
                <a:r>
                  <a:rPr lang="en-US" sz="2400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=17×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+5×7</m:t>
                    </m:r>
                  </m:oMath>
                </a14:m>
                <a:r>
                  <a:rPr lang="en-SG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001551-ABD8-4DBA-B803-F95ADC0E5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976" y="3755319"/>
                <a:ext cx="6620574" cy="1800493"/>
              </a:xfrm>
              <a:prstGeom prst="rect">
                <a:avLst/>
              </a:prstGeom>
              <a:blipFill>
                <a:blip r:embed="rId4"/>
                <a:stretch>
                  <a:fillRect l="-1473" t="-2712" b="-678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B27273-6388-4E4E-B3DF-96AE685AD1F6}"/>
                  </a:ext>
                </a:extLst>
              </p:cNvPr>
              <p:cNvSpPr txBox="1"/>
              <p:nvPr/>
            </p:nvSpPr>
            <p:spPr>
              <a:xfrm>
                <a:off x="315909" y="1171596"/>
                <a:ext cx="3820200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/>
                  <a:t>(a)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=17</m:t>
                    </m:r>
                  </m:oMath>
                </a14:m>
                <a:r>
                  <a:rPr lang="en-US" sz="2800" b="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B27273-6388-4E4E-B3DF-96AE685AD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09" y="1171596"/>
                <a:ext cx="3820200" cy="523220"/>
              </a:xfrm>
              <a:prstGeom prst="rect">
                <a:avLst/>
              </a:prstGeom>
              <a:blipFill>
                <a:blip r:embed="rId5"/>
                <a:stretch>
                  <a:fillRect l="-3355" t="-11628" b="-313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581275" y="5795434"/>
                <a:ext cx="7343776" cy="83099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2400" b="1" dirty="0">
                    <a:solidFill>
                      <a:srgbClr val="3333FF"/>
                    </a:solidFill>
                  </a:rPr>
                  <a:t>Bézout's </a:t>
                </a:r>
                <a:r>
                  <a:rPr lang="en-US" sz="2400" b="1" dirty="0">
                    <a:solidFill>
                      <a:srgbClr val="3333FF"/>
                    </a:solidFill>
                  </a:rPr>
                  <a:t>Lemma:</a:t>
                </a:r>
              </a:p>
              <a:p>
                <a14:m>
                  <m:oMath xmlns:m="http://schemas.openxmlformats.org/officeDocument/2006/math">
                    <m:r>
                      <a:rPr lang="en-SG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≠0,∃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400" dirty="0"/>
                  <a:t> </a:t>
                </a:r>
                <a:r>
                  <a:rPr lang="en-SG" sz="2400" dirty="0" err="1"/>
                  <a:t>s.t.</a:t>
                </a:r>
                <a:r>
                  <a:rPr lang="en-SG" sz="24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SG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275" y="5795434"/>
                <a:ext cx="7343776" cy="830997"/>
              </a:xfrm>
              <a:prstGeom prst="rect">
                <a:avLst/>
              </a:prstGeom>
              <a:blipFill>
                <a:blip r:embed="rId6"/>
                <a:stretch>
                  <a:fillRect l="-1160" t="-5072" b="-1521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378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7FA77B-9C4A-4AD8-9EC6-2F4302640990}"/>
                  </a:ext>
                </a:extLst>
              </p:cNvPr>
              <p:cNvSpPr txBox="1"/>
              <p:nvPr/>
            </p:nvSpPr>
            <p:spPr>
              <a:xfrm>
                <a:off x="315909" y="248770"/>
                <a:ext cx="11235115" cy="9541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631825" indent="-631825"/>
                <a:r>
                  <a:rPr lang="en-US" sz="2800" dirty="0"/>
                  <a:t>Q1. 	Compute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800" dirty="0"/>
                  <a:t> for the following pairs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/>
                  <a:t>, and express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800" b="0" dirty="0"/>
                  <a:t> in the form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𝑏𝑦</m:t>
                    </m:r>
                  </m:oMath>
                </a14:m>
                <a:r>
                  <a:rPr lang="en-US" sz="2800" dirty="0"/>
                  <a:t> 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800" b="0" dirty="0"/>
                  <a:t>: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7FA77B-9C4A-4AD8-9EC6-2F4302640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09" y="248770"/>
                <a:ext cx="11235115" cy="954107"/>
              </a:xfrm>
              <a:prstGeom prst="rect">
                <a:avLst/>
              </a:prstGeom>
              <a:blipFill>
                <a:blip r:embed="rId2"/>
                <a:stretch>
                  <a:fillRect l="-1084" t="-6329" b="-164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1B27273-6388-4E4E-B3DF-96AE685AD1F6}"/>
                  </a:ext>
                </a:extLst>
              </p:cNvPr>
              <p:cNvSpPr txBox="1"/>
              <p:nvPr/>
            </p:nvSpPr>
            <p:spPr>
              <a:xfrm>
                <a:off x="315908" y="1171596"/>
                <a:ext cx="4408491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/>
                  <a:t>(b)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=275</m:t>
                    </m:r>
                  </m:oMath>
                </a14:m>
                <a:r>
                  <a:rPr lang="en-US" sz="2800" b="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=407</m:t>
                    </m:r>
                  </m:oMath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1B27273-6388-4E4E-B3DF-96AE685AD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08" y="1171596"/>
                <a:ext cx="4408491" cy="523220"/>
              </a:xfrm>
              <a:prstGeom prst="rect">
                <a:avLst/>
              </a:prstGeom>
              <a:blipFill>
                <a:blip r:embed="rId3"/>
                <a:stretch>
                  <a:fillRect l="-2905" t="-11628" b="-313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3B2875A-43E8-4405-82FA-FEBF41B52981}"/>
                  </a:ext>
                </a:extLst>
              </p:cNvPr>
              <p:cNvSpPr txBox="1"/>
              <p:nvPr/>
            </p:nvSpPr>
            <p:spPr>
              <a:xfrm>
                <a:off x="1589976" y="2094805"/>
                <a:ext cx="8418728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  <a:tabLst>
                    <a:tab pos="1971675" algn="l"/>
                    <a:tab pos="3051175" algn="l"/>
                    <a:tab pos="3767138" algn="l"/>
                    <a:tab pos="4933950" algn="l"/>
                    <a:tab pos="6907213" algn="l"/>
                  </a:tabLst>
                </a:pP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407</m:t>
                    </m:r>
                  </m:oMath>
                </a14:m>
                <a:r>
                  <a:rPr lang="en-US" sz="2400" b="0" dirty="0">
                    <a:ea typeface="Cambria Math" panose="02040503050406030204" pitchFamily="18" charset="0"/>
                  </a:rPr>
                  <a:t> </a:t>
                </a:r>
                <a:r>
                  <a:rPr lang="en-US" sz="2400" b="0" u="sng" dirty="0">
                    <a:ea typeface="Cambria Math" panose="02040503050406030204" pitchFamily="18" charset="0"/>
                  </a:rPr>
                  <a:t>mod</a:t>
                </a:r>
                <a:r>
                  <a:rPr lang="en-US" sz="2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275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=132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	13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2=407−275×1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(3)</a:t>
                </a:r>
              </a:p>
              <a:p>
                <a:pPr>
                  <a:spcAft>
                    <a:spcPts val="600"/>
                  </a:spcAft>
                  <a:tabLst>
                    <a:tab pos="1971675" algn="l"/>
                    <a:tab pos="3051175" algn="l"/>
                    <a:tab pos="3767138" algn="l"/>
                    <a:tab pos="4933950" algn="l"/>
                    <a:tab pos="6907213" algn="l"/>
                  </a:tabLst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275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:r>
                  <a:rPr lang="en-US" sz="2400" u="sng" dirty="0">
                    <a:ea typeface="Cambria Math" panose="02040503050406030204" pitchFamily="18" charset="0"/>
                  </a:rPr>
                  <a:t>mod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132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=11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	1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1=275−132×2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(4)</a:t>
                </a:r>
              </a:p>
              <a:p>
                <a:pPr>
                  <a:spcAft>
                    <a:spcPts val="600"/>
                  </a:spcAft>
                  <a:tabLst>
                    <a:tab pos="4933950" algn="l"/>
                  </a:tabLst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132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:r>
                  <a:rPr lang="en-US" sz="2400" u="sng" dirty="0">
                    <a:ea typeface="Cambria Math" panose="02040503050406030204" pitchFamily="18" charset="0"/>
                  </a:rPr>
                  <a:t>mod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11=0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3B2875A-43E8-4405-82FA-FEBF41B52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976" y="2094805"/>
                <a:ext cx="8418728" cy="1354217"/>
              </a:xfrm>
              <a:prstGeom prst="rect">
                <a:avLst/>
              </a:prstGeom>
              <a:blipFill>
                <a:blip r:embed="rId4"/>
                <a:stretch>
                  <a:fillRect l="-290" t="-4054" b="-945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001551-ABD8-4DBA-B803-F95ADC0E573F}"/>
                  </a:ext>
                </a:extLst>
              </p:cNvPr>
              <p:cNvSpPr txBox="1"/>
              <p:nvPr/>
            </p:nvSpPr>
            <p:spPr>
              <a:xfrm>
                <a:off x="1589975" y="3755319"/>
                <a:ext cx="7811199" cy="1800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Hence,  </a:t>
                </a:r>
              </a:p>
              <a:p>
                <a:pPr>
                  <a:spcAft>
                    <a:spcPts val="600"/>
                  </a:spcAft>
                  <a:tabLst>
                    <a:tab pos="1885950" algn="l"/>
                    <a:tab pos="6724650" algn="l"/>
                  </a:tabLst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407,275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=11=275−132×2</m:t>
                    </m:r>
                  </m:oMath>
                </a14:m>
                <a:r>
                  <a:rPr lang="en-US" sz="24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by (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4</a:t>
                </a:r>
                <a:r>
                  <a:rPr lang="en-US" sz="24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:pPr defTabSz="441325">
                  <a:spcAft>
                    <a:spcPts val="600"/>
                  </a:spcAft>
                  <a:tabLst>
                    <a:tab pos="2600325" algn="l"/>
                    <a:tab pos="6724650" algn="l"/>
                  </a:tabLst>
                </a:pPr>
                <a:r>
                  <a:rPr lang="en-US" sz="2400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=275−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407−275×1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</m:t>
                    </m:r>
                  </m:oMath>
                </a14:m>
                <a:r>
                  <a:rPr lang="en-US" sz="24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sz="24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by (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  <a:r>
                  <a:rPr lang="en-US" sz="24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);</a:t>
                </a:r>
              </a:p>
              <a:p>
                <a:pPr>
                  <a:spcAft>
                    <a:spcPts val="600"/>
                  </a:spcAft>
                  <a:tabLst>
                    <a:tab pos="2600325" algn="l"/>
                    <a:tab pos="6724650" algn="l"/>
                  </a:tabLst>
                </a:pPr>
                <a:r>
                  <a:rPr lang="en-US" sz="2400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=407×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+275×3</m:t>
                    </m:r>
                  </m:oMath>
                </a14:m>
                <a:r>
                  <a:rPr lang="en-SG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001551-ABD8-4DBA-B803-F95ADC0E5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975" y="3755319"/>
                <a:ext cx="7811199" cy="1800493"/>
              </a:xfrm>
              <a:prstGeom prst="rect">
                <a:avLst/>
              </a:prstGeom>
              <a:blipFill>
                <a:blip r:embed="rId5"/>
                <a:stretch>
                  <a:fillRect l="-1249" t="-2712" r="-1015" b="-678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581275" y="5795434"/>
                <a:ext cx="7343776" cy="83099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2400" b="1" dirty="0">
                    <a:solidFill>
                      <a:srgbClr val="3333FF"/>
                    </a:solidFill>
                  </a:rPr>
                  <a:t>Bézout's </a:t>
                </a:r>
                <a:r>
                  <a:rPr lang="en-US" sz="2400" b="1" dirty="0">
                    <a:solidFill>
                      <a:srgbClr val="3333FF"/>
                    </a:solidFill>
                  </a:rPr>
                  <a:t>Lemma:</a:t>
                </a:r>
              </a:p>
              <a:p>
                <a14:m>
                  <m:oMath xmlns:m="http://schemas.openxmlformats.org/officeDocument/2006/math">
                    <m:r>
                      <a:rPr lang="en-SG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≠0,∃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400" dirty="0"/>
                  <a:t> </a:t>
                </a:r>
                <a:r>
                  <a:rPr lang="en-SG" sz="2400" dirty="0" err="1"/>
                  <a:t>s.t.</a:t>
                </a:r>
                <a:r>
                  <a:rPr lang="en-SG" sz="24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SG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275" y="5795434"/>
                <a:ext cx="7343776" cy="830997"/>
              </a:xfrm>
              <a:prstGeom prst="rect">
                <a:avLst/>
              </a:prstGeom>
              <a:blipFill>
                <a:blip r:embed="rId6"/>
                <a:stretch>
                  <a:fillRect l="-1160" t="-5072" b="-1521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638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171B8A5-4CC1-4AAA-823D-2DA6E5003965}"/>
                  </a:ext>
                </a:extLst>
              </p:cNvPr>
              <p:cNvSpPr txBox="1"/>
              <p:nvPr/>
            </p:nvSpPr>
            <p:spPr>
              <a:xfrm>
                <a:off x="489639" y="183855"/>
                <a:ext cx="9606861" cy="9541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714375" indent="-714375"/>
                <a:r>
                  <a:rPr lang="en-US" sz="2800" dirty="0"/>
                  <a:t>Q2. 	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b="0" dirty="0"/>
                  <a:t> Suppose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b="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b="0" dirty="0"/>
                  <a:t> divide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b="0" dirty="0"/>
                  <a:t>,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b="0" dirty="0"/>
                  <a:t>. Prove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r>
                  <a:rPr lang="en-US" sz="2800" b="0" dirty="0"/>
                  <a:t> divides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171B8A5-4CC1-4AAA-823D-2DA6E5003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39" y="183855"/>
                <a:ext cx="9606861" cy="954107"/>
              </a:xfrm>
              <a:prstGeom prst="rect">
                <a:avLst/>
              </a:prstGeom>
              <a:blipFill>
                <a:blip r:embed="rId2"/>
                <a:stretch>
                  <a:fillRect l="-1204" t="-5660" r="-1774" b="-157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0096500" y="455923"/>
            <a:ext cx="2009775" cy="1786927"/>
            <a:chOff x="9965531" y="1151403"/>
            <a:chExt cx="2009775" cy="178692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4284" y="1580219"/>
              <a:ext cx="1355458" cy="1358111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9965531" y="1151403"/>
              <a:ext cx="2009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Thought process…</a:t>
              </a:r>
              <a:endParaRPr lang="en-SG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54843" y="1210879"/>
            <a:ext cx="183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Given info:</a:t>
            </a:r>
            <a:endParaRPr lang="en-SG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677265" y="1191861"/>
                <a:ext cx="11477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265" y="1191861"/>
                <a:ext cx="1147764" cy="461665"/>
              </a:xfrm>
              <a:prstGeom prst="rect">
                <a:avLst/>
              </a:prstGeom>
              <a:blipFill>
                <a:blip r:embed="rId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677265" y="1590370"/>
                <a:ext cx="11477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265" y="1590370"/>
                <a:ext cx="1147764" cy="461665"/>
              </a:xfrm>
              <a:prstGeom prst="rect">
                <a:avLst/>
              </a:prstGeom>
              <a:blipFill>
                <a:blip r:embed="rId5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401131" y="1218776"/>
                <a:ext cx="17895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𝑎𝑘</m:t>
                      </m:r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131" y="1218776"/>
                <a:ext cx="1789512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362771" y="1590370"/>
                <a:ext cx="17895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𝑏𝑙</m:t>
                      </m:r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771" y="1590370"/>
                <a:ext cx="178951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5691338" y="1191861"/>
            <a:ext cx="1200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Goal:</a:t>
            </a:r>
            <a:endParaRPr lang="en-SG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719358" y="1191861"/>
                <a:ext cx="11940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358" y="1191861"/>
                <a:ext cx="1194082" cy="461665"/>
              </a:xfrm>
              <a:prstGeom prst="rect">
                <a:avLst/>
              </a:prstGeom>
              <a:blipFill>
                <a:blip r:embed="rId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5686574" y="1646390"/>
            <a:ext cx="2496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Going backward:</a:t>
            </a:r>
            <a:endParaRPr lang="en-SG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654843" y="1630943"/>
            <a:ext cx="2292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Going forward:</a:t>
            </a:r>
            <a:endParaRPr lang="en-SG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719358" y="1652299"/>
                <a:ext cx="16127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𝑎𝑏𝑚</m:t>
                      </m:r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358" y="1652299"/>
                <a:ext cx="1612704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/>
          <p:nvPr/>
        </p:nvCxnSpPr>
        <p:spPr>
          <a:xfrm>
            <a:off x="5443535" y="1257300"/>
            <a:ext cx="0" cy="8566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89639" y="2266154"/>
                <a:ext cx="963930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09588" indent="-509588"/>
                <a:r>
                  <a:rPr lang="en-US" sz="2800" dirty="0"/>
                  <a:t>1.	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1" dirty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800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)=1,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pPr marL="509588" indent="-509588"/>
                <a:r>
                  <a:rPr lang="en-US" sz="2800" dirty="0"/>
                  <a:t>2.	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 dirty="0" err="1" smtClean="0">
                        <a:latin typeface="Cambria Math" panose="02040503050406030204" pitchFamily="18" charset="0"/>
                      </a:rPr>
                      <m:t>𝑎𝑘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 dirty="0" err="1" smtClean="0">
                        <a:latin typeface="Cambria Math" panose="02040503050406030204" pitchFamily="18" charset="0"/>
                      </a:rPr>
                      <m:t>𝑏𝑙</m:t>
                    </m:r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800" dirty="0"/>
                  <a:t> </a:t>
                </a:r>
                <a:r>
                  <a:rPr lang="en-SG" sz="2400" dirty="0">
                    <a:solidFill>
                      <a:srgbClr val="006600"/>
                    </a:solidFill>
                  </a:rPr>
                  <a:t>(by definition of divisibility)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39" y="2266154"/>
                <a:ext cx="9639301" cy="954107"/>
              </a:xfrm>
              <a:prstGeom prst="rect">
                <a:avLst/>
              </a:prstGeom>
              <a:blipFill>
                <a:blip r:embed="rId10"/>
                <a:stretch>
                  <a:fillRect l="-1264" t="-7051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39196" y="5838147"/>
                <a:ext cx="699507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65138" indent="-465138"/>
                <a:r>
                  <a:rPr lang="en-US" sz="2800" dirty="0"/>
                  <a:t>5.	Therefore,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SG" sz="2400" dirty="0">
                    <a:solidFill>
                      <a:srgbClr val="006600"/>
                    </a:solidFill>
                  </a:rPr>
                  <a:t>(by definition of divisibility)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96" y="5838147"/>
                <a:ext cx="6995079" cy="523220"/>
              </a:xfrm>
              <a:prstGeom prst="rect">
                <a:avLst/>
              </a:prstGeom>
              <a:blipFill>
                <a:blip r:embed="rId11"/>
                <a:stretch>
                  <a:fillRect l="-1742"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89640" y="3180482"/>
                <a:ext cx="816734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47675" indent="-447675"/>
                <a:r>
                  <a:rPr lang="en-US" sz="2800" dirty="0"/>
                  <a:t>3.	Apply </a:t>
                </a:r>
                <a:r>
                  <a:rPr lang="en-SG" sz="2800" dirty="0" err="1"/>
                  <a:t>Bézout's</a:t>
                </a:r>
                <a:r>
                  <a:rPr lang="en-US" sz="2800" dirty="0"/>
                  <a:t> Lemma to find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800" dirty="0"/>
                  <a:t>such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𝑏𝑡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40" y="3180482"/>
                <a:ext cx="8167344" cy="954107"/>
              </a:xfrm>
              <a:prstGeom prst="rect">
                <a:avLst/>
              </a:prstGeom>
              <a:blipFill>
                <a:blip r:embed="rId12"/>
                <a:stretch>
                  <a:fillRect l="-1493" t="-7051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10051145" y="2725078"/>
            <a:ext cx="2009775" cy="2050401"/>
            <a:chOff x="9965531" y="3103940"/>
            <a:chExt cx="2009775" cy="2050401"/>
          </a:xfrm>
        </p:grpSpPr>
        <p:sp>
          <p:nvSpPr>
            <p:cNvPr id="25" name="TextBox 24"/>
            <p:cNvSpPr txBox="1"/>
            <p:nvPr/>
          </p:nvSpPr>
          <p:spPr>
            <a:xfrm>
              <a:off x="9965531" y="3103940"/>
              <a:ext cx="20097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Idea: </a:t>
              </a:r>
            </a:p>
            <a:p>
              <a:pPr algn="ctr"/>
              <a:r>
                <a:rPr lang="en-SG" dirty="0" err="1">
                  <a:solidFill>
                    <a:srgbClr val="C00000"/>
                  </a:solidFill>
                </a:rPr>
                <a:t>Bézout's</a:t>
              </a:r>
              <a:r>
                <a:rPr lang="en-SG" dirty="0">
                  <a:solidFill>
                    <a:srgbClr val="C00000"/>
                  </a:solidFill>
                </a:rPr>
                <a:t> </a:t>
              </a:r>
              <a:r>
                <a:rPr lang="en-US" dirty="0">
                  <a:solidFill>
                    <a:srgbClr val="C00000"/>
                  </a:solidFill>
                </a:rPr>
                <a:t>Lemma!</a:t>
              </a:r>
              <a:endParaRPr lang="en-SG" dirty="0">
                <a:solidFill>
                  <a:srgbClr val="C00000"/>
                </a:solidFill>
              </a:endParaRP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76697" y="3750271"/>
              <a:ext cx="1187442" cy="140407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89638" y="4082256"/>
                <a:ext cx="11074501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4.	Then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𝑏𝑡</m:t>
                        </m:r>
                      </m:e>
                    </m:d>
                  </m:oMath>
                </a14:m>
                <a:r>
                  <a:rPr lang="en-US" sz="2800" b="0" dirty="0"/>
                  <a:t> </a:t>
                </a:r>
                <a:r>
                  <a:rPr lang="en-US" sz="2400" dirty="0">
                    <a:solidFill>
                      <a:srgbClr val="006600"/>
                    </a:solidFill>
                  </a:rPr>
                  <a:t>(as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sz="24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𝑏𝑡</m:t>
                    </m:r>
                    <m:r>
                      <a:rPr lang="en-US" sz="24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solidFill>
                      <a:srgbClr val="006600"/>
                    </a:solidFill>
                  </a:rPr>
                  <a:t>, by line 2)</a:t>
                </a:r>
                <a:endParaRPr lang="en-US" sz="2800" b="0" dirty="0"/>
              </a:p>
              <a:p>
                <a:pPr>
                  <a:tabLst>
                    <a:tab pos="1609725" algn="l"/>
                  </a:tabLst>
                </a:pPr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𝑐𝑎𝑠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𝑐𝑏𝑡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𝑏𝑙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𝑎𝑘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𝑏𝑡</m:t>
                    </m:r>
                  </m:oMath>
                </a14:m>
                <a:r>
                  <a:rPr lang="en-US" sz="2800" b="0" dirty="0"/>
                  <a:t> </a:t>
                </a:r>
                <a:r>
                  <a:rPr lang="en-US" sz="2400" b="0" dirty="0">
                    <a:solidFill>
                      <a:srgbClr val="006600"/>
                    </a:solidFill>
                  </a:rPr>
                  <a:t>(by line 1)</a:t>
                </a:r>
                <a:endParaRPr lang="en-US" sz="2800" b="0" dirty="0">
                  <a:solidFill>
                    <a:srgbClr val="006600"/>
                  </a:solidFill>
                </a:endParaRPr>
              </a:p>
              <a:p>
                <a:pPr>
                  <a:tabLst>
                    <a:tab pos="1609725" algn="l"/>
                  </a:tabLst>
                </a:pPr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𝑘𝑡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6600"/>
                    </a:solidFill>
                  </a:rPr>
                  <a:t> </a:t>
                </a:r>
                <a:r>
                  <a:rPr lang="en-US" sz="2400" dirty="0">
                    <a:solidFill>
                      <a:srgbClr val="006600"/>
                    </a:solidFill>
                  </a:rPr>
                  <a:t>(by basic algebra)</a:t>
                </a: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>
                  <a:tabLst>
                    <a:tab pos="1609725" algn="l"/>
                  </a:tabLst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𝑙𝑠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𝑘𝑡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, </a:t>
                </a:r>
                <a:r>
                  <a:rPr lang="en-US" sz="2400" dirty="0">
                    <a:solidFill>
                      <a:srgbClr val="006600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𝑙𝑠</m:t>
                    </m:r>
                    <m:r>
                      <a:rPr lang="en-US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𝑘𝑡</m:t>
                    </m:r>
                    <m:r>
                      <a:rPr lang="en-US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dirty="0">
                    <a:solidFill>
                      <a:srgbClr val="006600"/>
                    </a:solidFill>
                  </a:rPr>
                  <a:t> (by closure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dirty="0">
                    <a:solidFill>
                      <a:srgbClr val="006600"/>
                    </a:solidFill>
                  </a:rPr>
                  <a:t> under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dirty="0">
                    <a:solidFill>
                      <a:srgbClr val="0066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dirty="0">
                    <a:solidFill>
                      <a:srgbClr val="0066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38" y="4082256"/>
                <a:ext cx="11074501" cy="1815882"/>
              </a:xfrm>
              <a:prstGeom prst="rect">
                <a:avLst/>
              </a:prstGeom>
              <a:blipFill>
                <a:blip r:embed="rId14"/>
                <a:stretch>
                  <a:fillRect l="-1101" t="-3691" b="-8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044446" y="5838147"/>
                <a:ext cx="5016474" cy="83099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2400" b="1" dirty="0">
                    <a:solidFill>
                      <a:srgbClr val="3333FF"/>
                    </a:solidFill>
                  </a:rPr>
                  <a:t>Bézout's </a:t>
                </a:r>
                <a:r>
                  <a:rPr lang="en-US" sz="2400" b="1" dirty="0">
                    <a:solidFill>
                      <a:srgbClr val="3333FF"/>
                    </a:solidFill>
                  </a:rPr>
                  <a:t>Lemma: </a:t>
                </a:r>
                <a14:m>
                  <m:oMath xmlns:m="http://schemas.openxmlformats.org/officeDocument/2006/math">
                    <m:r>
                      <a:rPr lang="en-SG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≠0,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400" dirty="0"/>
                  <a:t> </a:t>
                </a:r>
                <a:r>
                  <a:rPr lang="en-SG" sz="2400" dirty="0" err="1"/>
                  <a:t>s.t.</a:t>
                </a:r>
                <a:r>
                  <a:rPr lang="en-SG" sz="24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SG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446" y="5838147"/>
                <a:ext cx="5016474" cy="830997"/>
              </a:xfrm>
              <a:prstGeom prst="rect">
                <a:avLst/>
              </a:prstGeom>
              <a:blipFill>
                <a:blip r:embed="rId15"/>
                <a:stretch>
                  <a:fillRect l="-1820" t="-5072" b="-1521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961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7" grpId="0"/>
      <p:bldP spid="18" grpId="0"/>
      <p:bldP spid="22" grpId="0" build="p"/>
      <p:bldP spid="23" grpId="0"/>
      <p:bldP spid="24" grpId="0"/>
      <p:bldP spid="29" grpId="0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135DA6-D0D6-43A9-9D93-7B2599ADC130}"/>
                  </a:ext>
                </a:extLst>
              </p:cNvPr>
              <p:cNvSpPr txBox="1"/>
              <p:nvPr/>
            </p:nvSpPr>
            <p:spPr>
              <a:xfrm>
                <a:off x="342900" y="169063"/>
                <a:ext cx="11039475" cy="5232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714375" algn="l"/>
                  </a:tabLst>
                </a:pPr>
                <a:r>
                  <a:rPr lang="en-US" sz="2800" dirty="0"/>
                  <a:t>Q3. 	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800" b="0" dirty="0"/>
                  <a:t> such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r>
                  <a:rPr lang="en-US" sz="2800" b="0" dirty="0"/>
                  <a:t> Show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135DA6-D0D6-43A9-9D93-7B2599ADC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" y="169063"/>
                <a:ext cx="11039475" cy="523220"/>
              </a:xfrm>
              <a:prstGeom prst="rect">
                <a:avLst/>
              </a:prstGeom>
              <a:blipFill>
                <a:blip r:embed="rId3"/>
                <a:stretch>
                  <a:fillRect l="-1048" t="-11364" b="-295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135873" y="916863"/>
                <a:ext cx="3686175" cy="92333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3333FF"/>
                    </a:solidFill>
                  </a:rPr>
                  <a:t>Lemma 8.1.14 (Closure Lemma)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dirty="0"/>
                  <a:t>.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SG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dirty="0"/>
                  <a:t>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5873" y="916863"/>
                <a:ext cx="3686175" cy="923330"/>
              </a:xfrm>
              <a:prstGeom prst="rect">
                <a:avLst/>
              </a:prstGeom>
              <a:blipFill>
                <a:blip r:embed="rId4"/>
                <a:stretch>
                  <a:fillRect l="-1320" t="-2597" r="-660" b="-84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135872" y="2019595"/>
                <a:ext cx="3686175" cy="923330"/>
              </a:xfrm>
              <a:prstGeom prst="rect">
                <a:avLst/>
              </a:prstGeom>
              <a:solidFill>
                <a:srgbClr val="99CC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3333FF"/>
                    </a:solidFill>
                  </a:rPr>
                  <a:t>Proposition 8.1.10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dirty="0"/>
                  <a:t>.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SG" dirty="0"/>
                  <a:t>, then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|≤|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SG" dirty="0"/>
                  <a:t>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5872" y="2019595"/>
                <a:ext cx="3686175" cy="923330"/>
              </a:xfrm>
              <a:prstGeom prst="rect">
                <a:avLst/>
              </a:prstGeom>
              <a:blipFill>
                <a:blip r:embed="rId5"/>
                <a:stretch>
                  <a:fillRect l="-1320" t="-2597" b="-84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D89E45FF-C26E-41FC-A27A-B4AD977CB46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5301" y="1175714"/>
                <a:ext cx="6225540" cy="6644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9144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312863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484313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65735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882775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65138" indent="-465138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:r>
                  <a:rPr lang="en-US" sz="2800" dirty="0"/>
                  <a:t>1.	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800" dirty="0"/>
                  <a:t> such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SG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SG" sz="2800" dirty="0"/>
                  <a:t>.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D89E45FF-C26E-41FC-A27A-B4AD977CB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1" y="1175714"/>
                <a:ext cx="6225540" cy="664479"/>
              </a:xfrm>
              <a:prstGeom prst="rect">
                <a:avLst/>
              </a:prstGeom>
              <a:blipFill>
                <a:blip r:embed="rId6"/>
                <a:stretch>
                  <a:fillRect l="-1957" t="-8257" b="-5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8135872" y="5227634"/>
            <a:ext cx="291865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We will use this result in Q3 to help solve Q4 and Q5.</a:t>
            </a:r>
            <a:endParaRPr lang="en-SG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50435" y="1915815"/>
                <a:ext cx="5066675" cy="70788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Idea: If we can show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 must be the greatest common divisor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and b.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435" y="1915815"/>
                <a:ext cx="5066675" cy="707886"/>
              </a:xfrm>
              <a:prstGeom prst="rect">
                <a:avLst/>
              </a:prstGeom>
              <a:blipFill>
                <a:blip r:embed="rId7"/>
                <a:stretch>
                  <a:fillRect l="-1200" t="-3390" b="-135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D89E45FF-C26E-41FC-A27A-B4AD977CB46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5298" y="2975866"/>
                <a:ext cx="10372571" cy="273538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9144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312863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484313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65735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882775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65138" indent="-465138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2800" dirty="0"/>
                  <a:t>2.	Then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𝑏𝑡</m:t>
                    </m:r>
                  </m:oMath>
                </a14:m>
                <a:r>
                  <a:rPr lang="en-SG" sz="2800" dirty="0"/>
                  <a:t> </a:t>
                </a:r>
                <a:r>
                  <a:rPr lang="en-SG" sz="2400" dirty="0"/>
                  <a:t>for all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006600"/>
                    </a:solidFill>
                  </a:rPr>
                  <a:t>(by the closure lemma)</a:t>
                </a:r>
              </a:p>
              <a:p>
                <a:pPr marL="465138" indent="-465138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SG" sz="2800" dirty="0">
                    <a:solidFill>
                      <a:schemeClr val="tx1"/>
                    </a:solidFill>
                  </a:rPr>
                  <a:t>3.	</a:t>
                </a:r>
                <a14:m>
                  <m:oMath xmlns:m="http://schemas.openxmlformats.org/officeDocument/2006/math">
                    <m:r>
                      <a:rPr lang="en-SG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 1</m:t>
                    </m:r>
                  </m:oMath>
                </a14:m>
                <a:r>
                  <a:rPr lang="en-SG" sz="2800" dirty="0">
                    <a:solidFill>
                      <a:schemeClr val="tx1"/>
                    </a:solidFill>
                  </a:rPr>
                  <a:t> </a:t>
                </a:r>
                <a:r>
                  <a:rPr lang="en-SG" sz="2400" dirty="0">
                    <a:solidFill>
                      <a:srgbClr val="006600"/>
                    </a:solidFill>
                  </a:rPr>
                  <a:t>(as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sz="24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𝑏𝑡</m:t>
                    </m:r>
                    <m:r>
                      <a:rPr lang="en-US" sz="24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SG" sz="2400" dirty="0">
                    <a:solidFill>
                      <a:srgbClr val="006600"/>
                    </a:solidFill>
                  </a:rPr>
                  <a:t> by assumption)</a:t>
                </a:r>
              </a:p>
              <a:p>
                <a:pPr marL="465138" indent="-465138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SG" sz="2800" dirty="0">
                    <a:solidFill>
                      <a:schemeClr val="tx1"/>
                    </a:solidFill>
                  </a:rPr>
                  <a:t>4.	</a:t>
                </a:r>
                <a:r>
                  <a:rPr lang="en-SG" sz="2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SG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≤  ∣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∣  ≤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∣1∣ =1</m:t>
                    </m:r>
                  </m:oMath>
                </a14:m>
                <a:r>
                  <a:rPr lang="en-US" sz="2800" dirty="0"/>
                  <a:t>   </a:t>
                </a:r>
                <a:r>
                  <a:rPr lang="en-US" sz="2400" dirty="0">
                    <a:solidFill>
                      <a:srgbClr val="006600"/>
                    </a:solidFill>
                  </a:rPr>
                  <a:t>(by Proposition 8.1.10)</a:t>
                </a:r>
              </a:p>
              <a:p>
                <a:pPr marL="465138" indent="-465138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2800" dirty="0">
                    <a:solidFill>
                      <a:schemeClr val="tx1"/>
                    </a:solidFill>
                  </a:rPr>
                  <a:t>5.	As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the common divisor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it must be the greatest.</a:t>
                </a:r>
              </a:p>
              <a:p>
                <a:pPr marL="361950" indent="-361950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en-SG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D89E45FF-C26E-41FC-A27A-B4AD977CB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98" y="2975866"/>
                <a:ext cx="10372571" cy="2735386"/>
              </a:xfrm>
              <a:prstGeom prst="rect">
                <a:avLst/>
              </a:prstGeom>
              <a:blipFill>
                <a:blip r:embed="rId8"/>
                <a:stretch>
                  <a:fillRect l="-1175" t="-1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875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27" grpId="0" animBg="1"/>
      <p:bldP spid="6" grpId="0" animBg="1"/>
      <p:bldP spid="2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6A3A33-96C8-43ED-9739-D6611DEBF4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1100" y="2318747"/>
                <a:ext cx="11030850" cy="3705607"/>
              </a:xfrm>
              <a:noFill/>
            </p:spPr>
            <p:txBody>
              <a:bodyPr>
                <a:noAutofit/>
              </a:bodyPr>
              <a:lstStyle/>
              <a:p>
                <a:pPr marL="542925" indent="-542925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2800" dirty="0"/>
                  <a:t>1.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b="0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b="0" dirty="0"/>
                  <a:t> </a:t>
                </a:r>
                <a:r>
                  <a:rPr lang="en-US" sz="2400" b="0" dirty="0">
                    <a:solidFill>
                      <a:srgbClr val="006600"/>
                    </a:solidFill>
                  </a:rPr>
                  <a:t>(by definition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400" b="0" dirty="0">
                    <a:solidFill>
                      <a:srgbClr val="006600"/>
                    </a:solidFill>
                  </a:rPr>
                  <a:t>)</a:t>
                </a:r>
              </a:p>
              <a:p>
                <a:pPr marL="542925" indent="-542925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2800" b="0" dirty="0"/>
                  <a:t>2.	Use the definition of divisibility to find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800" b="0" dirty="0"/>
                  <a:t> such that </a:t>
                </a:r>
                <a:br>
                  <a:rPr lang="en-US" sz="2800" b="0" dirty="0"/>
                </a:b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𝑙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b="0" dirty="0"/>
              </a:p>
              <a:p>
                <a:pPr marL="542925" indent="-542925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2800" b="0" dirty="0"/>
                  <a:t>3.	Since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sz="2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𝑏𝑡</m:t>
                    </m:r>
                    <m:r>
                      <a:rPr lang="en-US" sz="2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sz="2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0" dirty="0"/>
                  <a:t> (given), we have</a:t>
                </a:r>
                <a:br>
                  <a:rPr lang="en-US" sz="2800" b="0" dirty="0"/>
                </a:b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𝑙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0" dirty="0"/>
                  <a:t> </a:t>
                </a:r>
                <a:endParaRPr lang="en-US" sz="2800" b="0" dirty="0">
                  <a:highlight>
                    <a:srgbClr val="FFFF00"/>
                  </a:highlight>
                </a:endParaRPr>
              </a:p>
              <a:p>
                <a:pPr marL="542925" indent="-542925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2800" b="0" dirty="0"/>
                  <a:t>4.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𝑙𝑡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b="0" dirty="0"/>
                  <a:t>  </a:t>
                </a:r>
                <a:r>
                  <a:rPr lang="en-US" sz="2200" b="0" dirty="0">
                    <a:solidFill>
                      <a:srgbClr val="006600"/>
                    </a:solidFill>
                  </a:rPr>
                  <a:t>(as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200" b="0" dirty="0">
                    <a:solidFill>
                      <a:srgbClr val="006600"/>
                    </a:solidFill>
                  </a:rPr>
                  <a:t> is positive if it exists; divide both sides in 3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sz="2200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200" b="0" i="1" dirty="0" err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200" b="0" i="1" dirty="0" err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dirty="0" err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200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b="0" dirty="0">
                    <a:solidFill>
                      <a:srgbClr val="006600"/>
                    </a:solidFill>
                  </a:rPr>
                  <a:t>)</a:t>
                </a:r>
              </a:p>
              <a:p>
                <a:pPr marL="542925" indent="-542925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2800" b="0" dirty="0"/>
                  <a:t>5.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∴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b="0" dirty="0"/>
                  <a:t>   </a:t>
                </a:r>
                <a:r>
                  <a:rPr lang="en-US" sz="2400" b="0" dirty="0">
                    <a:solidFill>
                      <a:srgbClr val="006600"/>
                    </a:solidFill>
                  </a:rPr>
                  <a:t>(by Q3)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6A3A33-96C8-43ED-9739-D6611DEBF4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1100" y="2318747"/>
                <a:ext cx="11030850" cy="3705607"/>
              </a:xfrm>
              <a:blipFill>
                <a:blip r:embed="rId3"/>
                <a:stretch>
                  <a:fillRect l="-1161" t="-1645" b="-4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333FC03-6FBF-4BA7-8C40-2AD630BCD05B}"/>
                  </a:ext>
                </a:extLst>
              </p:cNvPr>
              <p:cNvSpPr txBox="1"/>
              <p:nvPr/>
            </p:nvSpPr>
            <p:spPr>
              <a:xfrm>
                <a:off x="327714" y="138373"/>
                <a:ext cx="11569011" cy="5232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714375" indent="-714375"/>
                <a:r>
                  <a:rPr lang="en-US" sz="2800" dirty="0"/>
                  <a:t>Q4. 	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800" b="0" dirty="0"/>
                  <a:t> </a:t>
                </a:r>
                <a:r>
                  <a:rPr lang="en-US" sz="2800" dirty="0" err="1"/>
                  <a:t>s.</a:t>
                </a:r>
                <a:r>
                  <a:rPr lang="en-US" sz="2800" b="0" dirty="0" err="1"/>
                  <a:t>t.</a:t>
                </a:r>
                <a:r>
                  <a:rPr lang="en-US" sz="2800" b="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r>
                  <a:rPr lang="en-US" sz="2800" b="0" dirty="0"/>
                  <a:t> Show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b="0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333FC03-6FBF-4BA7-8C40-2AD630BCD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14" y="138373"/>
                <a:ext cx="11569011" cy="523220"/>
              </a:xfrm>
              <a:prstGeom prst="rect">
                <a:avLst/>
              </a:prstGeom>
              <a:blipFill>
                <a:blip r:embed="rId4"/>
                <a:stretch>
                  <a:fillRect l="-1053" t="-11364" b="-295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9C956494-6470-4A78-99D2-C78627D1F607}"/>
                  </a:ext>
                </a:extLst>
              </p:cNvPr>
              <p:cNvSpPr/>
              <p:nvPr/>
            </p:nvSpPr>
            <p:spPr>
              <a:xfrm>
                <a:off x="327714" y="898963"/>
                <a:ext cx="5558736" cy="1182414"/>
              </a:xfrm>
              <a:prstGeom prst="wedgeRectCallou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According to Q3, if we want to show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SG" sz="2000" dirty="0">
                    <a:solidFill>
                      <a:schemeClr val="tx1"/>
                    </a:solidFill>
                  </a:rPr>
                  <a:t>. We need to show that there exists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000" dirty="0">
                    <a:solidFill>
                      <a:schemeClr val="tx1"/>
                    </a:solidFill>
                  </a:rPr>
                  <a:t> to make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𝑡𝑦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b="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9C956494-6470-4A78-99D2-C78627D1F6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14" y="898963"/>
                <a:ext cx="5558736" cy="1182414"/>
              </a:xfrm>
              <a:prstGeom prst="wedgeRectCallout">
                <a:avLst/>
              </a:prstGeom>
              <a:blipFill>
                <a:blip r:embed="rId5"/>
                <a:stretch>
                  <a:fillRect l="-438" r="-153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eform 1"/>
          <p:cNvSpPr/>
          <p:nvPr/>
        </p:nvSpPr>
        <p:spPr>
          <a:xfrm>
            <a:off x="327715" y="1924050"/>
            <a:ext cx="2395982" cy="3067050"/>
          </a:xfrm>
          <a:custGeom>
            <a:avLst/>
            <a:gdLst>
              <a:gd name="connsiteX0" fmla="*/ 1319657 w 2081657"/>
              <a:gd name="connsiteY0" fmla="*/ 3181350 h 3181350"/>
              <a:gd name="connsiteX1" fmla="*/ 14732 w 2081657"/>
              <a:gd name="connsiteY1" fmla="*/ 1638300 h 3181350"/>
              <a:gd name="connsiteX2" fmla="*/ 2081657 w 2081657"/>
              <a:gd name="connsiteY2" fmla="*/ 0 h 318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1657" h="3181350">
                <a:moveTo>
                  <a:pt x="1319657" y="3181350"/>
                </a:moveTo>
                <a:cubicBezTo>
                  <a:pt x="603694" y="2674937"/>
                  <a:pt x="-112268" y="2168525"/>
                  <a:pt x="14732" y="1638300"/>
                </a:cubicBezTo>
                <a:cubicBezTo>
                  <a:pt x="141732" y="1108075"/>
                  <a:pt x="1111694" y="554037"/>
                  <a:pt x="2081657" y="0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9" name="Group 8"/>
          <p:cNvGrpSpPr/>
          <p:nvPr/>
        </p:nvGrpSpPr>
        <p:grpSpPr>
          <a:xfrm>
            <a:off x="7905750" y="661593"/>
            <a:ext cx="3448050" cy="1239817"/>
            <a:chOff x="7905750" y="661593"/>
            <a:chExt cx="3448050" cy="12398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7905750" y="1070413"/>
                  <a:ext cx="344805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Working backward, </a:t>
                  </a:r>
                </a:p>
                <a:p>
                  <a:r>
                    <a:rPr lang="en-US" sz="2400" dirty="0"/>
                    <a:t>we have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𝑠𝑥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r>
                    <a:rPr lang="en-SG" sz="2400" dirty="0"/>
                    <a:t>.</a:t>
                  </a: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5750" y="1070413"/>
                  <a:ext cx="3448050" cy="830997"/>
                </a:xfrm>
                <a:prstGeom prst="rect">
                  <a:avLst/>
                </a:prstGeom>
                <a:blipFill>
                  <a:blip r:embed="rId6"/>
                  <a:stretch>
                    <a:fillRect l="-2827" t="-5882" b="-16176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/>
            <p:nvPr/>
          </p:nvCxnSpPr>
          <p:spPr>
            <a:xfrm flipV="1">
              <a:off x="9096375" y="661593"/>
              <a:ext cx="161925" cy="41307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604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6A3A33-96C8-43ED-9739-D6611DEBF4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1100" y="1901411"/>
                <a:ext cx="11030850" cy="4122944"/>
              </a:xfrm>
              <a:noFill/>
            </p:spPr>
            <p:txBody>
              <a:bodyPr>
                <a:noAutofit/>
              </a:bodyPr>
              <a:lstStyle/>
              <a:p>
                <a:pPr marL="542925" indent="-542925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2800" dirty="0"/>
                  <a:t>1.	Let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s.t.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𝑏𝑡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542925" indent="-542925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2800" dirty="0"/>
                  <a:t>2.	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gcd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gcd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b="0" dirty="0"/>
                  <a:t> </a:t>
                </a:r>
                <a:r>
                  <a:rPr lang="en-US" sz="2400" b="0" dirty="0">
                    <a:solidFill>
                      <a:srgbClr val="006600"/>
                    </a:solidFill>
                  </a:rPr>
                  <a:t>(dividing both sides in lin</a:t>
                </a:r>
                <a:r>
                  <a:rPr lang="en-US" sz="2400" dirty="0">
                    <a:solidFill>
                      <a:srgbClr val="006600"/>
                    </a:solidFill>
                  </a:rPr>
                  <a:t>e </a:t>
                </a:r>
                <a:r>
                  <a:rPr lang="en-US" sz="2400" b="0" dirty="0">
                    <a:solidFill>
                      <a:srgbClr val="006600"/>
                    </a:solidFill>
                  </a:rPr>
                  <a:t>1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sz="2400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b="0" i="1" dirty="0" err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dirty="0" err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err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0" dirty="0">
                    <a:solidFill>
                      <a:srgbClr val="006600"/>
                    </a:solidFill>
                  </a:rPr>
                  <a:t>)</a:t>
                </a:r>
              </a:p>
              <a:p>
                <a:pPr marL="542925" indent="-542925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2800" b="0" dirty="0"/>
                  <a:t>3.	</a:t>
                </a:r>
                <a:r>
                  <a:rPr lang="en-US" sz="2800" dirty="0"/>
                  <a:t>As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400" dirty="0">
                    <a:solidFill>
                      <a:srgbClr val="006600"/>
                    </a:solidFill>
                  </a:rPr>
                  <a:t>(by the definition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</a:t>
                </a:r>
                <a:br>
                  <a:rPr lang="en-US" sz="2800" dirty="0">
                    <a:solidFill>
                      <a:schemeClr val="tx1"/>
                    </a:solidFill>
                  </a:rPr>
                </a:br>
                <a:r>
                  <a:rPr lang="en-US" sz="2800" dirty="0">
                    <a:solidFill>
                      <a:srgbClr val="3333FF"/>
                    </a:solidFill>
                  </a:rPr>
                  <a:t>Lemma 8.1.5 </a:t>
                </a:r>
                <a:r>
                  <a:rPr lang="en-US" sz="2800" dirty="0">
                    <a:solidFill>
                      <a:schemeClr val="tx1"/>
                    </a:solidFill>
                  </a:rPr>
                  <a:t>implies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gcd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gcd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800" dirty="0"/>
                  <a:t>.</a:t>
                </a:r>
                <a:endParaRPr lang="en-US" sz="2800" b="0" dirty="0">
                  <a:highlight>
                    <a:srgbClr val="FFFF00"/>
                  </a:highlight>
                </a:endParaRPr>
              </a:p>
              <a:p>
                <a:pPr marL="542925" indent="-542925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2800" b="0" dirty="0"/>
                  <a:t>4.	So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𝑙𝑡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b="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800" b="0" dirty="0"/>
                  <a:t>.</a:t>
                </a:r>
              </a:p>
              <a:p>
                <a:pPr marL="542925" indent="-542925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2800" b="0" dirty="0"/>
                  <a:t>5.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∴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b="0" dirty="0"/>
                  <a:t>   </a:t>
                </a:r>
                <a:r>
                  <a:rPr lang="en-US" sz="2400" b="0" dirty="0">
                    <a:solidFill>
                      <a:srgbClr val="006600"/>
                    </a:solidFill>
                  </a:rPr>
                  <a:t>(by Q3)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6A3A33-96C8-43ED-9739-D6611DEBF4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1100" y="1901411"/>
                <a:ext cx="11030850" cy="4122944"/>
              </a:xfrm>
              <a:blipFill>
                <a:blip r:embed="rId3"/>
                <a:stretch>
                  <a:fillRect l="-1161" t="-1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333FC03-6FBF-4BA7-8C40-2AD630BCD05B}"/>
                  </a:ext>
                </a:extLst>
              </p:cNvPr>
              <p:cNvSpPr txBox="1"/>
              <p:nvPr/>
            </p:nvSpPr>
            <p:spPr>
              <a:xfrm>
                <a:off x="327714" y="138373"/>
                <a:ext cx="11569011" cy="5232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714375" indent="-714375"/>
                <a:r>
                  <a:rPr lang="en-US" sz="2800" dirty="0"/>
                  <a:t>Q4. 	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800" b="0" dirty="0"/>
                  <a:t> </a:t>
                </a:r>
                <a:r>
                  <a:rPr lang="en-US" sz="2800" dirty="0" err="1"/>
                  <a:t>s.</a:t>
                </a:r>
                <a:r>
                  <a:rPr lang="en-US" sz="2800" b="0" dirty="0" err="1"/>
                  <a:t>t.</a:t>
                </a:r>
                <a:r>
                  <a:rPr lang="en-US" sz="2800" b="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r>
                  <a:rPr lang="en-US" sz="2800" b="0" dirty="0"/>
                  <a:t> Show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b="0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333FC03-6FBF-4BA7-8C40-2AD630BCD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14" y="138373"/>
                <a:ext cx="11569011" cy="523220"/>
              </a:xfrm>
              <a:prstGeom prst="rect">
                <a:avLst/>
              </a:prstGeom>
              <a:blipFill>
                <a:blip r:embed="rId4"/>
                <a:stretch>
                  <a:fillRect l="-1053" t="-11364" b="-295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7905750" y="661593"/>
            <a:ext cx="3448050" cy="1239817"/>
            <a:chOff x="7905750" y="661593"/>
            <a:chExt cx="3448050" cy="12398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7905750" y="1070413"/>
                  <a:ext cx="344805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Working backward, </a:t>
                  </a:r>
                </a:p>
                <a:p>
                  <a:r>
                    <a:rPr lang="en-US" sz="2400" dirty="0"/>
                    <a:t>we have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𝑠𝑥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r>
                    <a:rPr lang="en-SG" sz="2400" dirty="0"/>
                    <a:t>.</a:t>
                  </a: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5750" y="1070413"/>
                  <a:ext cx="3448050" cy="830997"/>
                </a:xfrm>
                <a:prstGeom prst="rect">
                  <a:avLst/>
                </a:prstGeom>
                <a:blipFill>
                  <a:blip r:embed="rId6"/>
                  <a:stretch>
                    <a:fillRect l="-2827" t="-5882" b="-16176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/>
            <p:nvPr/>
          </p:nvCxnSpPr>
          <p:spPr>
            <a:xfrm flipV="1">
              <a:off x="9096375" y="661593"/>
              <a:ext cx="161925" cy="41307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672193" y="868132"/>
            <a:ext cx="3030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Alternative solution: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3135DA6-D0D6-43A9-9D93-7B2599ADC130}"/>
                  </a:ext>
                </a:extLst>
              </p:cNvPr>
              <p:cNvSpPr txBox="1"/>
              <p:nvPr/>
            </p:nvSpPr>
            <p:spPr>
              <a:xfrm>
                <a:off x="7010401" y="5681363"/>
                <a:ext cx="4886324" cy="70788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542925" indent="-542925">
                  <a:tabLst>
                    <a:tab pos="714375" algn="l"/>
                  </a:tabLst>
                </a:pPr>
                <a:r>
                  <a:rPr lang="en-US" sz="2000" dirty="0"/>
                  <a:t>Q3. 	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000" b="0" dirty="0"/>
                  <a:t> such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r>
                  <a:rPr lang="en-US" sz="2000" b="0" dirty="0"/>
                  <a:t>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3135DA6-D0D6-43A9-9D93-7B2599ADC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1" y="5681363"/>
                <a:ext cx="4886324" cy="707886"/>
              </a:xfrm>
              <a:prstGeom prst="rect">
                <a:avLst/>
              </a:prstGeom>
              <a:blipFill>
                <a:blip r:embed="rId7"/>
                <a:stretch>
                  <a:fillRect l="-1119" t="-4237" b="-135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010401" y="4795489"/>
                <a:ext cx="4886324" cy="707886"/>
              </a:xfrm>
              <a:prstGeom prst="rect">
                <a:avLst/>
              </a:prstGeom>
              <a:solidFill>
                <a:srgbClr val="CCFFCC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3333FF"/>
                    </a:solidFill>
                  </a:rPr>
                  <a:t>Lemma 8.1.5. </a:t>
                </a: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SG" sz="2000" dirty="0"/>
                  <a:t>.</a:t>
                </a:r>
              </a:p>
              <a:p>
                <a:r>
                  <a:rPr lang="en-SG" sz="2000" dirty="0"/>
                  <a:t>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000" dirty="0"/>
                  <a:t> if and only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000" dirty="0"/>
                  <a:t>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1" y="4795489"/>
                <a:ext cx="4886324" cy="707886"/>
              </a:xfrm>
              <a:prstGeom prst="rect">
                <a:avLst/>
              </a:prstGeom>
              <a:blipFill>
                <a:blip r:embed="rId8"/>
                <a:stretch>
                  <a:fillRect l="-1119" t="-4237" b="-135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776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29B480-4172-496C-AC1D-C9CC440B21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8035" y="2021206"/>
                <a:ext cx="11665840" cy="3899910"/>
              </a:xfrm>
            </p:spPr>
            <p:txBody>
              <a:bodyPr>
                <a:noAutofit/>
              </a:bodyPr>
              <a:lstStyle/>
              <a:p>
                <a:pPr marL="465138" indent="-465138">
                  <a:spcBef>
                    <a:spcPts val="1200"/>
                  </a:spcBef>
                  <a:buNone/>
                </a:pPr>
                <a:r>
                  <a:rPr lang="en-US" sz="2800" dirty="0"/>
                  <a:t>1.	Let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800" dirty="0"/>
                  <a:t> with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2800" dirty="0"/>
                  <a:t> or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SG" sz="2800" dirty="0"/>
                  <a:t>.</a:t>
                </a:r>
              </a:p>
              <a:p>
                <a:pPr marL="465138" indent="-465138">
                  <a:spcBef>
                    <a:spcPts val="1200"/>
                  </a:spcBef>
                  <a:buNone/>
                </a:pPr>
                <a:r>
                  <a:rPr lang="en-SG" sz="2800" dirty="0"/>
                  <a:t>2.	</a:t>
                </a:r>
                <a:r>
                  <a:rPr lang="en-US" sz="2800" dirty="0"/>
                  <a:t> We know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𝑏𝑡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400" dirty="0"/>
                  <a:t>. </a:t>
                </a:r>
                <a:r>
                  <a:rPr lang="en-SG" sz="2400" dirty="0">
                    <a:solidFill>
                      <a:srgbClr val="006600"/>
                    </a:solidFill>
                  </a:rPr>
                  <a:t>(by </a:t>
                </a:r>
                <a:r>
                  <a:rPr lang="en-SG" sz="2400" dirty="0" err="1">
                    <a:solidFill>
                      <a:srgbClr val="006600"/>
                    </a:solidFill>
                  </a:rPr>
                  <a:t>Bé</a:t>
                </a:r>
                <a:r>
                  <a:rPr lang="en-US" sz="2400" dirty="0" err="1">
                    <a:solidFill>
                      <a:srgbClr val="006600"/>
                    </a:solidFill>
                  </a:rPr>
                  <a:t>zout’s</a:t>
                </a:r>
                <a:r>
                  <a:rPr lang="en-US" sz="2400" dirty="0">
                    <a:solidFill>
                      <a:srgbClr val="006600"/>
                    </a:solidFill>
                  </a:rPr>
                  <a:t> Lemma</a:t>
                </a:r>
                <a:r>
                  <a:rPr lang="en-SG" sz="2400" dirty="0">
                    <a:solidFill>
                      <a:srgbClr val="006600"/>
                    </a:solidFill>
                  </a:rPr>
                  <a:t>)</a:t>
                </a:r>
                <a:endParaRPr lang="en-US" sz="2400" b="0" dirty="0">
                  <a:solidFill>
                    <a:srgbClr val="006600"/>
                  </a:solidFill>
                </a:endParaRPr>
              </a:p>
              <a:p>
                <a:pPr marL="465138" indent="-465138">
                  <a:spcBef>
                    <a:spcPts val="1200"/>
                  </a:spcBef>
                  <a:buNone/>
                </a:pPr>
                <a:r>
                  <a:rPr lang="en-SG" sz="2800" dirty="0"/>
                  <a:t>3.	So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func>
                          <m:func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gcd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func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func>
                          <m:func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gcd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func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SG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800" dirty="0"/>
                  <a:t>. </a:t>
                </a:r>
                <a:r>
                  <a:rPr lang="en-SG" sz="2000" dirty="0">
                    <a:solidFill>
                      <a:srgbClr val="006600"/>
                    </a:solidFill>
                  </a:rPr>
                  <a:t>(dividing both sides in 2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20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gcd</m:t>
                    </m:r>
                    <m:r>
                      <a:rPr lang="en-SG" sz="20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SG" sz="2000" i="1" dirty="0" err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SG" sz="2000" i="1" dirty="0" err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sz="2000" i="1" dirty="0" err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SG" sz="20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000" dirty="0">
                    <a:solidFill>
                      <a:srgbClr val="006600"/>
                    </a:solidFill>
                  </a:rPr>
                  <a:t>)</a:t>
                </a:r>
              </a:p>
              <a:p>
                <a:pPr marL="465138" indent="-465138">
                  <a:spcBef>
                    <a:spcPts val="1800"/>
                  </a:spcBef>
                  <a:buNone/>
                </a:pPr>
                <a:r>
                  <a:rPr lang="en-SG" sz="2800" dirty="0"/>
                  <a:t>4.	Hence, </a:t>
                </a:r>
                <a:r>
                  <a:rPr lang="en-SG" sz="2800" dirty="0">
                    <a:solidFill>
                      <a:srgbClr val="006600"/>
                    </a:solidFill>
                  </a:rPr>
                  <a:t>by Question 3</a:t>
                </a:r>
                <a:r>
                  <a:rPr lang="en-SG" sz="2800" dirty="0"/>
                  <a:t>,</a:t>
                </a:r>
              </a:p>
              <a:p>
                <a:pPr marL="361950" indent="-361950" algn="ctr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gcd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gcd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29B480-4172-496C-AC1D-C9CC440B21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8035" y="2021206"/>
                <a:ext cx="11665840" cy="3899910"/>
              </a:xfrm>
              <a:blipFill>
                <a:blip r:embed="rId2"/>
                <a:stretch>
                  <a:fillRect l="-1045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C136DA-3366-4515-AA14-46F763E446A0}"/>
                  </a:ext>
                </a:extLst>
              </p:cNvPr>
              <p:cNvSpPr txBox="1"/>
              <p:nvPr/>
            </p:nvSpPr>
            <p:spPr>
              <a:xfrm>
                <a:off x="422965" y="183855"/>
                <a:ext cx="6492185" cy="12915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Q5.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b="0" dirty="0"/>
                  <a:t>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≠0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≠0.</m:t>
                    </m:r>
                  </m:oMath>
                </a14:m>
                <a:r>
                  <a:rPr lang="en-US" sz="2400" b="0" dirty="0"/>
                  <a:t> Prove that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latin typeface="Cambria Math" panose="02040503050406030204" pitchFamily="18" charset="0"/>
                                        </a:rPr>
                                        <m:t>gcd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latin typeface="Cambria Math" panose="02040503050406030204" pitchFamily="18" charset="0"/>
                                        </a:rPr>
                                        <m:t>gcd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C136DA-3366-4515-AA14-46F763E44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65" y="183855"/>
                <a:ext cx="6492185" cy="1291507"/>
              </a:xfrm>
              <a:prstGeom prst="rect">
                <a:avLst/>
              </a:prstGeom>
              <a:blipFill>
                <a:blip r:embed="rId3"/>
                <a:stretch>
                  <a:fillRect l="-1312" t="-32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135DA6-D0D6-43A9-9D93-7B2599ADC130}"/>
                  </a:ext>
                </a:extLst>
              </p:cNvPr>
              <p:cNvSpPr txBox="1"/>
              <p:nvPr/>
            </p:nvSpPr>
            <p:spPr>
              <a:xfrm>
                <a:off x="7200902" y="1237624"/>
                <a:ext cx="4886324" cy="70788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542925" indent="-542925">
                  <a:tabLst>
                    <a:tab pos="714375" algn="l"/>
                  </a:tabLst>
                </a:pPr>
                <a:r>
                  <a:rPr lang="en-US" sz="2000" dirty="0"/>
                  <a:t>Q3. 	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000" b="0" dirty="0"/>
                  <a:t> such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r>
                  <a:rPr lang="en-US" sz="2000" b="0" dirty="0"/>
                  <a:t>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135DA6-D0D6-43A9-9D93-7B2599ADC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902" y="1237624"/>
                <a:ext cx="4886324" cy="707886"/>
              </a:xfrm>
              <a:prstGeom prst="rect">
                <a:avLst/>
              </a:prstGeom>
              <a:blipFill>
                <a:blip r:embed="rId4"/>
                <a:stretch>
                  <a:fillRect l="-1119" t="-3390" b="-135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181851" y="135669"/>
                <a:ext cx="3619499" cy="101566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2000" b="1" dirty="0">
                    <a:solidFill>
                      <a:srgbClr val="3333FF"/>
                    </a:solidFill>
                  </a:rPr>
                  <a:t>Bézout's </a:t>
                </a:r>
                <a:r>
                  <a:rPr lang="en-US" sz="2000" b="1" dirty="0">
                    <a:solidFill>
                      <a:srgbClr val="3333FF"/>
                    </a:solidFill>
                  </a:rPr>
                  <a:t>Lemma:</a:t>
                </a:r>
              </a:p>
              <a:p>
                <a14:m>
                  <m:oMath xmlns:m="http://schemas.openxmlformats.org/officeDocument/2006/math">
                    <m:r>
                      <a:rPr lang="en-SG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≠0,∃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000" dirty="0"/>
                  <a:t> </a:t>
                </a:r>
                <a:r>
                  <a:rPr lang="en-SG" sz="2000" dirty="0" err="1"/>
                  <a:t>s.t.</a:t>
                </a:r>
                <a:r>
                  <a:rPr lang="en-SG" sz="20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SG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1851" y="135669"/>
                <a:ext cx="3619499" cy="1015663"/>
              </a:xfrm>
              <a:prstGeom prst="rect">
                <a:avLst/>
              </a:prstGeom>
              <a:blipFill>
                <a:blip r:embed="rId5"/>
                <a:stretch>
                  <a:fillRect l="-1510" t="-2367" b="-473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4805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D4AB10D58C6549878D306378156423" ma:contentTypeVersion="11" ma:contentTypeDescription="Create a new document." ma:contentTypeScope="" ma:versionID="1a3d89a541e8981396a86d81736348fe">
  <xsd:schema xmlns:xsd="http://www.w3.org/2001/XMLSchema" xmlns:xs="http://www.w3.org/2001/XMLSchema" xmlns:p="http://schemas.microsoft.com/office/2006/metadata/properties" xmlns:ns3="9525f71a-cb36-4da5-a980-8b61e5c2119f" xmlns:ns4="b6c1283d-3fe2-4bab-bc79-a5b628fb6ed7" targetNamespace="http://schemas.microsoft.com/office/2006/metadata/properties" ma:root="true" ma:fieldsID="49415da9028f6539c63675b30407c68f" ns3:_="" ns4:_="">
    <xsd:import namespace="9525f71a-cb36-4da5-a980-8b61e5c2119f"/>
    <xsd:import namespace="b6c1283d-3fe2-4bab-bc79-a5b628fb6ed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25f71a-cb36-4da5-a980-8b61e5c211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c1283d-3fe2-4bab-bc79-a5b628fb6ed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EBCE1F3-689E-4918-97AA-5FEB476A6B3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EA2F1B-0464-453B-9C8B-42A12A7B58FB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b6c1283d-3fe2-4bab-bc79-a5b628fb6ed7"/>
    <ds:schemaRef ds:uri="9525f71a-cb36-4da5-a980-8b61e5c2119f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C0A131F-BD10-4DA7-9CC7-993F32F7D05C}">
  <ds:schemaRefs>
    <ds:schemaRef ds:uri="9525f71a-cb36-4da5-a980-8b61e5c2119f"/>
    <ds:schemaRef ds:uri="b6c1283d-3fe2-4bab-bc79-a5b628fb6ed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966</TotalTime>
  <Words>4055</Words>
  <Application>Microsoft Office PowerPoint</Application>
  <PresentationFormat>Widescreen</PresentationFormat>
  <Paragraphs>326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Cambria Math</vt:lpstr>
      <vt:lpstr>Gill Sans MT</vt:lpstr>
      <vt:lpstr>Parcel</vt:lpstr>
      <vt:lpstr>Tutorial 7: NUMBER THEORY II</vt:lpstr>
      <vt:lpstr>Learning objectives of this tutorial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7:</dc:title>
  <dc:creator>Lin Geyu</dc:creator>
  <cp:lastModifiedBy>Andrew Tan</cp:lastModifiedBy>
  <cp:revision>108</cp:revision>
  <dcterms:created xsi:type="dcterms:W3CDTF">2020-10-08T01:19:48Z</dcterms:created>
  <dcterms:modified xsi:type="dcterms:W3CDTF">2020-10-13T15:08:07Z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0x0101008ED4AB10D58C6549878D306378156423</vt:lpwstr>
  </property>
</Properties>
</file>