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33"/>
  </p:notesMasterIdLst>
  <p:sldIdLst>
    <p:sldId id="256" r:id="rId5"/>
    <p:sldId id="304" r:id="rId6"/>
    <p:sldId id="257" r:id="rId7"/>
    <p:sldId id="263" r:id="rId8"/>
    <p:sldId id="287" r:id="rId9"/>
    <p:sldId id="264" r:id="rId10"/>
    <p:sldId id="288" r:id="rId11"/>
    <p:sldId id="289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59" r:id="rId20"/>
    <p:sldId id="298" r:id="rId21"/>
    <p:sldId id="299" r:id="rId22"/>
    <p:sldId id="280" r:id="rId23"/>
    <p:sldId id="300" r:id="rId24"/>
    <p:sldId id="301" r:id="rId25"/>
    <p:sldId id="283" r:id="rId26"/>
    <p:sldId id="302" r:id="rId27"/>
    <p:sldId id="285" r:id="rId28"/>
    <p:sldId id="286" r:id="rId29"/>
    <p:sldId id="305" r:id="rId30"/>
    <p:sldId id="306" r:id="rId31"/>
    <p:sldId id="3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CCFFFF"/>
    <a:srgbClr val="CCFFCC"/>
    <a:srgbClr val="003300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3049C-4C69-42E3-A1B1-1689884A356D}" v="6327" dt="2020-10-08T09:34:59.631"/>
    <p1510:client id="{DB08967E-0783-734C-B4A1-C8D5D9DA7424}" v="5921" dt="2020-10-08T10:49:2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767"/>
  </p:normalViewPr>
  <p:slideViewPr>
    <p:cSldViewPr snapToGrid="0" snapToObjects="1">
      <p:cViewPr>
        <p:scale>
          <a:sx n="52" d="100"/>
          <a:sy n="52" d="100"/>
        </p:scale>
        <p:origin x="62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2CF60-7BCC-2B47-8230-A88150F3C38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BEC0-0632-B042-B25E-E2E214E8D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8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0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3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08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4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BEC0-0632-B042-B25E-E2E214E8D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C4F7-E37C-42AA-B298-AE9B03954A3B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B3DC-4EEA-4F9B-9914-4F78B9108891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090F-488B-4DF1-9DE0-1F5EBCF08DB2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92F7-2453-442E-9DE1-E13CB38BDF1C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38F0-84C9-4BDF-BD5A-39854F4BFC82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45C1-60CD-414C-AE70-A9EFF74B85BB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6DA-DC75-46A2-907F-C7D0C923AF1F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3ED-4344-450E-BD73-38560C689A8D}" type="datetime1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BDD-093C-4D1D-9E73-B319C50C3A30}" type="datetime1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EDCEBB-5F4D-450D-AFE9-FF0BAB6329EB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27C3-B53F-4714-B74D-87664B41039B}" type="datetime1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EDB204-BE47-4A53-B855-F4ACFCE66F05}" type="datetime1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62.png"/><Relationship Id="rId3" Type="http://schemas.openxmlformats.org/officeDocument/2006/relationships/image" Target="../media/image22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21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2.jp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63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" Type="http://schemas.openxmlformats.org/officeDocument/2006/relationships/image" Target="../media/image22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98.png"/><Relationship Id="rId3" Type="http://schemas.openxmlformats.org/officeDocument/2006/relationships/image" Target="../media/image22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21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" Type="http://schemas.openxmlformats.org/officeDocument/2006/relationships/image" Target="../media/image22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99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9" Type="http://schemas.openxmlformats.org/officeDocument/2006/relationships/image" Target="../media/image99.png"/><Relationship Id="rId3" Type="http://schemas.openxmlformats.org/officeDocument/2006/relationships/image" Target="../media/image22.jp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21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" Type="http://schemas.openxmlformats.org/officeDocument/2006/relationships/image" Target="../media/image117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21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11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57.png"/><Relationship Id="rId3" Type="http://schemas.openxmlformats.org/officeDocument/2006/relationships/image" Target="../media/image117.png"/><Relationship Id="rId21" Type="http://schemas.openxmlformats.org/officeDocument/2006/relationships/image" Target="../media/image55.png"/><Relationship Id="rId34" Type="http://schemas.openxmlformats.org/officeDocument/2006/relationships/image" Target="../media/image89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5.png"/><Relationship Id="rId33" Type="http://schemas.openxmlformats.org/officeDocument/2006/relationships/image" Target="../media/image88.pn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9.png"/><Relationship Id="rId20" Type="http://schemas.openxmlformats.org/officeDocument/2006/relationships/image" Target="../media/image39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32" Type="http://schemas.openxmlformats.org/officeDocument/2006/relationships/image" Target="../media/image87.png"/><Relationship Id="rId37" Type="http://schemas.openxmlformats.org/officeDocument/2006/relationships/image" Target="../media/image21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3.png"/><Relationship Id="rId28" Type="http://schemas.openxmlformats.org/officeDocument/2006/relationships/image" Target="../media/image59.png"/><Relationship Id="rId36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86.png"/><Relationship Id="rId4" Type="http://schemas.openxmlformats.org/officeDocument/2006/relationships/image" Target="../media/image11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2.png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19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9" Type="http://schemas.openxmlformats.org/officeDocument/2006/relationships/image" Target="../media/image61.png"/><Relationship Id="rId3" Type="http://schemas.openxmlformats.org/officeDocument/2006/relationships/image" Target="../media/image22.jpg"/><Relationship Id="rId34" Type="http://schemas.openxmlformats.org/officeDocument/2006/relationships/image" Target="../media/image6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33" Type="http://schemas.openxmlformats.org/officeDocument/2006/relationships/image" Target="../media/image66.png"/><Relationship Id="rId38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2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32" Type="http://schemas.openxmlformats.org/officeDocument/2006/relationships/image" Target="../media/image65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28" Type="http://schemas.openxmlformats.org/officeDocument/2006/relationships/image" Target="../media/image64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36" Type="http://schemas.openxmlformats.org/officeDocument/2006/relationships/image" Target="../media/image58.png"/><Relationship Id="rId10" Type="http://schemas.openxmlformats.org/officeDocument/2006/relationships/image" Target="../media/image46.png"/><Relationship Id="rId31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30" Type="http://schemas.openxmlformats.org/officeDocument/2006/relationships/image" Target="../media/image55.png"/><Relationship Id="rId35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B4D1-04EF-4BB0-96B1-EA780212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Tutorial 8: Relations</a:t>
            </a:r>
            <a:endParaRPr lang="en-SG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EBE8-C0BE-4EBB-ABAF-47D7F666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Slides by</a:t>
            </a:r>
          </a:p>
          <a:p>
            <a:pPr algn="r"/>
            <a:r>
              <a:rPr lang="en-SG" dirty="0">
                <a:solidFill>
                  <a:schemeClr val="tx1"/>
                </a:solidFill>
              </a:rPr>
              <a:t>Goh </a:t>
            </a:r>
            <a:r>
              <a:rPr lang="en-SG" dirty="0" err="1">
                <a:solidFill>
                  <a:schemeClr val="tx1"/>
                </a:solidFill>
              </a:rPr>
              <a:t>siau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err="1">
                <a:solidFill>
                  <a:schemeClr val="tx1"/>
                </a:solidFill>
              </a:rPr>
              <a:t>chiak</a:t>
            </a:r>
            <a:endParaRPr lang="en-SG" dirty="0">
              <a:solidFill>
                <a:schemeClr val="tx1"/>
              </a:solidFill>
            </a:endParaRPr>
          </a:p>
          <a:p>
            <a:pPr algn="r"/>
            <a:r>
              <a:rPr lang="en-SG" sz="1800" dirty="0">
                <a:solidFill>
                  <a:schemeClr val="tx1"/>
                </a:solidFill>
              </a:rPr>
              <a:t>With Additions from Aaron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828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10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16597" y="600106"/>
            <a:ext cx="597754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B46F8B70-ACBF-4504-9244-E2A7699F405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6EC9AD1C-F16C-4141-A0E0-317A978AFB1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E6F7A8-48C5-4335-86F1-C7B046E1C12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028EAA-85D2-47F8-8775-0A3BBC125B4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32752A-8013-4A24-9B78-AE9EA93B9927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D6A346-933D-420B-A0E2-C2BC2B71987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80A415-277C-421D-BBEC-132C9FEED642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0A91CA-07BB-4BA9-9941-60E0EA0EEBD6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67332"/>
            <a:ext cx="547747" cy="53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A7FDE4-288C-4534-8AFE-1017AB0D32ED}"/>
                  </a:ext>
                </a:extLst>
              </p:cNvPr>
              <p:cNvSpPr txBox="1"/>
              <p:nvPr/>
            </p:nvSpPr>
            <p:spPr>
              <a:xfrm>
                <a:off x="8459788" y="521294"/>
                <a:ext cx="3603046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A7FDE4-288C-4534-8AFE-1017AB0D3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88" y="521294"/>
                <a:ext cx="3603046" cy="646331"/>
              </a:xfrm>
              <a:prstGeom prst="rect">
                <a:avLst/>
              </a:prstGeom>
              <a:blipFill>
                <a:blip r:embed="rId39"/>
                <a:stretch>
                  <a:fillRect l="-152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11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/>
          <p:cNvSpPr txBox="1"/>
          <p:nvPr/>
        </p:nvSpPr>
        <p:spPr>
          <a:xfrm>
            <a:off x="4412750" y="1222031"/>
            <a:ext cx="25288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Common mistake</a:t>
            </a:r>
            <a:endParaRPr lang="en-SG" sz="24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99574" y="2784222"/>
            <a:ext cx="2825146" cy="1807446"/>
            <a:chOff x="1819076" y="318147"/>
            <a:chExt cx="8945227" cy="5729508"/>
          </a:xfrm>
        </p:grpSpPr>
        <p:sp>
          <p:nvSpPr>
            <p:cNvPr id="151" name="Oval 150"/>
            <p:cNvSpPr/>
            <p:nvPr/>
          </p:nvSpPr>
          <p:spPr>
            <a:xfrm>
              <a:off x="924697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2" name="Oval 151"/>
            <p:cNvSpPr/>
            <p:nvPr/>
          </p:nvSpPr>
          <p:spPr>
            <a:xfrm>
              <a:off x="2715130" y="1008955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53" name="Oval 152"/>
            <p:cNvSpPr/>
            <p:nvPr/>
          </p:nvSpPr>
          <p:spPr>
            <a:xfrm>
              <a:off x="5981050" y="5131860"/>
              <a:ext cx="414720" cy="414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76" y="881953"/>
                  <a:ext cx="1118189" cy="11432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368" y="4904366"/>
                  <a:ext cx="1054794" cy="11432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690" y="905276"/>
                  <a:ext cx="1102613" cy="1143289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/>
            <p:cNvCxnSpPr/>
            <p:nvPr/>
          </p:nvCxnSpPr>
          <p:spPr>
            <a:xfrm flipH="1">
              <a:off x="6395770" y="1463956"/>
              <a:ext cx="2851200" cy="3546165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6661602" y="1535418"/>
              <a:ext cx="2950452" cy="3625863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129850" y="1379241"/>
              <a:ext cx="6117120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reeform 161"/>
            <p:cNvSpPr/>
            <p:nvPr/>
          </p:nvSpPr>
          <p:spPr>
            <a:xfrm rot="12090593" flipV="1">
              <a:off x="9372986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sp>
          <p:nvSpPr>
            <p:cNvPr id="163" name="Freeform 162"/>
            <p:cNvSpPr/>
            <p:nvPr/>
          </p:nvSpPr>
          <p:spPr>
            <a:xfrm rot="9379820" flipV="1">
              <a:off x="2352250" y="318147"/>
              <a:ext cx="725760" cy="792719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  <p:cxnSp>
          <p:nvCxnSpPr>
            <p:cNvPr id="164" name="Straight Arrow Connector 163"/>
            <p:cNvCxnSpPr>
              <a:endCxn id="153" idx="0"/>
            </p:cNvCxnSpPr>
            <p:nvPr/>
          </p:nvCxnSpPr>
          <p:spPr>
            <a:xfrm>
              <a:off x="3151358" y="1489546"/>
              <a:ext cx="3037053" cy="3642314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 flipV="1">
              <a:off x="2859331" y="1549085"/>
              <a:ext cx="3072081" cy="3790135"/>
            </a:xfrm>
            <a:prstGeom prst="straightConnector1">
              <a:avLst/>
            </a:prstGeom>
            <a:ln w="38100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/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05D3B8-32AC-492C-9366-2C3E4A69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59" y="2459098"/>
                <a:ext cx="53134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D86A9-CF22-423D-98E4-B1754EBFC3F2}"/>
              </a:ext>
            </a:extLst>
          </p:cNvPr>
          <p:cNvGrpSpPr/>
          <p:nvPr/>
        </p:nvGrpSpPr>
        <p:grpSpPr>
          <a:xfrm>
            <a:off x="4412749" y="2041377"/>
            <a:ext cx="6799733" cy="1200329"/>
            <a:chOff x="4412750" y="2041377"/>
            <a:chExt cx="635184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/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2400" dirty="0"/>
                    <a:t>It is wrong to say that “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400" dirty="0"/>
                    <a:t> is reflexive”, “</a:t>
                  </a:r>
                  <a14:m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reflexive”. We say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 is related to itself),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(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2400" dirty="0"/>
                    <a:t> is not related to itself).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02F20B-E1A8-4F8F-B0B4-495CE3721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50" y="2041377"/>
                  <a:ext cx="6351842" cy="1200329"/>
                </a:xfrm>
                <a:prstGeom prst="rect">
                  <a:avLst/>
                </a:prstGeom>
                <a:blipFill>
                  <a:blip r:embed="rId9"/>
                  <a:stretch>
                    <a:fillRect l="-1435" t="-4061" r="-628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8FE306-3304-42B2-969E-EAABA83B5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951" y="2882751"/>
              <a:ext cx="173164" cy="187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/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/>
                  <a:t>We either say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reflexive or not reflexive. We don’t say an element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or not reflexive.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Reflexivity, symmetry and transitivity are properties of </a:t>
                </a:r>
                <a:r>
                  <a:rPr lang="en-SG" sz="2400" dirty="0">
                    <a:solidFill>
                      <a:srgbClr val="0033CC"/>
                    </a:solidFill>
                  </a:rPr>
                  <a:t>relations</a:t>
                </a:r>
                <a:r>
                  <a:rPr lang="en-SG" sz="2400" dirty="0"/>
                  <a:t>, not individual elements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113B9BF-476B-4E21-A390-49849A71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50" y="3360215"/>
                <a:ext cx="6880090" cy="2015936"/>
              </a:xfrm>
              <a:prstGeom prst="rect">
                <a:avLst/>
              </a:prstGeom>
              <a:blipFill>
                <a:blip r:embed="rId10"/>
                <a:stretch>
                  <a:fillRect l="-1417" t="-2417" r="-221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3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12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684806" y="581045"/>
            <a:ext cx="607056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/>
              <p:nvPr/>
            </p:nvSpPr>
            <p:spPr>
              <a:xfrm>
                <a:off x="7961814" y="509762"/>
                <a:ext cx="413415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CB96C-0CA5-42D9-97FD-D7FB96336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814" y="509762"/>
                <a:ext cx="4134150" cy="646331"/>
              </a:xfrm>
              <a:prstGeom prst="rect">
                <a:avLst/>
              </a:prstGeom>
              <a:blipFill>
                <a:blip r:embed="rId37"/>
                <a:stretch>
                  <a:fillRect l="-118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13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7B620E8-5CD6-49C0-B195-E022D09065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64" y="1955689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8F784B07-A50E-4584-8EA5-BA083ECC3A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5586C974-A135-4927-8EA5-E0B1FCFC4B0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62B3F06-C8BA-4D2A-9D1C-5E9800532C4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B2FF853C-DB63-4BDB-9B2D-3B8AA148A2C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335985" y="4256069"/>
            <a:ext cx="547747" cy="5376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6FB6D5-EC71-40C5-B3FE-22648C9199D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139" y="4274467"/>
            <a:ext cx="643145" cy="572885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7F9A7C46-8FAB-4D2C-9370-FC4FAE8C99AA}"/>
              </a:ext>
            </a:extLst>
          </p:cNvPr>
          <p:cNvSpPr txBox="1"/>
          <p:nvPr/>
        </p:nvSpPr>
        <p:spPr>
          <a:xfrm>
            <a:off x="1684806" y="581045"/>
            <a:ext cx="607056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SYMMETRIC</a:t>
            </a:r>
            <a:r>
              <a:rPr lang="en-US" sz="2400" dirty="0"/>
              <a:t>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1C647E6-5374-432D-9DE2-201AE0E6A828}"/>
                  </a:ext>
                </a:extLst>
              </p:cNvPr>
              <p:cNvSpPr txBox="1"/>
              <p:nvPr/>
            </p:nvSpPr>
            <p:spPr>
              <a:xfrm>
                <a:off x="7961814" y="509762"/>
                <a:ext cx="413415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D1C647E6-5374-432D-9DE2-201AE0E6A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814" y="509762"/>
                <a:ext cx="4134150" cy="646331"/>
              </a:xfrm>
              <a:prstGeom prst="rect">
                <a:avLst/>
              </a:prstGeom>
              <a:blipFill>
                <a:blip r:embed="rId39"/>
                <a:stretch>
                  <a:fillRect l="-118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14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701429" y="581045"/>
            <a:ext cx="59879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/>
              <p:nvPr/>
            </p:nvSpPr>
            <p:spPr>
              <a:xfrm>
                <a:off x="8013316" y="435444"/>
                <a:ext cx="4015093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5ACB4D-08CA-44B6-BC82-DFB97F37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16" y="435444"/>
                <a:ext cx="4015093" cy="923330"/>
              </a:xfrm>
              <a:prstGeom prst="rect">
                <a:avLst/>
              </a:prstGeom>
              <a:blipFill>
                <a:blip r:embed="rId37"/>
                <a:stretch>
                  <a:fillRect l="-136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47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15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4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360478" y="1949580"/>
            <a:ext cx="547747" cy="53765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B454B422-7C04-4D20-92C8-C4AC1EA2DE4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10" y="1974594"/>
            <a:ext cx="643145" cy="57288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E4311C5E-8F6E-461F-BB5B-33919949A38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98" y="4299848"/>
            <a:ext cx="643145" cy="57288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D27B255-A9ED-4332-9904-9F9145D60E4C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26581" y="1935131"/>
            <a:ext cx="547747" cy="537655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FD3F1D2A-5364-4620-85A0-68D988C74A8B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342724" y="4292083"/>
            <a:ext cx="547747" cy="537655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E7BAB275-5808-4FB2-A67C-659745F78150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0215759" y="4295542"/>
            <a:ext cx="547747" cy="537655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A380ED69-05E0-4C7C-906B-5E9BE7B9947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24" y="4256069"/>
            <a:ext cx="643145" cy="57288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1F8ECE57-B80C-497F-9AB3-586A5D0F93BD}"/>
              </a:ext>
            </a:extLst>
          </p:cNvPr>
          <p:cNvSpPr txBox="1"/>
          <p:nvPr/>
        </p:nvSpPr>
        <p:spPr>
          <a:xfrm>
            <a:off x="1701429" y="581045"/>
            <a:ext cx="59879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TRANSITIVE</a:t>
            </a:r>
            <a:r>
              <a:rPr lang="en-US" sz="2400" dirty="0"/>
              <a:t>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E90D72E-CBC3-4C03-BBE4-3B4C78BE1B93}"/>
                  </a:ext>
                </a:extLst>
              </p:cNvPr>
              <p:cNvSpPr txBox="1"/>
              <p:nvPr/>
            </p:nvSpPr>
            <p:spPr>
              <a:xfrm>
                <a:off x="8013316" y="435444"/>
                <a:ext cx="4015093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dirty="0"/>
                  <a:t>: 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E90D72E-CBC3-4C03-BBE4-3B4C78BE1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16" y="435444"/>
                <a:ext cx="4015093" cy="923330"/>
              </a:xfrm>
              <a:prstGeom prst="rect">
                <a:avLst/>
              </a:prstGeom>
              <a:blipFill>
                <a:blip r:embed="rId39"/>
                <a:stretch>
                  <a:fillRect l="-136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3" name="Picture 202">
            <a:extLst>
              <a:ext uri="{FF2B5EF4-FFF2-40B4-BE49-F238E27FC236}">
                <a16:creationId xmlns:a16="http://schemas.microsoft.com/office/drawing/2014/main" id="{6BCBA724-977C-45C7-B47E-E8112E427E4A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4408778" y="1934974"/>
            <a:ext cx="547747" cy="5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Q4.	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as follows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blipFill>
                <a:blip r:embed="rId3"/>
                <a:stretch>
                  <a:fillRect l="-948" t="-5072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217" y="1767157"/>
                <a:ext cx="10485265" cy="4579855"/>
              </a:xfrm>
            </p:spPr>
            <p:txBody>
              <a:bodyPr>
                <a:noAutofit/>
              </a:bodyPr>
              <a:lstStyle/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</a:t>
                </a:r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(Reflexivity</a:t>
                </a:r>
                <a:r>
                  <a:rPr lang="en-US" sz="22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</a:t>
                </a:r>
                <a:r>
                  <a:rPr 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(Symmetry)</a:t>
                </a: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2.1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2.2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2.3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(closure of integers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2.4	Hence,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</a:t>
                </a:r>
                <a:r>
                  <a:rPr lang="en-US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(Transitivity)</a:t>
                </a: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3.1	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3.2	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82565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3.3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1169988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82565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3.4	Hence,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marL="538163" indent="-538163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reflexive, symmetric and transitive, it is an equivalence relation.</a:t>
                </a:r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932688" lvl="2" indent="-457200">
                  <a:buFont typeface="+mj-lt"/>
                  <a:buAutoNum type="arabicPeriod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932688" lvl="2" indent="-4572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217" y="1767157"/>
                <a:ext cx="10485265" cy="4579855"/>
              </a:xfrm>
              <a:blipFill>
                <a:blip r:embed="rId4"/>
                <a:stretch>
                  <a:fillRect l="-1744" t="-1065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16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/>
              <p:nvPr/>
            </p:nvSpPr>
            <p:spPr>
              <a:xfrm>
                <a:off x="543822" y="1013160"/>
                <a:ext cx="60075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(a)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b="0" dirty="0"/>
                  <a:t> is an equivalence relation.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2" y="1013160"/>
                <a:ext cx="6007510" cy="461665"/>
              </a:xfrm>
              <a:prstGeom prst="rect">
                <a:avLst/>
              </a:prstGeom>
              <a:blipFill>
                <a:blip r:embed="rId5"/>
                <a:stretch>
                  <a:fillRect l="-1521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17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/>
              <p:nvPr/>
            </p:nvSpPr>
            <p:spPr>
              <a:xfrm>
                <a:off x="562110" y="1006486"/>
                <a:ext cx="9710897" cy="642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(b) Find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in the equivalence class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that satisfies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0" y="1006486"/>
                <a:ext cx="9710897" cy="642355"/>
              </a:xfrm>
              <a:prstGeom prst="rect">
                <a:avLst/>
              </a:prstGeom>
              <a:blipFill>
                <a:blip r:embed="rId3"/>
                <a:stretch>
                  <a:fillRect l="-942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Q4.	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as follows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blipFill>
                <a:blip r:embed="rId4"/>
                <a:stretch>
                  <a:fillRect l="-948" t="-5072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110" y="1817870"/>
                <a:ext cx="7091418" cy="52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Idea: Look for a rational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is an integer.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0" y="1817870"/>
                <a:ext cx="7091418" cy="528030"/>
              </a:xfrm>
              <a:prstGeom prst="rect">
                <a:avLst/>
              </a:prstGeom>
              <a:blipFill>
                <a:blip r:embed="rId5"/>
                <a:stretch>
                  <a:fillRect l="-859" b="-80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8214" y="2833663"/>
                <a:ext cx="5870802" cy="1901952"/>
              </a:xfrm>
            </p:spPr>
            <p:txBody>
              <a:bodyPr>
                <a:noAutofit/>
              </a:bodyPr>
              <a:lstStyle/>
              <a:p>
                <a:pPr marL="685800" lvl="1" indent="-393700">
                  <a:buNone/>
                  <a:tabLst>
                    <a:tab pos="685800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	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=5+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None/>
                  <a:tabLst>
                    <a:tab pos="685800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85800" lvl="1" indent="-393700">
                  <a:buNone/>
                  <a:tabLst>
                    <a:tab pos="685800" algn="l"/>
                  </a:tabLst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	Hence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37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𝟕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932688" lvl="2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932688" lvl="2" indent="-4572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8214" y="2833663"/>
                <a:ext cx="5870802" cy="1901952"/>
              </a:xfrm>
              <a:blipFill>
                <a:blip r:embed="rId6"/>
                <a:stretch>
                  <a:fillRect t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8214" y="4915602"/>
                <a:ext cx="5806794" cy="84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Other answers (not in the range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  include: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etc., that is,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37+7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14" y="4915602"/>
                <a:ext cx="5806794" cy="842218"/>
              </a:xfrm>
              <a:prstGeom prst="rect">
                <a:avLst/>
              </a:prstGeom>
              <a:blipFill>
                <a:blip r:embed="rId7"/>
                <a:stretch>
                  <a:fillRect l="-1049" t="-3597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18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/>
              <p:nvPr/>
            </p:nvSpPr>
            <p:spPr>
              <a:xfrm>
                <a:off x="562110" y="1006486"/>
                <a:ext cx="9710897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tabLst>
                    <a:tab pos="457200" algn="l"/>
                  </a:tabLst>
                </a:pPr>
                <a:r>
                  <a:rPr lang="en-US" sz="2400" dirty="0"/>
                  <a:t>(c) 	Devise a general method to find, for each given equivalence class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400" dirty="0"/>
                  <a:t>, an element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0485D8-FA89-4C7D-B1DF-CDB336477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10" y="1006486"/>
                <a:ext cx="9710897" cy="830997"/>
              </a:xfrm>
              <a:prstGeom prst="rect">
                <a:avLst/>
              </a:prstGeom>
              <a:blipFill>
                <a:blip r:embed="rId3"/>
                <a:stretch>
                  <a:fillRect l="-942" t="-588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41338" algn="l"/>
                  </a:tabLst>
                </a:pPr>
                <a:r>
                  <a:rPr lang="en-US" sz="2400" dirty="0"/>
                  <a:t>Q4.	Define a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2400" dirty="0"/>
                  <a:t> as follows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7" y="175489"/>
                <a:ext cx="9642070" cy="830997"/>
              </a:xfrm>
              <a:prstGeom prst="rect">
                <a:avLst/>
              </a:prstGeom>
              <a:blipFill>
                <a:blip r:embed="rId4"/>
                <a:stretch>
                  <a:fillRect l="-948" t="-5072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742" y="1920240"/>
                <a:ext cx="9747858" cy="4064000"/>
              </a:xfrm>
            </p:spPr>
            <p:txBody>
              <a:bodyPr>
                <a:noAutofit/>
              </a:bodyPr>
              <a:lstStyle/>
              <a:p>
                <a:pPr marL="741363" lvl="1" indent="-449263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	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Without loss of generality, assume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(If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we rewrite the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by multiplying top and bottom by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 make the denominator positive).</a:t>
                </a:r>
              </a:p>
              <a:p>
                <a:pPr marL="741363" lvl="1" indent="-449263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	Let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𝐦𝐨𝐝</m:t>
                        </m:r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741363" lvl="1" indent="-449263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4.	Then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(since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𝐦𝐨𝐝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by definition of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𝐦𝐨𝐝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</a:p>
              <a:p>
                <a:pPr marL="741363" lvl="1" indent="-449263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5.	Also, since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𝐝𝐢𝐯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𝐦𝐨𝐝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we have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𝐦𝐨𝐝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𝐦𝐨𝐝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2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𝐝𝐢𝐯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741363" lvl="1" indent="-449263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6.	Thus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definition of R)</a:t>
                </a:r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definition of equivalence class)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0CBC9AA-A995-4C59-8C8D-3AAE4FD7A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742" y="1920240"/>
                <a:ext cx="9747858" cy="406400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4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313237" y="192881"/>
                <a:ext cx="7724339" cy="13999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2763" indent="-512763">
                  <a:spcAft>
                    <a:spcPts val="600"/>
                  </a:spcAft>
                </a:pPr>
                <a:r>
                  <a:rPr lang="en-US" sz="2400" dirty="0"/>
                  <a:t>Q5.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nonempty sets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a surjection.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 is a partition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</a:t>
                </a:r>
              </a:p>
              <a:p>
                <a:pPr marL="512763" indent="-512763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7" y="192881"/>
                <a:ext cx="7724339" cy="1399935"/>
              </a:xfrm>
              <a:prstGeom prst="rect">
                <a:avLst/>
              </a:prstGeom>
              <a:blipFill>
                <a:blip r:embed="rId3"/>
                <a:stretch>
                  <a:fillRect l="-1102" t="-3030" r="-10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19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10528" y="751116"/>
                <a:ext cx="5504688" cy="1354217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Definition 9.3.1</a:t>
                </a:r>
              </a:p>
              <a:p>
                <a:r>
                  <a:rPr lang="en-US" sz="1600" dirty="0"/>
                  <a:t>A </a:t>
                </a:r>
                <a:r>
                  <a:rPr lang="en-US" sz="1600" dirty="0">
                    <a:solidFill>
                      <a:srgbClr val="C00000"/>
                    </a:solidFill>
                  </a:rPr>
                  <a:t>partition</a:t>
                </a:r>
                <a:r>
                  <a:rPr lang="en-US" sz="1600" dirty="0"/>
                  <a:t> of a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is a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of nonempty subsets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s.t.</a:t>
                </a:r>
                <a:endParaRPr lang="en-US" sz="1600" dirty="0"/>
              </a:p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and </a:t>
                </a:r>
              </a:p>
              <a:p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Elements of a partition are called </a:t>
                </a:r>
                <a:r>
                  <a:rPr lang="en-US" sz="1600" dirty="0">
                    <a:solidFill>
                      <a:srgbClr val="C00000"/>
                    </a:solidFill>
                  </a:rPr>
                  <a:t>components</a:t>
                </a:r>
                <a:r>
                  <a:rPr lang="en-US" sz="1600" dirty="0"/>
                  <a:t> of the partition.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28" y="751116"/>
                <a:ext cx="5504688" cy="1354217"/>
              </a:xfrm>
              <a:prstGeom prst="rect">
                <a:avLst/>
              </a:prstGeom>
              <a:blipFill>
                <a:blip r:embed="rId4"/>
                <a:stretch>
                  <a:fillRect l="-442" t="-893" b="-22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37576" y="-22903"/>
                <a:ext cx="4105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Observation:</a:t>
                </a:r>
              </a:p>
              <a:p>
                <a:pPr marL="347663" indent="-347663"/>
                <a:r>
                  <a:rPr lang="en-US" sz="1600" dirty="0"/>
                  <a:t>(1) 	The components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are pairwise disjoint.</a:t>
                </a:r>
              </a:p>
              <a:p>
                <a:pPr marL="347663" indent="-347663"/>
                <a:r>
                  <a:rPr lang="en-US" sz="1600" dirty="0"/>
                  <a:t>(2)	Union of all the components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76" y="-22903"/>
                <a:ext cx="4105656" cy="830997"/>
              </a:xfrm>
              <a:prstGeom prst="rect">
                <a:avLst/>
              </a:prstGeom>
              <a:blipFill>
                <a:blip r:embed="rId5"/>
                <a:stretch>
                  <a:fillRect l="-892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236" y="1680584"/>
                <a:ext cx="8355275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7663" indent="-347663"/>
                <a:r>
                  <a:rPr lang="en-US" dirty="0"/>
                  <a:t>1.	We show that each component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nonempty.</a:t>
                </a:r>
              </a:p>
              <a:p>
                <a:pPr marL="804863" indent="-411163"/>
                <a:r>
                  <a:rPr lang="en-US" dirty="0"/>
                  <a:t>1.1	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804863" indent="-411163"/>
                <a:r>
                  <a:rPr lang="en-US" dirty="0"/>
                  <a:t>1.2	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</a:t>
                </a:r>
                <a:endParaRPr lang="en-US" dirty="0"/>
              </a:p>
              <a:p>
                <a:pPr marL="804863" indent="-411163"/>
                <a:r>
                  <a:rPr lang="en-US" dirty="0"/>
                  <a:t>1.3	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</a:t>
                </a:r>
                <a:r>
                  <a:rPr lang="en-US" sz="1600" dirty="0" err="1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surjectivity</a:t>
                </a: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804863" indent="-411163"/>
                <a:r>
                  <a:rPr lang="en-US" dirty="0"/>
                  <a:t>1.4	</a:t>
                </a:r>
                <a:r>
                  <a:rPr lang="en-US" dirty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thus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nonempty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dirty="0"/>
              </a:p>
              <a:p>
                <a:pPr marL="347663" indent="-347663">
                  <a:spcBef>
                    <a:spcPts val="600"/>
                  </a:spcBef>
                </a:pPr>
                <a:r>
                  <a:rPr lang="en-US" dirty="0"/>
                  <a:t>2.	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804863" indent="-411163"/>
                <a:r>
                  <a:rPr lang="en-US" dirty="0"/>
                  <a:t>2.1	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804863" indent="-411163"/>
                <a:r>
                  <a:rPr lang="en-US" dirty="0"/>
                  <a:t>2.2	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4863" indent="-411163"/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2.3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</a:t>
                </a:r>
                <a:endParaRPr lang="en-US" dirty="0"/>
              </a:p>
              <a:p>
                <a:pPr marL="347663" indent="-347663">
                  <a:spcBef>
                    <a:spcPts val="600"/>
                  </a:spcBef>
                </a:pPr>
                <a:r>
                  <a:rPr lang="en-US" dirty="0"/>
                  <a:t>3.	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804863" indent="-411163"/>
                <a:r>
                  <a:rPr lang="en-US" dirty="0"/>
                  <a:t>3.1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dirty="0"/>
                  <a:t>’.</a:t>
                </a:r>
              </a:p>
              <a:p>
                <a:pPr marL="804863" indent="-411163"/>
                <a:r>
                  <a:rPr lang="en-US" dirty="0"/>
                  <a:t>3.2	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</a:t>
                </a:r>
                <a:r>
                  <a:rPr lang="en-US" dirty="0"/>
                  <a:t> </a:t>
                </a:r>
              </a:p>
              <a:p>
                <a:pPr marL="804863" indent="-411163"/>
                <a:r>
                  <a:rPr lang="en-US" dirty="0"/>
                  <a:t>3.3	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804863" indent="-411163"/>
                <a:r>
                  <a:rPr lang="en-US" dirty="0"/>
                  <a:t>3.4	This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006600"/>
                    </a:solidFill>
                  </a:rPr>
                  <a:t>(by the functionality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rgbClr val="006600"/>
                    </a:solidFill>
                  </a:rPr>
                  <a:t>) </a:t>
                </a:r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347663" indent="-347663">
                  <a:spcBef>
                    <a:spcPts val="600"/>
                  </a:spcBef>
                </a:pPr>
                <a:r>
                  <a:rPr lang="en-US" dirty="0"/>
                  <a:t>4.	From (1), (2) and (3),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a partition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" y="1680584"/>
                <a:ext cx="8355275" cy="4755148"/>
              </a:xfrm>
              <a:prstGeom prst="rect">
                <a:avLst/>
              </a:prstGeom>
              <a:blipFill>
                <a:blip r:embed="rId6"/>
                <a:stretch>
                  <a:fillRect l="-584" t="-769" b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74894" y="2111469"/>
                <a:ext cx="4069080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Eg: </a:t>
                </a:r>
              </a:p>
              <a:p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1,2,3,4,5,6,7,8,9,10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={0,1,2} 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be defined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u="sng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94" y="2111469"/>
                <a:ext cx="4069080" cy="830997"/>
              </a:xfrm>
              <a:prstGeom prst="rect">
                <a:avLst/>
              </a:prstGeom>
              <a:blipFill>
                <a:blip r:embed="rId7"/>
                <a:stretch>
                  <a:fillRect l="-749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9180854" y="2931723"/>
            <a:ext cx="2540823" cy="2212361"/>
            <a:chOff x="9180854" y="3190677"/>
            <a:chExt cx="2540823" cy="2212361"/>
          </a:xfrm>
        </p:grpSpPr>
        <p:grpSp>
          <p:nvGrpSpPr>
            <p:cNvPr id="13" name="Group 12"/>
            <p:cNvGrpSpPr/>
            <p:nvPr/>
          </p:nvGrpSpPr>
          <p:grpSpPr>
            <a:xfrm>
              <a:off x="9180854" y="3190677"/>
              <a:ext cx="2540823" cy="2212361"/>
              <a:chOff x="3982890" y="1822323"/>
              <a:chExt cx="2540823" cy="22123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982890" y="1822323"/>
                    <a:ext cx="4191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890" y="1822323"/>
                    <a:ext cx="4191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152393" y="1822323"/>
                    <a:ext cx="37132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16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2393" y="1822323"/>
                    <a:ext cx="371320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4171950" y="1904740"/>
                <a:ext cx="869653" cy="2129944"/>
                <a:chOff x="4171950" y="1904740"/>
                <a:chExt cx="869653" cy="2129944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4171950" y="1904740"/>
                  <a:ext cx="869653" cy="2129944"/>
                </a:xfrm>
                <a:prstGeom prst="ellipse">
                  <a:avLst/>
                </a:prstGeom>
                <a:noFill/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311946" y="1985238"/>
                  <a:ext cx="729657" cy="2049446"/>
                  <a:chOff x="4539658" y="1872734"/>
                  <a:chExt cx="729657" cy="2049446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806144" y="1895215"/>
                    <a:ext cx="463171" cy="20269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  <a:p>
                    <a:pPr>
                      <a:lnSpc>
                        <a:spcPts val="1500"/>
                      </a:lnSpc>
                    </a:pPr>
                    <a:r>
                      <a:rPr lang="en-US" dirty="0">
                        <a:sym typeface="Wingdings" panose="05000000000000000000" pitchFamily="2" charset="2"/>
                      </a:rPr>
                      <a:t></a:t>
                    </a: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539658" y="1872734"/>
                    <a:ext cx="463171" cy="20159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C00000"/>
                        </a:solidFill>
                        <a:sym typeface="Wingdings" panose="05000000000000000000" pitchFamily="2" charset="2"/>
                      </a:rPr>
                      <a:t>1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6600"/>
                        </a:solidFill>
                        <a:sym typeface="Wingdings" panose="05000000000000000000" pitchFamily="2" charset="2"/>
                      </a:rPr>
                      <a:t>2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33CC"/>
                        </a:solidFill>
                        <a:sym typeface="Wingdings" panose="05000000000000000000" pitchFamily="2" charset="2"/>
                      </a:rPr>
                      <a:t>3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C00000"/>
                        </a:solidFill>
                        <a:sym typeface="Wingdings" panose="05000000000000000000" pitchFamily="2" charset="2"/>
                      </a:rPr>
                      <a:t>4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6600"/>
                        </a:solidFill>
                        <a:sym typeface="Wingdings" panose="05000000000000000000" pitchFamily="2" charset="2"/>
                      </a:rPr>
                      <a:t>5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33CC"/>
                        </a:solidFill>
                        <a:sym typeface="Wingdings" panose="05000000000000000000" pitchFamily="2" charset="2"/>
                      </a:rPr>
                      <a:t>6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C00000"/>
                        </a:solidFill>
                        <a:sym typeface="Wingdings" panose="05000000000000000000" pitchFamily="2" charset="2"/>
                      </a:rPr>
                      <a:t>7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6600"/>
                        </a:solidFill>
                        <a:sym typeface="Wingdings" panose="05000000000000000000" pitchFamily="2" charset="2"/>
                      </a:rPr>
                      <a:t>8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0033CC"/>
                        </a:solidFill>
                        <a:sym typeface="Wingdings" panose="05000000000000000000" pitchFamily="2" charset="2"/>
                      </a:rPr>
                      <a:t>9</a:t>
                    </a:r>
                  </a:p>
                  <a:p>
                    <a:pPr algn="ctr">
                      <a:lnSpc>
                        <a:spcPts val="1500"/>
                      </a:lnSpc>
                    </a:pPr>
                    <a:r>
                      <a:rPr lang="en-US" dirty="0">
                        <a:solidFill>
                          <a:srgbClr val="C00000"/>
                        </a:solidFill>
                        <a:sym typeface="Wingdings" panose="05000000000000000000" pitchFamily="2" charset="2"/>
                      </a:rPr>
                      <a:t>10</a:t>
                    </a:r>
                  </a:p>
                </p:txBody>
              </p: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5698440" y="2086971"/>
                <a:ext cx="796670" cy="1444752"/>
                <a:chOff x="5698440" y="2086971"/>
                <a:chExt cx="796670" cy="144475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915322" y="2191655"/>
                  <a:ext cx="422731" cy="123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5725" indent="-85725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0033CC"/>
                      </a:solidFill>
                    </a:rPr>
                    <a:t>0</a:t>
                  </a:r>
                </a:p>
                <a:p>
                  <a:pPr marL="85725" indent="-85725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  <a:p>
                  <a:pPr marL="85725" indent="-85725"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solidFill>
                        <a:srgbClr val="006600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698440" y="2086971"/>
                  <a:ext cx="796670" cy="1444752"/>
                </a:xfrm>
                <a:prstGeom prst="ellipse">
                  <a:avLst/>
                </a:prstGeom>
                <a:noFill/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9980676" y="4037904"/>
              <a:ext cx="1231807" cy="1135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966273" y="3498738"/>
              <a:ext cx="1246210" cy="6092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969237" y="4190448"/>
              <a:ext cx="1243246" cy="4353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973081" y="3685706"/>
              <a:ext cx="1239402" cy="880154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9889" y="4255376"/>
              <a:ext cx="1228748" cy="331058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9974111" y="4240136"/>
              <a:ext cx="1238372" cy="9592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76043" y="3724550"/>
              <a:ext cx="1232594" cy="155156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9976043" y="4625784"/>
              <a:ext cx="1236440" cy="183908"/>
            </a:xfrm>
            <a:prstGeom prst="straightConnector1">
              <a:avLst/>
            </a:prstGeom>
            <a:ln w="19050">
              <a:solidFill>
                <a:srgbClr val="00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9964160" y="3760768"/>
              <a:ext cx="1232594" cy="665203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9979709" y="3796448"/>
              <a:ext cx="1239582" cy="1156940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704850" y="5406532"/>
                <a:ext cx="3214314" cy="6152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1,4,7,10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2,5,8</m:t>
                            </m:r>
                          </m:e>
                        </m:d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3,6,9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is a partition 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50" y="5406532"/>
                <a:ext cx="3214314" cy="615297"/>
              </a:xfrm>
              <a:prstGeom prst="rect">
                <a:avLst/>
              </a:prstGeom>
              <a:blipFill>
                <a:blip r:embed="rId10"/>
                <a:stretch>
                  <a:fillRect l="-1139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9828702" y="4707670"/>
            <a:ext cx="1916296" cy="773911"/>
            <a:chOff x="9828702" y="4707670"/>
            <a:chExt cx="1916296" cy="773911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9828702" y="4925737"/>
              <a:ext cx="601866" cy="555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379563" y="4707670"/>
              <a:ext cx="1365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These map to 1.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416798" y="4897385"/>
            <a:ext cx="1479913" cy="570225"/>
            <a:chOff x="10416798" y="4897385"/>
            <a:chExt cx="1479913" cy="570225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10416798" y="5216817"/>
              <a:ext cx="228956" cy="250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531276" y="4897385"/>
              <a:ext cx="1365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These map to 2.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770112" y="5085519"/>
            <a:ext cx="1365435" cy="396062"/>
            <a:chOff x="10770112" y="5085519"/>
            <a:chExt cx="1365435" cy="396062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1062280" y="5342406"/>
              <a:ext cx="133373" cy="139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770112" y="5085519"/>
              <a:ext cx="13654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These map to 0.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48472" y="6044496"/>
            <a:ext cx="357739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That is, the preimages of 0,1,2 form the respective components of the partition. </a:t>
            </a:r>
          </a:p>
        </p:txBody>
      </p:sp>
    </p:spTree>
    <p:extLst>
      <p:ext uri="{BB962C8B-B14F-4D97-AF65-F5344CB8AC3E}">
        <p14:creationId xmlns:p14="http://schemas.microsoft.com/office/powerpoint/2010/main" val="20094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build="p" bldLvl="2"/>
      <p:bldP spid="12" grpId="0" animBg="1"/>
      <p:bldP spid="52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1F03-B05A-4FAA-A3D6-11197FF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9D7B-05FC-41D7-9D42-9542B3FD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Relations: reflexivity, symmetry, transitivity</a:t>
            </a:r>
          </a:p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Equivalence relations and equivalence classes</a:t>
            </a:r>
          </a:p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Partitions</a:t>
            </a:r>
          </a:p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Partial/total oder</a:t>
            </a:r>
          </a:p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smallest/largest vs minimal/maximal</a:t>
            </a:r>
          </a:p>
          <a:p>
            <a:r>
              <a:rPr lang="en-MY" sz="2400">
                <a:latin typeface="Cambria Math" panose="02040503050406030204" pitchFamily="18" charset="0"/>
                <a:ea typeface="Cambria Math" panose="02040503050406030204" pitchFamily="18" charset="0"/>
              </a:rPr>
              <a:t>-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A7AC-1DAC-4EF0-ACC9-2CF2A04E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73185" y="73664"/>
            <a:ext cx="266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Partial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5760" y="112728"/>
                <a:ext cx="6910074" cy="101566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9.4.1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set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partial order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reflexive, </a:t>
                </a:r>
                <a:r>
                  <a:rPr lang="en-US" sz="2000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sz="2000" dirty="0"/>
                  <a:t> and transitive.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60" y="112728"/>
                <a:ext cx="6910074" cy="1015663"/>
              </a:xfrm>
              <a:prstGeom prst="rect">
                <a:avLst/>
              </a:prstGeom>
              <a:blipFill>
                <a:blip r:embed="rId3"/>
                <a:stretch>
                  <a:fillRect l="-881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2199" y="614030"/>
                <a:ext cx="4616130" cy="6617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61950" algn="l"/>
                    <a:tab pos="1655763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symmetric</a:t>
                </a:r>
                <a:r>
                  <a:rPr lang="en-US" sz="1600" dirty="0"/>
                  <a:t>: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9" y="614030"/>
                <a:ext cx="4616130" cy="661720"/>
              </a:xfrm>
              <a:prstGeom prst="rect">
                <a:avLst/>
              </a:prstGeom>
              <a:blipFill>
                <a:blip r:embed="rId4"/>
                <a:stretch>
                  <a:fillRect t="-2778" r="-264" b="-120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Freeform 119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3" name="Straight Arrow Connector 12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Freeform 124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7" name="Straight Arrow Connector 126"/>
                <p:cNvCxnSpPr>
                  <a:endCxn id="118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cxnSpLocks/>
                  <a:endCxn id="10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100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/>
                <p:cNvCxnSpPr>
                  <a:endCxn id="94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Freeform 85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Freeform 75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81" name="Straight Arrow Connector 80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69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2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17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6565006" y="3074230"/>
            <a:ext cx="291289" cy="28592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6" y="3081169"/>
            <a:ext cx="380662" cy="339077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310568" y="2596210"/>
            <a:ext cx="2840490" cy="523220"/>
            <a:chOff x="310568" y="2571392"/>
            <a:chExt cx="284049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35045" y="2596210"/>
            <a:ext cx="2840490" cy="523220"/>
            <a:chOff x="3335045" y="2568892"/>
            <a:chExt cx="2840490" cy="523220"/>
          </a:xfrm>
        </p:grpSpPr>
        <p:sp>
          <p:nvSpPr>
            <p:cNvPr id="138" name="TextBox 137"/>
            <p:cNvSpPr txBox="1"/>
            <p:nvPr/>
          </p:nvSpPr>
          <p:spPr>
            <a:xfrm>
              <a:off x="3335045" y="27843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105996" y="25688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43359" y="2596210"/>
            <a:ext cx="2840490" cy="523220"/>
            <a:chOff x="6296865" y="2568892"/>
            <a:chExt cx="2840490" cy="523220"/>
          </a:xfrm>
        </p:grpSpPr>
        <p:sp>
          <p:nvSpPr>
            <p:cNvPr id="140" name="TextBox 139"/>
            <p:cNvSpPr txBox="1"/>
            <p:nvPr/>
          </p:nvSpPr>
          <p:spPr>
            <a:xfrm>
              <a:off x="6296865" y="27843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067816" y="25688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137617" y="2596210"/>
            <a:ext cx="2840490" cy="523220"/>
            <a:chOff x="9230163" y="2596210"/>
            <a:chExt cx="2840490" cy="523220"/>
          </a:xfrm>
        </p:grpSpPr>
        <p:sp>
          <p:nvSpPr>
            <p:cNvPr id="142" name="TextBox 141"/>
            <p:cNvSpPr txBox="1"/>
            <p:nvPr/>
          </p:nvSpPr>
          <p:spPr>
            <a:xfrm>
              <a:off x="9230163" y="2811653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001114" y="2596210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10568" y="5138571"/>
            <a:ext cx="2840490" cy="523220"/>
            <a:chOff x="177292" y="5138571"/>
            <a:chExt cx="2840490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177292" y="5354014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948243" y="5138571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335045" y="5138571"/>
            <a:ext cx="2840490" cy="523220"/>
            <a:chOff x="310568" y="2571392"/>
            <a:chExt cx="2840490" cy="523220"/>
          </a:xfrm>
        </p:grpSpPr>
        <p:sp>
          <p:nvSpPr>
            <p:cNvPr id="151" name="TextBox 150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243359" y="5138571"/>
            <a:ext cx="2840490" cy="523220"/>
            <a:chOff x="310568" y="2571392"/>
            <a:chExt cx="2840490" cy="523220"/>
          </a:xfrm>
        </p:grpSpPr>
        <p:sp>
          <p:nvSpPr>
            <p:cNvPr id="154" name="TextBox 153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137617" y="5138571"/>
            <a:ext cx="2840490" cy="523220"/>
            <a:chOff x="310568" y="2571392"/>
            <a:chExt cx="2840490" cy="523220"/>
          </a:xfrm>
        </p:grpSpPr>
        <p:sp>
          <p:nvSpPr>
            <p:cNvPr id="157" name="TextBox 156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6" y="3051072"/>
            <a:ext cx="380662" cy="33907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09" y="5625937"/>
            <a:ext cx="380662" cy="339077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27" y="5635809"/>
            <a:ext cx="380662" cy="339077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9486549" y="3071538"/>
            <a:ext cx="291289" cy="28592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673114" y="5627549"/>
            <a:ext cx="291289" cy="28592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3664496" y="5617885"/>
            <a:ext cx="291289" cy="2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73185" y="73664"/>
            <a:ext cx="2660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Partial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5760" y="112728"/>
                <a:ext cx="6910074" cy="101566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Definition 9.4.1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be a set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partial order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reflexive, </a:t>
                </a:r>
                <a:r>
                  <a:rPr lang="en-US" sz="2000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sz="2000" dirty="0"/>
                  <a:t> and transitive.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760" y="112728"/>
                <a:ext cx="6910074" cy="1015663"/>
              </a:xfrm>
              <a:prstGeom prst="rect">
                <a:avLst/>
              </a:prstGeom>
              <a:blipFill>
                <a:blip r:embed="rId3"/>
                <a:stretch>
                  <a:fillRect l="-881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2199" y="614030"/>
                <a:ext cx="4616130" cy="6617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361950" algn="l"/>
                    <a:tab pos="1655763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symmetric</a:t>
                </a:r>
                <a:r>
                  <a:rPr lang="en-US" sz="1600" dirty="0"/>
                  <a:t>: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</a:t>
                </a:r>
                <a:r>
                  <a:rPr lang="en-US" sz="1600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9" y="614030"/>
                <a:ext cx="4616130" cy="661720"/>
              </a:xfrm>
              <a:prstGeom prst="rect">
                <a:avLst/>
              </a:prstGeom>
              <a:blipFill>
                <a:blip r:embed="rId4"/>
                <a:stretch>
                  <a:fillRect t="-2778" r="-264" b="-120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Freeform 119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3" name="Straight Arrow Connector 12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Freeform 124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6" name="Freeform 125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7" name="Straight Arrow Connector 126"/>
                <p:cNvCxnSpPr>
                  <a:endCxn id="118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1" name="Straight Arrow Connector 110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cxnSpLocks/>
                  <a:endCxn id="10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100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/>
                <p:cNvCxnSpPr>
                  <a:endCxn id="94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Freeform 85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reeform 89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Freeform 75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81" name="Straight Arrow Connector 80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69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59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42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17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pic>
        <p:nvPicPr>
          <p:cNvPr id="129" name="Picture 128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6565006" y="3074230"/>
            <a:ext cx="291289" cy="28592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6" y="3081169"/>
            <a:ext cx="380662" cy="339077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310568" y="2596210"/>
            <a:ext cx="2840490" cy="523220"/>
            <a:chOff x="310568" y="2571392"/>
            <a:chExt cx="284049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35045" y="2596210"/>
            <a:ext cx="2840490" cy="523220"/>
            <a:chOff x="3335045" y="2568892"/>
            <a:chExt cx="2840490" cy="523220"/>
          </a:xfrm>
        </p:grpSpPr>
        <p:sp>
          <p:nvSpPr>
            <p:cNvPr id="138" name="TextBox 137"/>
            <p:cNvSpPr txBox="1"/>
            <p:nvPr/>
          </p:nvSpPr>
          <p:spPr>
            <a:xfrm>
              <a:off x="3335045" y="27843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105996" y="25688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43359" y="2596210"/>
            <a:ext cx="2840490" cy="523220"/>
            <a:chOff x="6296865" y="2568892"/>
            <a:chExt cx="2840490" cy="523220"/>
          </a:xfrm>
        </p:grpSpPr>
        <p:sp>
          <p:nvSpPr>
            <p:cNvPr id="140" name="TextBox 139"/>
            <p:cNvSpPr txBox="1"/>
            <p:nvPr/>
          </p:nvSpPr>
          <p:spPr>
            <a:xfrm>
              <a:off x="6296865" y="27843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067816" y="25688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137617" y="2596210"/>
            <a:ext cx="2840490" cy="523220"/>
            <a:chOff x="9230163" y="2596210"/>
            <a:chExt cx="2840490" cy="523220"/>
          </a:xfrm>
        </p:grpSpPr>
        <p:sp>
          <p:nvSpPr>
            <p:cNvPr id="142" name="TextBox 141"/>
            <p:cNvSpPr txBox="1"/>
            <p:nvPr/>
          </p:nvSpPr>
          <p:spPr>
            <a:xfrm>
              <a:off x="9230163" y="2811653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001114" y="2596210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10568" y="5138571"/>
            <a:ext cx="2840490" cy="523220"/>
            <a:chOff x="177292" y="5138571"/>
            <a:chExt cx="2840490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177292" y="5354014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948243" y="5138571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335045" y="5138571"/>
            <a:ext cx="2840490" cy="523220"/>
            <a:chOff x="310568" y="2571392"/>
            <a:chExt cx="2840490" cy="523220"/>
          </a:xfrm>
        </p:grpSpPr>
        <p:sp>
          <p:nvSpPr>
            <p:cNvPr id="151" name="TextBox 150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6243359" y="5138571"/>
            <a:ext cx="2840490" cy="523220"/>
            <a:chOff x="310568" y="2571392"/>
            <a:chExt cx="2840490" cy="523220"/>
          </a:xfrm>
        </p:grpSpPr>
        <p:sp>
          <p:nvSpPr>
            <p:cNvPr id="154" name="TextBox 153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137617" y="5138571"/>
            <a:ext cx="2840490" cy="523220"/>
            <a:chOff x="310568" y="2571392"/>
            <a:chExt cx="2840490" cy="523220"/>
          </a:xfrm>
        </p:grpSpPr>
        <p:sp>
          <p:nvSpPr>
            <p:cNvPr id="157" name="TextBox 156"/>
            <p:cNvSpPr txBox="1"/>
            <p:nvPr/>
          </p:nvSpPr>
          <p:spPr>
            <a:xfrm>
              <a:off x="310568" y="2786835"/>
              <a:ext cx="963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Symmetric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81519" y="2571392"/>
              <a:ext cx="106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Anti-symmetric</a:t>
              </a:r>
            </a:p>
          </p:txBody>
        </p:sp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6" y="3051072"/>
            <a:ext cx="380662" cy="33907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09" y="5625937"/>
            <a:ext cx="380662" cy="339077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27" y="5635809"/>
            <a:ext cx="380662" cy="339077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9486549" y="3071538"/>
            <a:ext cx="291289" cy="28592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673114" y="5627549"/>
            <a:ext cx="291289" cy="285922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3664496" y="5617885"/>
            <a:ext cx="291289" cy="28592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2447825" y="3062378"/>
            <a:ext cx="291289" cy="285922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5481096" y="3086529"/>
            <a:ext cx="291289" cy="28592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372120" y="3071262"/>
            <a:ext cx="291289" cy="28592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1253033" y="3077649"/>
            <a:ext cx="291289" cy="28592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0" y="5600971"/>
            <a:ext cx="380662" cy="339077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70" y="5614668"/>
            <a:ext cx="380662" cy="33907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A568B3E9-80BD-4996-BEFA-76671E75D1A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93" y="5633228"/>
            <a:ext cx="380662" cy="33907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D786B65A-E764-42AE-A7D3-3ECB88962CFF}"/>
              </a:ext>
            </a:extLst>
          </p:cNvPr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11297692" y="5654126"/>
            <a:ext cx="291289" cy="2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3FC03-6FBF-4BA7-8C40-2AD630BCD05B}"/>
              </a:ext>
            </a:extLst>
          </p:cNvPr>
          <p:cNvSpPr txBox="1"/>
          <p:nvPr/>
        </p:nvSpPr>
        <p:spPr>
          <a:xfrm>
            <a:off x="347472" y="273057"/>
            <a:ext cx="105704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30238" indent="-630238"/>
            <a:r>
              <a:rPr lang="en-US" sz="2000" dirty="0"/>
              <a:t>Q6. 	Considering the “divides” relation of each of the following sets of integers, draw a </a:t>
            </a:r>
            <a:r>
              <a:rPr lang="en-US" sz="2000" dirty="0" err="1">
                <a:solidFill>
                  <a:srgbClr val="C00000"/>
                </a:solidFill>
              </a:rPr>
              <a:t>Hasse</a:t>
            </a:r>
            <a:r>
              <a:rPr lang="en-US" sz="2000" dirty="0">
                <a:solidFill>
                  <a:srgbClr val="C00000"/>
                </a:solidFill>
              </a:rPr>
              <a:t> diagram </a:t>
            </a:r>
            <a:r>
              <a:rPr lang="en-US" sz="2000" dirty="0"/>
              <a:t>and find all largest, smallest, maximal and minimal elements, and a linearization.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A6E7B-E797-4CB4-9A1F-41E404CB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98" y="1891297"/>
            <a:ext cx="2112792" cy="1794600"/>
          </a:xfrm>
          <a:prstGeom prst="rect">
            <a:avLst/>
          </a:prstGeom>
        </p:spPr>
      </p:pic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22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273613" y="1071793"/>
                <a:ext cx="41063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2400" b="0" dirty="0"/>
                  <a:t>(a)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 2, 4, 5, 10, 15, 20}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3" y="1071793"/>
                <a:ext cx="4106364" cy="461665"/>
              </a:xfrm>
              <a:prstGeom prst="rect">
                <a:avLst/>
              </a:prstGeom>
              <a:blipFill>
                <a:blip r:embed="rId4"/>
                <a:stretch>
                  <a:fillRect l="-2374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527548" y="994615"/>
            <a:ext cx="3209544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 that the “divides” relation on integers is a partial order.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3235375"/>
            <a:ext cx="25237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Largest element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8720" y="3773074"/>
            <a:ext cx="252374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Smallest element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4325589"/>
            <a:ext cx="252374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Maximal elements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8720" y="4850206"/>
            <a:ext cx="25237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Minimal elements</a:t>
            </a:r>
            <a:endParaRPr lang="en-S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8721" y="5478198"/>
            <a:ext cx="25237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Linearization</a:t>
            </a: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17036" y="3772517"/>
            <a:ext cx="49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44468" y="4870082"/>
            <a:ext cx="493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7036" y="4322536"/>
            <a:ext cx="158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and 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4156" y="3211343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largest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12464" y="5381833"/>
                <a:ext cx="38450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1638" lvl="1" indent="-401638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(i.e. 1, 2, 4, 5, 10, 15, 20)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64" y="5381833"/>
                <a:ext cx="3845052" cy="430887"/>
              </a:xfrm>
              <a:prstGeom prst="rect">
                <a:avLst/>
              </a:prstGeom>
              <a:blipFill>
                <a:blip r:embed="rId5"/>
                <a:stretch>
                  <a:fillRect t="-9859" r="-1902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179" y="1583919"/>
                <a:ext cx="5097781" cy="1600438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9.5.1</a:t>
                </a:r>
              </a:p>
              <a:p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16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347663" indent="-347663"/>
                <a:r>
                  <a:rPr lang="en-US" sz="1600" dirty="0"/>
                  <a:t>(1) 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347663" indent="-347663"/>
                <a:r>
                  <a:rPr lang="en-US" sz="1600" dirty="0"/>
                  <a:t>(2)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maximal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pPr marL="347663" indent="-347663"/>
                <a:r>
                  <a:rPr lang="en-US" sz="1600" dirty="0"/>
                  <a:t>(3)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the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smallest (minimum)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pPr marL="347663" indent="-347663"/>
                <a:r>
                  <a:rPr lang="en-US" sz="1600" dirty="0"/>
                  <a:t>(4)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the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largest (maximum)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" y="1583919"/>
                <a:ext cx="5097781" cy="1600438"/>
              </a:xfrm>
              <a:prstGeom prst="rect">
                <a:avLst/>
              </a:prstGeom>
              <a:blipFill>
                <a:blip r:embed="rId6"/>
                <a:stretch>
                  <a:fillRect l="-1077" t="-2290"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744468" y="5713935"/>
            <a:ext cx="7082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lvl="1" indent="-401638"/>
            <a:r>
              <a:rPr lang="en-US" sz="1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Many other answers: 1,2,4,5,10,20,15; or 1,5,2,10,15,4,20; or 1,2,5,10,15,4,20; etc. </a:t>
            </a:r>
          </a:p>
        </p:txBody>
      </p:sp>
    </p:spTree>
    <p:extLst>
      <p:ext uri="{BB962C8B-B14F-4D97-AF65-F5344CB8AC3E}">
        <p14:creationId xmlns:p14="http://schemas.microsoft.com/office/powerpoint/2010/main" val="3589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4" grpId="0"/>
      <p:bldP spid="15" grpId="0"/>
      <p:bldP spid="16" grpId="0"/>
      <p:bldP spid="17" grpId="0"/>
      <p:bldP spid="19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3FC03-6FBF-4BA7-8C40-2AD630BCD05B}"/>
              </a:ext>
            </a:extLst>
          </p:cNvPr>
          <p:cNvSpPr txBox="1"/>
          <p:nvPr/>
        </p:nvSpPr>
        <p:spPr>
          <a:xfrm>
            <a:off x="347472" y="273057"/>
            <a:ext cx="1057046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30238" indent="-630238"/>
            <a:r>
              <a:rPr lang="en-US" sz="2000" dirty="0"/>
              <a:t>Q6. 	Considering the “divides” relation of each of the following sets of integers, draw a </a:t>
            </a:r>
            <a:r>
              <a:rPr lang="en-US" sz="2000" dirty="0" err="1">
                <a:solidFill>
                  <a:srgbClr val="C00000"/>
                </a:solidFill>
              </a:rPr>
              <a:t>Hasse</a:t>
            </a:r>
            <a:r>
              <a:rPr lang="en-US" sz="2000" dirty="0">
                <a:solidFill>
                  <a:srgbClr val="C00000"/>
                </a:solidFill>
              </a:rPr>
              <a:t> diagram </a:t>
            </a:r>
            <a:r>
              <a:rPr lang="en-US" sz="2000" dirty="0"/>
              <a:t>and find all largest, smallest, maximal and minimal elements, and a linearization.</a:t>
            </a:r>
          </a:p>
        </p:txBody>
      </p:sp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23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273613" y="1071793"/>
                <a:ext cx="41063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57200" indent="-457200"/>
                <a:r>
                  <a:rPr lang="en-US" sz="2400" b="0" dirty="0"/>
                  <a:t>(a)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2, 3, 4, 6, 8, 9, 12, 18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3" y="1071793"/>
                <a:ext cx="4106364" cy="461665"/>
              </a:xfrm>
              <a:prstGeom prst="rect">
                <a:avLst/>
              </a:prstGeom>
              <a:blipFill>
                <a:blip r:embed="rId3"/>
                <a:stretch>
                  <a:fillRect l="-2374" t="-10526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78408" y="3234818"/>
            <a:ext cx="249631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Largest element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78408" y="3772517"/>
            <a:ext cx="249631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Smallest element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8408" y="4325032"/>
            <a:ext cx="249631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Maximal elements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8408" y="4849649"/>
            <a:ext cx="249631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Minimal elements</a:t>
            </a:r>
            <a:endParaRPr lang="en-S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8409" y="5402164"/>
            <a:ext cx="24963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Linearization</a:t>
            </a:r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18154" y="377251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smallest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2736" y="4870082"/>
            <a:ext cx="122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and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8154" y="4322536"/>
            <a:ext cx="197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8, 12 and 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2424" y="3211343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largest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70732" y="5381833"/>
                <a:ext cx="60853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1638" lvl="1" indent="-401638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(i.e. 2, 3, 4, 6, 8, 9, 12, 18)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32" y="5381833"/>
                <a:ext cx="6085332" cy="430887"/>
              </a:xfrm>
              <a:prstGeom prst="rect">
                <a:avLst/>
              </a:prstGeom>
              <a:blipFill>
                <a:blip r:embed="rId4"/>
                <a:stretch>
                  <a:fillRect l="-100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179" y="1583919"/>
                <a:ext cx="5097781" cy="1600438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9.5.1</a:t>
                </a:r>
              </a:p>
              <a:p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16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347663" indent="-347663"/>
                <a:r>
                  <a:rPr lang="en-US" sz="1600" dirty="0"/>
                  <a:t>(1) 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minimal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marL="347663" indent="-347663"/>
                <a:r>
                  <a:rPr lang="en-US" sz="1600" dirty="0"/>
                  <a:t>(2)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a </a:t>
                </a:r>
                <a:r>
                  <a:rPr lang="en-US" sz="1600" dirty="0">
                    <a:solidFill>
                      <a:srgbClr val="C00000"/>
                    </a:solidFill>
                  </a:rPr>
                  <a:t>maximal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pPr marL="347663" indent="-347663"/>
                <a:r>
                  <a:rPr lang="en-US" sz="1600" dirty="0"/>
                  <a:t>(3)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the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smallest (minimum)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).</a:t>
                </a:r>
              </a:p>
              <a:p>
                <a:pPr marL="347663" indent="-347663"/>
                <a:r>
                  <a:rPr lang="en-US" sz="1600" dirty="0"/>
                  <a:t>(4)	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 is the </a:t>
                </a:r>
                <a:r>
                  <a:rPr lang="en-US" sz="1600" dirty="0">
                    <a:solidFill>
                      <a:srgbClr val="C00000"/>
                    </a:solidFill>
                  </a:rPr>
                  <a:t>largest (maximum) element </a:t>
                </a:r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" y="1583919"/>
                <a:ext cx="5097781" cy="1600438"/>
              </a:xfrm>
              <a:prstGeom prst="rect">
                <a:avLst/>
              </a:prstGeom>
              <a:blipFill>
                <a:blip r:embed="rId5"/>
                <a:stretch>
                  <a:fillRect l="-1077" t="-2290" b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A12B24F-2663-4279-9003-025E8B1C0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04" y="1757558"/>
            <a:ext cx="2325828" cy="16035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02736" y="5731384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lvl="1" indent="-401638"/>
            <a:r>
              <a:rPr lang="en-US" sz="1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Many other answers: 2,3,9,6,4,12,18,8; or 3,2,4,8,9,18,6,12; or 3,2,6,9,18,12,4,8; etc. </a:t>
            </a:r>
          </a:p>
        </p:txBody>
      </p:sp>
    </p:spTree>
    <p:extLst>
      <p:ext uri="{BB962C8B-B14F-4D97-AF65-F5344CB8AC3E}">
        <p14:creationId xmlns:p14="http://schemas.microsoft.com/office/powerpoint/2010/main" val="33052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740093" y="135824"/>
                <a:ext cx="906007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Q7.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9144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comparable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compatible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3" y="135824"/>
                <a:ext cx="9060071" cy="1015663"/>
              </a:xfrm>
              <a:prstGeom prst="rect">
                <a:avLst/>
              </a:prstGeom>
              <a:blipFill>
                <a:blip r:embed="rId3"/>
                <a:stretch>
                  <a:fillRect l="-604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3FC03-6FBF-4BA7-8C40-2AD630BCD05B}"/>
              </a:ext>
            </a:extLst>
          </p:cNvPr>
          <p:cNvSpPr txBox="1"/>
          <p:nvPr/>
        </p:nvSpPr>
        <p:spPr>
          <a:xfrm>
            <a:off x="702810" y="1249709"/>
            <a:ext cx="98536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dirty="0"/>
              <a:t>(a) 	Is it true that in all partially ordered sets, any two comparable elements are compatible?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6651" y="1836158"/>
            <a:ext cx="8961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64924" y="2066990"/>
                <a:ext cx="839154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7663" indent="-347663">
                  <a:spcAft>
                    <a:spcPts val="600"/>
                  </a:spcAft>
                </a:pPr>
                <a:r>
                  <a:rPr lang="en-US" sz="2400" dirty="0"/>
                  <a:t>1.	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be comparable.</a:t>
                </a:r>
              </a:p>
              <a:p>
                <a:pPr marL="347663" indent="-347663">
                  <a:spcAft>
                    <a:spcPts val="600"/>
                  </a:spcAft>
                </a:pPr>
                <a:r>
                  <a:rPr lang="en-US" sz="2400" dirty="0"/>
                  <a:t>2.	</a:t>
                </a:r>
                <a:r>
                  <a:rPr lang="en-US" sz="2400" dirty="0">
                    <a:solidFill>
                      <a:schemeClr val="tx1"/>
                    </a:solidFill>
                  </a:rPr>
                  <a:t>Then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(by definition of comparability)</a:t>
                </a:r>
                <a:endParaRPr lang="en-US" sz="2400" dirty="0">
                  <a:solidFill>
                    <a:srgbClr val="0066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7663" indent="-347663"/>
                <a:r>
                  <a:rPr lang="en-US" sz="2400" dirty="0"/>
                  <a:t>3.	Case 1: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969963" indent="-512763"/>
                <a:r>
                  <a:rPr lang="en-US" sz="2000" dirty="0"/>
                  <a:t>3.1	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reflexivity)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.</a:t>
                </a:r>
              </a:p>
              <a:p>
                <a:pPr marL="969963" indent="-512763">
                  <a:spcAft>
                    <a:spcPts val="600"/>
                  </a:spcAft>
                </a:pPr>
                <a:r>
                  <a:rPr lang="en-US" sz="2000" dirty="0"/>
                  <a:t>3.2	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compatible </a:t>
                </a:r>
                <a:r>
                  <a:rPr lang="en-US" dirty="0">
                    <a:solidFill>
                      <a:srgbClr val="006600"/>
                    </a:solidFill>
                  </a:rPr>
                  <a:t>(by the definition of compatibility)</a:t>
                </a:r>
              </a:p>
              <a:p>
                <a:pPr marL="347663" indent="-347663"/>
                <a:r>
                  <a:rPr lang="en-US" sz="2400" dirty="0"/>
                  <a:t>4.	Case 2: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969963" indent="-512763"/>
                <a:r>
                  <a:rPr lang="en-US" sz="2000" dirty="0"/>
                  <a:t>4.1	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reflexivity)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.</a:t>
                </a:r>
              </a:p>
              <a:p>
                <a:pPr marL="969963" indent="-512763">
                  <a:spcAft>
                    <a:spcPts val="600"/>
                  </a:spcAft>
                </a:pPr>
                <a:r>
                  <a:rPr lang="en-US" sz="2000" dirty="0"/>
                  <a:t>4.2	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compatible </a:t>
                </a:r>
                <a:r>
                  <a:rPr lang="en-US" sz="2000" dirty="0">
                    <a:solidFill>
                      <a:srgbClr val="006600"/>
                    </a:solidFill>
                  </a:rPr>
                  <a:t>(by the definition of compatibility)</a:t>
                </a:r>
                <a:endParaRPr lang="en-US" sz="20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7663" indent="-347663">
                  <a:spcAft>
                    <a:spcPts val="600"/>
                  </a:spcAft>
                </a:pPr>
                <a:r>
                  <a:rPr lang="en-US" sz="2400" dirty="0"/>
                  <a:t>5.	In all cases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compatible.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924" y="2066990"/>
                <a:ext cx="8391546" cy="3477875"/>
              </a:xfrm>
              <a:prstGeom prst="rect">
                <a:avLst/>
              </a:prstGeom>
              <a:blipFill>
                <a:blip r:embed="rId4"/>
                <a:stretch>
                  <a:fillRect l="-1089" t="-1401" b="-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BCEA79F-2C84-4683-9D9A-4DEDB793C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5019" y="2612625"/>
                <a:ext cx="8803495" cy="1436963"/>
              </a:xfrm>
            </p:spPr>
            <p:txBody>
              <a:bodyPr>
                <a:noAutofit/>
              </a:bodyPr>
              <a:lstStyle/>
              <a:p>
                <a:pPr marL="630238" lvl="1" indent="-33813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1.	Consider the “divides” relation |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which is a partial order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630238" lvl="1" indent="-33813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2.	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2, 3∈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 | 6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 | 6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are compatible.</a:t>
                </a:r>
              </a:p>
              <a:p>
                <a:pPr marL="630238" lvl="1" indent="-33813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3.	However,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2∤3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are not comparable.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BCEA79F-2C84-4683-9D9A-4DEDB793C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5019" y="2612625"/>
                <a:ext cx="8803495" cy="1436963"/>
              </a:xfrm>
              <a:blipFill>
                <a:blip r:embed="rId3"/>
                <a:stretch>
                  <a:fillRect t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3FC03-6FBF-4BA7-8C40-2AD630BCD05B}"/>
              </a:ext>
            </a:extLst>
          </p:cNvPr>
          <p:cNvSpPr txBox="1"/>
          <p:nvPr/>
        </p:nvSpPr>
        <p:spPr>
          <a:xfrm>
            <a:off x="655151" y="1239282"/>
            <a:ext cx="100981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7663" indent="-347663"/>
            <a:r>
              <a:rPr lang="en-US" sz="2000" dirty="0"/>
              <a:t>(b) 	Is it true that in all partially ordered sets, any two compatible elements are comparable?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/>
              <p:nvPr/>
            </p:nvSpPr>
            <p:spPr>
              <a:xfrm>
                <a:off x="740093" y="135824"/>
                <a:ext cx="906007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Q7.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000" dirty="0"/>
                  <a:t> be a partial order on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/>
              </a:p>
              <a:p>
                <a:pPr marL="9144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/>
                  <a:t>comparable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9144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</a:t>
                </a:r>
                <a:r>
                  <a:rPr lang="en-US" sz="2000" b="1" dirty="0"/>
                  <a:t> compatible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33FC03-6FBF-4BA7-8C40-2AD630BC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3" y="135824"/>
                <a:ext cx="9060071" cy="1015663"/>
              </a:xfrm>
              <a:prstGeom prst="rect">
                <a:avLst/>
              </a:prstGeom>
              <a:blipFill>
                <a:blip r:embed="rId4"/>
                <a:stretch>
                  <a:fillRect l="-604" t="-2367" b="-8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86651" y="1836158"/>
            <a:ext cx="8961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270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ABE2-FB32-4D15-8740-515278A9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Bonus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354B-C9DA-4DA5-B600-F48EADEE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D00FA-D334-4EC6-841C-42ACF9D4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8" y="2008296"/>
            <a:ext cx="9843292" cy="892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404DA-359C-4679-8613-45BFBD4C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71" y="2930632"/>
            <a:ext cx="8264087" cy="205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FF23D-850A-4F0C-8625-E2D1DEDB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867" y="4983660"/>
            <a:ext cx="8741881" cy="13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ABE2-FB32-4D15-8740-515278A9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Bonus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354B-C9DA-4DA5-B600-F48EADEE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D00FA-D334-4EC6-841C-42ACF9D4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8" y="2008296"/>
            <a:ext cx="9843292" cy="892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1E4602-DA09-421E-8A05-93EE9518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2" y="2735511"/>
            <a:ext cx="7114538" cy="3539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8937A-E62E-4BC5-8C39-837B4050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63" y="4188243"/>
            <a:ext cx="4569537" cy="7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4096" y="2258568"/>
            <a:ext cx="701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9983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/>
              <p:nvPr/>
            </p:nvSpPr>
            <p:spPr>
              <a:xfrm>
                <a:off x="438151" y="114300"/>
                <a:ext cx="7772399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8650" indent="-628650"/>
                <a:r>
                  <a:rPr lang="en-US" sz="2000" dirty="0"/>
                  <a:t>Q1.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 2, …, 10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2, 4, 6, 8, 10, 12, 14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628650" indent="-628650"/>
                <a:r>
                  <a:rPr lang="en-US" sz="2000" dirty="0"/>
                  <a:t>	Define a relation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by setting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⟺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>
                  <a:solidFill>
                    <a:srgbClr val="C00000"/>
                  </a:solidFill>
                </a:endParaRP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/>
                  <a:t>	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and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Write down the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roster notation. Do not use ellipses (. . . ) in your answers.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FA77B-9C4A-4AD8-9EC6-2F430264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1" y="114300"/>
                <a:ext cx="7772399" cy="1631216"/>
              </a:xfrm>
              <a:prstGeom prst="rect">
                <a:avLst/>
              </a:prstGeom>
              <a:blipFill>
                <a:blip r:embed="rId3"/>
                <a:stretch>
                  <a:fillRect l="-783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/>
              <p:nvPr/>
            </p:nvSpPr>
            <p:spPr>
              <a:xfrm>
                <a:off x="742950" y="4491695"/>
                <a:ext cx="10621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(2,4), (2,6), (2,8), (2,10), (2,12),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(2,14),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(3,6), (3,12), (5,10), (7,14)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B2875A-43E8-4405-82FA-FEBF41B5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4491695"/>
                <a:ext cx="10621807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/>
              <p:nvPr/>
            </p:nvSpPr>
            <p:spPr>
              <a:xfrm>
                <a:off x="477683" y="5145952"/>
                <a:ext cx="11068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(2,2), (4,2), (6,2), (8,2), (10,2), (12,2),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(14,2),</m:t>
                      </m:r>
                      <m:r>
                        <m:rPr>
                          <m:nor/>
                        </m:rPr>
                        <a:rPr lang="en-SG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(6,3), (12,3), (10,5), (14,7)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D15EED-D0C9-4064-9E5E-5644D858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" y="5145952"/>
                <a:ext cx="11068049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3053046" y="2001715"/>
            <a:ext cx="3110797" cy="2212361"/>
            <a:chOff x="3982890" y="1822323"/>
            <a:chExt cx="3110797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697618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618" y="1822323"/>
                  <a:ext cx="3960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28903" y="2646352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(Arrow diagrams shown for illustration purpose only.)</a:t>
            </a:r>
            <a:endParaRPr lang="en-SG" dirty="0"/>
          </a:p>
        </p:txBody>
      </p:sp>
      <p:grpSp>
        <p:nvGrpSpPr>
          <p:cNvPr id="59" name="Group 58"/>
          <p:cNvGrpSpPr/>
          <p:nvPr/>
        </p:nvGrpSpPr>
        <p:grpSpPr>
          <a:xfrm>
            <a:off x="3776942" y="2261671"/>
            <a:ext cx="1642394" cy="1605482"/>
            <a:chOff x="4706786" y="2082279"/>
            <a:chExt cx="1642394" cy="160548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706786" y="2314062"/>
              <a:ext cx="1615927" cy="405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743450" y="2082279"/>
              <a:ext cx="1569744" cy="2132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23846" y="2314062"/>
              <a:ext cx="158934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723846" y="2303082"/>
              <a:ext cx="1617037" cy="1102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723846" y="2274072"/>
              <a:ext cx="1625334" cy="1413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784483" y="2652456"/>
            <a:ext cx="1608386" cy="989790"/>
            <a:chOff x="4714327" y="2473064"/>
            <a:chExt cx="1608386" cy="98979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733931" y="2486683"/>
              <a:ext cx="1588782" cy="17423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14327" y="2473064"/>
              <a:ext cx="1598867" cy="989790"/>
            </a:xfrm>
            <a:prstGeom prst="straightConnector1">
              <a:avLst/>
            </a:prstGeom>
            <a:ln w="1905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3809471" y="3056227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29439" y="3450900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385881" y="1944892"/>
                <a:ext cx="396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81" y="1944892"/>
                <a:ext cx="3960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7501221" y="2074607"/>
            <a:ext cx="3110797" cy="2212361"/>
            <a:chOff x="3982890" y="1822323"/>
            <a:chExt cx="3110797" cy="221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0" y="1822323"/>
                  <a:ext cx="4191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6697618" y="1822323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618" y="1822323"/>
                  <a:ext cx="3960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 98"/>
            <p:cNvGrpSpPr/>
            <p:nvPr/>
          </p:nvGrpSpPr>
          <p:grpSpPr>
            <a:xfrm>
              <a:off x="4171950" y="1904740"/>
              <a:ext cx="869653" cy="2129944"/>
              <a:chOff x="4171950" y="1904740"/>
              <a:chExt cx="869653" cy="212994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171950" y="1904740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311946" y="1985238"/>
                <a:ext cx="729657" cy="2049446"/>
                <a:chOff x="4539658" y="1872734"/>
                <a:chExt cx="729657" cy="2049446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4806144" y="1895215"/>
                  <a:ext cx="463171" cy="2026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  <a:p>
                  <a:pPr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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539658" y="1872734"/>
                  <a:ext cx="463171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1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2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3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4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5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6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7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8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9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dirty="0">
                      <a:sym typeface="Wingdings" panose="05000000000000000000" pitchFamily="2" charset="2"/>
                    </a:rPr>
                    <a:t>10</a:t>
                  </a:r>
                </a:p>
              </p:txBody>
            </p:sp>
          </p:grpSp>
        </p:grpSp>
        <p:grpSp>
          <p:nvGrpSpPr>
            <p:cNvPr id="100" name="Group 99"/>
            <p:cNvGrpSpPr/>
            <p:nvPr/>
          </p:nvGrpSpPr>
          <p:grpSpPr>
            <a:xfrm>
              <a:off x="5985022" y="1895215"/>
              <a:ext cx="869653" cy="2129944"/>
              <a:chOff x="5985022" y="1895215"/>
              <a:chExt cx="869653" cy="21299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224034" y="1895215"/>
                <a:ext cx="61358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4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6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8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10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12</a:t>
                </a:r>
              </a:p>
              <a:p>
                <a:pPr marL="85725" indent="-85725">
                  <a:buFont typeface="Arial" panose="020B0604020202020204" pitchFamily="34" charset="0"/>
                  <a:buChar char="•"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985022" y="1895215"/>
                <a:ext cx="869653" cy="2129944"/>
              </a:xfrm>
              <a:prstGeom prst="ellipse">
                <a:avLst/>
              </a:prstGeom>
              <a:noFill/>
              <a:ln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834056" y="2017784"/>
                <a:ext cx="620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056" y="2017784"/>
                <a:ext cx="6209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/>
          <p:cNvGrpSpPr/>
          <p:nvPr/>
        </p:nvGrpSpPr>
        <p:grpSpPr>
          <a:xfrm>
            <a:off x="8229742" y="2308312"/>
            <a:ext cx="1605730" cy="1605481"/>
            <a:chOff x="4743450" y="2082280"/>
            <a:chExt cx="1605730" cy="1605481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4775117" y="2307930"/>
              <a:ext cx="1547596" cy="466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4775117" y="2082280"/>
              <a:ext cx="1538077" cy="2256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788986" y="2314062"/>
              <a:ext cx="1524208" cy="2967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4775117" y="2314062"/>
              <a:ext cx="1547596" cy="559472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4743450" y="2303082"/>
              <a:ext cx="1569744" cy="85994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4838823" y="2354570"/>
              <a:ext cx="1502060" cy="105082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807156" y="2354570"/>
              <a:ext cx="1542024" cy="1333191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8275278" y="2759419"/>
            <a:ext cx="1551262" cy="923369"/>
            <a:chOff x="4771451" y="2539485"/>
            <a:chExt cx="1551262" cy="923369"/>
          </a:xfrm>
        </p:grpSpPr>
        <p:cxnSp>
          <p:nvCxnSpPr>
            <p:cNvPr id="127" name="Straight Arrow Connector 126"/>
            <p:cNvCxnSpPr/>
            <p:nvPr/>
          </p:nvCxnSpPr>
          <p:spPr>
            <a:xfrm>
              <a:off x="4789621" y="2539485"/>
              <a:ext cx="1533092" cy="121428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4771451" y="2570294"/>
              <a:ext cx="1541743" cy="892560"/>
            </a:xfrm>
            <a:prstGeom prst="straightConnector1">
              <a:avLst/>
            </a:prstGeom>
            <a:ln w="19050">
              <a:solidFill>
                <a:srgbClr val="008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8275278" y="3122047"/>
            <a:ext cx="1590939" cy="31520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299127" y="3518249"/>
            <a:ext cx="1563430" cy="46289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lide Number Placeholder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1600" smtClean="0"/>
              <a:pPr/>
              <a:t>3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391298" y="55188"/>
                <a:ext cx="3524250" cy="1908215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dirty="0"/>
                  <a:t> is the </a:t>
                </a:r>
                <a:r>
                  <a:rPr lang="en-SG" dirty="0">
                    <a:solidFill>
                      <a:srgbClr val="0033CC"/>
                    </a:solidFill>
                  </a:rPr>
                  <a:t>inverse relation </a:t>
                </a:r>
                <a:r>
                  <a:rPr lang="en-SG" dirty="0"/>
                  <a:t>of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dirty="0"/>
                  <a:t>, i.e.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 err="1"/>
                  <a:t>iff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dirty="0"/>
                  <a:t>.</a:t>
                </a:r>
              </a:p>
              <a:p>
                <a:r>
                  <a:rPr lang="en-US" dirty="0"/>
                  <a:t>(Note: Unlike functions, every relation has a (unique) inverse.)</a:t>
                </a:r>
                <a:endParaRPr lang="en-SG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8" y="55188"/>
                <a:ext cx="3524250" cy="1908215"/>
              </a:xfrm>
              <a:prstGeom prst="rect">
                <a:avLst/>
              </a:prstGeom>
              <a:blipFill>
                <a:blip r:embed="rId12"/>
                <a:stretch>
                  <a:fillRect l="-1557" t="-1597" b="-41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7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34" grpId="0"/>
      <p:bldP spid="74" grpId="0"/>
      <p:bldP spid="107" grpId="0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905" y="1613666"/>
                <a:ext cx="6100609" cy="4822399"/>
              </a:xfrm>
            </p:spPr>
            <p:txBody>
              <a:bodyPr>
                <a:noAutofit/>
              </a:bodyPr>
              <a:lstStyle/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1.1	Suppose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1.2	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b="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1.2.1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1.2.2	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sz="1800" b="0" dirty="0">
                    <a:solidFill>
                      <a:srgbClr val="008000"/>
                    </a:solidFill>
                  </a:rPr>
                  <a:t>)</a:t>
                </a:r>
                <a:endParaRPr lang="en-US" b="0" dirty="0"/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1.2.3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0" dirty="0">
                    <a:solidFill>
                      <a:srgbClr val="0080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8000"/>
                    </a:solidFill>
                  </a:rPr>
                  <a:t> is symmetric)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1.2.4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1.2.5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1.3	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1.3.1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1.3.2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1.3.3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1.3.4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symmetric)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1.3.5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1.4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905" y="1613666"/>
                <a:ext cx="6100609" cy="4822399"/>
              </a:xfrm>
              <a:blipFill>
                <a:blip r:embed="rId2"/>
                <a:stretch>
                  <a:fillRect l="-2797" t="-885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594414" y="323039"/>
                <a:ext cx="944493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Q2.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4" y="323039"/>
                <a:ext cx="9444936" cy="461665"/>
              </a:xfrm>
              <a:prstGeom prst="rect">
                <a:avLst/>
              </a:prstGeom>
              <a:blipFill>
                <a:blip r:embed="rId3"/>
                <a:stretch>
                  <a:fillRect l="-967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4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5776" y="841854"/>
                <a:ext cx="6200774" cy="707886"/>
              </a:xfrm>
              <a:prstGeom prst="rect">
                <a:avLst/>
              </a:prstGeom>
              <a:solidFill>
                <a:srgbClr val="CC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(Observation: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a symmetric relation on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how would the arrow diagrams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look like?)</a:t>
                </a:r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6" y="841854"/>
                <a:ext cx="6200774" cy="707886"/>
              </a:xfrm>
              <a:prstGeom prst="rect">
                <a:avLst/>
              </a:prstGeom>
              <a:blipFill>
                <a:blip r:embed="rId4"/>
                <a:stretch>
                  <a:fillRect l="-1082" t="-4310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9976" y="929389"/>
                <a:ext cx="4391024" cy="1015663"/>
              </a:xfrm>
              <a:prstGeom prst="rect">
                <a:avLst/>
              </a:prstGeom>
              <a:solidFill>
                <a:srgbClr val="CC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Eg: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={1,2,3,4,5,6}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be a relation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Show the arrow diagrams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76" y="929389"/>
                <a:ext cx="4391024" cy="1015663"/>
              </a:xfrm>
              <a:prstGeom prst="rect">
                <a:avLst/>
              </a:prstGeom>
              <a:blipFill>
                <a:blip r:embed="rId5"/>
                <a:stretch>
                  <a:fillRect l="-1387" t="-2994" r="-1387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9615488" y="2396324"/>
            <a:ext cx="1502390" cy="1385727"/>
            <a:chOff x="9517251" y="3287041"/>
            <a:chExt cx="1502390" cy="1385727"/>
          </a:xfrm>
        </p:grpSpPr>
        <p:sp>
          <p:nvSpPr>
            <p:cNvPr id="11" name="TextBox 10"/>
            <p:cNvSpPr txBox="1"/>
            <p:nvPr/>
          </p:nvSpPr>
          <p:spPr>
            <a:xfrm>
              <a:off x="10105150" y="4314554"/>
              <a:ext cx="463171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dirty="0">
                  <a:sym typeface="Wingdings" panose="05000000000000000000" pitchFamily="2" charset="2"/>
                </a:rPr>
                <a:t>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517251" y="3287041"/>
              <a:ext cx="1502390" cy="1385727"/>
              <a:chOff x="9517251" y="3287041"/>
              <a:chExt cx="1502390" cy="138572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617209" y="3402397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517251" y="3859110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0472454" y="4140117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4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556470" y="3574471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193257" y="3287041"/>
                <a:ext cx="463171" cy="29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n-US" dirty="0">
                    <a:sym typeface="Wingdings" panose="05000000000000000000" pitchFamily="2" charset="2"/>
                  </a:rPr>
                  <a:t> 6</a:t>
                </a:r>
              </a:p>
            </p:txBody>
          </p:sp>
          <p:cxnSp>
            <p:nvCxnSpPr>
              <p:cNvPr id="16" name="Straight Arrow Connector 15"/>
              <p:cNvCxnSpPr>
                <a:stCxn id="9" idx="3"/>
              </p:cNvCxnSpPr>
              <p:nvPr/>
            </p:nvCxnSpPr>
            <p:spPr>
              <a:xfrm>
                <a:off x="10080380" y="3550258"/>
                <a:ext cx="576048" cy="10674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0030401" y="3618545"/>
                <a:ext cx="576048" cy="10674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893702" y="3972415"/>
                <a:ext cx="674619" cy="18241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9893702" y="4069636"/>
                <a:ext cx="674619" cy="15576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>
              <a:xfrm>
                <a:off x="10018628" y="4410075"/>
                <a:ext cx="318108" cy="262693"/>
              </a:xfrm>
              <a:custGeom>
                <a:avLst/>
                <a:gdLst>
                  <a:gd name="connsiteX0" fmla="*/ 154072 w 318108"/>
                  <a:gd name="connsiteY0" fmla="*/ 0 h 262693"/>
                  <a:gd name="connsiteX1" fmla="*/ 1672 w 318108"/>
                  <a:gd name="connsiteY1" fmla="*/ 76200 h 262693"/>
                  <a:gd name="connsiteX2" fmla="*/ 87397 w 318108"/>
                  <a:gd name="connsiteY2" fmla="*/ 257175 h 262693"/>
                  <a:gd name="connsiteX3" fmla="*/ 306472 w 318108"/>
                  <a:gd name="connsiteY3" fmla="*/ 200025 h 262693"/>
                  <a:gd name="connsiteX4" fmla="*/ 268372 w 318108"/>
                  <a:gd name="connsiteY4" fmla="*/ 38100 h 26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108" h="262693">
                    <a:moveTo>
                      <a:pt x="154072" y="0"/>
                    </a:moveTo>
                    <a:cubicBezTo>
                      <a:pt x="83428" y="16669"/>
                      <a:pt x="12784" y="33338"/>
                      <a:pt x="1672" y="76200"/>
                    </a:cubicBezTo>
                    <a:cubicBezTo>
                      <a:pt x="-9440" y="119062"/>
                      <a:pt x="36597" y="236538"/>
                      <a:pt x="87397" y="257175"/>
                    </a:cubicBezTo>
                    <a:cubicBezTo>
                      <a:pt x="138197" y="277812"/>
                      <a:pt x="276309" y="236538"/>
                      <a:pt x="306472" y="200025"/>
                    </a:cubicBezTo>
                    <a:cubicBezTo>
                      <a:pt x="336635" y="163512"/>
                      <a:pt x="302503" y="100806"/>
                      <a:pt x="268372" y="3810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5691" y="1623918"/>
                <a:ext cx="5833909" cy="2716555"/>
              </a:xfrm>
            </p:spPr>
            <p:txBody>
              <a:bodyPr>
                <a:noAutofit/>
              </a:bodyPr>
              <a:lstStyle/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2.1	Suppose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2.1.1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2.1.2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sz="1800" b="0" dirty="0">
                    <a:solidFill>
                      <a:srgbClr val="008000"/>
                    </a:solidFill>
                  </a:rPr>
                  <a:t>)</a:t>
                </a:r>
                <a:endParaRPr lang="en-US" b="0" dirty="0"/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2.1.3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b="0" dirty="0">
                    <a:solidFill>
                      <a:srgbClr val="008000"/>
                    </a:solidFill>
                  </a:rPr>
                  <a:t> (as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b="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2.1.4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2.1.5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2.2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symmetric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5691" y="1623918"/>
                <a:ext cx="5833909" cy="2716555"/>
              </a:xfrm>
              <a:blipFill>
                <a:blip r:embed="rId2"/>
                <a:stretch>
                  <a:fillRect l="-2926" t="-1345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/>
              <p:nvPr/>
            </p:nvSpPr>
            <p:spPr>
              <a:xfrm>
                <a:off x="594414" y="323039"/>
                <a:ext cx="944493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Q2.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be a relation on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symmetric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71B8A5-4CC1-4AAA-823D-2DA6E500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4" y="323039"/>
                <a:ext cx="9444936" cy="461665"/>
              </a:xfrm>
              <a:prstGeom prst="rect">
                <a:avLst/>
              </a:prstGeom>
              <a:blipFill>
                <a:blip r:embed="rId3"/>
                <a:stretch>
                  <a:fillRect l="-967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5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905" y="1613666"/>
                <a:ext cx="6100609" cy="48223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1.1	Suppose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symmetric.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1.2	(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1.2.1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1.2.2	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𝑥𝑅𝑦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1.2.3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1.2.4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1.2.5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1.3	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1.3.1	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1.3.2	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  <a:endParaRPr lang="en-US" dirty="0"/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1.3.3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1.3.4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 is symmetric)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marL="1619250" indent="-62865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1.3.5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rgbClr val="008000"/>
                    </a:solidFill>
                  </a:rPr>
                  <a:t>(by the definition of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𝑥𝑅</m:t>
                    </m:r>
                    <m:r>
                      <a:rPr lang="en-US" sz="1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990600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1.4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FF28E246-3777-48AE-879E-B2561965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5" y="1613666"/>
                <a:ext cx="6100609" cy="4822399"/>
              </a:xfrm>
              <a:prstGeom prst="rect">
                <a:avLst/>
              </a:prstGeom>
              <a:blipFill>
                <a:blip r:embed="rId4"/>
                <a:stretch>
                  <a:fillRect l="-2797" t="-885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000" dirty="0"/>
                  <a:t>Q3.	For each of the following relations 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b="0" dirty="0"/>
                  <a:t>, determine if it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(iv) antisymmetric, (v) an equivalence relation.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blipFill>
                <a:blip r:embed="rId3"/>
                <a:stretch>
                  <a:fillRect l="-493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6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3" y="928057"/>
                <a:ext cx="503486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400" dirty="0"/>
                  <a:t>(a)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b="0" dirty="0"/>
                  <a:t> is defined by setting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iff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b="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3" y="928057"/>
                <a:ext cx="5034861" cy="830997"/>
              </a:xfrm>
              <a:prstGeom prst="rect">
                <a:avLst/>
              </a:prstGeom>
              <a:blipFill>
                <a:blip r:embed="rId4"/>
                <a:stretch>
                  <a:fillRect l="-1816" t="-5839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(1)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(2)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(3)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(4)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(5)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rgbClr val="0033CC"/>
                    </a:solidFill>
                  </a:rPr>
                  <a:t>equivalence relation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blipFill>
                <a:blip r:embed="rId5"/>
                <a:stretch>
                  <a:fillRect l="-866" t="-1802" b="-39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32330" y="2109795"/>
            <a:ext cx="14599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2330" y="2956094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330" y="3802394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2330" y="4626724"/>
            <a:ext cx="24152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Antisymmetric?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2330" y="5490180"/>
            <a:ext cx="29682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2059647"/>
            <a:ext cx="643145" cy="57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20117" y="3692849"/>
            <a:ext cx="547747" cy="5376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6" y="2887110"/>
            <a:ext cx="643145" cy="5728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35330" y="4562455"/>
            <a:ext cx="547747" cy="5376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02021" y="5482121"/>
            <a:ext cx="547747" cy="53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05407" y="2097081"/>
                <a:ext cx="3195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7" y="2097081"/>
                <a:ext cx="3195014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1677" y="2926157"/>
                <a:ext cx="76559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8000"/>
                    </a:solidFill>
                  </a:rPr>
                  <a:t>(by commutativity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77" y="2926157"/>
                <a:ext cx="7655967" cy="461665"/>
              </a:xfrm>
              <a:prstGeom prst="rect">
                <a:avLst/>
              </a:prstGeom>
              <a:blipFill>
                <a:blip r:embed="rId9"/>
                <a:stretch>
                  <a:fillRect l="-80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369365" y="3802394"/>
            <a:ext cx="7036906" cy="461665"/>
            <a:chOff x="3369364" y="3802394"/>
            <a:chExt cx="774258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69364" y="3802394"/>
                  <a:ext cx="77425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Counter-example: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0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(−1)</m:t>
                      </m:r>
                    </m:oMath>
                  </a14:m>
                  <a:r>
                    <a:rPr lang="en-US" sz="2400" dirty="0"/>
                    <a:t> but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(−1)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364" y="3802394"/>
                  <a:ext cx="774258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386" t="-10667" b="-30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flipH="1">
              <a:off x="9583455" y="3881316"/>
              <a:ext cx="119269" cy="303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38407" y="4626723"/>
                <a:ext cx="6090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Counter-example: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07" y="4626723"/>
                <a:ext cx="6090176" cy="461665"/>
              </a:xfrm>
              <a:prstGeom prst="rect">
                <a:avLst/>
              </a:prstGeom>
              <a:blipFill>
                <a:blip r:embed="rId11"/>
                <a:stretch>
                  <a:fillRect l="-1502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blipFill>
                <a:blip r:embed="rId12"/>
                <a:stretch>
                  <a:fillRect l="-45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  <p:bldP spid="20" grpId="0"/>
      <p:bldP spid="21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000" dirty="0"/>
                  <a:t>Q3.	For each of the following relations 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b="0" dirty="0"/>
                  <a:t>, determine if it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(iv) antisymmetric, (v) an equivalence relation.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blipFill>
                <a:blip r:embed="rId3"/>
                <a:stretch>
                  <a:fillRect l="-493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7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3" y="928057"/>
                <a:ext cx="503486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400" dirty="0"/>
                  <a:t>(b)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b="0" dirty="0"/>
                  <a:t> is defined by setting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iff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3" y="928057"/>
                <a:ext cx="5034861" cy="830997"/>
              </a:xfrm>
              <a:prstGeom prst="rect">
                <a:avLst/>
              </a:prstGeom>
              <a:blipFill>
                <a:blip r:embed="rId4"/>
                <a:stretch>
                  <a:fillRect l="-1816" t="-5839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(1)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(2)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(3)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(4)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(5)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rgbClr val="0033CC"/>
                    </a:solidFill>
                  </a:rPr>
                  <a:t>equivalence relation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blipFill>
                <a:blip r:embed="rId5"/>
                <a:stretch>
                  <a:fillRect l="-866" t="-1802" b="-39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32330" y="2109795"/>
            <a:ext cx="14599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2330" y="2793727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330" y="3802394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2330" y="4803147"/>
            <a:ext cx="24152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Antisymmetric?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2330" y="5490180"/>
            <a:ext cx="29682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1" y="3775645"/>
            <a:ext cx="643145" cy="5728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02020" y="2054254"/>
            <a:ext cx="547747" cy="5376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6" y="2744725"/>
            <a:ext cx="643145" cy="5728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35330" y="4765151"/>
            <a:ext cx="547747" cy="5376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02021" y="5482121"/>
            <a:ext cx="547747" cy="53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71677" y="2764280"/>
                <a:ext cx="76559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>
                    <a:solidFill>
                      <a:srgbClr val="008000"/>
                    </a:solidFill>
                  </a:rPr>
                  <a:t>(by commutativity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77" y="2764280"/>
                <a:ext cx="7655967" cy="461665"/>
              </a:xfrm>
              <a:prstGeom prst="rect">
                <a:avLst/>
              </a:prstGeom>
              <a:blipFill>
                <a:blip r:embed="rId8"/>
                <a:stretch>
                  <a:fillRect l="-80"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38407" y="4841141"/>
                <a:ext cx="6090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Counter-example: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07" y="4841141"/>
                <a:ext cx="6090176" cy="461665"/>
              </a:xfrm>
              <a:prstGeom prst="rect">
                <a:avLst/>
              </a:prstGeom>
              <a:blipFill>
                <a:blip r:embed="rId9"/>
                <a:stretch>
                  <a:fillRect l="-1502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not reflexive.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blipFill>
                <a:blip r:embed="rId10"/>
                <a:stretch>
                  <a:fillRect l="-45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005407" y="2097081"/>
            <a:ext cx="3195014" cy="461665"/>
            <a:chOff x="3005407" y="2097081"/>
            <a:chExt cx="31950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005407" y="2097081"/>
                  <a:ext cx="31950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/>
                        <m:t>Counter</m:t>
                      </m:r>
                      <m:r>
                        <m:rPr>
                          <m:nor/>
                        </m:rPr>
                        <a:rPr lang="en-US" sz="2400" dirty="0" smtClean="0"/>
                        <m:t>−</m:t>
                      </m:r>
                      <m:r>
                        <m:rPr>
                          <m:nor/>
                        </m:rPr>
                        <a:rPr lang="en-US" sz="2400" dirty="0" smtClean="0"/>
                        <m:t>example</m:t>
                      </m:r>
                      <m:r>
                        <m:rPr>
                          <m:nor/>
                        </m:rPr>
                        <a:rPr lang="en-US" sz="2400" dirty="0" smtClean="0"/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400" dirty="0"/>
                    <a:t> 0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407" y="2097081"/>
                  <a:ext cx="3195014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82" t="-10526" b="-2894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H="1">
              <a:off x="5652925" y="2157227"/>
              <a:ext cx="108399" cy="303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13485" y="3255392"/>
                <a:ext cx="73723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6700" indent="-266700"/>
                <a:r>
                  <a:rPr lang="en-US" dirty="0"/>
                  <a:t>1.	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66700" indent="-266700"/>
                <a:r>
                  <a:rPr lang="en-US" dirty="0"/>
                  <a:t>2.	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8000"/>
                    </a:solidFill>
                  </a:rPr>
                  <a:t>(by associativity and commutativity of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266700" indent="-266700"/>
                <a:r>
                  <a:rPr lang="en-US" dirty="0"/>
                  <a:t>3.	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&gt;0∧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0∧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8000"/>
                    </a:solidFill>
                  </a:rPr>
                  <a:t>(by T25, midterm test Q21)</a:t>
                </a:r>
              </a:p>
              <a:p>
                <a:pPr marL="266700" indent="-266700"/>
                <a:r>
                  <a:rPr lang="en-US" dirty="0"/>
                  <a:t>4.	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dirty="0"/>
                  <a:t>, so the second case is a contradiction.</a:t>
                </a:r>
              </a:p>
              <a:p>
                <a:pPr marL="266700" indent="-266700"/>
                <a:r>
                  <a:rPr lang="en-US" dirty="0"/>
                  <a:t>5.	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8000"/>
                    </a:solidFill>
                  </a:rPr>
                  <a:t>(by elimination and specialisation)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85" y="3255392"/>
                <a:ext cx="7372351" cy="1477328"/>
              </a:xfrm>
              <a:prstGeom prst="rect">
                <a:avLst/>
              </a:prstGeom>
              <a:blipFill>
                <a:blip r:embed="rId12"/>
                <a:stretch>
                  <a:fillRect l="-744" t="-2066" b="-57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47675" indent="-447675"/>
                <a:r>
                  <a:rPr lang="en-US" sz="2000" dirty="0"/>
                  <a:t>Q3.	For each of the following relations 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000" b="0" dirty="0"/>
                  <a:t>, determine if it is (</a:t>
                </a:r>
                <a:r>
                  <a:rPr lang="en-US" sz="2000" b="0" dirty="0" err="1"/>
                  <a:t>i</a:t>
                </a:r>
                <a:r>
                  <a:rPr lang="en-US" sz="2000" b="0" dirty="0"/>
                  <a:t>) </a:t>
                </a:r>
                <a:r>
                  <a:rPr lang="en-SG" sz="2000" dirty="0"/>
                  <a:t>reflexive, (ii) symmetric, </a:t>
                </a:r>
                <a:r>
                  <a:rPr lang="en-US" sz="2000" dirty="0"/>
                  <a:t>(iii) transitive, (iv) antisymmetric, (v) an equivalence relation.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4" y="120355"/>
                <a:ext cx="11121336" cy="707886"/>
              </a:xfrm>
              <a:prstGeom prst="rect">
                <a:avLst/>
              </a:prstGeom>
              <a:blipFill>
                <a:blip r:embed="rId3"/>
                <a:stretch>
                  <a:fillRect l="-493" t="-4237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8</a:t>
            </a:fld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/>
              <p:nvPr/>
            </p:nvSpPr>
            <p:spPr>
              <a:xfrm>
                <a:off x="384863" y="928057"/>
                <a:ext cx="551111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400" dirty="0"/>
                  <a:t>(c)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/>
                  <a:t> is defined by setting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iff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|≤2</m:t>
                    </m:r>
                  </m:oMath>
                </a14:m>
                <a:r>
                  <a:rPr lang="en-US" sz="2400" b="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b="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135DA6-D0D6-43A9-9D93-7B2599AD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3" y="928057"/>
                <a:ext cx="5511112" cy="830997"/>
              </a:xfrm>
              <a:prstGeom prst="rect">
                <a:avLst/>
              </a:prstGeom>
              <a:blipFill>
                <a:blip r:embed="rId4"/>
                <a:stretch>
                  <a:fillRect l="-1659" t="-5839" b="-15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(1)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(2)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tabLst>
                    <a:tab pos="361950" algn="l"/>
                  </a:tabLst>
                </a:pPr>
                <a:r>
                  <a:rPr lang="en-US" dirty="0"/>
                  <a:t>(3)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transitive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𝑥𝑅𝑧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(4)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antisymmetric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𝑥𝑅𝑦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𝑦𝑅𝑥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tabLst>
                    <a:tab pos="36195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(5)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rgbClr val="0033CC"/>
                    </a:solidFill>
                  </a:rPr>
                  <a:t>equivalence relation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reflexive, symmetric and transitive.</a:t>
                </a:r>
                <a:endParaRPr lang="en-S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318" y="540135"/>
                <a:ext cx="5633294" cy="2031325"/>
              </a:xfrm>
              <a:prstGeom prst="rect">
                <a:avLst/>
              </a:prstGeom>
              <a:blipFill>
                <a:blip r:embed="rId5"/>
                <a:stretch>
                  <a:fillRect l="-866" t="-1802" b="-39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32330" y="2109795"/>
            <a:ext cx="145995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Reflexive?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2330" y="2793727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Symmetric?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330" y="3802394"/>
            <a:ext cx="1739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Transitive?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2330" y="4690488"/>
            <a:ext cx="24152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Antisymmetric?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32330" y="5490180"/>
            <a:ext cx="29682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Equivalence relation?</a:t>
            </a:r>
            <a:endParaRPr lang="en-SG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6" y="2744725"/>
            <a:ext cx="643145" cy="5728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64874" y="3765626"/>
            <a:ext cx="547747" cy="5376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802021" y="5482121"/>
            <a:ext cx="547747" cy="53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9778" y="2715307"/>
                <a:ext cx="6229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361950" indent="-361950"/>
                <a:r>
                  <a:rPr lang="en-US" sz="2400" dirty="0"/>
                  <a:t>2.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|≤2</m:t>
                    </m:r>
                  </m:oMath>
                </a14:m>
                <a:r>
                  <a:rPr lang="en-US" sz="2000" dirty="0">
                    <a:solidFill>
                      <a:srgbClr val="008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78" y="2715307"/>
                <a:ext cx="6229498" cy="830997"/>
              </a:xfrm>
              <a:prstGeom prst="rect">
                <a:avLst/>
              </a:prstGeom>
              <a:blipFill>
                <a:blip r:embed="rId8"/>
                <a:stretch>
                  <a:fillRect l="-1567" t="-729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not transitive.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112" y="5482121"/>
                <a:ext cx="2662418" cy="461665"/>
              </a:xfrm>
              <a:prstGeom prst="rect">
                <a:avLst/>
              </a:prstGeom>
              <a:blipFill>
                <a:blip r:embed="rId9"/>
                <a:stretch>
                  <a:fillRect l="-45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05406" y="2097081"/>
                <a:ext cx="33953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=0≤2.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06" y="2097081"/>
                <a:ext cx="3395393" cy="461665"/>
              </a:xfrm>
              <a:prstGeom prst="rect">
                <a:avLst/>
              </a:prstGeom>
              <a:blipFill>
                <a:blip r:embed="rId10"/>
                <a:stretch>
                  <a:fillRect l="-180" b="-131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1" y="2082182"/>
            <a:ext cx="643145" cy="57288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291386" y="3765626"/>
            <a:ext cx="6902714" cy="461665"/>
            <a:chOff x="3355711" y="3746783"/>
            <a:chExt cx="69027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55711" y="3746783"/>
                  <a:ext cx="69027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Counter-example: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a14:m>
                  <a:r>
                    <a:rPr lang="en-US" sz="2400" dirty="0"/>
                    <a:t> but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711" y="3746783"/>
                  <a:ext cx="6902714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413" t="-10667" b="-30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 flipH="1">
              <a:off x="8931364" y="3825705"/>
              <a:ext cx="108399" cy="303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882" r="11994" b="5125"/>
          <a:stretch/>
        </p:blipFill>
        <p:spPr>
          <a:xfrm>
            <a:off x="764874" y="4614498"/>
            <a:ext cx="547747" cy="53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38407" y="4672635"/>
                <a:ext cx="6090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Counter-example: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07" y="4672635"/>
                <a:ext cx="6090176" cy="461665"/>
              </a:xfrm>
              <a:prstGeom prst="rect">
                <a:avLst/>
              </a:prstGeom>
              <a:blipFill>
                <a:blip r:embed="rId12"/>
                <a:stretch>
                  <a:fillRect l="-1502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20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A7A6979-0714-4377-B894-6BE4C2D6E202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" y="73415"/>
            <a:ext cx="1387549" cy="1012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and a relation defined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as follows.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79" y="93674"/>
                <a:ext cx="8759926" cy="461665"/>
              </a:xfrm>
              <a:prstGeom prst="rect">
                <a:avLst/>
              </a:prstGeom>
              <a:blipFill>
                <a:blip r:embed="rId28"/>
                <a:stretch>
                  <a:fillRect l="-1044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27529" y="3603812"/>
            <a:ext cx="1117898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H="1">
            <a:off x="3166194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cxnSpLocks/>
          </p:cNvCxnSpPr>
          <p:nvPr/>
        </p:nvCxnSpPr>
        <p:spPr>
          <a:xfrm flipH="1">
            <a:off x="902211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7AE5D42-FC53-4759-A017-F0B07D58F109}"/>
              </a:ext>
            </a:extLst>
          </p:cNvPr>
          <p:cNvCxnSpPr>
            <a:cxnSpLocks/>
          </p:cNvCxnSpPr>
          <p:nvPr/>
        </p:nvCxnSpPr>
        <p:spPr>
          <a:xfrm flipH="1">
            <a:off x="6199039" y="1353901"/>
            <a:ext cx="25079" cy="47958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2B343-9CAA-4375-A538-6309641C40A2}"/>
              </a:ext>
            </a:extLst>
          </p:cNvPr>
          <p:cNvGrpSpPr/>
          <p:nvPr/>
        </p:nvGrpSpPr>
        <p:grpSpPr>
          <a:xfrm>
            <a:off x="304849" y="1277484"/>
            <a:ext cx="11640797" cy="4979657"/>
            <a:chOff x="304849" y="1277484"/>
            <a:chExt cx="11640797" cy="497965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0AD2212-5E3C-41F2-9455-190E5B1D205B}"/>
                </a:ext>
              </a:extLst>
            </p:cNvPr>
            <p:cNvGrpSpPr/>
            <p:nvPr/>
          </p:nvGrpSpPr>
          <p:grpSpPr>
            <a:xfrm>
              <a:off x="304849" y="1277484"/>
              <a:ext cx="11640797" cy="4979657"/>
              <a:chOff x="304849" y="1277484"/>
              <a:chExt cx="11640797" cy="4979657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3256252" y="1527564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Freeform 123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5" name="TextBox 1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Freeform 129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32" name="Straight Arrow Connector 131"/>
                <p:cNvCxnSpPr>
                  <a:endCxn id="121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6279677" y="1705424"/>
                <a:ext cx="2825146" cy="1629586"/>
                <a:chOff x="1819076" y="881953"/>
                <a:chExt cx="8945227" cy="5165702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1" name="TextBox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Straight Arrow Connector 142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cxnSpLocks/>
                  <a:endCxn id="137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>
                <a:off x="9120500" y="1527564"/>
                <a:ext cx="2825146" cy="1807446"/>
                <a:chOff x="1819076" y="318147"/>
                <a:chExt cx="8945227" cy="572950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7" name="TextBox 1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Straight Arrow Connector 158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Freeform 161"/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64" name="Straight Arrow Connector 163"/>
                <p:cNvCxnSpPr>
                  <a:endCxn id="153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304849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1" name="Freeform 170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Freeform 176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3256252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Freeform 184"/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/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6" name="TextBox 1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/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187" name="TextBox 1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Arrow Connector 188"/>
                <p:cNvCxnSpPr/>
                <p:nvPr/>
              </p:nvCxnSpPr>
              <p:spPr>
                <a:xfrm flipV="1">
                  <a:off x="6491891" y="1535416"/>
                  <a:ext cx="2950452" cy="3625862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Freeform 190"/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1277484"/>
                    <a:ext cx="523013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14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6" name="TextBox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1277484"/>
                    <a:ext cx="559006" cy="46166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207" name="TextBox 2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1277484"/>
                    <a:ext cx="531347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B7CA858-066E-423A-B173-6C0AB89BF0CD}"/>
                  </a:ext>
                </a:extLst>
              </p:cNvPr>
              <p:cNvGrpSpPr/>
              <p:nvPr/>
            </p:nvGrpSpPr>
            <p:grpSpPr>
              <a:xfrm>
                <a:off x="304849" y="1531320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BB92E61-B024-4314-A5B7-4B40F65FB79E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4FA8528-FCE9-4F8A-BDFF-9A461604786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63842F5-0BF8-41A6-AC6E-300BD8E08A8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13FBF09-7698-4D79-976B-4AFA2177EF01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3F22C66-C666-49AF-A457-A18E0DBD1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02DEE34A-7C49-48D8-AE1F-8ED8269D523B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9328D6F-AD8C-4531-B865-18602EB46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250C0E6C-2582-4510-9241-B84A168B54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D59B998-59D1-45F2-9A20-261CD87DDFE2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8A6F15C-330D-4917-94E3-693C282D59A6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E1596B6-E1D1-4A55-BF5B-B6C4F09E6C8B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Freeform 44">
                  <a:extLst>
                    <a:ext uri="{FF2B5EF4-FFF2-40B4-BE49-F238E27FC236}">
                      <a16:creationId xmlns:a16="http://schemas.microsoft.com/office/drawing/2014/main" id="{14029554-5B45-495E-92C9-A2B8C8F25D1F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02" name="Freeform 45">
                  <a:extLst>
                    <a:ext uri="{FF2B5EF4-FFF2-40B4-BE49-F238E27FC236}">
                      <a16:creationId xmlns:a16="http://schemas.microsoft.com/office/drawing/2014/main" id="{099085B5-2B7F-4493-9A47-89209F7F9A44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649029B0-B74B-4A23-B2A7-2DDA91A2BAFF}"/>
                    </a:ext>
                  </a:extLst>
                </p:cNvPr>
                <p:cNvCxnSpPr>
                  <a:endCxn id="9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5C78D895-8DDD-4D2A-B2F3-C6A8BC2E6324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0FFDFC3-C7B1-4347-9029-1277018B4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1277484"/>
                    <a:ext cx="531347" cy="46166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46CE2F6-881C-4CD1-9371-ED6F3EBF3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916" y="5795476"/>
                    <a:ext cx="523013" cy="46166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8140" b="-2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3648288-6ADD-422F-937B-007EF4F394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322" y="5795476"/>
                    <a:ext cx="559006" cy="46166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4348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/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FE28A1A-FAB1-4339-91F1-5DE0CEBBD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30" y="5795476"/>
                    <a:ext cx="531347" cy="461665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4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SG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F3A9AA3-045A-4A56-80E0-127B6385F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400" y="5795476"/>
                    <a:ext cx="531347" cy="46166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046"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2C17B5-693A-4E57-9051-031FA36DA1E8}"/>
                  </a:ext>
                </a:extLst>
              </p:cNvPr>
              <p:cNvGrpSpPr/>
              <p:nvPr/>
            </p:nvGrpSpPr>
            <p:grpSpPr>
              <a:xfrm>
                <a:off x="9120500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26FD913-F95E-4957-B959-4B2169DE1B41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251845F-4C41-418C-8AFA-306B12375D8F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21213AA-A7BF-4B0A-B5B2-4A183A4AFA99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C8E4B5E9-4FA6-46B2-BC3F-73DED5564BC5}"/>
                    </a:ext>
                  </a:extLst>
                </p:cNvPr>
                <p:cNvCxnSpPr/>
                <p:nvPr/>
              </p:nvCxnSpPr>
              <p:spPr>
                <a:xfrm flipH="1">
                  <a:off x="3129850" y="1075914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B5A63A20-963D-44AD-A2F3-DE79FB0737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Freeform 27">
                  <a:extLst>
                    <a:ext uri="{FF2B5EF4-FFF2-40B4-BE49-F238E27FC236}">
                      <a16:creationId xmlns:a16="http://schemas.microsoft.com/office/drawing/2014/main" id="{9CE67D1A-F0B3-4EB2-8074-79A007DEC55F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E2557CB6-5251-4777-B2B3-2BF1CF288E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7252222-8F69-4492-9F46-9F54FC782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4BD11CC7-132C-4AAE-840B-BCF20C9C2131}"/>
                    </a:ext>
                  </a:extLst>
                </p:cNvPr>
                <p:cNvCxnSpPr/>
                <p:nvPr/>
              </p:nvCxnSpPr>
              <p:spPr>
                <a:xfrm flipH="1">
                  <a:off x="6395770" y="1463956"/>
                  <a:ext cx="2851200" cy="354616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3D57158-12D4-435F-9B84-0DBF1DE9C0C7}"/>
                    </a:ext>
                  </a:extLst>
                </p:cNvPr>
                <p:cNvCxnSpPr/>
                <p:nvPr/>
              </p:nvCxnSpPr>
              <p:spPr>
                <a:xfrm flipV="1">
                  <a:off x="6661602" y="1535418"/>
                  <a:ext cx="2950452" cy="362586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8AEFB70D-7D6C-43E1-9EBE-A5561E34C840}"/>
                    </a:ext>
                  </a:extLst>
                </p:cNvPr>
                <p:cNvCxnSpPr/>
                <p:nvPr/>
              </p:nvCxnSpPr>
              <p:spPr>
                <a:xfrm>
                  <a:off x="3129850" y="1379241"/>
                  <a:ext cx="6117120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Freeform 45">
                  <a:extLst>
                    <a:ext uri="{FF2B5EF4-FFF2-40B4-BE49-F238E27FC236}">
                      <a16:creationId xmlns:a16="http://schemas.microsoft.com/office/drawing/2014/main" id="{3AD61444-3EF0-4FAB-BA5C-9539993705B2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7F54D167-ACFB-4282-9094-6FC65ACD3603}"/>
                    </a:ext>
                  </a:extLst>
                </p:cNvPr>
                <p:cNvCxnSpPr>
                  <a:endCxn id="122" idx="0"/>
                </p:cNvCxnSpPr>
                <p:nvPr/>
              </p:nvCxnSpPr>
              <p:spPr>
                <a:xfrm>
                  <a:off x="3151358" y="1489546"/>
                  <a:ext cx="3037053" cy="3642314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D23E325A-F8DC-47F0-A58F-08E9740E531B}"/>
                    </a:ext>
                  </a:extLst>
                </p:cNvPr>
                <p:cNvCxnSpPr/>
                <p:nvPr/>
              </p:nvCxnSpPr>
              <p:spPr>
                <a:xfrm flipH="1" flipV="1">
                  <a:off x="2859331" y="1549085"/>
                  <a:ext cx="3072081" cy="379013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C4DFFDF0-00CA-4086-8452-FD1599B235ED}"/>
                  </a:ext>
                </a:extLst>
              </p:cNvPr>
              <p:cNvGrpSpPr/>
              <p:nvPr/>
            </p:nvGrpSpPr>
            <p:grpSpPr>
              <a:xfrm>
                <a:off x="6279677" y="3861398"/>
                <a:ext cx="2825146" cy="1899448"/>
                <a:chOff x="1819076" y="318147"/>
                <a:chExt cx="8945227" cy="602115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ECD6B2-FF1B-4604-9C4D-E81955B87FF9}"/>
                    </a:ext>
                  </a:extLst>
                </p:cNvPr>
                <p:cNvSpPr/>
                <p:nvPr/>
              </p:nvSpPr>
              <p:spPr>
                <a:xfrm>
                  <a:off x="924697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7433FA-A158-4B6D-B3DD-43F1E1747D58}"/>
                    </a:ext>
                  </a:extLst>
                </p:cNvPr>
                <p:cNvSpPr/>
                <p:nvPr/>
              </p:nvSpPr>
              <p:spPr>
                <a:xfrm>
                  <a:off x="2715130" y="1008955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1C9F5A3-F951-48EA-AC64-956EA37C4D4F}"/>
                    </a:ext>
                  </a:extLst>
                </p:cNvPr>
                <p:cNvSpPr/>
                <p:nvPr/>
              </p:nvSpPr>
              <p:spPr>
                <a:xfrm>
                  <a:off x="5981050" y="5131860"/>
                  <a:ext cx="414720" cy="414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26FBF7F-ADB9-47CA-B0D6-9B72E283DE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9076" y="881953"/>
                      <a:ext cx="1118189" cy="114328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6" name="Freeform 27">
                  <a:extLst>
                    <a:ext uri="{FF2B5EF4-FFF2-40B4-BE49-F238E27FC236}">
                      <a16:creationId xmlns:a16="http://schemas.microsoft.com/office/drawing/2014/main" id="{D16A0B76-481E-4DDD-B7E3-9EF226AA2ADE}"/>
                    </a:ext>
                  </a:extLst>
                </p:cNvPr>
                <p:cNvSpPr/>
                <p:nvPr/>
              </p:nvSpPr>
              <p:spPr>
                <a:xfrm flipV="1">
                  <a:off x="5787026" y="5546580"/>
                  <a:ext cx="725760" cy="792718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>
                      <a:extLst>
                        <a:ext uri="{FF2B5EF4-FFF2-40B4-BE49-F238E27FC236}">
                          <a16:creationId xmlns:a16="http://schemas.microsoft.com/office/drawing/2014/main" id="{DCB428BE-951F-4458-A6D0-9658C63B3F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5368" y="4904366"/>
                      <a:ext cx="1054794" cy="114328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>
                      <a:extLst>
                        <a:ext uri="{FF2B5EF4-FFF2-40B4-BE49-F238E27FC236}">
                          <a16:creationId xmlns:a16="http://schemas.microsoft.com/office/drawing/2014/main" id="{940DFEBD-C7C6-44A5-BE8F-E284D1430B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000" i="1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1690" y="905276"/>
                      <a:ext cx="1102613" cy="114328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2" name="Freeform 44">
                  <a:extLst>
                    <a:ext uri="{FF2B5EF4-FFF2-40B4-BE49-F238E27FC236}">
                      <a16:creationId xmlns:a16="http://schemas.microsoft.com/office/drawing/2014/main" id="{C51A838B-B8E3-48C0-8FD2-3E4FFBA253B9}"/>
                    </a:ext>
                  </a:extLst>
                </p:cNvPr>
                <p:cNvSpPr/>
                <p:nvPr/>
              </p:nvSpPr>
              <p:spPr>
                <a:xfrm rot="12090593" flipV="1">
                  <a:off x="9372986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  <p:sp>
              <p:nvSpPr>
                <p:cNvPr id="233" name="Freeform 45">
                  <a:extLst>
                    <a:ext uri="{FF2B5EF4-FFF2-40B4-BE49-F238E27FC236}">
                      <a16:creationId xmlns:a16="http://schemas.microsoft.com/office/drawing/2014/main" id="{F9150412-5275-495A-8839-3D0C4927AC47}"/>
                    </a:ext>
                  </a:extLst>
                </p:cNvPr>
                <p:cNvSpPr/>
                <p:nvPr/>
              </p:nvSpPr>
              <p:spPr>
                <a:xfrm rot="9379820" flipV="1">
                  <a:off x="2352250" y="318147"/>
                  <a:ext cx="725760" cy="792719"/>
                </a:xfrm>
                <a:custGeom>
                  <a:avLst/>
                  <a:gdLst>
                    <a:gd name="connsiteX0" fmla="*/ 146050 w 385763"/>
                    <a:gd name="connsiteY0" fmla="*/ 430212 h 430212"/>
                    <a:gd name="connsiteX1" fmla="*/ 3175 w 385763"/>
                    <a:gd name="connsiteY1" fmla="*/ 249237 h 430212"/>
                    <a:gd name="connsiteX2" fmla="*/ 127000 w 385763"/>
                    <a:gd name="connsiteY2" fmla="*/ 30162 h 430212"/>
                    <a:gd name="connsiteX3" fmla="*/ 346075 w 385763"/>
                    <a:gd name="connsiteY3" fmla="*/ 68262 h 430212"/>
                    <a:gd name="connsiteX4" fmla="*/ 365125 w 385763"/>
                    <a:gd name="connsiteY4" fmla="*/ 296862 h 430212"/>
                    <a:gd name="connsiteX5" fmla="*/ 279400 w 385763"/>
                    <a:gd name="connsiteY5" fmla="*/ 420687 h 43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5763" h="430212">
                      <a:moveTo>
                        <a:pt x="146050" y="430212"/>
                      </a:moveTo>
                      <a:cubicBezTo>
                        <a:pt x="76200" y="373062"/>
                        <a:pt x="6350" y="315912"/>
                        <a:pt x="3175" y="249237"/>
                      </a:cubicBezTo>
                      <a:cubicBezTo>
                        <a:pt x="0" y="182562"/>
                        <a:pt x="69850" y="60324"/>
                        <a:pt x="127000" y="30162"/>
                      </a:cubicBezTo>
                      <a:cubicBezTo>
                        <a:pt x="184150" y="0"/>
                        <a:pt x="306388" y="23812"/>
                        <a:pt x="346075" y="68262"/>
                      </a:cubicBezTo>
                      <a:cubicBezTo>
                        <a:pt x="385763" y="112712"/>
                        <a:pt x="376237" y="238125"/>
                        <a:pt x="365125" y="296862"/>
                      </a:cubicBezTo>
                      <a:cubicBezTo>
                        <a:pt x="354013" y="355599"/>
                        <a:pt x="316706" y="388143"/>
                        <a:pt x="279400" y="420687"/>
                      </a:cubicBezTo>
                    </a:path>
                  </a:pathLst>
                </a:custGeom>
                <a:ln w="38100">
                  <a:solidFill>
                    <a:srgbClr val="0033CC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49"/>
                </a:p>
              </p:txBody>
            </p:sp>
          </p:grpSp>
        </p:grp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FBC39281-4502-467F-B7F1-46051390F713}"/>
                </a:ext>
              </a:extLst>
            </p:cNvPr>
            <p:cNvSpPr/>
            <p:nvPr/>
          </p:nvSpPr>
          <p:spPr>
            <a:xfrm flipV="1">
              <a:off x="7526157" y="3170173"/>
              <a:ext cx="229215" cy="250073"/>
            </a:xfrm>
            <a:custGeom>
              <a:avLst/>
              <a:gdLst>
                <a:gd name="connsiteX0" fmla="*/ 146050 w 385763"/>
                <a:gd name="connsiteY0" fmla="*/ 430212 h 430212"/>
                <a:gd name="connsiteX1" fmla="*/ 3175 w 385763"/>
                <a:gd name="connsiteY1" fmla="*/ 249237 h 430212"/>
                <a:gd name="connsiteX2" fmla="*/ 127000 w 385763"/>
                <a:gd name="connsiteY2" fmla="*/ 30162 h 430212"/>
                <a:gd name="connsiteX3" fmla="*/ 346075 w 385763"/>
                <a:gd name="connsiteY3" fmla="*/ 68262 h 430212"/>
                <a:gd name="connsiteX4" fmla="*/ 365125 w 385763"/>
                <a:gd name="connsiteY4" fmla="*/ 296862 h 430212"/>
                <a:gd name="connsiteX5" fmla="*/ 279400 w 385763"/>
                <a:gd name="connsiteY5" fmla="*/ 420687 h 43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3" h="430212">
                  <a:moveTo>
                    <a:pt x="146050" y="430212"/>
                  </a:moveTo>
                  <a:cubicBezTo>
                    <a:pt x="76200" y="373062"/>
                    <a:pt x="6350" y="315912"/>
                    <a:pt x="3175" y="249237"/>
                  </a:cubicBezTo>
                  <a:cubicBezTo>
                    <a:pt x="0" y="182562"/>
                    <a:pt x="69850" y="60324"/>
                    <a:pt x="127000" y="30162"/>
                  </a:cubicBezTo>
                  <a:cubicBezTo>
                    <a:pt x="184150" y="0"/>
                    <a:pt x="306388" y="23812"/>
                    <a:pt x="346075" y="68262"/>
                  </a:cubicBezTo>
                  <a:cubicBezTo>
                    <a:pt x="385763" y="112712"/>
                    <a:pt x="376237" y="238125"/>
                    <a:pt x="365125" y="296862"/>
                  </a:cubicBezTo>
                  <a:cubicBezTo>
                    <a:pt x="354013" y="355599"/>
                    <a:pt x="316706" y="388143"/>
                    <a:pt x="279400" y="420687"/>
                  </a:cubicBezTo>
                </a:path>
              </a:pathLst>
            </a:cu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49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E5E1201-CBF5-4A12-B4E8-87C2C6102DF5}"/>
              </a:ext>
            </a:extLst>
          </p:cNvPr>
          <p:cNvSpPr txBox="1"/>
          <p:nvPr/>
        </p:nvSpPr>
        <p:spPr>
          <a:xfrm>
            <a:off x="1616597" y="600106"/>
            <a:ext cx="597754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of the relations below are </a:t>
            </a:r>
            <a:r>
              <a:rPr lang="en-US" sz="2400" dirty="0">
                <a:solidFill>
                  <a:srgbClr val="C00000"/>
                </a:solidFill>
              </a:rPr>
              <a:t>REFLEXIVE</a:t>
            </a:r>
            <a:r>
              <a:rPr lang="en-US" sz="2400" dirty="0"/>
              <a:t>?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/>
              <p:nvPr/>
            </p:nvSpPr>
            <p:spPr>
              <a:xfrm>
                <a:off x="8459788" y="521294"/>
                <a:ext cx="3603046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33CC"/>
                    </a:solidFill>
                  </a:rPr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AD47D2D-B012-4C05-9B83-CFDD308E6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88" y="521294"/>
                <a:ext cx="3603046" cy="646331"/>
              </a:xfrm>
              <a:prstGeom prst="rect">
                <a:avLst/>
              </a:prstGeom>
              <a:blipFill>
                <a:blip r:embed="rId40"/>
                <a:stretch>
                  <a:fillRect l="-152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4AB10D58C6549878D306378156423" ma:contentTypeVersion="11" ma:contentTypeDescription="Create a new document." ma:contentTypeScope="" ma:versionID="1a3d89a541e8981396a86d81736348fe">
  <xsd:schema xmlns:xsd="http://www.w3.org/2001/XMLSchema" xmlns:xs="http://www.w3.org/2001/XMLSchema" xmlns:p="http://schemas.microsoft.com/office/2006/metadata/properties" xmlns:ns3="9525f71a-cb36-4da5-a980-8b61e5c2119f" xmlns:ns4="b6c1283d-3fe2-4bab-bc79-a5b628fb6ed7" targetNamespace="http://schemas.microsoft.com/office/2006/metadata/properties" ma:root="true" ma:fieldsID="49415da9028f6539c63675b30407c68f" ns3:_="" ns4:_="">
    <xsd:import namespace="9525f71a-cb36-4da5-a980-8b61e5c2119f"/>
    <xsd:import namespace="b6c1283d-3fe2-4bab-bc79-a5b628fb6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5f71a-cb36-4da5-a980-8b61e5c21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1283d-3fe2-4bab-bc79-a5b628fb6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BCE1F3-689E-4918-97AA-5FEB476A6B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0A131F-BD10-4DA7-9CC7-993F32F7D05C}">
  <ds:schemaRefs>
    <ds:schemaRef ds:uri="9525f71a-cb36-4da5-a980-8b61e5c2119f"/>
    <ds:schemaRef ds:uri="b6c1283d-3fe2-4bab-bc79-a5b628fb6e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EA2F1B-0464-453B-9C8B-42A12A7B58FB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b6c1283d-3fe2-4bab-bc79-a5b628fb6ed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525f71a-cb36-4da5-a980-8b61e5c2119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4354</Words>
  <Application>Microsoft Office PowerPoint</Application>
  <PresentationFormat>Widescreen</PresentationFormat>
  <Paragraphs>729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Retrospect</vt:lpstr>
      <vt:lpstr>Tutorial 8: Relations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question</vt:lpstr>
      <vt:lpstr>Bonus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8: Relations</dc:title>
  <dc:creator>Goh Siau Chiak</dc:creator>
  <cp:lastModifiedBy>Andrew Tan Jin Shen</cp:lastModifiedBy>
  <cp:revision>103</cp:revision>
  <dcterms:created xsi:type="dcterms:W3CDTF">2020-10-08T16:08:23Z</dcterms:created>
  <dcterms:modified xsi:type="dcterms:W3CDTF">2020-10-21T05:18:43Z</dcterms:modified>
</cp:coreProperties>
</file>