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13" r:id="rId3"/>
    <p:sldId id="268" r:id="rId4"/>
    <p:sldId id="259" r:id="rId5"/>
    <p:sldId id="30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90" r:id="rId15"/>
    <p:sldId id="322" r:id="rId16"/>
    <p:sldId id="323" r:id="rId17"/>
    <p:sldId id="32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FF9933"/>
    <a:srgbClr val="FF5050"/>
    <a:srgbClr val="006600"/>
    <a:srgbClr val="669900"/>
    <a:srgbClr val="000099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5037"/>
  </p:normalViewPr>
  <p:slideViewPr>
    <p:cSldViewPr snapToGrid="0" snapToObjects="1">
      <p:cViewPr>
        <p:scale>
          <a:sx n="108" d="100"/>
          <a:sy n="108" d="100"/>
        </p:scale>
        <p:origin x="9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4:3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24575,'0'-10'0,"7"-9"0,9-8 0,-4 4 0,18-11 0,-15 16 0,7-7 0,-6 8 0,-3 4 0,-6 5 0,0 5 0,-4 0 0,5 3 0,1-2 0,2 1 0,5-5 0,0 2 0,7-3 0,2 1 0,3-5 0,1 3 0,0-2 0,-5 3 0,4 3 0,-11-1 0,2 4 0,-7-2 0,0 3 0,-3 0 0,-1 0 0,-2 0 0,2 0 0,4 0 0,5 0 0,2 0 0,5 0 0,1 0 0,7 0 0,-2 0 0,3 0 0,-8 0 0,-2 3 0,-3-2 0,-4 5 0,0-3 0,-7 0 0,-1 2 0,-3-2 0,0 2 0,1-2 0,-1 2 0,1-4 0,-1 4 0,1-3 0,-1 4 0,0-1 0,0 0 0,-2 1 0,2-1 0,-2 1 0,0-1 0,2 0 0,-2 1 0,2-1 0,-2 0 0,2 4 0,-2-3 0,3 5 0,0-2 0,0 0 0,-3 2 0,2-5 0,-5 3 0,5-4 0,-2 0 0,0 1 0,2-1 0,-4 1 0,3-1 0,-3 1 0,4-1 0,-5 0 0,5 1 0,-4-1 0,1 0 0,0 1 0,-1-1 0,1 0 0,-2 1 0,3-1 0,-3 1 0,6-1 0,-6 1 0,5-1 0,-2 3 0,0-2 0,2 2 0,-2-2 0,0 2 0,2-2 0,-2 6 0,0-6 0,2 2 0,-2-3 0,0 1 0,-1-1 0,1 0 0,-3 1 0,3-1 0,-1-2 0,-2-1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4:3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24575,'14'0'0,"-2"0"0,3 0 0,-3 0 0,0 0 0,0 0 0,-3 0 0,2 0 0,-5 0 0,3 0 0,-4 0 0,1 0 0,-1 0 0,0 0 0,1 0 0,-1 0 0,0 0 0,1 0 0,-1 0 0,0 0 0,1 3 0,-1-3 0,0 3 0,-1-3 0,1 0 0,0 0 0,1-6 0,-1 0 0,1-10 0,3 3 0,1-5 0,0-3 0,6 0 0,-4-7 0,6 3 0,-4-3 0,0-1 0,-3 4 0,2 1 0,-6 8 0,2 1 0,-4 6 0,-1 0 0,0 6 0,-3 1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9:3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2 24575,'-15'0'0,"-3"0"0,-4 0 0,-1 0 0,-8 0 0,4 0 0,0 0 0,-4 0 0,8-2 0,-9 3 0,12 0 0,-3 3 0,10-1 0,-4 3 0,-1-2 0,-4 3 0,-4-1 0,-1 1 0,-1 2 0,-2 0 0,7 0 0,-4-3 0,10 2 0,-5-3 0,8 2 0,1-3 0,0 2 0,3-1 0,0-1 0,-3 3 0,7-3 0,-4 3 0,4-2 0,-4 2 0,3-3 0,-2 3 0,-1-3 0,3 3 0,-3-1 0,1 2 0,1-2 0,-1 1 0,3-1 0,-1 0 0,0 1 0,1-3 0,3 1 0,-3-1 0,3-1 0,0 0 0,-3 1 0,6 0 0,-3-1 0,0 0 0,2 1 0,-4 0 0,4-1 0,-2 0 0,1 1 0,-1-1 0,0 1 0,0-1 0,0 1 0,2-1 0,-4 0 0,4 1 0,-4-1 0,5 0 0,-6 1 0,6-1 0,-3 1 0,0-1 0,2 1 0,-1-1 0,2 0 0,-3 1 0,3-1 0,-6 1 0,6-1 0,-3 1 0,0-1 0,3 0 0,-3 1 0,1-1 0,1 0 0,-4 1 0,7-2 0,-4-2 0,4-2 0,-2-2 0,0 1 0,0 0 0,0-1 0,0 1 0,0 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9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24575,'0'1'0,"0"2"0,0 2 0,0 2 0,0-1 0,0 0 0,0 1 0,0-1 0,0 0 0,0-1 0,0 1 0,3-2 0,-3 3 0,3-3 0,0 1 0,-3-1 0,3-1 0,-3 1 0,3-1 0,-2 1 0,1 1 0,-2-1 0,0 1 0,0-1 0,0-1 0,0 1 0,0-1 0,3 1 0,-3-1 0,2 0 0,-2 0 0,3 1 0,-2-1 0,4 0 0,-4 1 0,4-1 0,-5 0 0,3 1 0,0-3 0,-3 3 0,3-2 0,-3 1 0,3 0 0,-3 0 0,5-1 0,-2 0 0,0-4 0,0 0 0,-1 0 0,-1-1 0,4 3 0,-4-3 0,4 2 0,-4-2 0,4 1 0,-1-1 0,1-1 0,1 1 0,0 1 0,-3-2 0,2 4 0,-1-1 0,2-1 0,0 2 0,-1-2 0,2 1 0,-2 0 0,1 0 0,0-1 0,0 2 0,0-2 0,0 2 0,0 0 0,0 0 0,0 0 0,0 0 0,0 0 0,0 0 0,0 0 0,-1 0 0,1 0 0,-1 0 0,1 0 0,-1 0 0,-6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4:3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24575,'3'0'0,"2"0"0,2 0 0,3 3 0,0-1 0,1 6 0,-1-5 0,4 4 0,-2-2 0,5 1 0,-5 2 0,2-3 0,-2 0 0,0 0 0,-1 0 0,1 0 0,0 1 0,0-4 0,-1 3 0,1-4 0,0 3 0,0-1 0,-1 0 0,4 2 0,-3-5 0,4 5 0,2-4 0,0 4 0,4-2 0,-2 0 0,1 3 0,1-6 0,-1 5 0,-1-4 0,0 2 0,-3-3 0,-3 0 0,1 0 0,-4 0 0,1 0 0,0 0 0,0 0 0,-1 0 0,-1 0 0,3 0 0,0 0 0,2-3 0,1 0 0,-1-5 0,4 2 0,-1-5 0,5 4 0,-5-3 0,1 1 0,-2 0 0,-2 1 0,-1 3 0,-2-3 0,-3 3 0,3-3 0,-5 4 0,5-2 0,-5 2 0,7-2 0,-4-1 0,4-1 0,1-1 0,-3 0 0,4 0 0,-1-2 0,0 2 0,-3 0 0,-1 3 0,-5-1 0,3 3 0,-6-1 0,3 2 0,-3-1 0,0 4 0,-1-3 0,-1 0 0,0 1 0,0-2 0,0 2 0,-1-2 0,0 0 0,0 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4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24575,'8'0'0,"2"0"0,1 0 0,1 0 0,2 0 0,1 0 0,-1 0 0,3 0 0,-7 0 0,3 0 0,-5 0 0,-1 0 0,0 0 0,-3 0 0,1 0 0,-2 0 0,0 0 0,0 0 0,0 0 0,0 0 0,0 0 0,1 0 0,-1 0 0,0 0 0,0 0 0,0 0 0,0 0 0,-2 2 0,1 0 0,-2 2 0,0 0 0,0 0 0,0 0 0,0 1 0,0-1 0,0 0 0,0 0 0,0 0 0,0 1 0,0 1 0,0-1 0,0 1 0,0 1 0,0-2 0,0 4 0,0-5 0,0 3 0,0 0 0,0-3 0,0 5 0,0-4 0,0 4 0,0-2 0,0 0 0,0 2 0,0-4 0,0 3 0,0-3 0,0 2 0,0-3 0,0 0 0,0 1 0,0-1 0,0 0 0,0 0 0,0 0 0,0 1 0,1-1 0,-1 0 0,2 0 0,-2 0 0,0 0 0,1-1 0,0 0 0,0-2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4:5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734 791 24575,'-12'0'0,"3"0"0,-5 0 0,4 0 0,-2 0 0,-3 0 0,2 0 0,-9 0 0,3-4 0,-3-3 0,0-4 0,3 1 0,1 1 0,6 0 0,0 4 0,5-2 0,1 3 0,1 0 0,1 2 0,2-2 0,-4 1 0,3-1 0,-6-3 0,2 0 0,-5-5 0,4 2 0,-7-3 0,7 3 0,-6 0 0,6 1 0,-4 1 0,7 2 0,-1 1 0,4 1 0,-2 0 0,-1-2 0,0-1 0,-1-3 0,1 3 0,-5-8 0,4 7 0,-7-11 0,6 9 0,-7-8 0,6 4 0,-8-5 0,7 0 0,-4 3 0,-1-6 0,3 6 0,-2-1 0,3 3 0,2 4 0,2 0 0,1 4 0,3 2 0,-2 1 0,3-1 0,-2 2 0,0-7 0,-1 1 0,-4-9 0,0 6 0,1-6 0,-3 4 0,5-2 0,-2 2 0,1 1 0,2 5 0,2 1 0,0 2 0,0 2 0,2-2 0,-2 2 0,-1-5 0,3 0 0,-4 0 0,1-1 0,1 3 0,-5-7 0,6 5 0,-5-5 0,1 0 0,0 2 0,-3-4 0,4 6 0,-1-3 0,1 4 0,-1 0 0,3 0 0,-2 3 0,3 0 0,-2 2 0,2-2 0,-2 4 0,2-4 0,-2 2 0,2-2 0,-2 0 0,2-1 0,-2 3 0,2-1 0,-3 2 0,4-3 0,-2 4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6:24:5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24575,'0'-14'0,"0"-5"0,0-8 0,0-6 0,0-2-882,0 1 882,0 0 0,3 4 217,0 7-217,2 2 0,-2 10 0,-1 0 0,0 6 0,-2-1 665,2 2-665,-2 0 0,0 0 0,0-1 0,0 2 0,2-2 0,-1 1 0,2 0 0,-2 0 0,0 0 0,-1 0 0,2 1 0,-1 0 0,2 3 0,-1-2 0,2 2 0,0 0 0,0 0 0,0 0 0,0 0 0,0 0 0,0 0 0,0 0 0,0 0 0,0 0 0,3 0 0,0 0 0,0 0 0,1 0 0,-1 2 0,2-2 0,0 5 0,1-5 0,-1 2 0,-2 0 0,2-2 0,-5 2 0,5-2 0,-2 0 0,0 0 0,-1 2 0,1-1 0,-3 0 0,3-1 0,-3 0 0,0 0 0,3 0 0,-3 2 0,2-1 0,-1 1 0,1-2 0,-1 0 0,1 0 0,-2 1 0,0 0 0,1 1 0,-1-2 0,0 0 0,0 0 0,0 0 0,-2 2 0,2-2 0,-2 2 0,-2-2 0,2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26" Type="http://schemas.openxmlformats.org/officeDocument/2006/relationships/customXml" Target="../ink/ink8.xml"/><Relationship Id="rId13" Type="http://schemas.openxmlformats.org/officeDocument/2006/relationships/image" Target="../media/image32.png"/><Relationship Id="rId3" Type="http://schemas.openxmlformats.org/officeDocument/2006/relationships/image" Target="../media/image4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25" Type="http://schemas.openxmlformats.org/officeDocument/2006/relationships/image" Target="../media/image311.png"/><Relationship Id="rId2" Type="http://schemas.openxmlformats.org/officeDocument/2006/relationships/image" Target="../media/image3.jpg"/><Relationship Id="rId20" Type="http://schemas.openxmlformats.org/officeDocument/2006/relationships/customXml" Target="../ink/ink5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24" Type="http://schemas.openxmlformats.org/officeDocument/2006/relationships/customXml" Target="../ink/ink7.xml"/><Relationship Id="rId5" Type="http://schemas.openxmlformats.org/officeDocument/2006/relationships/image" Target="../media/image28.png"/><Relationship Id="rId23" Type="http://schemas.openxmlformats.org/officeDocument/2006/relationships/image" Target="../media/image30.png"/><Relationship Id="rId15" Type="http://schemas.openxmlformats.org/officeDocument/2006/relationships/image" Target="../media/image33.png"/><Relationship Id="rId28" Type="http://schemas.openxmlformats.org/officeDocument/2006/relationships/image" Target="../media/image34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customXml" Target="../ink/ink1.xml"/><Relationship Id="rId9" Type="http://schemas.openxmlformats.org/officeDocument/2006/relationships/image" Target="../media/image30.emf"/><Relationship Id="rId22" Type="http://schemas.openxmlformats.org/officeDocument/2006/relationships/customXml" Target="../ink/ink6.xml"/><Relationship Id="rId27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Counting 1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555798"/>
            <a:ext cx="975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2800" dirty="0">
                <a:solidFill>
                  <a:srgbClr val="0000FF"/>
                </a:solidFill>
              </a:rPr>
              <a:t>(b)	In how many ways can 6 people sit around a circular table, but Eric would not sit next to Freddy?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2FBFF-FEF7-42FF-8D2A-ED0BA72C5D7D}"/>
              </a:ext>
            </a:extLst>
          </p:cNvPr>
          <p:cNvGrpSpPr/>
          <p:nvPr/>
        </p:nvGrpSpPr>
        <p:grpSpPr>
          <a:xfrm>
            <a:off x="1378284" y="2330471"/>
            <a:ext cx="3008857" cy="3542701"/>
            <a:chOff x="1378284" y="2330471"/>
            <a:chExt cx="3008857" cy="35427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FA56A2-0C16-4C8D-8E37-46CB91BD8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474" y="4474425"/>
              <a:ext cx="588303" cy="93708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A518C9-D2FA-4ACD-883A-E2228CD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284" y="3612702"/>
              <a:ext cx="506896" cy="86172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DE05404-6800-4360-A552-56AD1AB3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22753" y="4549784"/>
              <a:ext cx="506896" cy="86172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D06D891-C888-47F9-8260-BF3CA8697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3115368" y="2750979"/>
              <a:ext cx="506896" cy="86172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417652E-2702-4835-9D79-A8EC0E3B2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0245" y="3444615"/>
              <a:ext cx="506896" cy="861723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714DC57-799C-47BB-A36A-C87D3D9F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345" y="2713299"/>
              <a:ext cx="588303" cy="9370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27E5C6-54AC-4DFA-A989-138AF6BD7759}"/>
                </a:ext>
              </a:extLst>
            </p:cNvPr>
            <p:cNvSpPr txBox="1"/>
            <p:nvPr/>
          </p:nvSpPr>
          <p:spPr>
            <a:xfrm>
              <a:off x="2980430" y="2330471"/>
              <a:ext cx="776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Eric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077FD-B388-466F-A52B-72824A0934C4}"/>
                </a:ext>
              </a:extLst>
            </p:cNvPr>
            <p:cNvSpPr txBox="1"/>
            <p:nvPr/>
          </p:nvSpPr>
          <p:spPr>
            <a:xfrm>
              <a:off x="1697300" y="5411507"/>
              <a:ext cx="135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Freddy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8AD121-EE56-2F47-B353-462B5A0220E8}"/>
              </a:ext>
            </a:extLst>
          </p:cNvPr>
          <p:cNvSpPr txBox="1"/>
          <p:nvPr/>
        </p:nvSpPr>
        <p:spPr>
          <a:xfrm>
            <a:off x="4646951" y="2190079"/>
            <a:ext cx="6685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5! = 120 ways for 6 people to sit around a circular table.</a:t>
            </a:r>
            <a:r>
              <a:rPr lang="en-SG" sz="2800" dirty="0"/>
              <a:t> 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DEBDD-FF69-E64C-80F7-F0D932A5A154}"/>
              </a:ext>
            </a:extLst>
          </p:cNvPr>
          <p:cNvSpPr txBox="1"/>
          <p:nvPr/>
        </p:nvSpPr>
        <p:spPr>
          <a:xfrm>
            <a:off x="4645122" y="3520343"/>
            <a:ext cx="6523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2 × 4! = 48 ways for Eric and Freddy to sit together.</a:t>
            </a:r>
            <a:r>
              <a:rPr lang="en-SG" sz="2800" dirty="0"/>
              <a:t> 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413EB-626B-0C41-B9F5-6DB9781FCD29}"/>
              </a:ext>
            </a:extLst>
          </p:cNvPr>
          <p:cNvSpPr txBox="1"/>
          <p:nvPr/>
        </p:nvSpPr>
        <p:spPr>
          <a:xfrm>
            <a:off x="4653684" y="4888287"/>
            <a:ext cx="667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Therefore, the answer is 120 – 48 = </a:t>
            </a:r>
            <a:r>
              <a:rPr lang="en-US" sz="2800" b="1" dirty="0">
                <a:solidFill>
                  <a:srgbClr val="C00000"/>
                </a:solidFill>
              </a:rPr>
              <a:t>72</a:t>
            </a:r>
            <a:r>
              <a:rPr lang="en-US" sz="2800" dirty="0"/>
              <a:t> ways.</a:t>
            </a:r>
            <a:r>
              <a:rPr lang="en-SG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2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555798"/>
                <a:ext cx="9756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3888" indent="-623888"/>
                <a:r>
                  <a:rPr lang="en-SG" sz="2800" dirty="0">
                    <a:solidFill>
                      <a:srgbClr val="0000FF"/>
                    </a:solidFill>
                  </a:rPr>
                  <a:t>(c)	In how many ways can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people sit around a circular table with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chairs?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555798"/>
                <a:ext cx="9756392" cy="954107"/>
              </a:xfrm>
              <a:prstGeom prst="rect">
                <a:avLst/>
              </a:prstGeom>
              <a:blipFill>
                <a:blip r:embed="rId2"/>
                <a:stretch>
                  <a:fillRect l="-131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F151376-98E3-4E74-9C3B-468AE0C6B51E}"/>
              </a:ext>
            </a:extLst>
          </p:cNvPr>
          <p:cNvSpPr/>
          <p:nvPr/>
        </p:nvSpPr>
        <p:spPr>
          <a:xfrm>
            <a:off x="1911927" y="2563091"/>
            <a:ext cx="2438400" cy="22582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D8B43-3886-41F5-A900-7A9EA89694BA}"/>
              </a:ext>
            </a:extLst>
          </p:cNvPr>
          <p:cNvSpPr/>
          <p:nvPr/>
        </p:nvSpPr>
        <p:spPr>
          <a:xfrm>
            <a:off x="2105893" y="2161310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38AC06-F92A-41F1-8B93-284F06ED39DD}"/>
              </a:ext>
            </a:extLst>
          </p:cNvPr>
          <p:cNvSpPr/>
          <p:nvPr/>
        </p:nvSpPr>
        <p:spPr>
          <a:xfrm>
            <a:off x="2992583" y="1988128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CAB55-A543-47CF-AC9E-BFB279CC4631}"/>
              </a:ext>
            </a:extLst>
          </p:cNvPr>
          <p:cNvSpPr/>
          <p:nvPr/>
        </p:nvSpPr>
        <p:spPr>
          <a:xfrm>
            <a:off x="3879275" y="2271906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765756-41DE-4EBA-B7EB-64B41F59683F}"/>
              </a:ext>
            </a:extLst>
          </p:cNvPr>
          <p:cNvSpPr/>
          <p:nvPr/>
        </p:nvSpPr>
        <p:spPr>
          <a:xfrm>
            <a:off x="1454725" y="2812715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3E441B-B914-4CE0-9A1A-E74BEE03B880}"/>
              </a:ext>
            </a:extLst>
          </p:cNvPr>
          <p:cNvSpPr/>
          <p:nvPr/>
        </p:nvSpPr>
        <p:spPr>
          <a:xfrm>
            <a:off x="4447315" y="2920773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858956-2C13-45FE-A567-4821DF8B7AE4}"/>
              </a:ext>
            </a:extLst>
          </p:cNvPr>
          <p:cNvSpPr/>
          <p:nvPr/>
        </p:nvSpPr>
        <p:spPr>
          <a:xfrm>
            <a:off x="4572002" y="3692236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BBC274-6393-4913-801C-525CC39C31DB}"/>
              </a:ext>
            </a:extLst>
          </p:cNvPr>
          <p:cNvSpPr/>
          <p:nvPr/>
        </p:nvSpPr>
        <p:spPr>
          <a:xfrm>
            <a:off x="1330028" y="3744598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C5C1D4-4C28-4642-8C5F-B39A12EA3DEA}"/>
              </a:ext>
            </a:extLst>
          </p:cNvPr>
          <p:cNvSpPr/>
          <p:nvPr/>
        </p:nvSpPr>
        <p:spPr>
          <a:xfrm>
            <a:off x="1690252" y="4506191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B369AA-C7A7-441C-A719-C0E57F3617D1}"/>
              </a:ext>
            </a:extLst>
          </p:cNvPr>
          <p:cNvSpPr/>
          <p:nvPr/>
        </p:nvSpPr>
        <p:spPr>
          <a:xfrm>
            <a:off x="3463637" y="4994564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102F7C-AAF6-473C-AEBC-D3E16A16D388}"/>
              </a:ext>
            </a:extLst>
          </p:cNvPr>
          <p:cNvSpPr/>
          <p:nvPr/>
        </p:nvSpPr>
        <p:spPr>
          <a:xfrm>
            <a:off x="4163294" y="4462896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3E112D-EB8F-4CD2-AC03-FC7175A9FDEB}"/>
              </a:ext>
            </a:extLst>
          </p:cNvPr>
          <p:cNvSpPr/>
          <p:nvPr/>
        </p:nvSpPr>
        <p:spPr>
          <a:xfrm>
            <a:off x="2549239" y="4994562"/>
            <a:ext cx="471054" cy="401781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7BE16-C25C-3D4C-8571-3C16D4D0AA59}"/>
              </a:ext>
            </a:extLst>
          </p:cNvPr>
          <p:cNvSpPr txBox="1"/>
          <p:nvPr/>
        </p:nvSpPr>
        <p:spPr>
          <a:xfrm>
            <a:off x="5702954" y="2271906"/>
            <a:ext cx="4782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Treat the empty chair as just another person.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7EA252-D1D7-D245-AF15-B4E1A4F201B0}"/>
                  </a:ext>
                </a:extLst>
              </p:cNvPr>
              <p:cNvSpPr txBox="1"/>
              <p:nvPr/>
            </p:nvSpPr>
            <p:spPr>
              <a:xfrm>
                <a:off x="5702953" y="3692236"/>
                <a:ext cx="47828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Therefore,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ways to seat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people around a table with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chairs.</a:t>
                </a:r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7EA252-D1D7-D245-AF15-B4E1A4F20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3" y="3692236"/>
                <a:ext cx="4782830" cy="1384995"/>
              </a:xfrm>
              <a:prstGeom prst="rect">
                <a:avLst/>
              </a:prstGeom>
              <a:blipFill>
                <a:blip r:embed="rId3"/>
                <a:stretch>
                  <a:fillRect l="-2679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5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05778" y="372102"/>
            <a:ext cx="9380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Prove that if you randomly put </a:t>
            </a:r>
            <a:r>
              <a:rPr lang="en-SG" sz="2800" dirty="0">
                <a:solidFill>
                  <a:srgbClr val="0000FF"/>
                </a:solidFill>
              </a:rPr>
              <a:t>51 points</a:t>
            </a:r>
            <a:r>
              <a:rPr lang="en-SG" sz="2800" dirty="0"/>
              <a:t> inside a unit square, there are always </a:t>
            </a:r>
            <a:r>
              <a:rPr lang="en-SG" sz="2800" dirty="0">
                <a:solidFill>
                  <a:srgbClr val="0000FF"/>
                </a:solidFill>
              </a:rPr>
              <a:t>3 points </a:t>
            </a:r>
            <a:r>
              <a:rPr lang="en-SG" sz="2800" dirty="0"/>
              <a:t>that can be covered by a circle of </a:t>
            </a:r>
            <a:r>
              <a:rPr lang="en-SG" sz="2800" dirty="0">
                <a:solidFill>
                  <a:srgbClr val="0000FF"/>
                </a:solidFill>
              </a:rPr>
              <a:t>radius 1/7</a:t>
            </a:r>
            <a:r>
              <a:rPr lang="en-SG" sz="2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F0D61-9C20-451D-ABB1-6AE5B568F9A3}"/>
              </a:ext>
            </a:extLst>
          </p:cNvPr>
          <p:cNvSpPr/>
          <p:nvPr/>
        </p:nvSpPr>
        <p:spPr>
          <a:xfrm>
            <a:off x="1311564" y="2201023"/>
            <a:ext cx="3694537" cy="35881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D240DB-3CB7-4A98-90A1-554A15455893}"/>
              </a:ext>
            </a:extLst>
          </p:cNvPr>
          <p:cNvGrpSpPr/>
          <p:nvPr/>
        </p:nvGrpSpPr>
        <p:grpSpPr>
          <a:xfrm>
            <a:off x="1311564" y="2201023"/>
            <a:ext cx="3694537" cy="3588104"/>
            <a:chOff x="1311564" y="2201023"/>
            <a:chExt cx="3694537" cy="3588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64A005-26A9-48E4-B32B-4D38095CB6BF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64" y="2916831"/>
              <a:ext cx="3694537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842989-0E8D-4899-833E-48994C292F41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64" y="3632640"/>
              <a:ext cx="3694537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AFBD79-6BFA-41DF-8DE8-84BDDF5947C3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64" y="4352979"/>
              <a:ext cx="3694537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49CD98-4F71-465F-BB45-7D9179387114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64" y="5073318"/>
              <a:ext cx="3694537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4EE86-EEF7-46AD-915C-C8D8326ED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1812" y="2201023"/>
              <a:ext cx="2" cy="3588104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61F82E-4E79-4286-881B-38D055693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6753" y="2201023"/>
              <a:ext cx="2" cy="3588104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F80C76-8723-4D93-BE8E-1F71BBF95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1688" y="2201023"/>
              <a:ext cx="2" cy="3588104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311EA3-AB1E-47A1-9245-5843A1345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851" y="2201023"/>
              <a:ext cx="2" cy="3588104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FD5C05C-4AC5-4640-8089-888D9C5FD2F8}"/>
              </a:ext>
            </a:extLst>
          </p:cNvPr>
          <p:cNvSpPr txBox="1"/>
          <p:nvPr/>
        </p:nvSpPr>
        <p:spPr>
          <a:xfrm>
            <a:off x="5541818" y="2517971"/>
            <a:ext cx="608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n-SG" sz="2400" dirty="0"/>
              <a:t>2.	Now, at least one of these small squares would contain at least 3 points. (Why?)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CDEDF6-9605-4839-B6B2-409397A4696A}"/>
              </a:ext>
            </a:extLst>
          </p:cNvPr>
          <p:cNvSpPr txBox="1"/>
          <p:nvPr/>
        </p:nvSpPr>
        <p:spPr>
          <a:xfrm>
            <a:off x="5541818" y="1563685"/>
            <a:ext cx="599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n-SG" sz="2400" dirty="0"/>
              <a:t>1.	Divide the unit square into </a:t>
            </a:r>
            <a:r>
              <a:rPr lang="en-SG" sz="2400" dirty="0">
                <a:solidFill>
                  <a:srgbClr val="C00000"/>
                </a:solidFill>
              </a:rPr>
              <a:t>25</a:t>
            </a:r>
            <a:r>
              <a:rPr lang="en-SG" sz="2400" dirty="0"/>
              <a:t> equal smaller squares of side </a:t>
            </a:r>
            <a:r>
              <a:rPr lang="en-SG" sz="2400" dirty="0">
                <a:solidFill>
                  <a:srgbClr val="C00000"/>
                </a:solidFill>
              </a:rPr>
              <a:t>1/5</a:t>
            </a:r>
            <a:r>
              <a:rPr lang="en-SG" sz="2400" dirty="0"/>
              <a:t> each.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7AD03B-AFE8-448B-9C40-67AF853AB601}"/>
              </a:ext>
            </a:extLst>
          </p:cNvPr>
          <p:cNvSpPr txBox="1"/>
          <p:nvPr/>
        </p:nvSpPr>
        <p:spPr>
          <a:xfrm>
            <a:off x="5541818" y="3589618"/>
            <a:ext cx="608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n-SG" sz="2400" dirty="0"/>
              <a:t>3.	Now, the circle circumvented around the small square with the 3 points inside also contains these 3 points as it has radius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CE6449-3B6F-4B69-A10B-3D49C4186198}"/>
              </a:ext>
            </a:extLst>
          </p:cNvPr>
          <p:cNvSpPr/>
          <p:nvPr/>
        </p:nvSpPr>
        <p:spPr>
          <a:xfrm>
            <a:off x="3404143" y="4189783"/>
            <a:ext cx="997526" cy="1042204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210CE95-920F-484D-A12D-1AD67508F4AD}"/>
              </a:ext>
            </a:extLst>
          </p:cNvPr>
          <p:cNvGrpSpPr/>
          <p:nvPr/>
        </p:nvGrpSpPr>
        <p:grpSpPr>
          <a:xfrm>
            <a:off x="3826111" y="4452730"/>
            <a:ext cx="355956" cy="386494"/>
            <a:chOff x="3826111" y="4452730"/>
            <a:chExt cx="355956" cy="3864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1963D2-3FFF-407D-93EC-574978449E0D}"/>
                </a:ext>
              </a:extLst>
            </p:cNvPr>
            <p:cNvSpPr/>
            <p:nvPr/>
          </p:nvSpPr>
          <p:spPr>
            <a:xfrm>
              <a:off x="3912042" y="4452730"/>
              <a:ext cx="45719" cy="63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BF8C2D-F029-4B72-B54D-FDFDD8DBADFD}"/>
                </a:ext>
              </a:extLst>
            </p:cNvPr>
            <p:cNvSpPr/>
            <p:nvPr/>
          </p:nvSpPr>
          <p:spPr>
            <a:xfrm>
              <a:off x="3826111" y="4775781"/>
              <a:ext cx="45719" cy="63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D3B444-4A67-40EE-8D73-27679B347DD5}"/>
                </a:ext>
              </a:extLst>
            </p:cNvPr>
            <p:cNvSpPr/>
            <p:nvPr/>
          </p:nvSpPr>
          <p:spPr>
            <a:xfrm>
              <a:off x="4136348" y="4699581"/>
              <a:ext cx="45719" cy="63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E4D82E-7517-4A74-A183-98E796284E33}"/>
                  </a:ext>
                </a:extLst>
              </p:cNvPr>
              <p:cNvSpPr txBox="1"/>
              <p:nvPr/>
            </p:nvSpPr>
            <p:spPr>
              <a:xfrm>
                <a:off x="6197600" y="4954988"/>
                <a:ext cx="4851398" cy="916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E4D82E-7517-4A74-A183-98E796284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4954988"/>
                <a:ext cx="4851398" cy="916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8" grpId="0"/>
      <p:bldP spid="49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05778" y="372102"/>
            <a:ext cx="9380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Prove that if you randomly put </a:t>
            </a:r>
            <a:r>
              <a:rPr lang="en-SG" sz="2800" dirty="0">
                <a:solidFill>
                  <a:srgbClr val="0000FF"/>
                </a:solidFill>
              </a:rPr>
              <a:t>51 points</a:t>
            </a:r>
            <a:r>
              <a:rPr lang="en-SG" sz="2800" dirty="0"/>
              <a:t> inside a unit square, there are always </a:t>
            </a:r>
            <a:r>
              <a:rPr lang="en-SG" sz="2800" dirty="0">
                <a:solidFill>
                  <a:srgbClr val="0000FF"/>
                </a:solidFill>
              </a:rPr>
              <a:t>3 points </a:t>
            </a:r>
            <a:r>
              <a:rPr lang="en-SG" sz="2800" dirty="0"/>
              <a:t>that can be covered by a circle of </a:t>
            </a:r>
            <a:r>
              <a:rPr lang="en-SG" sz="2800" dirty="0">
                <a:solidFill>
                  <a:srgbClr val="0000FF"/>
                </a:solidFill>
              </a:rPr>
              <a:t>radius 1/7</a:t>
            </a:r>
            <a:r>
              <a:rPr lang="en-SG" sz="2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F0D61-9C20-451D-ABB1-6AE5B568F9A3}"/>
              </a:ext>
            </a:extLst>
          </p:cNvPr>
          <p:cNvSpPr/>
          <p:nvPr/>
        </p:nvSpPr>
        <p:spPr>
          <a:xfrm>
            <a:off x="1311564" y="2201023"/>
            <a:ext cx="3694537" cy="35881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842989-0E8D-4899-833E-48994C292F41}"/>
              </a:ext>
            </a:extLst>
          </p:cNvPr>
          <p:cNvCxnSpPr>
            <a:cxnSpLocks/>
          </p:cNvCxnSpPr>
          <p:nvPr/>
        </p:nvCxnSpPr>
        <p:spPr>
          <a:xfrm>
            <a:off x="1311564" y="3105666"/>
            <a:ext cx="369453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AFBD79-6BFA-41DF-8DE8-84BDDF5947C3}"/>
              </a:ext>
            </a:extLst>
          </p:cNvPr>
          <p:cNvCxnSpPr>
            <a:cxnSpLocks/>
          </p:cNvCxnSpPr>
          <p:nvPr/>
        </p:nvCxnSpPr>
        <p:spPr>
          <a:xfrm>
            <a:off x="1284515" y="3986119"/>
            <a:ext cx="369453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49CD98-4F71-465F-BB45-7D9179387114}"/>
              </a:ext>
            </a:extLst>
          </p:cNvPr>
          <p:cNvCxnSpPr>
            <a:cxnSpLocks/>
          </p:cNvCxnSpPr>
          <p:nvPr/>
        </p:nvCxnSpPr>
        <p:spPr>
          <a:xfrm>
            <a:off x="1311564" y="4922947"/>
            <a:ext cx="369453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1F82E-4E79-4286-881B-38D05569378B}"/>
              </a:ext>
            </a:extLst>
          </p:cNvPr>
          <p:cNvCxnSpPr>
            <a:cxnSpLocks/>
          </p:cNvCxnSpPr>
          <p:nvPr/>
        </p:nvCxnSpPr>
        <p:spPr>
          <a:xfrm flipH="1" flipV="1">
            <a:off x="4093781" y="2201023"/>
            <a:ext cx="2" cy="3588104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F80C76-8723-4D93-BE8E-1F71BBF95811}"/>
              </a:ext>
            </a:extLst>
          </p:cNvPr>
          <p:cNvCxnSpPr>
            <a:cxnSpLocks/>
          </p:cNvCxnSpPr>
          <p:nvPr/>
        </p:nvCxnSpPr>
        <p:spPr>
          <a:xfrm flipH="1" flipV="1">
            <a:off x="3153937" y="2201023"/>
            <a:ext cx="2" cy="3588104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311EA3-AB1E-47A1-9245-5843A134549C}"/>
              </a:ext>
            </a:extLst>
          </p:cNvPr>
          <p:cNvCxnSpPr>
            <a:cxnSpLocks/>
          </p:cNvCxnSpPr>
          <p:nvPr/>
        </p:nvCxnSpPr>
        <p:spPr>
          <a:xfrm flipH="1" flipV="1">
            <a:off x="2237626" y="2201023"/>
            <a:ext cx="2" cy="3588104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D5C05C-4AC5-4640-8089-888D9C5FD2F8}"/>
              </a:ext>
            </a:extLst>
          </p:cNvPr>
          <p:cNvSpPr txBox="1"/>
          <p:nvPr/>
        </p:nvSpPr>
        <p:spPr>
          <a:xfrm>
            <a:off x="5541818" y="1995952"/>
            <a:ext cx="608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n-SG" sz="2400" dirty="0"/>
              <a:t>2.	Now, at least one of these small squares would contain at least 3 points. (Why?)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CDEDF6-9605-4839-B6B2-409397A4696A}"/>
              </a:ext>
            </a:extLst>
          </p:cNvPr>
          <p:cNvSpPr txBox="1"/>
          <p:nvPr/>
        </p:nvSpPr>
        <p:spPr>
          <a:xfrm>
            <a:off x="5541818" y="1255310"/>
            <a:ext cx="599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n-SG" sz="2400" dirty="0"/>
              <a:t>1.	Divide the unit square into </a:t>
            </a:r>
            <a:r>
              <a:rPr lang="en-SG" sz="2400" dirty="0">
                <a:solidFill>
                  <a:srgbClr val="C00000"/>
                </a:solidFill>
              </a:rPr>
              <a:t>16</a:t>
            </a:r>
            <a:r>
              <a:rPr lang="en-SG" sz="2400" dirty="0"/>
              <a:t> equal smaller squares of side </a:t>
            </a:r>
            <a:r>
              <a:rPr lang="en-SG" sz="2400" dirty="0">
                <a:solidFill>
                  <a:srgbClr val="C00000"/>
                </a:solidFill>
              </a:rPr>
              <a:t>1/4</a:t>
            </a:r>
            <a:r>
              <a:rPr lang="en-SG" sz="2400" dirty="0"/>
              <a:t> each.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7AD03B-AFE8-448B-9C40-67AF853AB601}"/>
              </a:ext>
            </a:extLst>
          </p:cNvPr>
          <p:cNvSpPr txBox="1"/>
          <p:nvPr/>
        </p:nvSpPr>
        <p:spPr>
          <a:xfrm>
            <a:off x="5368036" y="4133376"/>
            <a:ext cx="6082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Although the area of the small square &lt; area of the circle, the radius of the smallest circle that covers the small square completely is </a:t>
            </a:r>
          </a:p>
          <a:p>
            <a:endParaRPr lang="en-SG" sz="24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CE6449-3B6F-4B69-A10B-3D49C4186198}"/>
              </a:ext>
            </a:extLst>
          </p:cNvPr>
          <p:cNvSpPr/>
          <p:nvPr/>
        </p:nvSpPr>
        <p:spPr>
          <a:xfrm>
            <a:off x="2951181" y="3796428"/>
            <a:ext cx="1323186" cy="1329749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210CE95-920F-484D-A12D-1AD67508F4AD}"/>
              </a:ext>
            </a:extLst>
          </p:cNvPr>
          <p:cNvGrpSpPr/>
          <p:nvPr/>
        </p:nvGrpSpPr>
        <p:grpSpPr>
          <a:xfrm>
            <a:off x="3515874" y="4252522"/>
            <a:ext cx="355956" cy="386494"/>
            <a:chOff x="3826111" y="4452730"/>
            <a:chExt cx="355956" cy="3864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1963D2-3FFF-407D-93EC-574978449E0D}"/>
                </a:ext>
              </a:extLst>
            </p:cNvPr>
            <p:cNvSpPr/>
            <p:nvPr/>
          </p:nvSpPr>
          <p:spPr>
            <a:xfrm>
              <a:off x="3912042" y="4452730"/>
              <a:ext cx="45719" cy="63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BF8C2D-F029-4B72-B54D-FDFDD8DBADFD}"/>
                </a:ext>
              </a:extLst>
            </p:cNvPr>
            <p:cNvSpPr/>
            <p:nvPr/>
          </p:nvSpPr>
          <p:spPr>
            <a:xfrm>
              <a:off x="3826111" y="4775781"/>
              <a:ext cx="45719" cy="63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D3B444-4A67-40EE-8D73-27679B347DD5}"/>
                </a:ext>
              </a:extLst>
            </p:cNvPr>
            <p:cNvSpPr/>
            <p:nvPr/>
          </p:nvSpPr>
          <p:spPr>
            <a:xfrm>
              <a:off x="4136348" y="4699581"/>
              <a:ext cx="45719" cy="63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E4D82E-7517-4A74-A183-98E796284E33}"/>
                  </a:ext>
                </a:extLst>
              </p:cNvPr>
              <p:cNvSpPr txBox="1"/>
              <p:nvPr/>
            </p:nvSpPr>
            <p:spPr>
              <a:xfrm>
                <a:off x="5452358" y="5392155"/>
                <a:ext cx="4851398" cy="916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E4D82E-7517-4A74-A183-98E796284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58" y="5392155"/>
                <a:ext cx="4851398" cy="916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0DFBC8-AA41-4208-B68F-D289E4ACCA17}"/>
              </a:ext>
            </a:extLst>
          </p:cNvPr>
          <p:cNvSpPr txBox="1"/>
          <p:nvPr/>
        </p:nvSpPr>
        <p:spPr>
          <a:xfrm>
            <a:off x="2309090" y="1830743"/>
            <a:ext cx="3232728" cy="83099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WRONG ANSWER!</a:t>
            </a:r>
          </a:p>
          <a:p>
            <a:pPr algn="ctr"/>
            <a:r>
              <a:rPr lang="en-SG" sz="2400" dirty="0">
                <a:solidFill>
                  <a:srgbClr val="C00000"/>
                </a:solidFill>
              </a:rPr>
              <a:t>(Why?)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E94F69-B11A-4E7D-ABF4-EF55A16F5D32}"/>
              </a:ext>
            </a:extLst>
          </p:cNvPr>
          <p:cNvSpPr txBox="1"/>
          <p:nvPr/>
        </p:nvSpPr>
        <p:spPr>
          <a:xfrm>
            <a:off x="5541818" y="2785790"/>
            <a:ext cx="608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n-SG" sz="2400" dirty="0"/>
              <a:t>3.	Now, the area of a small square is 1/16=0.0625, which is smaller than the area of a circle of radius 1/7 which is 0.0641.</a:t>
            </a:r>
          </a:p>
        </p:txBody>
      </p:sp>
    </p:spTree>
    <p:extLst>
      <p:ext uri="{BB962C8B-B14F-4D97-AF65-F5344CB8AC3E}">
        <p14:creationId xmlns:p14="http://schemas.microsoft.com/office/powerpoint/2010/main" val="14561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6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45496" y="406531"/>
                <a:ext cx="1013992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={3,4,5,6,7,8,9,10,11,12}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solidFill>
                      <a:srgbClr val="0000FF"/>
                    </a:solidFill>
                  </a:rPr>
                  <a:t>What is the smallest number of integers you must choose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such that two of them sum to 15? </a:t>
                </a: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96" y="406531"/>
                <a:ext cx="10139922" cy="954107"/>
              </a:xfrm>
              <a:prstGeom prst="rect">
                <a:avLst/>
              </a:prstGeom>
              <a:blipFill>
                <a:blip r:embed="rId2"/>
                <a:stretch>
                  <a:fillRect l="-1263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2C2B3-84FD-E54B-B9CF-4A84BA7FD28F}"/>
                  </a:ext>
                </a:extLst>
              </p:cNvPr>
              <p:cNvSpPr txBox="1"/>
              <p:nvPr/>
            </p:nvSpPr>
            <p:spPr>
              <a:xfrm>
                <a:off x="719528" y="1454814"/>
                <a:ext cx="101399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/>
                <a:r>
                  <a:rPr lang="en-US" sz="2800" dirty="0">
                    <a:solidFill>
                      <a:schemeClr val="tx1"/>
                    </a:solidFill>
                  </a:rPr>
                  <a:t>1. Partition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into the following </a:t>
                </a:r>
                <a:r>
                  <a:rPr lang="en-US" sz="2800" dirty="0">
                    <a:solidFill>
                      <a:srgbClr val="C00000"/>
                    </a:solidFill>
                  </a:rPr>
                  <a:t>5 subsets</a:t>
                </a:r>
                <a:r>
                  <a:rPr lang="en-US" sz="2800" dirty="0">
                    <a:solidFill>
                      <a:schemeClr val="tx1"/>
                    </a:solidFill>
                  </a:rPr>
                  <a:t>, where each subset contains a pair of integers that sum to 15: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{3,12}, {4,11}, {5,10}, {6,9},{7,8}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r>
                  <a:rPr lang="en-SG" sz="28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2C2B3-84FD-E54B-B9CF-4A84BA7FD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454814"/>
                <a:ext cx="10139922" cy="1384995"/>
              </a:xfrm>
              <a:prstGeom prst="rect">
                <a:avLst/>
              </a:prstGeom>
              <a:blipFill>
                <a:blip r:embed="rId3"/>
                <a:stretch>
                  <a:fillRect l="-1203" t="-4405" r="-1503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117009-76AD-7342-B85D-3F376DFEF29E}"/>
                  </a:ext>
                </a:extLst>
              </p:cNvPr>
              <p:cNvSpPr txBox="1"/>
              <p:nvPr/>
            </p:nvSpPr>
            <p:spPr>
              <a:xfrm>
                <a:off x="719527" y="2933985"/>
                <a:ext cx="101399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/>
                <a:r>
                  <a:rPr lang="en-US" sz="2800" dirty="0">
                    <a:solidFill>
                      <a:schemeClr val="tx1"/>
                    </a:solidFill>
                  </a:rPr>
                  <a:t>2. For any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can choose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elements such that each element belongs to a different subset. Then we won’t be able to find two elements among them that sum to 15.</a:t>
                </a:r>
                <a:r>
                  <a:rPr lang="en-SG" sz="28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117009-76AD-7342-B85D-3F376DFE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7" y="2933985"/>
                <a:ext cx="10139922" cy="1384995"/>
              </a:xfrm>
              <a:prstGeom prst="rect">
                <a:avLst/>
              </a:prstGeom>
              <a:blipFill>
                <a:blip r:embed="rId4"/>
                <a:stretch>
                  <a:fillRect l="-1203" t="-3965" r="-1203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3984E-1C65-0344-B411-A40A990E5ADB}"/>
                  </a:ext>
                </a:extLst>
              </p:cNvPr>
              <p:cNvSpPr txBox="1"/>
              <p:nvPr/>
            </p:nvSpPr>
            <p:spPr>
              <a:xfrm>
                <a:off x="719527" y="4410266"/>
                <a:ext cx="101399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/>
                <a:r>
                  <a:rPr lang="en-US" sz="2800" dirty="0">
                    <a:solidFill>
                      <a:schemeClr val="tx1"/>
                    </a:solidFill>
                  </a:rPr>
                  <a:t>3. However, if more than 5 integers are chosen from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2 of them must be from the same subset according to PHP.</a:t>
                </a:r>
                <a:r>
                  <a:rPr lang="en-SG" sz="28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3984E-1C65-0344-B411-A40A990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7" y="4410266"/>
                <a:ext cx="10139921" cy="954107"/>
              </a:xfrm>
              <a:prstGeom prst="rect">
                <a:avLst/>
              </a:prstGeom>
              <a:blipFill>
                <a:blip r:embed="rId5"/>
                <a:stretch>
                  <a:fillRect l="-1203" t="-5732" r="-1323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0B141-B894-B149-84EA-4A9A2EB807F2}"/>
                  </a:ext>
                </a:extLst>
              </p:cNvPr>
              <p:cNvSpPr txBox="1"/>
              <p:nvPr/>
            </p:nvSpPr>
            <p:spPr>
              <a:xfrm>
                <a:off x="719527" y="5455659"/>
                <a:ext cx="49624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4. Therefore, the smallest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6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r>
                  <a:rPr lang="en-SG" sz="28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0B141-B894-B149-84EA-4A9A2EB80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7" y="5455659"/>
                <a:ext cx="4962449" cy="523220"/>
              </a:xfrm>
              <a:prstGeom prst="rect">
                <a:avLst/>
              </a:prstGeom>
              <a:blipFill>
                <a:blip r:embed="rId6"/>
                <a:stretch>
                  <a:fillRect l="-2457" t="-11628" r="-369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10698" y="2326358"/>
            <a:ext cx="312724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 pigeons; 5 pigeonholes.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214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E79C7-1261-46B9-8DD4-DC35D1B5C965}"/>
              </a:ext>
            </a:extLst>
          </p:cNvPr>
          <p:cNvSpPr/>
          <p:nvPr/>
        </p:nvSpPr>
        <p:spPr>
          <a:xfrm>
            <a:off x="1514138" y="301728"/>
            <a:ext cx="10139922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(Past year’s exam question.)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In a city, houses are randomly assigned distinct numbers between 1 and 50 inclusive. </a:t>
            </a:r>
            <a:r>
              <a:rPr lang="en-US" sz="2400" dirty="0">
                <a:solidFill>
                  <a:srgbClr val="0000FF"/>
                </a:solidFill>
              </a:rPr>
              <a:t>What is the minimum number of houses to ensure that there are 5 houses numbered consecutively?</a:t>
            </a:r>
            <a:endParaRPr lang="en-SG" sz="24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For example, the number of houses cannot be 10 because we can choose to number the houses 1, 8, 9, 15, 18, 21, 22, 23, 24, 32, hence no 5 houses are numbered consecutively.  </a:t>
            </a: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50D9D-2DE5-B543-9910-78141F055D0D}"/>
              </a:ext>
            </a:extLst>
          </p:cNvPr>
          <p:cNvSpPr txBox="1"/>
          <p:nvPr/>
        </p:nvSpPr>
        <p:spPr>
          <a:xfrm>
            <a:off x="914400" y="3157742"/>
            <a:ext cx="10433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Split the numbers into 10 pigeonholes: 1-5, 6-10, 11-15, …, 46-50. Therefore, there must be at least 10 </a:t>
            </a:r>
            <a:r>
              <a:rPr lang="en-US" sz="2800" dirty="0">
                <a:sym typeface="Symbol" pitchFamily="2" charset="2"/>
              </a:rPr>
              <a:t></a:t>
            </a:r>
            <a:r>
              <a:rPr lang="en-US" sz="2800" dirty="0"/>
              <a:t> 4 + 1 = </a:t>
            </a:r>
            <a:r>
              <a:rPr lang="en-US" sz="2800" b="1" dirty="0">
                <a:solidFill>
                  <a:srgbClr val="C00000"/>
                </a:solidFill>
              </a:rPr>
              <a:t>41</a:t>
            </a:r>
            <a:r>
              <a:rPr lang="en-US" sz="2800" dirty="0"/>
              <a:t> houses (pigeons).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296BB-8D31-6344-B957-0594927AD228}"/>
              </a:ext>
            </a:extLst>
          </p:cNvPr>
          <p:cNvSpPr txBox="1"/>
          <p:nvPr/>
        </p:nvSpPr>
        <p:spPr>
          <a:xfrm>
            <a:off x="914400" y="4282021"/>
            <a:ext cx="9233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there are 40 houses, then you may label the houses 1-4, 6-9, 11-14, 16-19, 21-24, 26-29, 31-34, 36-39, 41-44, and 46-50.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330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0CCE-A123-4562-8F36-7877FA7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Bonus Question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7F629-E697-4CF2-933D-8442C5236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294" y="2381250"/>
            <a:ext cx="8220075" cy="339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05C7-3474-426B-B375-1C3D885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0CCE-A123-4562-8F36-7877FA7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Bonus Question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05C7-3474-426B-B375-1C3D885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7B6F-9901-406B-A8C7-E689809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97" y="2007014"/>
            <a:ext cx="75342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104824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Counting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Applying multiplication rule, addition rule, difference rule and the inclusion/exclusion rule.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Applying permutation.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Learning about circular permutation.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Solving problems using the Pigeonhole Principle.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543792" y="1062979"/>
            <a:ext cx="4582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First team to win 4 games wins the tournament. There are two teams </a:t>
            </a:r>
            <a:r>
              <a:rPr lang="en-SG" sz="2800" i="1" dirty="0"/>
              <a:t>A</a:t>
            </a:r>
            <a:r>
              <a:rPr lang="en-SG" sz="2800" dirty="0"/>
              <a:t> and </a:t>
            </a:r>
            <a:r>
              <a:rPr lang="en-SG" sz="2800" i="1" dirty="0"/>
              <a:t>B</a:t>
            </a:r>
            <a:r>
              <a:rPr lang="en-SG" sz="2800" dirty="0"/>
              <a:t>. Team </a:t>
            </a:r>
            <a:r>
              <a:rPr lang="en-SG" sz="2800" i="1" dirty="0"/>
              <a:t>A</a:t>
            </a:r>
            <a:r>
              <a:rPr lang="en-SG" sz="2800" dirty="0"/>
              <a:t> wins the first 2 games. </a:t>
            </a:r>
            <a:r>
              <a:rPr lang="en-SG" sz="2800" dirty="0">
                <a:solidFill>
                  <a:srgbClr val="0000FF"/>
                </a:solidFill>
              </a:rPr>
              <a:t>How many ways can the tournament be completed?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99A4D-B0D9-4EBF-B69C-235560DC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58" y="679496"/>
            <a:ext cx="4689882" cy="562785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CB3EFE42-0B21-4EAA-AAF5-1233D92768A1}"/>
              </a:ext>
            </a:extLst>
          </p:cNvPr>
          <p:cNvSpPr txBox="1"/>
          <p:nvPr/>
        </p:nvSpPr>
        <p:spPr>
          <a:xfrm>
            <a:off x="544788" y="3537907"/>
            <a:ext cx="40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00000"/>
                </a:solidFill>
              </a:rPr>
              <a:t>How many ways?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4F3A0-25C7-4A4D-AFC2-BDE9E7001E61}"/>
              </a:ext>
            </a:extLst>
          </p:cNvPr>
          <p:cNvSpPr txBox="1"/>
          <p:nvPr/>
        </p:nvSpPr>
        <p:spPr>
          <a:xfrm>
            <a:off x="543792" y="4287084"/>
            <a:ext cx="588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draw the </a:t>
            </a:r>
            <a:r>
              <a:rPr lang="en-US" sz="2400" dirty="0">
                <a:solidFill>
                  <a:srgbClr val="0000FF"/>
                </a:solidFill>
              </a:rPr>
              <a:t>possibility tree</a:t>
            </a:r>
            <a:r>
              <a:rPr lang="en-US" sz="2400" dirty="0"/>
              <a:t> for this problem.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111E0-6D76-2D44-91B7-2CCF752F47FC}"/>
              </a:ext>
            </a:extLst>
          </p:cNvPr>
          <p:cNvSpPr txBox="1"/>
          <p:nvPr/>
        </p:nvSpPr>
        <p:spPr>
          <a:xfrm>
            <a:off x="538795" y="4703713"/>
            <a:ext cx="6816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each </a:t>
            </a:r>
            <a:r>
              <a:rPr lang="en-US" sz="2400" dirty="0">
                <a:solidFill>
                  <a:srgbClr val="0000FF"/>
                </a:solidFill>
              </a:rPr>
              <a:t>state (node)</a:t>
            </a:r>
            <a:r>
              <a:rPr lang="en-US" sz="2400" dirty="0"/>
              <a:t>, we have </a:t>
            </a:r>
            <a:r>
              <a:rPr lang="en-US" sz="2400" dirty="0">
                <a:solidFill>
                  <a:srgbClr val="0000FF"/>
                </a:solidFill>
              </a:rPr>
              <a:t>2 possible scenarios</a:t>
            </a:r>
            <a:r>
              <a:rPr lang="en-US" sz="2400" dirty="0"/>
              <a:t>,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 wins the current game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FF"/>
                </a:solidFill>
              </a:rPr>
              <a:t>B wins the current game</a:t>
            </a:r>
            <a:r>
              <a:rPr lang="en-US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91410-A7F7-C445-BEA4-601A806F82CF}"/>
              </a:ext>
            </a:extLst>
          </p:cNvPr>
          <p:cNvSpPr txBox="1"/>
          <p:nvPr/>
        </p:nvSpPr>
        <p:spPr>
          <a:xfrm>
            <a:off x="5696806" y="365979"/>
            <a:ext cx="468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Game:                  3</a:t>
            </a:r>
            <a:r>
              <a:rPr lang="en-US" baseline="30000" dirty="0"/>
              <a:t>rd</a:t>
            </a:r>
            <a:r>
              <a:rPr lang="en-US" dirty="0"/>
              <a:t>          4</a:t>
            </a:r>
            <a:r>
              <a:rPr lang="en-US" baseline="30000" dirty="0"/>
              <a:t>th</a:t>
            </a:r>
            <a:r>
              <a:rPr lang="en-US" dirty="0"/>
              <a:t>          5</a:t>
            </a:r>
            <a:r>
              <a:rPr lang="en-US" baseline="30000" dirty="0"/>
              <a:t>th</a:t>
            </a:r>
            <a:r>
              <a:rPr lang="en-US" dirty="0"/>
              <a:t>         6</a:t>
            </a:r>
            <a:r>
              <a:rPr lang="en-US" baseline="30000" dirty="0"/>
              <a:t>th</a:t>
            </a:r>
            <a:r>
              <a:rPr lang="en-US" dirty="0"/>
              <a:t>         7</a:t>
            </a:r>
            <a:r>
              <a:rPr lang="en-US" baseline="30000" dirty="0"/>
              <a:t>th</a:t>
            </a:r>
            <a:r>
              <a:rPr lang="en-US" dirty="0"/>
              <a:t>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0239C-12F3-9E49-97B7-DC4296532891}"/>
              </a:ext>
            </a:extLst>
          </p:cNvPr>
          <p:cNvSpPr txBox="1"/>
          <p:nvPr/>
        </p:nvSpPr>
        <p:spPr>
          <a:xfrm>
            <a:off x="5980229" y="990321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A wins the 3</a:t>
            </a:r>
            <a:r>
              <a:rPr lang="en-US" sz="1200" baseline="30000" dirty="0">
                <a:solidFill>
                  <a:srgbClr val="0000FF"/>
                </a:solidFill>
              </a:rPr>
              <a:t>rd</a:t>
            </a:r>
            <a:r>
              <a:rPr lang="en-US" sz="1200" dirty="0">
                <a:solidFill>
                  <a:srgbClr val="0000FF"/>
                </a:solidFill>
              </a:rPr>
              <a:t> game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4826C-FF01-FE4E-9558-B8C2E5642663}"/>
              </a:ext>
            </a:extLst>
          </p:cNvPr>
          <p:cNvSpPr txBox="1"/>
          <p:nvPr/>
        </p:nvSpPr>
        <p:spPr>
          <a:xfrm>
            <a:off x="6243692" y="374063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B wins the 3</a:t>
            </a:r>
            <a:r>
              <a:rPr lang="en-US" sz="1100" baseline="30000" dirty="0">
                <a:solidFill>
                  <a:srgbClr val="0000FF"/>
                </a:solidFill>
              </a:rPr>
              <a:t>rd</a:t>
            </a:r>
            <a:r>
              <a:rPr lang="en-US" sz="1100" dirty="0">
                <a:solidFill>
                  <a:srgbClr val="0000FF"/>
                </a:solidFill>
              </a:rPr>
              <a:t> game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ABCA40-26D8-EF49-9C98-672D88CBEFEC}"/>
              </a:ext>
            </a:extLst>
          </p:cNvPr>
          <p:cNvSpPr/>
          <p:nvPr/>
        </p:nvSpPr>
        <p:spPr>
          <a:xfrm>
            <a:off x="7194664" y="1212682"/>
            <a:ext cx="421910" cy="3414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9D2139-0D6E-B34E-BB31-487BAE9FC5DC}"/>
              </a:ext>
            </a:extLst>
          </p:cNvPr>
          <p:cNvSpPr/>
          <p:nvPr/>
        </p:nvSpPr>
        <p:spPr>
          <a:xfrm>
            <a:off x="7194664" y="3312096"/>
            <a:ext cx="463990" cy="4424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713CDE-578F-3942-B76C-E767FA04A94C}"/>
              </a:ext>
            </a:extLst>
          </p:cNvPr>
          <p:cNvSpPr/>
          <p:nvPr/>
        </p:nvSpPr>
        <p:spPr>
          <a:xfrm>
            <a:off x="9162908" y="1267320"/>
            <a:ext cx="42191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B93E8-DFF0-3346-81CD-AE2B82CCC7DE}"/>
              </a:ext>
            </a:extLst>
          </p:cNvPr>
          <p:cNvSpPr txBox="1"/>
          <p:nvPr/>
        </p:nvSpPr>
        <p:spPr>
          <a:xfrm>
            <a:off x="9687184" y="748746"/>
            <a:ext cx="1640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A wins 4 games while B only wins 2 games.</a:t>
            </a:r>
          </a:p>
          <a:p>
            <a:r>
              <a:rPr lang="en-US" sz="1100" dirty="0">
                <a:solidFill>
                  <a:srgbClr val="0000FF"/>
                </a:solidFill>
              </a:rPr>
              <a:t>The tournament ends.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91BE29-E44B-B443-B58F-1E478088FC75}"/>
              </a:ext>
            </a:extLst>
          </p:cNvPr>
          <p:cNvSpPr/>
          <p:nvPr/>
        </p:nvSpPr>
        <p:spPr>
          <a:xfrm>
            <a:off x="9892344" y="5426579"/>
            <a:ext cx="441146" cy="3977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F22B1-7945-4B4E-B3FE-97ED9CA6CDBF}"/>
              </a:ext>
            </a:extLst>
          </p:cNvPr>
          <p:cNvSpPr txBox="1"/>
          <p:nvPr/>
        </p:nvSpPr>
        <p:spPr>
          <a:xfrm>
            <a:off x="10112917" y="5799951"/>
            <a:ext cx="1640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B wins 4 games while A only wins 3 games.</a:t>
            </a:r>
          </a:p>
          <a:p>
            <a:r>
              <a:rPr lang="en-US" sz="1100" dirty="0">
                <a:solidFill>
                  <a:srgbClr val="0000FF"/>
                </a:solidFill>
              </a:rPr>
              <a:t>The tournament ends.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01358-5720-224D-ABC9-ED4E1928C3B6}"/>
              </a:ext>
            </a:extLst>
          </p:cNvPr>
          <p:cNvSpPr txBox="1"/>
          <p:nvPr/>
        </p:nvSpPr>
        <p:spPr>
          <a:xfrm>
            <a:off x="574404" y="5534710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</a:t>
            </a:r>
            <a:r>
              <a:rPr lang="en-US" sz="2400" dirty="0">
                <a:solidFill>
                  <a:srgbClr val="0000FF"/>
                </a:solidFill>
              </a:rPr>
              <a:t>15</a:t>
            </a:r>
            <a:r>
              <a:rPr lang="en-US" sz="2400" dirty="0"/>
              <a:t> ways in total.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41746" y="1128820"/>
            <a:ext cx="2227557" cy="5215571"/>
            <a:chOff x="8041746" y="1128820"/>
            <a:chExt cx="2227557" cy="521557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CB89BD-4E83-8C40-B9FE-07BCF0CE67B4}"/>
                </a:ext>
              </a:extLst>
            </p:cNvPr>
            <p:cNvCxnSpPr/>
            <p:nvPr/>
          </p:nvCxnSpPr>
          <p:spPr>
            <a:xfrm>
              <a:off x="8041746" y="1128820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6BAA85-1660-5D4C-AF1A-AC999B9E789B}"/>
                </a:ext>
              </a:extLst>
            </p:cNvPr>
            <p:cNvCxnSpPr/>
            <p:nvPr/>
          </p:nvCxnSpPr>
          <p:spPr>
            <a:xfrm>
              <a:off x="8682399" y="1348910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1C8878-C796-E140-90EE-15E41A47409D}"/>
                </a:ext>
              </a:extLst>
            </p:cNvPr>
            <p:cNvCxnSpPr/>
            <p:nvPr/>
          </p:nvCxnSpPr>
          <p:spPr>
            <a:xfrm>
              <a:off x="9373863" y="1628718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56CA19-1B89-4242-AECD-43622CB38E85}"/>
                </a:ext>
              </a:extLst>
            </p:cNvPr>
            <p:cNvCxnSpPr/>
            <p:nvPr/>
          </p:nvCxnSpPr>
          <p:spPr>
            <a:xfrm>
              <a:off x="10018990" y="1835856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0BB84A-F372-5443-A702-74908917F762}"/>
                </a:ext>
              </a:extLst>
            </p:cNvPr>
            <p:cNvCxnSpPr/>
            <p:nvPr/>
          </p:nvCxnSpPr>
          <p:spPr>
            <a:xfrm>
              <a:off x="10018990" y="2401807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D60244-0585-F64D-85FA-B0D00C6356C6}"/>
                </a:ext>
              </a:extLst>
            </p:cNvPr>
            <p:cNvCxnSpPr/>
            <p:nvPr/>
          </p:nvCxnSpPr>
          <p:spPr>
            <a:xfrm>
              <a:off x="8682399" y="2578308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A8AD81-007E-AC42-B04F-9EAF66B56309}"/>
                </a:ext>
              </a:extLst>
            </p:cNvPr>
            <p:cNvCxnSpPr/>
            <p:nvPr/>
          </p:nvCxnSpPr>
          <p:spPr>
            <a:xfrm>
              <a:off x="9373863" y="2855187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ED017C-8A93-A345-BC77-D9980D17F57B}"/>
                </a:ext>
              </a:extLst>
            </p:cNvPr>
            <p:cNvCxnSpPr/>
            <p:nvPr/>
          </p:nvCxnSpPr>
          <p:spPr>
            <a:xfrm>
              <a:off x="10081449" y="3110020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C89433-9DEA-2243-8637-A5B21B6ACA90}"/>
                </a:ext>
              </a:extLst>
            </p:cNvPr>
            <p:cNvCxnSpPr/>
            <p:nvPr/>
          </p:nvCxnSpPr>
          <p:spPr>
            <a:xfrm>
              <a:off x="9357385" y="4009301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9F4051-4B21-A24F-8426-39759A67710B}"/>
                </a:ext>
              </a:extLst>
            </p:cNvPr>
            <p:cNvCxnSpPr/>
            <p:nvPr/>
          </p:nvCxnSpPr>
          <p:spPr>
            <a:xfrm>
              <a:off x="10018990" y="4287084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F74EBA-4EAD-6547-AA7F-B52D6ABD77F5}"/>
                </a:ext>
              </a:extLst>
            </p:cNvPr>
            <p:cNvCxnSpPr/>
            <p:nvPr/>
          </p:nvCxnSpPr>
          <p:spPr>
            <a:xfrm>
              <a:off x="10032493" y="3740635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0160DC-FBEE-0448-B7FF-F1134E308B78}"/>
                </a:ext>
              </a:extLst>
            </p:cNvPr>
            <p:cNvCxnSpPr/>
            <p:nvPr/>
          </p:nvCxnSpPr>
          <p:spPr>
            <a:xfrm>
              <a:off x="10002512" y="4893849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D0EAB2-8ABD-4549-9352-72F3484217BE}"/>
                </a:ext>
              </a:extLst>
            </p:cNvPr>
            <p:cNvCxnSpPr/>
            <p:nvPr/>
          </p:nvCxnSpPr>
          <p:spPr>
            <a:xfrm>
              <a:off x="10002512" y="5253613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9BDA284-E3EE-2B46-8D94-1F48259F8DC0}"/>
                </a:ext>
              </a:extLst>
            </p:cNvPr>
            <p:cNvCxnSpPr/>
            <p:nvPr/>
          </p:nvCxnSpPr>
          <p:spPr>
            <a:xfrm>
              <a:off x="10018990" y="5846364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0005E7-6526-BE41-A840-16A098B0D5C4}"/>
                </a:ext>
              </a:extLst>
            </p:cNvPr>
            <p:cNvCxnSpPr/>
            <p:nvPr/>
          </p:nvCxnSpPr>
          <p:spPr>
            <a:xfrm>
              <a:off x="9340907" y="6344391"/>
              <a:ext cx="187854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8" grpId="0"/>
      <p:bldP spid="9" grpId="0"/>
      <p:bldP spid="10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12817"/>
            <a:ext cx="11242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Q2.</a:t>
            </a:r>
            <a:r>
              <a:rPr lang="en-US" dirty="0">
                <a:latin typeface="CMR10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1371355" y="443735"/>
            <a:ext cx="10197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(Past year’s exam question.)</a:t>
            </a:r>
          </a:p>
          <a:p>
            <a:r>
              <a:rPr lang="en-US" sz="2800" dirty="0"/>
              <a:t>Lock with 40 positions. To unlock, rotate clockwise, then counterclockwise, then clockwise. Consecutive numbers not allowed. </a:t>
            </a:r>
            <a:r>
              <a:rPr lang="en-US" sz="2800" dirty="0">
                <a:solidFill>
                  <a:srgbClr val="0000FF"/>
                </a:solidFill>
              </a:rPr>
              <a:t>How many codes are there?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B9F8F-C522-42D0-9011-6A7604560A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66" y="2406846"/>
            <a:ext cx="2175163" cy="3360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FFAE7-8A59-4841-B1D6-D0F79ED65566}"/>
              </a:ext>
            </a:extLst>
          </p:cNvPr>
          <p:cNvSpPr txBox="1"/>
          <p:nvPr/>
        </p:nvSpPr>
        <p:spPr>
          <a:xfrm>
            <a:off x="4562581" y="2227579"/>
            <a:ext cx="6208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 the </a:t>
            </a:r>
            <a:r>
              <a:rPr lang="en-US" sz="2000" dirty="0">
                <a:solidFill>
                  <a:srgbClr val="0000FF"/>
                </a:solidFill>
              </a:rPr>
              <a:t>direction</a:t>
            </a:r>
            <a:r>
              <a:rPr lang="en-US" sz="2000" dirty="0"/>
              <a:t> (clockwise, counterclockwise) important?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61A97-8AEF-E040-85B9-0C9D14696A1E}"/>
              </a:ext>
            </a:extLst>
          </p:cNvPr>
          <p:cNvSpPr txBox="1"/>
          <p:nvPr/>
        </p:nvSpPr>
        <p:spPr>
          <a:xfrm>
            <a:off x="4562581" y="2658188"/>
            <a:ext cx="6864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, we only care about what is the </a:t>
            </a:r>
            <a:r>
              <a:rPr lang="en-US" sz="2000" dirty="0">
                <a:solidFill>
                  <a:srgbClr val="0000FF"/>
                </a:solidFill>
              </a:rPr>
              <a:t>position</a:t>
            </a:r>
            <a:r>
              <a:rPr lang="en-US" sz="2000" dirty="0"/>
              <a:t> we need to arrive 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A129-CD2C-DA46-A82C-2600E18B1C94}"/>
              </a:ext>
            </a:extLst>
          </p:cNvPr>
          <p:cNvSpPr txBox="1"/>
          <p:nvPr/>
        </p:nvSpPr>
        <p:spPr>
          <a:xfrm>
            <a:off x="4562581" y="3087816"/>
            <a:ext cx="650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</a:t>
            </a:r>
            <a:r>
              <a:rPr lang="en-US" sz="2000" dirty="0">
                <a:solidFill>
                  <a:srgbClr val="0000FF"/>
                </a:solidFill>
              </a:rPr>
              <a:t>40</a:t>
            </a:r>
            <a:r>
              <a:rPr lang="en-US" sz="2000" dirty="0"/>
              <a:t> possible positions that the </a:t>
            </a:r>
            <a:r>
              <a:rPr lang="en-US" sz="2000" dirty="0">
                <a:solidFill>
                  <a:srgbClr val="C00000"/>
                </a:solidFill>
              </a:rPr>
              <a:t>first number </a:t>
            </a:r>
            <a:r>
              <a:rPr lang="en-US" sz="2000" dirty="0"/>
              <a:t>can be.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73517-038A-C54A-B5D3-A437F52A7138}"/>
              </a:ext>
            </a:extLst>
          </p:cNvPr>
          <p:cNvSpPr txBox="1"/>
          <p:nvPr/>
        </p:nvSpPr>
        <p:spPr>
          <a:xfrm>
            <a:off x="4562581" y="3583981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second number must be </a:t>
            </a:r>
            <a:r>
              <a:rPr lang="en-US" dirty="0">
                <a:solidFill>
                  <a:srgbClr val="0000FF"/>
                </a:solidFill>
              </a:rPr>
              <a:t>different</a:t>
            </a:r>
            <a:r>
              <a:rPr lang="en-US" dirty="0"/>
              <a:t> than the first one, there</a:t>
            </a:r>
          </a:p>
          <a:p>
            <a:r>
              <a:rPr lang="en-US" dirty="0"/>
              <a:t>are </a:t>
            </a:r>
            <a:r>
              <a:rPr lang="en-US" dirty="0">
                <a:solidFill>
                  <a:srgbClr val="0000FF"/>
                </a:solidFill>
              </a:rPr>
              <a:t>39</a:t>
            </a:r>
            <a:r>
              <a:rPr lang="en-US" dirty="0"/>
              <a:t> (40 - 1) possible positions that the </a:t>
            </a:r>
            <a:r>
              <a:rPr lang="en-US" dirty="0">
                <a:solidFill>
                  <a:srgbClr val="C00000"/>
                </a:solidFill>
              </a:rPr>
              <a:t>second number</a:t>
            </a:r>
            <a:r>
              <a:rPr lang="en-US" dirty="0"/>
              <a:t> can be.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29596-F8B4-8446-A71F-967A435B3E12}"/>
              </a:ext>
            </a:extLst>
          </p:cNvPr>
          <p:cNvSpPr txBox="1"/>
          <p:nvPr/>
        </p:nvSpPr>
        <p:spPr>
          <a:xfrm>
            <a:off x="4551327" y="4265927"/>
            <a:ext cx="671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third number must be </a:t>
            </a:r>
            <a:r>
              <a:rPr lang="en-US" dirty="0">
                <a:solidFill>
                  <a:srgbClr val="0000FF"/>
                </a:solidFill>
              </a:rPr>
              <a:t>different</a:t>
            </a:r>
            <a:r>
              <a:rPr lang="en-US" dirty="0"/>
              <a:t> than the second one, there </a:t>
            </a:r>
          </a:p>
          <a:p>
            <a:r>
              <a:rPr lang="en-US" dirty="0"/>
              <a:t>are </a:t>
            </a:r>
            <a:r>
              <a:rPr lang="en-US" dirty="0">
                <a:solidFill>
                  <a:srgbClr val="0000FF"/>
                </a:solidFill>
              </a:rPr>
              <a:t>39</a:t>
            </a:r>
            <a:r>
              <a:rPr lang="en-US" dirty="0"/>
              <a:t> (40 - 1) possible positions that the </a:t>
            </a:r>
            <a:r>
              <a:rPr lang="en-US" dirty="0">
                <a:solidFill>
                  <a:srgbClr val="C00000"/>
                </a:solidFill>
              </a:rPr>
              <a:t>third number</a:t>
            </a:r>
            <a:r>
              <a:rPr lang="en-US" dirty="0"/>
              <a:t> can be.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337A3-E510-4145-AA8F-9B6346ECFC21}"/>
              </a:ext>
            </a:extLst>
          </p:cNvPr>
          <p:cNvSpPr txBox="1"/>
          <p:nvPr/>
        </p:nvSpPr>
        <p:spPr>
          <a:xfrm>
            <a:off x="4772382" y="5140293"/>
            <a:ext cx="5788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</a:t>
            </a:r>
            <a:r>
              <a:rPr lang="en-US" sz="2400" dirty="0">
                <a:solidFill>
                  <a:srgbClr val="C00000"/>
                </a:solidFill>
              </a:rPr>
              <a:t>Theorem 9.2.1 The multiplication rule</a:t>
            </a:r>
            <a:r>
              <a:rPr lang="en-US" sz="2400" dirty="0"/>
              <a:t>, </a:t>
            </a:r>
          </a:p>
          <a:p>
            <a:r>
              <a:rPr lang="en-US" sz="2400" dirty="0"/>
              <a:t>there are </a:t>
            </a:r>
            <a:r>
              <a:rPr lang="en-US" sz="2400" dirty="0">
                <a:solidFill>
                  <a:srgbClr val="0000FF"/>
                </a:solidFill>
              </a:rPr>
              <a:t>40 x 39 x 39 = 60840</a:t>
            </a:r>
            <a:r>
              <a:rPr lang="en-US" sz="2400" dirty="0"/>
              <a:t>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3BA5A-7B2E-4996-B973-BA31FBAB0F50}"/>
              </a:ext>
            </a:extLst>
          </p:cNvPr>
          <p:cNvSpPr txBox="1"/>
          <p:nvPr/>
        </p:nvSpPr>
        <p:spPr>
          <a:xfrm>
            <a:off x="6793025" y="2315448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608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7FFABF-2929-4B89-A477-919BD64D6497}"/>
              </a:ext>
            </a:extLst>
          </p:cNvPr>
          <p:cNvGrpSpPr/>
          <p:nvPr/>
        </p:nvGrpSpPr>
        <p:grpSpPr>
          <a:xfrm>
            <a:off x="4911001" y="997627"/>
            <a:ext cx="2466109" cy="867657"/>
            <a:chOff x="1759526" y="1277872"/>
            <a:chExt cx="2466109" cy="8676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FAF60F-E902-4D7A-A9EC-CCCF443441E9}"/>
                </a:ext>
              </a:extLst>
            </p:cNvPr>
            <p:cNvGrpSpPr/>
            <p:nvPr/>
          </p:nvGrpSpPr>
          <p:grpSpPr>
            <a:xfrm>
              <a:off x="1759526" y="1277872"/>
              <a:ext cx="2327564" cy="867657"/>
              <a:chOff x="2202872" y="1002707"/>
              <a:chExt cx="2327564" cy="86765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E4B9A9D-7F0B-4CEB-BB52-33CCCF5A3E73}"/>
                  </a:ext>
                </a:extLst>
              </p:cNvPr>
              <p:cNvSpPr/>
              <p:nvPr/>
            </p:nvSpPr>
            <p:spPr>
              <a:xfrm>
                <a:off x="2590797" y="1002707"/>
                <a:ext cx="1939639" cy="86765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1175AE-B052-4B4F-BB80-0B82CCA58206}"/>
                  </a:ext>
                </a:extLst>
              </p:cNvPr>
              <p:cNvSpPr txBox="1"/>
              <p:nvPr/>
            </p:nvSpPr>
            <p:spPr>
              <a:xfrm>
                <a:off x="2202872" y="1026673"/>
                <a:ext cx="23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CS1231S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FBCCD3-CC99-4B28-8729-BBA7246D09DD}"/>
                </a:ext>
              </a:extLst>
            </p:cNvPr>
            <p:cNvSpPr txBox="1"/>
            <p:nvPr/>
          </p:nvSpPr>
          <p:spPr>
            <a:xfrm>
              <a:off x="3186544" y="1639203"/>
              <a:ext cx="1039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672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233052" y="382427"/>
            <a:ext cx="31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CS students: 789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0AEFB7-818E-4EEB-96F5-BFB24F3697E6}"/>
              </a:ext>
            </a:extLst>
          </p:cNvPr>
          <p:cNvSpPr/>
          <p:nvPr/>
        </p:nvSpPr>
        <p:spPr>
          <a:xfrm rot="16200000">
            <a:off x="7184218" y="99099"/>
            <a:ext cx="272658" cy="4043237"/>
          </a:xfrm>
          <a:prstGeom prst="leftBrace">
            <a:avLst>
              <a:gd name="adj1" fmla="val 465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747521-3876-48B4-B71D-A4967AA4483F}"/>
              </a:ext>
            </a:extLst>
          </p:cNvPr>
          <p:cNvGrpSpPr/>
          <p:nvPr/>
        </p:nvGrpSpPr>
        <p:grpSpPr>
          <a:xfrm>
            <a:off x="7103806" y="997627"/>
            <a:ext cx="2466109" cy="867657"/>
            <a:chOff x="1759526" y="1277872"/>
            <a:chExt cx="2466109" cy="8676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B641F9-794C-4A1F-92FA-25B0113584EF}"/>
                </a:ext>
              </a:extLst>
            </p:cNvPr>
            <p:cNvGrpSpPr/>
            <p:nvPr/>
          </p:nvGrpSpPr>
          <p:grpSpPr>
            <a:xfrm>
              <a:off x="1759526" y="1277872"/>
              <a:ext cx="2327564" cy="867657"/>
              <a:chOff x="2202872" y="1002707"/>
              <a:chExt cx="2327564" cy="867657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35024F2-9695-491C-9F46-292B65E65ED4}"/>
                  </a:ext>
                </a:extLst>
              </p:cNvPr>
              <p:cNvSpPr/>
              <p:nvPr/>
            </p:nvSpPr>
            <p:spPr>
              <a:xfrm>
                <a:off x="2590797" y="1002707"/>
                <a:ext cx="1939639" cy="86765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462305-4DEF-4F49-89DD-906C67C4F7EC}"/>
                  </a:ext>
                </a:extLst>
              </p:cNvPr>
              <p:cNvSpPr txBox="1"/>
              <p:nvPr/>
            </p:nvSpPr>
            <p:spPr>
              <a:xfrm>
                <a:off x="2202872" y="1026673"/>
                <a:ext cx="23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CS1101S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CD0D9A-7DB1-4889-BF28-479C1B348193}"/>
                </a:ext>
              </a:extLst>
            </p:cNvPr>
            <p:cNvSpPr txBox="1"/>
            <p:nvPr/>
          </p:nvSpPr>
          <p:spPr>
            <a:xfrm>
              <a:off x="3186544" y="1639203"/>
              <a:ext cx="1039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629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A519CE-7555-414E-B4D3-33D98F75DA27}"/>
              </a:ext>
            </a:extLst>
          </p:cNvPr>
          <p:cNvGrpSpPr/>
          <p:nvPr/>
        </p:nvGrpSpPr>
        <p:grpSpPr>
          <a:xfrm>
            <a:off x="9272686" y="997627"/>
            <a:ext cx="2466109" cy="867657"/>
            <a:chOff x="1759526" y="1277872"/>
            <a:chExt cx="2466109" cy="86765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6A189F-E297-4EE7-8377-374986BB5549}"/>
                </a:ext>
              </a:extLst>
            </p:cNvPr>
            <p:cNvGrpSpPr/>
            <p:nvPr/>
          </p:nvGrpSpPr>
          <p:grpSpPr>
            <a:xfrm>
              <a:off x="1759526" y="1277872"/>
              <a:ext cx="2327564" cy="867657"/>
              <a:chOff x="2202872" y="1002707"/>
              <a:chExt cx="2327564" cy="867657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2FDCFF9-FDEC-4948-8B94-3A9E0CA19AA8}"/>
                  </a:ext>
                </a:extLst>
              </p:cNvPr>
              <p:cNvSpPr/>
              <p:nvPr/>
            </p:nvSpPr>
            <p:spPr>
              <a:xfrm>
                <a:off x="2590797" y="1002707"/>
                <a:ext cx="1939639" cy="86765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54F787-2551-4769-A7DD-00D864EB0797}"/>
                  </a:ext>
                </a:extLst>
              </p:cNvPr>
              <p:cNvSpPr txBox="1"/>
              <p:nvPr/>
            </p:nvSpPr>
            <p:spPr>
              <a:xfrm>
                <a:off x="2202872" y="1026673"/>
                <a:ext cx="23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MA1101R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C875D2-69C2-4A3D-94F6-C9E8B5E79AC3}"/>
                </a:ext>
              </a:extLst>
            </p:cNvPr>
            <p:cNvSpPr txBox="1"/>
            <p:nvPr/>
          </p:nvSpPr>
          <p:spPr>
            <a:xfrm>
              <a:off x="3186544" y="1639203"/>
              <a:ext cx="1039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153</a:t>
              </a:r>
            </a:p>
          </p:txBody>
        </p:sp>
      </p:grpSp>
      <p:sp>
        <p:nvSpPr>
          <p:cNvPr id="38" name="Left Brace 37">
            <a:extLst>
              <a:ext uri="{FF2B5EF4-FFF2-40B4-BE49-F238E27FC236}">
                <a16:creationId xmlns:a16="http://schemas.microsoft.com/office/drawing/2014/main" id="{1C1B2439-6355-442B-8646-2E28432035B0}"/>
              </a:ext>
            </a:extLst>
          </p:cNvPr>
          <p:cNvSpPr/>
          <p:nvPr/>
        </p:nvSpPr>
        <p:spPr>
          <a:xfrm rot="5400000" flipV="1">
            <a:off x="9384473" y="-1263914"/>
            <a:ext cx="309281" cy="4094766"/>
          </a:xfrm>
          <a:prstGeom prst="leftBrace">
            <a:avLst>
              <a:gd name="adj1" fmla="val 465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6FB462-5545-4572-86B8-B337D7850830}"/>
              </a:ext>
            </a:extLst>
          </p:cNvPr>
          <p:cNvSpPr txBox="1"/>
          <p:nvPr/>
        </p:nvSpPr>
        <p:spPr>
          <a:xfrm>
            <a:off x="9116291" y="136447"/>
            <a:ext cx="88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53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0FEF9D5-AB09-4CBD-B8C2-1AD12CC7E7FC}"/>
              </a:ext>
            </a:extLst>
          </p:cNvPr>
          <p:cNvSpPr/>
          <p:nvPr/>
        </p:nvSpPr>
        <p:spPr>
          <a:xfrm>
            <a:off x="7205797" y="1867360"/>
            <a:ext cx="2901270" cy="810537"/>
          </a:xfrm>
          <a:custGeom>
            <a:avLst/>
            <a:gdLst>
              <a:gd name="connsiteX0" fmla="*/ 0 w 2901270"/>
              <a:gd name="connsiteY0" fmla="*/ 0 h 810537"/>
              <a:gd name="connsiteX1" fmla="*/ 1731818 w 2901270"/>
              <a:gd name="connsiteY1" fmla="*/ 692727 h 810537"/>
              <a:gd name="connsiteX2" fmla="*/ 2798618 w 2901270"/>
              <a:gd name="connsiteY2" fmla="*/ 803563 h 810537"/>
              <a:gd name="connsiteX3" fmla="*/ 2798618 w 2901270"/>
              <a:gd name="connsiteY3" fmla="*/ 789709 h 81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270" h="810537">
                <a:moveTo>
                  <a:pt x="0" y="0"/>
                </a:moveTo>
                <a:cubicBezTo>
                  <a:pt x="632691" y="279400"/>
                  <a:pt x="1265382" y="558800"/>
                  <a:pt x="1731818" y="692727"/>
                </a:cubicBezTo>
                <a:cubicBezTo>
                  <a:pt x="2198254" y="826654"/>
                  <a:pt x="2798618" y="803563"/>
                  <a:pt x="2798618" y="803563"/>
                </a:cubicBezTo>
                <a:cubicBezTo>
                  <a:pt x="2976418" y="819727"/>
                  <a:pt x="2887518" y="804718"/>
                  <a:pt x="2798618" y="789709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087B4D-54A5-47FC-98CD-7F7BC56FF229}"/>
              </a:ext>
            </a:extLst>
          </p:cNvPr>
          <p:cNvSpPr/>
          <p:nvPr/>
        </p:nvSpPr>
        <p:spPr>
          <a:xfrm>
            <a:off x="10776054" y="1964396"/>
            <a:ext cx="554182" cy="651164"/>
          </a:xfrm>
          <a:custGeom>
            <a:avLst/>
            <a:gdLst>
              <a:gd name="connsiteX0" fmla="*/ 554182 w 554182"/>
              <a:gd name="connsiteY0" fmla="*/ 0 h 651164"/>
              <a:gd name="connsiteX1" fmla="*/ 526473 w 554182"/>
              <a:gd name="connsiteY1" fmla="*/ 69273 h 651164"/>
              <a:gd name="connsiteX2" fmla="*/ 471055 w 554182"/>
              <a:gd name="connsiteY2" fmla="*/ 374073 h 651164"/>
              <a:gd name="connsiteX3" fmla="*/ 0 w 554182"/>
              <a:gd name="connsiteY3" fmla="*/ 651164 h 6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182" h="651164">
                <a:moveTo>
                  <a:pt x="554182" y="0"/>
                </a:moveTo>
                <a:cubicBezTo>
                  <a:pt x="547255" y="3463"/>
                  <a:pt x="540328" y="6927"/>
                  <a:pt x="526473" y="69273"/>
                </a:cubicBezTo>
                <a:cubicBezTo>
                  <a:pt x="512618" y="131619"/>
                  <a:pt x="558801" y="277091"/>
                  <a:pt x="471055" y="374073"/>
                </a:cubicBezTo>
                <a:cubicBezTo>
                  <a:pt x="383309" y="471055"/>
                  <a:pt x="191654" y="561109"/>
                  <a:pt x="0" y="65116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33C0AB-AA0B-44A1-A22D-B8E12388B783}"/>
              </a:ext>
            </a:extLst>
          </p:cNvPr>
          <p:cNvSpPr txBox="1"/>
          <p:nvPr/>
        </p:nvSpPr>
        <p:spPr>
          <a:xfrm>
            <a:off x="10047433" y="2360150"/>
            <a:ext cx="8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87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0644CA-29E8-4E01-A22F-E0BA253CC150}"/>
              </a:ext>
            </a:extLst>
          </p:cNvPr>
          <p:cNvSpPr txBox="1"/>
          <p:nvPr/>
        </p:nvSpPr>
        <p:spPr>
          <a:xfrm>
            <a:off x="1133543" y="962743"/>
            <a:ext cx="310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All 3 modules: 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C64C99-9F71-48FB-8F62-1580BF788EE6}"/>
              </a:ext>
            </a:extLst>
          </p:cNvPr>
          <p:cNvSpPr txBox="1"/>
          <p:nvPr/>
        </p:nvSpPr>
        <p:spPr>
          <a:xfrm>
            <a:off x="722905" y="2524259"/>
            <a:ext cx="433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theorem should you use?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92BDD4-3824-42C2-A24F-32AA6EE09B01}"/>
              </a:ext>
            </a:extLst>
          </p:cNvPr>
          <p:cNvSpPr txBox="1"/>
          <p:nvPr/>
        </p:nvSpPr>
        <p:spPr>
          <a:xfrm>
            <a:off x="722905" y="2985924"/>
            <a:ext cx="6096000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Theorem 9.3.3 Inclusion/Exclusion Rule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FCF44A-EA55-4047-94F6-312F83BEF665}"/>
              </a:ext>
            </a:extLst>
          </p:cNvPr>
          <p:cNvSpPr txBox="1"/>
          <p:nvPr/>
        </p:nvSpPr>
        <p:spPr>
          <a:xfrm>
            <a:off x="543709" y="1507334"/>
            <a:ext cx="4855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</a:rPr>
              <a:t>How many CS students are not taking any of these 3 modules?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D56D52-6EAA-1D40-A13F-D50C4A08432A}"/>
                  </a:ext>
                </a:extLst>
              </p:cNvPr>
              <p:cNvSpPr txBox="1"/>
              <p:nvPr/>
            </p:nvSpPr>
            <p:spPr>
              <a:xfrm>
                <a:off x="595359" y="4237533"/>
                <a:ext cx="85460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SG" sz="2000" dirty="0"/>
                  <a:t>2.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672+629+153−608−87−53+46=752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D56D52-6EAA-1D40-A13F-D50C4A084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9" y="4237533"/>
                <a:ext cx="8546057" cy="707886"/>
              </a:xfrm>
              <a:prstGeom prst="rect">
                <a:avLst/>
              </a:prstGeom>
              <a:blipFill>
                <a:blip r:embed="rId2"/>
                <a:stretch>
                  <a:fillRect l="-892" t="-350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F206A0-D469-D54C-A87E-7B69AB82D98D}"/>
                  </a:ext>
                </a:extLst>
              </p:cNvPr>
              <p:cNvSpPr txBox="1"/>
              <p:nvPr/>
            </p:nvSpPr>
            <p:spPr>
              <a:xfrm>
                <a:off x="595359" y="4979063"/>
                <a:ext cx="7954678" cy="44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=789−752=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F206A0-D469-D54C-A87E-7B69AB82D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9" y="4979063"/>
                <a:ext cx="7954678" cy="444545"/>
              </a:xfrm>
              <a:prstGeom prst="rect">
                <a:avLst/>
              </a:prstGeom>
              <a:blipFill>
                <a:blip r:embed="rId3"/>
                <a:stretch>
                  <a:fillRect l="-843" t="-1370" b="-205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A6779-EDC6-764D-87B2-026E093BD129}"/>
                  </a:ext>
                </a:extLst>
              </p:cNvPr>
              <p:cNvSpPr txBox="1"/>
              <p:nvPr/>
            </p:nvSpPr>
            <p:spPr>
              <a:xfrm>
                <a:off x="595359" y="3702224"/>
                <a:ext cx="104433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1.  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be the sets of CS students taking CS1231S, CS1101S and MA1101R respectively.</a:t>
                </a:r>
                <a:r>
                  <a:rPr lang="en-SG" sz="2000" dirty="0">
                    <a:effectLst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A6779-EDC6-764D-87B2-026E093B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9" y="3702224"/>
                <a:ext cx="10443372" cy="400110"/>
              </a:xfrm>
              <a:prstGeom prst="rect">
                <a:avLst/>
              </a:prstGeom>
              <a:blipFill>
                <a:blip r:embed="rId4"/>
                <a:stretch>
                  <a:fillRect l="-72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091029A-A612-9144-92C3-FBC77F57AC1F}"/>
              </a:ext>
            </a:extLst>
          </p:cNvPr>
          <p:cNvSpPr txBox="1"/>
          <p:nvPr/>
        </p:nvSpPr>
        <p:spPr>
          <a:xfrm>
            <a:off x="595359" y="5550043"/>
            <a:ext cx="819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  There are </a:t>
            </a:r>
            <a:r>
              <a:rPr lang="en-US" sz="2000" b="1" dirty="0">
                <a:solidFill>
                  <a:srgbClr val="C00000"/>
                </a:solidFill>
              </a:rPr>
              <a:t>37 </a:t>
            </a:r>
            <a:r>
              <a:rPr lang="en-US" sz="2000" dirty="0"/>
              <a:t>CS students who are not taking any of these three modules.</a:t>
            </a:r>
            <a:r>
              <a:rPr lang="en-SG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4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978222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Among all permutations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positive integers from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800" dirty="0"/>
                  <a:t> through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, where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SG" sz="2800" dirty="0"/>
                  <a:t>, </a:t>
                </a:r>
                <a:r>
                  <a:rPr lang="en-SG" sz="2800" dirty="0">
                    <a:solidFill>
                      <a:srgbClr val="0000FF"/>
                    </a:solidFill>
                  </a:rPr>
                  <a:t>how many of them have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in the correct position?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9782226" cy="1384995"/>
              </a:xfrm>
              <a:prstGeom prst="rect">
                <a:avLst/>
              </a:prstGeom>
              <a:blipFill>
                <a:blip r:embed="rId2"/>
                <a:stretch>
                  <a:fillRect l="-1309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973874" y="2116261"/>
                <a:ext cx="10142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sz="2800" dirty="0"/>
                  <a:t> be the permutations with integer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/>
                  <a:t> in the correct position.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2116261"/>
                <a:ext cx="10142444" cy="523220"/>
              </a:xfrm>
              <a:prstGeom prst="rect">
                <a:avLst/>
              </a:prstGeom>
              <a:blipFill>
                <a:blip r:embed="rId3"/>
                <a:stretch>
                  <a:fillRect l="-125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E92BDD4-3824-42C2-A24F-32AA6EE09B01}"/>
              </a:ext>
            </a:extLst>
          </p:cNvPr>
          <p:cNvSpPr txBox="1"/>
          <p:nvPr/>
        </p:nvSpPr>
        <p:spPr>
          <a:xfrm>
            <a:off x="4396013" y="1593243"/>
            <a:ext cx="6942878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Theorem 9.3.3 Inclusion/Exclusion Rule </a:t>
            </a:r>
            <a:r>
              <a:rPr lang="en-SG" sz="2800" dirty="0"/>
              <a:t>again!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4BA1EF-75A0-43FE-977D-D4916A5A739C}"/>
                  </a:ext>
                </a:extLst>
              </p:cNvPr>
              <p:cNvSpPr txBox="1"/>
              <p:nvPr/>
            </p:nvSpPr>
            <p:spPr>
              <a:xfrm>
                <a:off x="1412247" y="2639481"/>
                <a:ext cx="4629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8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8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800" dirty="0"/>
                  <a:t>?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4BA1EF-75A0-43FE-977D-D4916A5A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2639481"/>
                <a:ext cx="4629169" cy="523220"/>
              </a:xfrm>
              <a:prstGeom prst="rect">
                <a:avLst/>
              </a:prstGeom>
              <a:blipFill>
                <a:blip r:embed="rId4"/>
                <a:stretch>
                  <a:fillRect l="-2740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64BCD8-D066-4908-B462-B86FF1E5C830}"/>
                  </a:ext>
                </a:extLst>
              </p:cNvPr>
              <p:cNvSpPr txBox="1"/>
              <p:nvPr/>
            </p:nvSpPr>
            <p:spPr>
              <a:xfrm>
                <a:off x="1412247" y="3120602"/>
                <a:ext cx="72199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|?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8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64BCD8-D066-4908-B462-B86FF1E5C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120602"/>
                <a:ext cx="7219970" cy="523220"/>
              </a:xfrm>
              <a:prstGeom prst="rect">
                <a:avLst/>
              </a:prstGeom>
              <a:blipFill>
                <a:blip r:embed="rId5"/>
                <a:stretch>
                  <a:fillRect l="-175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1B97D1-2785-42B0-932C-598B12F414F9}"/>
                  </a:ext>
                </a:extLst>
              </p:cNvPr>
              <p:cNvSpPr txBox="1"/>
              <p:nvPr/>
            </p:nvSpPr>
            <p:spPr>
              <a:xfrm>
                <a:off x="1412247" y="4154125"/>
                <a:ext cx="39078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2800" dirty="0"/>
                  <a:t>|?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1B97D1-2785-42B0-932C-598B12F4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4154125"/>
                <a:ext cx="3907898" cy="523220"/>
              </a:xfrm>
              <a:prstGeom prst="rect">
                <a:avLst/>
              </a:prstGeom>
              <a:blipFill>
                <a:blip r:embed="rId6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4237A-4A11-1445-83A7-9614E2D4E553}"/>
                  </a:ext>
                </a:extLst>
              </p:cNvPr>
              <p:cNvSpPr txBox="1"/>
              <p:nvPr/>
            </p:nvSpPr>
            <p:spPr>
              <a:xfrm>
                <a:off x="5022232" y="2636181"/>
                <a:ext cx="47682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4237A-4A11-1445-83A7-9614E2D4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32" y="2636181"/>
                <a:ext cx="4768235" cy="523220"/>
              </a:xfrm>
              <a:prstGeom prst="rect">
                <a:avLst/>
              </a:prstGeom>
              <a:blipFill>
                <a:blip r:embed="rId7"/>
                <a:stretch>
                  <a:fillRect l="-266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C9E2A-73DA-DE46-94FA-B03E95D63324}"/>
                  </a:ext>
                </a:extLst>
              </p:cNvPr>
              <p:cNvSpPr txBox="1"/>
              <p:nvPr/>
            </p:nvSpPr>
            <p:spPr>
              <a:xfrm>
                <a:off x="2593004" y="3649244"/>
                <a:ext cx="6629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C9E2A-73DA-DE46-94FA-B03E95D6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04" y="3649244"/>
                <a:ext cx="6629122" cy="523220"/>
              </a:xfrm>
              <a:prstGeom prst="rect">
                <a:avLst/>
              </a:prstGeom>
              <a:blipFill>
                <a:blip r:embed="rId8"/>
                <a:stretch>
                  <a:fillRect l="-210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6CC6D-CFC2-4741-AD5E-D59523D31D56}"/>
                  </a:ext>
                </a:extLst>
              </p:cNvPr>
              <p:cNvSpPr txBox="1"/>
              <p:nvPr/>
            </p:nvSpPr>
            <p:spPr>
              <a:xfrm>
                <a:off x="5022232" y="4133665"/>
                <a:ext cx="3799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6CC6D-CFC2-4741-AD5E-D59523D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32" y="4133665"/>
                <a:ext cx="3799695" cy="523220"/>
              </a:xfrm>
              <a:prstGeom prst="rect">
                <a:avLst/>
              </a:prstGeom>
              <a:blipFill>
                <a:blip r:embed="rId9"/>
                <a:stretch>
                  <a:fillRect l="-333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2FFA7-B877-7742-A1A4-3A4C72D19A0E}"/>
                  </a:ext>
                </a:extLst>
              </p:cNvPr>
              <p:cNvSpPr txBox="1"/>
              <p:nvPr/>
            </p:nvSpPr>
            <p:spPr>
              <a:xfrm>
                <a:off x="2023982" y="5167188"/>
                <a:ext cx="7766485" cy="10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SG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SG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SG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!−3</m:t>
                      </m:r>
                      <m:d>
                        <m:dPr>
                          <m:ctrlPr>
                            <a:rPr lang="en-SG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d>
                        <m:dPr>
                          <m:ctrlPr>
                            <a:rPr lang="en-SG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800" i="1" dirty="0">
                  <a:solidFill>
                    <a:srgbClr val="0000FF"/>
                  </a:solidFill>
                </a:endParaRPr>
              </a:p>
              <a:p>
                <a:r>
                  <a:rPr lang="en-US" sz="2800" dirty="0">
                    <a:solidFill>
                      <a:srgbClr val="0000FF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SG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  <m:d>
                      <m:dPr>
                        <m:ctrlP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2FFA7-B877-7742-A1A4-3A4C72D1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82" y="5167188"/>
                <a:ext cx="7766485" cy="10095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B772B3-B5FC-CB4B-9825-37E3FF4F06FD}"/>
              </a:ext>
            </a:extLst>
          </p:cNvPr>
          <p:cNvSpPr txBox="1"/>
          <p:nvPr/>
        </p:nvSpPr>
        <p:spPr>
          <a:xfrm>
            <a:off x="1412247" y="4656885"/>
            <a:ext cx="714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the inclusion/exclusion rule (theorem 9.3.3), 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4" grpId="0"/>
      <p:bldP spid="7" grpId="0"/>
      <p:bldP spid="11" grpId="0"/>
      <p:bldP spid="3" grpId="0"/>
      <p:bldP spid="6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382427"/>
            <a:ext cx="9782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Given n boxes numbered 1 to n, each box to be filled with a white ball or a blue ball. At least one box contains a white ball and boxes containing white balls must be </a:t>
            </a:r>
            <a:r>
              <a:rPr lang="en-SG" sz="2800"/>
              <a:t>consecutively numbered.</a:t>
            </a:r>
            <a:endParaRPr lang="en-SG" sz="2800" dirty="0"/>
          </a:p>
          <a:p>
            <a:r>
              <a:rPr lang="en-SG" sz="2800" dirty="0">
                <a:solidFill>
                  <a:srgbClr val="0000FF"/>
                </a:solidFill>
              </a:rPr>
              <a:t>What is the total number of ways this can be done?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988318" y="2161839"/>
                <a:ext cx="643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Case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800" dirty="0"/>
                  <a:t>: A white ball in a box.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18" y="2161839"/>
                <a:ext cx="6438308" cy="523220"/>
              </a:xfrm>
              <a:prstGeom prst="rect">
                <a:avLst/>
              </a:prstGeom>
              <a:blipFill>
                <a:blip r:embed="rId2"/>
                <a:stretch>
                  <a:fillRect l="-196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72E8F-9758-4C48-B2BC-9467CB5AD62F}"/>
                  </a:ext>
                </a:extLst>
              </p:cNvPr>
              <p:cNvSpPr txBox="1"/>
              <p:nvPr/>
            </p:nvSpPr>
            <p:spPr>
              <a:xfrm>
                <a:off x="973874" y="2711869"/>
                <a:ext cx="6590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63638" indent="-1163638"/>
                <a:r>
                  <a:rPr lang="en-SG" sz="2800" dirty="0"/>
                  <a:t>Case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: White balls in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 consecutive boxes.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72E8F-9758-4C48-B2BC-9467CB5AD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2711869"/>
                <a:ext cx="6590708" cy="523220"/>
              </a:xfrm>
              <a:prstGeom prst="rect">
                <a:avLst/>
              </a:prstGeom>
              <a:blipFill>
                <a:blip r:embed="rId3"/>
                <a:stretch>
                  <a:fillRect l="-192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B7CDDB-3672-47CC-8D8A-0F189720CD6F}"/>
              </a:ext>
            </a:extLst>
          </p:cNvPr>
          <p:cNvSpPr txBox="1"/>
          <p:nvPr/>
        </p:nvSpPr>
        <p:spPr>
          <a:xfrm>
            <a:off x="1616083" y="3464440"/>
            <a:ext cx="519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 algn="ctr"/>
            <a:r>
              <a:rPr lang="en-SG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B6F73-C874-404F-9723-F804E16C70BC}"/>
                  </a:ext>
                </a:extLst>
              </p:cNvPr>
              <p:cNvSpPr txBox="1"/>
              <p:nvPr/>
            </p:nvSpPr>
            <p:spPr>
              <a:xfrm>
                <a:off x="973874" y="3770627"/>
                <a:ext cx="6590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63638" indent="-1163638"/>
                <a:r>
                  <a:rPr lang="en-SG" sz="2800" dirty="0"/>
                  <a:t>Case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: White balls in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consecutive boxes.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B6F73-C874-404F-9723-F804E16C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3770627"/>
                <a:ext cx="6590708" cy="523220"/>
              </a:xfrm>
              <a:prstGeom prst="rect">
                <a:avLst/>
              </a:prstGeom>
              <a:blipFill>
                <a:blip r:embed="rId4"/>
                <a:stretch>
                  <a:fillRect l="-1923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EBC205-A600-4346-A64B-DA042490AED7}"/>
                  </a:ext>
                </a:extLst>
              </p:cNvPr>
              <p:cNvSpPr txBox="1"/>
              <p:nvPr/>
            </p:nvSpPr>
            <p:spPr>
              <a:xfrm>
                <a:off x="988318" y="3212576"/>
                <a:ext cx="6590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63638" indent="-1163638"/>
                <a:r>
                  <a:rPr lang="en-SG" sz="2800" dirty="0"/>
                  <a:t>Case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800" dirty="0"/>
                  <a:t>: White balls in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sz="2800" dirty="0"/>
                  <a:t> consecutive boxes.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EBC205-A600-4346-A64B-DA042490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18" y="3212576"/>
                <a:ext cx="6590708" cy="523220"/>
              </a:xfrm>
              <a:prstGeom prst="rect">
                <a:avLst/>
              </a:prstGeom>
              <a:blipFill>
                <a:blip r:embed="rId5"/>
                <a:stretch>
                  <a:fillRect l="-192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5DCE885-0E25-4FDA-960D-5D76E2F277E0}"/>
              </a:ext>
            </a:extLst>
          </p:cNvPr>
          <p:cNvSpPr txBox="1"/>
          <p:nvPr/>
        </p:nvSpPr>
        <p:spPr>
          <a:xfrm>
            <a:off x="990346" y="4308249"/>
            <a:ext cx="329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/>
            <a:r>
              <a:rPr lang="en-SG" sz="2800" dirty="0"/>
              <a:t>What rule to apply?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CCB31-B741-4C72-98C3-7ED6C60EA4D3}"/>
              </a:ext>
            </a:extLst>
          </p:cNvPr>
          <p:cNvSpPr txBox="1"/>
          <p:nvPr/>
        </p:nvSpPr>
        <p:spPr>
          <a:xfrm>
            <a:off x="4139239" y="4314073"/>
            <a:ext cx="239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/>
            <a:r>
              <a:rPr lang="en-SG" sz="2800" dirty="0">
                <a:solidFill>
                  <a:srgbClr val="C00000"/>
                </a:solidFill>
              </a:rPr>
              <a:t>Addition rule.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CABD2-4CC7-4154-BF7C-F1C427F16770}"/>
                  </a:ext>
                </a:extLst>
              </p:cNvPr>
              <p:cNvSpPr txBox="1"/>
              <p:nvPr/>
            </p:nvSpPr>
            <p:spPr>
              <a:xfrm>
                <a:off x="7480865" y="2161839"/>
                <a:ext cx="955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CABD2-4CC7-4154-BF7C-F1C427F1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65" y="2161839"/>
                <a:ext cx="9559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B4254C-9B27-4528-AE8D-F6FCF08DE0C9}"/>
                  </a:ext>
                </a:extLst>
              </p:cNvPr>
              <p:cNvSpPr txBox="1"/>
              <p:nvPr/>
            </p:nvSpPr>
            <p:spPr>
              <a:xfrm>
                <a:off x="7131628" y="2708734"/>
                <a:ext cx="1669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B4254C-9B27-4528-AE8D-F6FCF08D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628" y="2708734"/>
                <a:ext cx="16694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7FF1C-C64F-4091-8C21-7F4BE00E55E8}"/>
                  </a:ext>
                </a:extLst>
              </p:cNvPr>
              <p:cNvSpPr txBox="1"/>
              <p:nvPr/>
            </p:nvSpPr>
            <p:spPr>
              <a:xfrm>
                <a:off x="7131628" y="3219159"/>
                <a:ext cx="1669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7FF1C-C64F-4091-8C21-7F4BE00E5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628" y="3219159"/>
                <a:ext cx="16694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00BF52-717F-405F-8D2A-E64F851B4D12}"/>
                  </a:ext>
                </a:extLst>
              </p:cNvPr>
              <p:cNvSpPr txBox="1"/>
              <p:nvPr/>
            </p:nvSpPr>
            <p:spPr>
              <a:xfrm>
                <a:off x="7451718" y="3791970"/>
                <a:ext cx="1029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00BF52-717F-405F-8D2A-E64F851B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18" y="3791970"/>
                <a:ext cx="102929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6C946-761C-A649-99D5-24B7CD80CDC5}"/>
                  </a:ext>
                </a:extLst>
              </p:cNvPr>
              <p:cNvSpPr txBox="1"/>
              <p:nvPr/>
            </p:nvSpPr>
            <p:spPr>
              <a:xfrm>
                <a:off x="6235520" y="4844411"/>
                <a:ext cx="5654112" cy="1699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dirty="0">
                    <a:solidFill>
                      <a:srgbClr val="0000FF"/>
                    </a:solidFill>
                  </a:rPr>
                  <a:t>2. Therefore, total number of ways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SG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SG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6C946-761C-A649-99D5-24B7CD80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520" y="4844411"/>
                <a:ext cx="5654112" cy="1699440"/>
              </a:xfrm>
              <a:prstGeom prst="rect">
                <a:avLst/>
              </a:prstGeom>
              <a:blipFill>
                <a:blip r:embed="rId10"/>
                <a:stretch>
                  <a:fillRect l="-20404" t="-55556" b="-12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50699-B5AB-3844-87ED-D10D1C15835A}"/>
                  </a:ext>
                </a:extLst>
              </p:cNvPr>
              <p:cNvSpPr txBox="1"/>
              <p:nvPr/>
            </p:nvSpPr>
            <p:spPr>
              <a:xfrm>
                <a:off x="376619" y="4802665"/>
                <a:ext cx="571938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1. 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(1 ≤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consecutively numbered boxes that contain white balls, there are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ways.</a:t>
                </a:r>
                <a:r>
                  <a:rPr lang="en-SG" sz="2800" dirty="0">
                    <a:solidFill>
                      <a:srgbClr val="0000FF"/>
                    </a:solidFill>
                    <a:effectLst/>
                  </a:rPr>
                  <a:t> </a:t>
                </a:r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50699-B5AB-3844-87ED-D10D1C15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9" y="4802665"/>
                <a:ext cx="5719381" cy="1384995"/>
              </a:xfrm>
              <a:prstGeom prst="rect">
                <a:avLst/>
              </a:prstGeom>
              <a:blipFill>
                <a:blip r:embed="rId11"/>
                <a:stretch>
                  <a:fillRect l="-2212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2" grpId="0"/>
      <p:bldP spid="13" grpId="0"/>
      <p:bldP spid="15" grpId="0"/>
      <p:bldP spid="16" grpId="0"/>
      <p:bldP spid="17" grpId="0"/>
      <p:bldP spid="18" grpId="0"/>
      <p:bldP spid="3" grpId="0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729391" y="936769"/>
                <a:ext cx="1073321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In Tutorial #4 D1, you are asked to write down all possible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8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8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8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SG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  <a:p>
                <a:r>
                  <a:rPr lang="en-SG" sz="2800" dirty="0">
                    <a:solidFill>
                      <a:srgbClr val="0000FF"/>
                    </a:solidFill>
                  </a:rPr>
                  <a:t>How many possible functions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are there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SG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>
                    <a:solidFill>
                      <a:srgbClr val="0000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1" y="936769"/>
                <a:ext cx="10733217" cy="1384995"/>
              </a:xfrm>
              <a:prstGeom prst="rect">
                <a:avLst/>
              </a:prstGeom>
              <a:blipFill>
                <a:blip r:embed="rId2"/>
                <a:stretch>
                  <a:fillRect l="-1193" t="-4405" r="-1080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710649A-A9E3-40A9-BD3F-1FE00C820495}"/>
              </a:ext>
            </a:extLst>
          </p:cNvPr>
          <p:cNvGrpSpPr/>
          <p:nvPr/>
        </p:nvGrpSpPr>
        <p:grpSpPr>
          <a:xfrm>
            <a:off x="2311398" y="2456898"/>
            <a:ext cx="1288473" cy="3464333"/>
            <a:chOff x="1925780" y="2091341"/>
            <a:chExt cx="1288473" cy="34643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D200414-60ED-4608-8329-E261052605E9}"/>
                </a:ext>
              </a:extLst>
            </p:cNvPr>
            <p:cNvSpPr/>
            <p:nvPr/>
          </p:nvSpPr>
          <p:spPr>
            <a:xfrm>
              <a:off x="1925780" y="2660074"/>
              <a:ext cx="1288473" cy="2895600"/>
            </a:xfrm>
            <a:prstGeom prst="ellips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B62373-D98B-48B5-A639-8BDAC77B60FD}"/>
                    </a:ext>
                  </a:extLst>
                </p:cNvPr>
                <p:cNvSpPr txBox="1"/>
                <p:nvPr/>
              </p:nvSpPr>
              <p:spPr>
                <a:xfrm>
                  <a:off x="2304471" y="2091341"/>
                  <a:ext cx="6511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B62373-D98B-48B5-A639-8BDAC77B6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471" y="2091341"/>
                  <a:ext cx="65116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39C8AE-ED5C-4BE1-AECE-F0C9576D40C3}"/>
                </a:ext>
              </a:extLst>
            </p:cNvPr>
            <p:cNvSpPr/>
            <p:nvPr/>
          </p:nvSpPr>
          <p:spPr>
            <a:xfrm>
              <a:off x="2509980" y="3072718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8E2533-31B9-4445-994E-0BC2EAA74FF5}"/>
                </a:ext>
              </a:extLst>
            </p:cNvPr>
            <p:cNvSpPr/>
            <p:nvPr/>
          </p:nvSpPr>
          <p:spPr>
            <a:xfrm>
              <a:off x="2509980" y="3399795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8604BB-B594-40CD-9960-2D88B47FB139}"/>
                </a:ext>
              </a:extLst>
            </p:cNvPr>
            <p:cNvSpPr/>
            <p:nvPr/>
          </p:nvSpPr>
          <p:spPr>
            <a:xfrm>
              <a:off x="2509980" y="3732173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FDF083-E3ED-47A8-8161-D601A662DACF}"/>
                </a:ext>
              </a:extLst>
            </p:cNvPr>
            <p:cNvSpPr txBox="1"/>
            <p:nvPr/>
          </p:nvSpPr>
          <p:spPr>
            <a:xfrm>
              <a:off x="2282792" y="3890873"/>
              <a:ext cx="574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63638" indent="-1163638" algn="ctr"/>
              <a:r>
                <a:rPr lang="en-SG" sz="2800" dirty="0"/>
                <a:t>: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3BA9F-3C1D-497C-AA08-99CFF628C8A8}"/>
                </a:ext>
              </a:extLst>
            </p:cNvPr>
            <p:cNvSpPr/>
            <p:nvPr/>
          </p:nvSpPr>
          <p:spPr>
            <a:xfrm>
              <a:off x="2509980" y="4479560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869E1C-8927-4544-A4A9-1B110CB9EB2B}"/>
                </a:ext>
              </a:extLst>
            </p:cNvPr>
            <p:cNvSpPr/>
            <p:nvPr/>
          </p:nvSpPr>
          <p:spPr>
            <a:xfrm>
              <a:off x="2509980" y="4798955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05CCFC-6312-4636-8CD5-5F3C1809E662}"/>
              </a:ext>
            </a:extLst>
          </p:cNvPr>
          <p:cNvGrpSpPr/>
          <p:nvPr/>
        </p:nvGrpSpPr>
        <p:grpSpPr>
          <a:xfrm>
            <a:off x="4471892" y="2436331"/>
            <a:ext cx="1288473" cy="3464333"/>
            <a:chOff x="4086274" y="2070774"/>
            <a:chExt cx="1288473" cy="346433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A7013D-2069-48B9-B212-2AAD6C18A8E7}"/>
                </a:ext>
              </a:extLst>
            </p:cNvPr>
            <p:cNvSpPr/>
            <p:nvPr/>
          </p:nvSpPr>
          <p:spPr>
            <a:xfrm>
              <a:off x="4086274" y="2639507"/>
              <a:ext cx="1288473" cy="2895600"/>
            </a:xfrm>
            <a:prstGeom prst="ellips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B3CDC3-AEAF-42B4-9529-CE0529D7F9DE}"/>
                    </a:ext>
                  </a:extLst>
                </p:cNvPr>
                <p:cNvSpPr txBox="1"/>
                <p:nvPr/>
              </p:nvSpPr>
              <p:spPr>
                <a:xfrm>
                  <a:off x="4464965" y="2070774"/>
                  <a:ext cx="6511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B3CDC3-AEAF-42B4-9529-CE0529D7F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965" y="2070774"/>
                  <a:ext cx="65116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63EF6B-563E-4417-B9EF-83B9F6D3A8A7}"/>
                </a:ext>
              </a:extLst>
            </p:cNvPr>
            <p:cNvSpPr/>
            <p:nvPr/>
          </p:nvSpPr>
          <p:spPr>
            <a:xfrm>
              <a:off x="4670474" y="2881876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626812-E33E-453D-9865-E531A569E3C2}"/>
                </a:ext>
              </a:extLst>
            </p:cNvPr>
            <p:cNvSpPr/>
            <p:nvPr/>
          </p:nvSpPr>
          <p:spPr>
            <a:xfrm>
              <a:off x="4670474" y="3177700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7843B7-BBDA-48F2-9EED-B012D890C834}"/>
                </a:ext>
              </a:extLst>
            </p:cNvPr>
            <p:cNvSpPr/>
            <p:nvPr/>
          </p:nvSpPr>
          <p:spPr>
            <a:xfrm>
              <a:off x="4670474" y="3453159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0D6425-F99C-489E-8BFF-A4BD00B4B2D9}"/>
                </a:ext>
              </a:extLst>
            </p:cNvPr>
            <p:cNvSpPr txBox="1"/>
            <p:nvPr/>
          </p:nvSpPr>
          <p:spPr>
            <a:xfrm>
              <a:off x="4443286" y="3870306"/>
              <a:ext cx="574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63638" indent="-1163638" algn="ctr"/>
              <a:r>
                <a:rPr lang="en-SG" sz="2800" dirty="0"/>
                <a:t>: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DAEAD96-0B87-49B8-A472-163BC953B0A3}"/>
                </a:ext>
              </a:extLst>
            </p:cNvPr>
            <p:cNvSpPr/>
            <p:nvPr/>
          </p:nvSpPr>
          <p:spPr>
            <a:xfrm>
              <a:off x="4670474" y="4458993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96A70D0-D920-4F40-8C2E-91B364C27204}"/>
                </a:ext>
              </a:extLst>
            </p:cNvPr>
            <p:cNvSpPr/>
            <p:nvPr/>
          </p:nvSpPr>
          <p:spPr>
            <a:xfrm>
              <a:off x="4670474" y="4736565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F5F515-8168-455E-A0BD-7C88AC6F8647}"/>
                </a:ext>
              </a:extLst>
            </p:cNvPr>
            <p:cNvSpPr/>
            <p:nvPr/>
          </p:nvSpPr>
          <p:spPr>
            <a:xfrm>
              <a:off x="4670474" y="3738532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2F1319-BC81-4AF0-890E-18B8C17991EE}"/>
                </a:ext>
              </a:extLst>
            </p:cNvPr>
            <p:cNvSpPr/>
            <p:nvPr/>
          </p:nvSpPr>
          <p:spPr>
            <a:xfrm>
              <a:off x="4670474" y="4996893"/>
              <a:ext cx="120073" cy="1415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98087" y="3318201"/>
            <a:ext cx="2075589" cy="2115017"/>
            <a:chOff x="2998087" y="3318201"/>
            <a:chExt cx="2075589" cy="211501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4B246A-5E14-CE46-8323-4EF523B90B1B}"/>
                </a:ext>
              </a:extLst>
            </p:cNvPr>
            <p:cNvCxnSpPr>
              <a:cxnSpLocks/>
              <a:stCxn id="9" idx="5"/>
              <a:endCxn id="32" idx="2"/>
            </p:cNvCxnSpPr>
            <p:nvPr/>
          </p:nvCxnSpPr>
          <p:spPr>
            <a:xfrm flipV="1">
              <a:off x="2998087" y="3318201"/>
              <a:ext cx="2058005" cy="2408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5F3238E-2153-F74F-BEDA-A944ED20D4A4}"/>
                </a:ext>
              </a:extLst>
            </p:cNvPr>
            <p:cNvCxnSpPr>
              <a:cxnSpLocks/>
              <a:stCxn id="9" idx="5"/>
              <a:endCxn id="33" idx="2"/>
            </p:cNvCxnSpPr>
            <p:nvPr/>
          </p:nvCxnSpPr>
          <p:spPr>
            <a:xfrm>
              <a:off x="2998087" y="3559084"/>
              <a:ext cx="2058005" cy="5494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F370A09-06CF-FF4D-9520-7AE6F54D0647}"/>
                </a:ext>
              </a:extLst>
            </p:cNvPr>
            <p:cNvCxnSpPr>
              <a:cxnSpLocks/>
              <a:stCxn id="9" idx="5"/>
              <a:endCxn id="34" idx="2"/>
            </p:cNvCxnSpPr>
            <p:nvPr/>
          </p:nvCxnSpPr>
          <p:spPr>
            <a:xfrm>
              <a:off x="2998087" y="3559084"/>
              <a:ext cx="2058005" cy="330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8D16246-E290-084B-9A59-EF17C9BF37C6}"/>
                </a:ext>
              </a:extLst>
            </p:cNvPr>
            <p:cNvCxnSpPr>
              <a:cxnSpLocks/>
              <a:stCxn id="9" idx="5"/>
              <a:endCxn id="28" idx="2"/>
            </p:cNvCxnSpPr>
            <p:nvPr/>
          </p:nvCxnSpPr>
          <p:spPr>
            <a:xfrm>
              <a:off x="2998087" y="3559084"/>
              <a:ext cx="2058005" cy="61577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5E2608-A3AB-FC44-9F2D-72E7EFF52C5B}"/>
                </a:ext>
              </a:extLst>
            </p:cNvPr>
            <p:cNvCxnSpPr>
              <a:stCxn id="9" idx="5"/>
              <a:endCxn id="39" idx="2"/>
            </p:cNvCxnSpPr>
            <p:nvPr/>
          </p:nvCxnSpPr>
          <p:spPr>
            <a:xfrm>
              <a:off x="2998087" y="3559084"/>
              <a:ext cx="2058005" cy="18741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163680-E535-CE4A-A897-96C88058A08E}"/>
                </a:ext>
              </a:extLst>
            </p:cNvPr>
            <p:cNvCxnSpPr>
              <a:stCxn id="9" idx="5"/>
              <a:endCxn id="36" idx="2"/>
            </p:cNvCxnSpPr>
            <p:nvPr/>
          </p:nvCxnSpPr>
          <p:spPr>
            <a:xfrm>
              <a:off x="2998087" y="3559084"/>
              <a:ext cx="2058005" cy="13362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E85A06-943D-3C4D-8B34-2423526CAB03}"/>
                </a:ext>
              </a:extLst>
            </p:cNvPr>
            <p:cNvCxnSpPr>
              <a:stCxn id="9" idx="5"/>
              <a:endCxn id="37" idx="1"/>
            </p:cNvCxnSpPr>
            <p:nvPr/>
          </p:nvCxnSpPr>
          <p:spPr>
            <a:xfrm>
              <a:off x="2998087" y="3559084"/>
              <a:ext cx="2075589" cy="1563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15671" y="3368242"/>
            <a:ext cx="2058005" cy="2064976"/>
            <a:chOff x="3015671" y="3368242"/>
            <a:chExt cx="2058005" cy="206497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DEF77DD-631F-784F-9CD5-5E81ED8D885B}"/>
                </a:ext>
              </a:extLst>
            </p:cNvPr>
            <p:cNvCxnSpPr>
              <a:cxnSpLocks/>
              <a:stCxn id="22" idx="6"/>
              <a:endCxn id="32" idx="3"/>
            </p:cNvCxnSpPr>
            <p:nvPr/>
          </p:nvCxnSpPr>
          <p:spPr>
            <a:xfrm flipV="1">
              <a:off x="3015671" y="3368242"/>
              <a:ext cx="2058005" cy="15476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37893A7-8A76-FA4A-BC72-C9B4125F8A27}"/>
                </a:ext>
              </a:extLst>
            </p:cNvPr>
            <p:cNvCxnSpPr>
              <a:stCxn id="22" idx="6"/>
              <a:endCxn id="39" idx="2"/>
            </p:cNvCxnSpPr>
            <p:nvPr/>
          </p:nvCxnSpPr>
          <p:spPr>
            <a:xfrm>
              <a:off x="3015671" y="4915885"/>
              <a:ext cx="2040421" cy="5173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4B4A612-BC1B-F248-AB8A-211B3633C852}"/>
                </a:ext>
              </a:extLst>
            </p:cNvPr>
            <p:cNvCxnSpPr>
              <a:stCxn id="22" idx="6"/>
              <a:endCxn id="37" idx="1"/>
            </p:cNvCxnSpPr>
            <p:nvPr/>
          </p:nvCxnSpPr>
          <p:spPr>
            <a:xfrm>
              <a:off x="3015671" y="4915885"/>
              <a:ext cx="2058005" cy="2069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EAA4BE-9D75-2340-91AA-B18933CEB785}"/>
                </a:ext>
              </a:extLst>
            </p:cNvPr>
            <p:cNvCxnSpPr>
              <a:stCxn id="22" idx="6"/>
              <a:endCxn id="28" idx="2"/>
            </p:cNvCxnSpPr>
            <p:nvPr/>
          </p:nvCxnSpPr>
          <p:spPr>
            <a:xfrm flipV="1">
              <a:off x="3015671" y="4174857"/>
              <a:ext cx="2040421" cy="741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48920E2-5F5F-AB45-A13C-3A08174BED2B}"/>
                </a:ext>
              </a:extLst>
            </p:cNvPr>
            <p:cNvCxnSpPr>
              <a:stCxn id="22" idx="6"/>
              <a:endCxn id="34" idx="2"/>
            </p:cNvCxnSpPr>
            <p:nvPr/>
          </p:nvCxnSpPr>
          <p:spPr>
            <a:xfrm flipV="1">
              <a:off x="3015671" y="3889484"/>
              <a:ext cx="2040421" cy="10264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C0CFE33-0C53-B047-8EB2-3DF9DD5CE72E}"/>
                </a:ext>
              </a:extLst>
            </p:cNvPr>
            <p:cNvCxnSpPr>
              <a:stCxn id="22" idx="6"/>
              <a:endCxn id="33" idx="3"/>
            </p:cNvCxnSpPr>
            <p:nvPr/>
          </p:nvCxnSpPr>
          <p:spPr>
            <a:xfrm flipV="1">
              <a:off x="3015671" y="3664066"/>
              <a:ext cx="2058005" cy="12518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2F23302-9C35-8046-AAE4-7BAA3858D37F}"/>
                </a:ext>
              </a:extLst>
            </p:cNvPr>
            <p:cNvCxnSpPr>
              <a:stCxn id="22" idx="6"/>
              <a:endCxn id="36" idx="2"/>
            </p:cNvCxnSpPr>
            <p:nvPr/>
          </p:nvCxnSpPr>
          <p:spPr>
            <a:xfrm flipV="1">
              <a:off x="3015671" y="4895318"/>
              <a:ext cx="2040421" cy="205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7A33DF-74E0-B74A-BF07-BF3AD79B8D13}"/>
                  </a:ext>
                </a:extLst>
              </p:cNvPr>
              <p:cNvSpPr txBox="1"/>
              <p:nvPr/>
            </p:nvSpPr>
            <p:spPr>
              <a:xfrm>
                <a:off x="6344565" y="2988511"/>
                <a:ext cx="49274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elements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must be mapped to one of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elements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7A33DF-74E0-B74A-BF07-BF3AD79B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65" y="2988511"/>
                <a:ext cx="4927464" cy="1384995"/>
              </a:xfrm>
              <a:prstGeom prst="rect">
                <a:avLst/>
              </a:prstGeom>
              <a:blipFill>
                <a:blip r:embed="rId5"/>
                <a:stretch>
                  <a:fillRect l="-2599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015879-943D-774F-BB10-CEA341F6BB14}"/>
                  </a:ext>
                </a:extLst>
              </p:cNvPr>
              <p:cNvSpPr txBox="1"/>
              <p:nvPr/>
            </p:nvSpPr>
            <p:spPr>
              <a:xfrm>
                <a:off x="6344565" y="4757757"/>
                <a:ext cx="49274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possible functions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015879-943D-774F-BB10-CEA341F6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65" y="4757757"/>
                <a:ext cx="4927464" cy="954107"/>
              </a:xfrm>
              <a:prstGeom prst="rect">
                <a:avLst/>
              </a:prstGeom>
              <a:blipFill>
                <a:blip r:embed="rId6"/>
                <a:stretch>
                  <a:fillRect l="-2599" t="-5732" r="-2847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81924" y="5319027"/>
                <a:ext cx="1509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red arrows.</a:t>
                </a:r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24" y="5319027"/>
                <a:ext cx="1509330" cy="646331"/>
              </a:xfrm>
              <a:prstGeom prst="rect">
                <a:avLst/>
              </a:prstGeom>
              <a:blipFill>
                <a:blip r:embed="rId7"/>
                <a:stretch>
                  <a:fillRect l="-3644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54662" y="2677784"/>
                <a:ext cx="1509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green arrows.</a:t>
                </a:r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62" y="2677784"/>
                <a:ext cx="1509330" cy="646331"/>
              </a:xfrm>
              <a:prstGeom prst="rect">
                <a:avLst/>
              </a:prstGeom>
              <a:blipFill>
                <a:blip r:embed="rId8"/>
                <a:stretch>
                  <a:fillRect l="-3644" t="-4717" r="-2024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3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729391" y="1269468"/>
            <a:ext cx="10733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2800" dirty="0">
                <a:solidFill>
                  <a:srgbClr val="0000FF"/>
                </a:solidFill>
              </a:rPr>
              <a:t>(a)	In how many ways can 8 boys and 4 girls sit around a circular table, so that no two girls sit together?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A56A2-0C16-4C8D-8E37-46CB91BD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12811" y="348220"/>
            <a:ext cx="588303" cy="937082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518C9-D2FA-4ACD-883A-E2228CD2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563" y="385900"/>
            <a:ext cx="506896" cy="86172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0B7B4E-0990-46A5-9B8B-451E5114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3" y="385900"/>
            <a:ext cx="506896" cy="8617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8624C06-E511-4067-92F1-1A264420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563" y="385900"/>
            <a:ext cx="506896" cy="86172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DE05404-6800-4360-A552-56AD1AB3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59" y="385900"/>
            <a:ext cx="506896" cy="86172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D06D891-C888-47F9-8260-BF3CA869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55" y="385900"/>
            <a:ext cx="506896" cy="8617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417652E-2702-4835-9D79-A8EC0E3B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5" y="385900"/>
            <a:ext cx="506896" cy="86172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3B80FAC-7909-4009-8DB8-84477593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55" y="385900"/>
            <a:ext cx="506896" cy="8617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BFA0B4A-E406-40C7-A3FA-F577F21C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51" y="385900"/>
            <a:ext cx="506896" cy="8617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714DC57-799C-47BB-A36A-C87D3D9FB9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2846" y="348220"/>
            <a:ext cx="588303" cy="93708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C8B882B-849E-49C6-B546-56C2FBB6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1630" y="348220"/>
            <a:ext cx="588303" cy="93708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DA2C015-85BC-4273-BB3C-4890D99F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61665" y="348220"/>
            <a:ext cx="588303" cy="9370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D806D-B14F-E847-81B1-BEAC3A9D6320}"/>
              </a:ext>
            </a:extLst>
          </p:cNvPr>
          <p:cNvSpPr/>
          <p:nvPr/>
        </p:nvSpPr>
        <p:spPr>
          <a:xfrm>
            <a:off x="1013603" y="2299502"/>
            <a:ext cx="7654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sit the boys first, then sit each girl in between the boys so that no two girls will sit together.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09492" y="3328783"/>
            <a:ext cx="2518572" cy="2608756"/>
            <a:chOff x="1833957" y="3347990"/>
            <a:chExt cx="2995020" cy="310226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A295195-329C-544F-9423-2E5A3B57D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957" y="4301543"/>
              <a:ext cx="506896" cy="86172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FA5E2BD-F958-7542-A288-4B180C8F7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0183" y="3623678"/>
              <a:ext cx="506896" cy="86172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97FD2B-F1BD-3B44-A379-FB9862292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079" y="3347990"/>
              <a:ext cx="506896" cy="86172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BA7DE8F-68FE-3040-A745-1E04DE5EB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0183" y="5152446"/>
              <a:ext cx="506896" cy="8617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F6246B-1F6B-504D-89EE-6BDEAE612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079" y="5588531"/>
              <a:ext cx="506896" cy="86172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2650D3-9FEC-1740-84D2-CE648088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5633" y="5152446"/>
              <a:ext cx="506896" cy="86172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0715F4-E99F-4D46-B340-07B63E49A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2081" y="4290723"/>
              <a:ext cx="506896" cy="86172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19ECA85-D730-D24F-83B9-7F34E8E10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566" y="3586862"/>
              <a:ext cx="506896" cy="86172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177484" y="3567394"/>
            <a:ext cx="919019" cy="725993"/>
            <a:chOff x="1177484" y="3567394"/>
            <a:chExt cx="919019" cy="72599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D6B727D-BD7F-F142-85ED-0386C0FA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77484" y="3567394"/>
              <a:ext cx="455780" cy="725993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985FDC-1C52-784C-BBBE-C547DC0227AF}"/>
                </a:ext>
              </a:extLst>
            </p:cNvPr>
            <p:cNvGrpSpPr/>
            <p:nvPr/>
          </p:nvGrpSpPr>
          <p:grpSpPr>
            <a:xfrm>
              <a:off x="1666008" y="3938466"/>
              <a:ext cx="430495" cy="145011"/>
              <a:chOff x="3307904" y="3832283"/>
              <a:chExt cx="853920" cy="28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9E14C4A-EBF1-034F-8618-5F7A36AAA460}"/>
                      </a:ext>
                    </a:extLst>
                  </p14:cNvPr>
                  <p14:cNvContentPartPr/>
                  <p14:nvPr/>
                </p14:nvContentPartPr>
                <p14:xfrm>
                  <a:off x="3307904" y="3832283"/>
                  <a:ext cx="726840" cy="2804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9E14C4A-EBF1-034F-8618-5F7A36AAA46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299264" y="3823283"/>
                    <a:ext cx="74448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E591E83B-FEAF-174D-9DB1-1D1B93570B36}"/>
                      </a:ext>
                    </a:extLst>
                  </p14:cNvPr>
                  <p14:cNvContentPartPr/>
                  <p14:nvPr/>
                </p14:nvContentPartPr>
                <p14:xfrm>
                  <a:off x="3896504" y="3895283"/>
                  <a:ext cx="265320" cy="224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E591E83B-FEAF-174D-9DB1-1D1B93570B3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87504" y="3886643"/>
                    <a:ext cx="282960" cy="242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51CDF7C-4374-EA40-90A3-BFC0B96B820E}"/>
                  </a:ext>
                </a:extLst>
              </p14:cNvPr>
              <p14:cNvContentPartPr/>
              <p14:nvPr/>
            </p14:nvContentPartPr>
            <p14:xfrm>
              <a:off x="1266866" y="4332683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51CDF7C-4374-EA40-90A3-BFC0B96B82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626" y="4320443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713C48-9697-774F-95AC-495470DE8F6F}"/>
                  </a:ext>
                </a:extLst>
              </p:cNvPr>
              <p:cNvSpPr txBox="1"/>
              <p:nvPr/>
            </p:nvSpPr>
            <p:spPr>
              <a:xfrm>
                <a:off x="5248497" y="3120662"/>
                <a:ext cx="5463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8 boys can be seated in a circle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7!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ways.</a:t>
                </a:r>
                <a:r>
                  <a:rPr lang="en-SG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713C48-9697-774F-95AC-495470DE8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97" y="3120662"/>
                <a:ext cx="5463355" cy="461665"/>
              </a:xfrm>
              <a:prstGeom prst="rect">
                <a:avLst/>
              </a:prstGeom>
              <a:blipFill>
                <a:blip r:embed="rId10"/>
                <a:stretch>
                  <a:fillRect l="-1786" t="-10526" r="-335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835478" y="3484578"/>
            <a:ext cx="818593" cy="725993"/>
            <a:chOff x="3835478" y="3484578"/>
            <a:chExt cx="818593" cy="72599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BEE9CA3-5891-DE49-9FF4-8549491A7A48}"/>
                </a:ext>
              </a:extLst>
            </p:cNvPr>
            <p:cNvGrpSpPr/>
            <p:nvPr/>
          </p:nvGrpSpPr>
          <p:grpSpPr>
            <a:xfrm>
              <a:off x="3835478" y="3903521"/>
              <a:ext cx="329140" cy="141102"/>
              <a:chOff x="6067470" y="3810683"/>
              <a:chExt cx="590400" cy="43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B595978F-F33A-4447-90B6-51B2A6232A7D}"/>
                      </a:ext>
                    </a:extLst>
                  </p14:cNvPr>
                  <p14:cNvContentPartPr/>
                  <p14:nvPr/>
                </p14:nvContentPartPr>
                <p14:xfrm>
                  <a:off x="6098070" y="3810683"/>
                  <a:ext cx="559800" cy="392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B595978F-F33A-4447-90B6-51B2A6232A7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89430" y="3801683"/>
                    <a:ext cx="577440" cy="41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9AB633C-F686-C74E-A57C-6DADBDB43D28}"/>
                      </a:ext>
                    </a:extLst>
                  </p14:cNvPr>
                  <p14:cNvContentPartPr/>
                  <p14:nvPr/>
                </p14:nvContentPartPr>
                <p14:xfrm>
                  <a:off x="6067470" y="4043603"/>
                  <a:ext cx="158760" cy="2001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79AB633C-F686-C74E-A57C-6DADBDB43D2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058470" y="4034963"/>
                    <a:ext cx="176400" cy="217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D6B727D-BD7F-F142-85ED-0386C0FA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98291" y="3484578"/>
              <a:ext cx="455780" cy="725993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210228" y="4716857"/>
            <a:ext cx="890758" cy="725993"/>
            <a:chOff x="1210228" y="4716857"/>
            <a:chExt cx="890758" cy="72599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A434E4-030E-8640-A560-D22AE3975EA8}"/>
                </a:ext>
              </a:extLst>
            </p:cNvPr>
            <p:cNvGrpSpPr/>
            <p:nvPr/>
          </p:nvGrpSpPr>
          <p:grpSpPr>
            <a:xfrm>
              <a:off x="1709491" y="4993077"/>
              <a:ext cx="391495" cy="89215"/>
              <a:chOff x="3533984" y="6201083"/>
              <a:chExt cx="1297080" cy="223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03F0A0B-B3DB-FF44-84BA-0A80CD7B32D2}"/>
                      </a:ext>
                    </a:extLst>
                  </p14:cNvPr>
                  <p14:cNvContentPartPr/>
                  <p14:nvPr/>
                </p14:nvContentPartPr>
                <p14:xfrm>
                  <a:off x="3533984" y="6201083"/>
                  <a:ext cx="1238400" cy="2239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03F0A0B-B3DB-FF44-84BA-0A80CD7B32D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524984" y="6192083"/>
                    <a:ext cx="125604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1DB2D651-C4EA-4946-84A1-B8E7C05D0A21}"/>
                      </a:ext>
                    </a:extLst>
                  </p14:cNvPr>
                  <p14:cNvContentPartPr/>
                  <p14:nvPr/>
                </p14:nvContentPartPr>
                <p14:xfrm>
                  <a:off x="4589864" y="6201083"/>
                  <a:ext cx="241200" cy="217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1DB2D651-C4EA-4946-84A1-B8E7C05D0A2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580864" y="6192083"/>
                    <a:ext cx="258840" cy="23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D6B727D-BD7F-F142-85ED-0386C0FA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10228" y="4716857"/>
              <a:ext cx="455780" cy="72599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322889" y="5606985"/>
            <a:ext cx="766873" cy="725993"/>
            <a:chOff x="3322889" y="5606985"/>
            <a:chExt cx="766873" cy="7259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B2E672B-1F02-AE42-81E7-5D2957458DD6}"/>
                </a:ext>
              </a:extLst>
            </p:cNvPr>
            <p:cNvGrpSpPr/>
            <p:nvPr/>
          </p:nvGrpSpPr>
          <p:grpSpPr>
            <a:xfrm>
              <a:off x="3322889" y="5656043"/>
              <a:ext cx="280080" cy="298398"/>
              <a:chOff x="6212384" y="5325923"/>
              <a:chExt cx="721080" cy="76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9CDFEF9-F10A-314C-A0A9-C1256EC573DB}"/>
                      </a:ext>
                    </a:extLst>
                  </p14:cNvPr>
                  <p14:cNvContentPartPr/>
                  <p14:nvPr/>
                </p14:nvContentPartPr>
                <p14:xfrm>
                  <a:off x="6253424" y="5361203"/>
                  <a:ext cx="680040" cy="732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9CDFEF9-F10A-314C-A0A9-C1256EC573D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244784" y="5352563"/>
                    <a:ext cx="697680" cy="75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AA7345C-C0D7-A04C-8F33-630AE354B8B0}"/>
                      </a:ext>
                    </a:extLst>
                  </p14:cNvPr>
                  <p14:cNvContentPartPr/>
                  <p14:nvPr/>
                </p14:nvContentPartPr>
                <p14:xfrm>
                  <a:off x="6212384" y="5325923"/>
                  <a:ext cx="280080" cy="3301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AA7345C-C0D7-A04C-8F33-630AE354B8B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203384" y="5317283"/>
                    <a:ext cx="29772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D6B727D-BD7F-F142-85ED-0386C0FA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33982" y="5606985"/>
              <a:ext cx="455780" cy="7259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7D65F6-3362-7A4A-B2B1-6CA018133EB9}"/>
                  </a:ext>
                </a:extLst>
              </p:cNvPr>
              <p:cNvSpPr txBox="1"/>
              <p:nvPr/>
            </p:nvSpPr>
            <p:spPr>
              <a:xfrm>
                <a:off x="5220907" y="3691103"/>
                <a:ext cx="5851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There are 8 spaces between the boys, which can be occupied by 4 girls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(8,4)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ways.</a:t>
                </a:r>
                <a:r>
                  <a:rPr lang="en-SG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47D65F6-3362-7A4A-B2B1-6CA01813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07" y="3691103"/>
                <a:ext cx="5851298" cy="830997"/>
              </a:xfrm>
              <a:prstGeom prst="rect">
                <a:avLst/>
              </a:prstGeom>
              <a:blipFill>
                <a:blip r:embed="rId28"/>
                <a:stretch>
                  <a:fillRect l="-1563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02E1DD8-8B2A-8A47-B517-BCEFDAB66E35}"/>
                  </a:ext>
                </a:extLst>
              </p:cNvPr>
              <p:cNvSpPr txBox="1"/>
              <p:nvPr/>
            </p:nvSpPr>
            <p:spPr>
              <a:xfrm>
                <a:off x="5220907" y="4575613"/>
                <a:ext cx="5668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Hence,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total number of ways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7! ×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(8,4) = 5040 × 1680 =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𝟖𝟒𝟔𝟕𝟐𝟎𝟎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02E1DD8-8B2A-8A47-B517-BCEFDAB6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07" y="4575613"/>
                <a:ext cx="5668520" cy="1200329"/>
              </a:xfrm>
              <a:prstGeom prst="rect">
                <a:avLst/>
              </a:prstGeom>
              <a:blipFill>
                <a:blip r:embed="rId29"/>
                <a:stretch>
                  <a:fillRect l="-1613" t="-40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  <p:bldP spid="61" grpId="0"/>
      <p:bldP spid="63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2796</TotalTime>
  <Words>1640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CMR10</vt:lpstr>
      <vt:lpstr>Corbel</vt:lpstr>
      <vt:lpstr>Theme1</vt:lpstr>
      <vt:lpstr>Cs1231S tutorial #9</vt:lpstr>
      <vt:lpstr>Learning objectives of this tutorial</vt:lpstr>
      <vt:lpstr>Q1. </vt:lpstr>
      <vt:lpstr>Q2. </vt:lpstr>
      <vt:lpstr>Q3.</vt:lpstr>
      <vt:lpstr>Q4.</vt:lpstr>
      <vt:lpstr>Q5.</vt:lpstr>
      <vt:lpstr>Q6.</vt:lpstr>
      <vt:lpstr>Q7.</vt:lpstr>
      <vt:lpstr>Q7.</vt:lpstr>
      <vt:lpstr>Q7.</vt:lpstr>
      <vt:lpstr>Q8.</vt:lpstr>
      <vt:lpstr>Q8.</vt:lpstr>
      <vt:lpstr>Q9.</vt:lpstr>
      <vt:lpstr>Q10.</vt:lpstr>
      <vt:lpstr>Bonus Question </vt:lpstr>
      <vt:lpstr>Bonus Question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Andrew Tan Jin Shen</cp:lastModifiedBy>
  <cp:revision>266</cp:revision>
  <dcterms:created xsi:type="dcterms:W3CDTF">2020-08-29T13:48:12Z</dcterms:created>
  <dcterms:modified xsi:type="dcterms:W3CDTF">2020-10-28T05:36:06Z</dcterms:modified>
</cp:coreProperties>
</file>