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4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33" r:id="rId24"/>
    <p:sldId id="334" r:id="rId25"/>
    <p:sldId id="323" r:id="rId26"/>
    <p:sldId id="324" r:id="rId27"/>
    <p:sldId id="325" r:id="rId28"/>
    <p:sldId id="326" r:id="rId29"/>
    <p:sldId id="293" r:id="rId30"/>
    <p:sldId id="271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CCEC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2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186B1A61-9999-4755-80F3-64F047214C0A}" type="datetimeFigureOut">
              <a:rPr lang="en-SG" smtClean="0"/>
              <a:t>13/11/2019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7" y="4473576"/>
            <a:ext cx="5607050" cy="3660775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7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7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5C94C216-9E9D-4EF7-8A33-B4C5CB1243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30-CD3A-4391-BDBF-CCDA83D2146F}" type="datetime1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86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CB22-BBD8-4CDE-A174-B215EE27279A}" type="datetime1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4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DD67-4B4F-4ABA-B78A-3CCBBD195AA7}" type="datetime1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54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0ED1-2E3F-47FF-B012-FAE23EA431C7}" type="datetime1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0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033-5364-4C1E-A5AA-BC03B329127E}" type="datetime1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80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A3F-40B2-4AAF-9A8A-600337248DCC}" type="datetime1">
              <a:rPr lang="en-SG" smtClean="0"/>
              <a:t>13/11/2019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0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2413-358F-44C4-A717-9FB2D133F582}" type="datetime1">
              <a:rPr lang="en-SG" smtClean="0"/>
              <a:t>13/11/2019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8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29F7-BBD1-48CE-A803-D474565BDE79}" type="datetime1">
              <a:rPr lang="en-SG" smtClean="0"/>
              <a:t>13/11/2019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ED65-5491-4930-812D-0D19DE3272A4}" type="datetime1">
              <a:rPr lang="en-SG" smtClean="0"/>
              <a:t>13/11/2019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8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A4CF-ADCB-4A43-9668-441C1D047526}" type="datetime1">
              <a:rPr lang="en-SG" smtClean="0"/>
              <a:t>13/11/2019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3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8E7-D8FD-4EF6-900B-97C78BF06446}" type="datetime1">
              <a:rPr lang="en-SG" smtClean="0"/>
              <a:t>13/11/2019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21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2AF5-2C9E-4036-B11F-4509EF8BB0FA}" type="datetime1">
              <a:rPr lang="en-SG" smtClean="0"/>
              <a:t>13/11/2019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6062-1B3D-4A94-9A0C-7726040D38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9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2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80.png"/><Relationship Id="rId7" Type="http://schemas.openxmlformats.org/officeDocument/2006/relationships/image" Target="../media/image7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.png"/><Relationship Id="rId9" Type="http://schemas.openxmlformats.org/officeDocument/2006/relationships/image" Target="../media/image4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ickinson.edu/~jmac/selected-talks/math-and-cs-talk.pdf" TargetMode="External"/><Relationship Id="rId2" Type="http://schemas.openxmlformats.org/officeDocument/2006/relationships/hyperlink" Target="http://cybercomputing.blogspot.sg/2012/06/discrete-mathematics-applications-and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13800" dirty="0"/>
              <a:t>CS1231S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CS1231</a:t>
            </a:r>
            <a:r>
              <a:rPr lang="en-US" sz="4800" dirty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Past Year’s Paper</a:t>
            </a:r>
          </a:p>
          <a:p>
            <a:r>
              <a:rPr lang="en-US" sz="4800" dirty="0" err="1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AY2018</a:t>
            </a:r>
            <a:r>
              <a:rPr lang="en-US" sz="4800" dirty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/19 </a:t>
            </a:r>
            <a:r>
              <a:rPr lang="en-US" sz="4800" dirty="0" err="1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Sem1</a:t>
            </a:r>
            <a:endParaRPr lang="en-US" sz="48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9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10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2160-FE04-48F3-A469-67E315C77BA8}"/>
              </a:ext>
            </a:extLst>
          </p:cNvPr>
          <p:cNvSpPr txBox="1"/>
          <p:nvPr/>
        </p:nvSpPr>
        <p:spPr>
          <a:xfrm>
            <a:off x="424873" y="854063"/>
            <a:ext cx="8177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000" dirty="0"/>
              <a:t>(c) 	</a:t>
            </a:r>
            <a:r>
              <a:rPr lang="en-SG" sz="2400" dirty="0"/>
              <a:t>There are 12 slips of paper in a bag. Some of the slips have a 2 written on them, and the rest have a 7 written on them. If the expected value of the number shown on a slip randomly drawn from the bag is 3.25, how many slips have a 2 written on them?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3A99F1-3057-4F91-A6A7-97CFC0416CBD}"/>
                  </a:ext>
                </a:extLst>
              </p:cNvPr>
              <p:cNvSpPr txBox="1"/>
              <p:nvPr/>
            </p:nvSpPr>
            <p:spPr>
              <a:xfrm>
                <a:off x="1242946" y="2895390"/>
                <a:ext cx="7272404" cy="18380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SG" sz="2400" dirty="0"/>
                  <a:t>Let </a:t>
                </a:r>
                <a:r>
                  <a:rPr lang="en-SG" sz="2400" i="1" dirty="0"/>
                  <a:t>x</a:t>
                </a:r>
                <a:r>
                  <a:rPr lang="en-SG" sz="2400" dirty="0"/>
                  <a:t> be the number of slips with a 2 written on them. </a:t>
                </a:r>
              </a:p>
              <a:p>
                <a:pPr>
                  <a:spcAft>
                    <a:spcPts val="300"/>
                  </a:spcAft>
                </a:pPr>
                <a:r>
                  <a:rPr lang="en-SG" sz="2400" dirty="0"/>
                  <a:t>Then there are 12 – </a:t>
                </a:r>
                <a:r>
                  <a:rPr lang="en-SG" sz="2400" i="1" dirty="0"/>
                  <a:t>x</a:t>
                </a:r>
                <a:r>
                  <a:rPr lang="en-SG" sz="2400" dirty="0"/>
                  <a:t> slips with a 7 on them.</a:t>
                </a:r>
              </a:p>
              <a:p>
                <a:pPr>
                  <a:spcAft>
                    <a:spcPts val="300"/>
                  </a:spcAft>
                </a:pPr>
                <a:r>
                  <a:rPr lang="en-SG" sz="2400" dirty="0">
                    <a:sym typeface="Symbol" panose="05050102010706020507" pitchFamily="18" charset="2"/>
                  </a:rPr>
                  <a:t>Expected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</m:t>
                        </m:r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2+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12−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12</m:t>
                        </m:r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∙7=3.25</m:t>
                    </m:r>
                  </m:oMath>
                </a14:m>
                <a:endParaRPr lang="en-SG" sz="2400" dirty="0">
                  <a:sym typeface="Symbol" panose="05050102010706020507" pitchFamily="18" charset="2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SG" sz="2400" dirty="0">
                    <a:sym typeface="Symbol" panose="05050102010706020507" pitchFamily="18" charset="2"/>
                  </a:rPr>
                  <a:t>Hence, </a:t>
                </a:r>
                <a:r>
                  <a:rPr lang="en-SG" sz="2400" i="1" dirty="0">
                    <a:sym typeface="Symbol" panose="05050102010706020507" pitchFamily="18" charset="2"/>
                  </a:rPr>
                  <a:t>x</a:t>
                </a:r>
                <a:r>
                  <a:rPr lang="en-SG" sz="2400" dirty="0">
                    <a:sym typeface="Symbol" panose="05050102010706020507" pitchFamily="18" charset="2"/>
                  </a:rPr>
                  <a:t> = </a:t>
                </a:r>
                <a:r>
                  <a:rPr lang="en-SG" sz="24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9</a:t>
                </a:r>
                <a:r>
                  <a:rPr lang="en-SG" sz="24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3A99F1-3057-4F91-A6A7-97CFC041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46" y="2895390"/>
                <a:ext cx="7272404" cy="1838067"/>
              </a:xfrm>
              <a:prstGeom prst="rect">
                <a:avLst/>
              </a:prstGeom>
              <a:blipFill>
                <a:blip r:embed="rId2"/>
                <a:stretch>
                  <a:fillRect l="-1341" t="-2658" b="-66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36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11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2160-FE04-48F3-A469-67E315C77BA8}"/>
              </a:ext>
            </a:extLst>
          </p:cNvPr>
          <p:cNvSpPr txBox="1"/>
          <p:nvPr/>
        </p:nvSpPr>
        <p:spPr>
          <a:xfrm>
            <a:off x="424872" y="854063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400" dirty="0"/>
              <a:t>(d) 	A bowl contains three coins. Two of them are normal coins and one of them is a two-headed coin.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3A99F1-3057-4F91-A6A7-97CFC0416CBD}"/>
                  </a:ext>
                </a:extLst>
              </p:cNvPr>
              <p:cNvSpPr txBox="1"/>
              <p:nvPr/>
            </p:nvSpPr>
            <p:spPr>
              <a:xfrm>
                <a:off x="583492" y="2409763"/>
                <a:ext cx="8243267" cy="18871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400" dirty="0"/>
                  <a:t> be the event that you pick a normal coin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SG" sz="2400" dirty="0">
                    <a:sym typeface="Symbol" panose="05050102010706020507" pitchFamily="18" charset="2"/>
                  </a:rPr>
                  <a:t> be the event that you pick the two-headed coin.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400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Aft>
                    <a:spcPts val="300"/>
                  </a:spcAft>
                  <a:tabLst>
                    <a:tab pos="801688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+1∙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den>
                    </m:f>
                  </m:oMath>
                </a14:m>
                <a:endParaRPr lang="en-SG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3A99F1-3057-4F91-A6A7-97CFC041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2" y="2409763"/>
                <a:ext cx="8243267" cy="1887120"/>
              </a:xfrm>
              <a:prstGeom prst="rect">
                <a:avLst/>
              </a:prstGeom>
              <a:blipFill>
                <a:blip r:embed="rId2"/>
                <a:stretch>
                  <a:fillRect l="-1183" t="-22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78E65F-D623-47E2-8AFF-8DC5585C22F7}"/>
              </a:ext>
            </a:extLst>
          </p:cNvPr>
          <p:cNvSpPr txBox="1"/>
          <p:nvPr/>
        </p:nvSpPr>
        <p:spPr>
          <a:xfrm>
            <a:off x="831274" y="1613149"/>
            <a:ext cx="790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000" dirty="0"/>
              <a:t>(</a:t>
            </a:r>
            <a:r>
              <a:rPr lang="en-SG" sz="2000" dirty="0" err="1"/>
              <a:t>i</a:t>
            </a:r>
            <a:r>
              <a:rPr lang="en-SG" sz="2000" dirty="0"/>
              <a:t>) 	You pick one coin at random and toss it. What is the probability that you get a head? Write your answer as a fraction.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A72C-BD47-4C92-9955-A37CE50A00B3}"/>
              </a:ext>
            </a:extLst>
          </p:cNvPr>
          <p:cNvSpPr txBox="1"/>
          <p:nvPr/>
        </p:nvSpPr>
        <p:spPr>
          <a:xfrm>
            <a:off x="831273" y="4385611"/>
            <a:ext cx="790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000" dirty="0"/>
              <a:t>(ii) 	You pick one coin at random, toss it and get a head. What is the probability that the coin is a two-headed coin? Write your answer as a fraction.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7BC701-5134-4A4E-A1E0-7FEB9433BF4A}"/>
                  </a:ext>
                </a:extLst>
              </p:cNvPr>
              <p:cNvSpPr txBox="1"/>
              <p:nvPr/>
            </p:nvSpPr>
            <p:spPr>
              <a:xfrm>
                <a:off x="756108" y="5430585"/>
                <a:ext cx="6922986" cy="9120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SG" sz="2400" dirty="0"/>
                  <a:t>Using Bayes’ rule,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f>
                          <m:f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endParaRPr lang="en-SG" sz="2400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7BC701-5134-4A4E-A1E0-7FEB9433B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8" y="5430585"/>
                <a:ext cx="6922986" cy="912045"/>
              </a:xfrm>
              <a:prstGeom prst="rect">
                <a:avLst/>
              </a:prstGeom>
              <a:blipFill>
                <a:blip r:embed="rId3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12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2160-FE04-48F3-A469-67E315C77BA8}"/>
              </a:ext>
            </a:extLst>
          </p:cNvPr>
          <p:cNvSpPr txBox="1"/>
          <p:nvPr/>
        </p:nvSpPr>
        <p:spPr>
          <a:xfrm>
            <a:off x="424872" y="854063"/>
            <a:ext cx="8312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400" dirty="0"/>
              <a:t>(e) 	A row of houses are randomly assigned distinct numbers between 1 and 50 inclusive. What is the minimum number of houses to ensure that there are 5 houses numbered consecutively.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99F1-3057-4F91-A6A7-97CFC0416CBD}"/>
              </a:ext>
            </a:extLst>
          </p:cNvPr>
          <p:cNvSpPr txBox="1"/>
          <p:nvPr/>
        </p:nvSpPr>
        <p:spPr>
          <a:xfrm>
            <a:off x="583492" y="2474127"/>
            <a:ext cx="8243267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Split the 50 number into ten pigeon-holes: 1-5, 6-10, 11-15, 16-20, 21-25, 26-30, 31-35, 35-40, 41-45, 46-50.</a:t>
            </a:r>
          </a:p>
          <a:p>
            <a:pPr>
              <a:spcAft>
                <a:spcPts val="300"/>
              </a:spcAft>
            </a:pPr>
            <a:r>
              <a:rPr lang="en-SG" sz="2400" dirty="0">
                <a:sym typeface="Symbol" panose="05050102010706020507" pitchFamily="18" charset="2"/>
              </a:rPr>
              <a:t>Therefore, there must be at least 104 + 1 =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41</a:t>
            </a:r>
            <a:r>
              <a:rPr lang="en-SG" sz="2400" dirty="0">
                <a:sym typeface="Symbol" panose="05050102010706020507" pitchFamily="18" charset="2"/>
              </a:rPr>
              <a:t> houses (pigeons).</a:t>
            </a:r>
          </a:p>
        </p:txBody>
      </p:sp>
    </p:spTree>
    <p:extLst>
      <p:ext uri="{BB962C8B-B14F-4D97-AF65-F5344CB8AC3E}">
        <p14:creationId xmlns:p14="http://schemas.microsoft.com/office/powerpoint/2010/main" val="781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13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2160-FE04-48F3-A469-67E315C77BA8}"/>
              </a:ext>
            </a:extLst>
          </p:cNvPr>
          <p:cNvSpPr txBox="1"/>
          <p:nvPr/>
        </p:nvSpPr>
        <p:spPr>
          <a:xfrm>
            <a:off x="424872" y="854063"/>
            <a:ext cx="831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 </a:t>
            </a:r>
            <a:r>
              <a:rPr lang="en-SG" sz="2400" dirty="0">
                <a:solidFill>
                  <a:srgbClr val="C00000"/>
                </a:solidFill>
              </a:rPr>
              <a:t>lazy caterer’s sequence </a:t>
            </a:r>
            <a:r>
              <a:rPr lang="en-SG" sz="2400" dirty="0"/>
              <a:t>describes the number of maximum pieces of a pancake that can be made with a given number of straight cuts.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C9D26-223C-4AD3-8E39-72A4833D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2115041"/>
            <a:ext cx="4963886" cy="34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14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2160-FE04-48F3-A469-67E315C77BA8}"/>
              </a:ext>
            </a:extLst>
          </p:cNvPr>
          <p:cNvSpPr txBox="1"/>
          <p:nvPr/>
        </p:nvSpPr>
        <p:spPr>
          <a:xfrm>
            <a:off x="415636" y="731657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Graph corresponding to </a:t>
            </a:r>
            <a:r>
              <a:rPr lang="en-SG" sz="2400" i="1" dirty="0"/>
              <a:t>n</a:t>
            </a:r>
            <a:r>
              <a:rPr lang="en-SG" sz="2400" dirty="0"/>
              <a:t>=3, where the vertices are the intersections among the cuts and the boundary of the pancake.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8B747-A607-4804-9567-9901A95F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6" y="1529997"/>
            <a:ext cx="2615098" cy="2615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114A4-81F0-4A62-A572-8C82C9A65E9F}"/>
                  </a:ext>
                </a:extLst>
              </p:cNvPr>
              <p:cNvSpPr txBox="1"/>
              <p:nvPr/>
            </p:nvSpPr>
            <p:spPr>
              <a:xfrm>
                <a:off x="3436193" y="1685060"/>
                <a:ext cx="5301406" cy="24622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/>
                  <a:t>= number of pieces of pancakes with </a:t>
                </a:r>
                <a:r>
                  <a:rPr lang="en-SG" sz="2400" i="1" dirty="0"/>
                  <a:t>n</a:t>
                </a:r>
                <a:r>
                  <a:rPr lang="en-SG" sz="2400" dirty="0"/>
                  <a:t> cuts;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/>
                  <a:t>= number of vertices of a graph corresponding to a pancake with </a:t>
                </a:r>
                <a:r>
                  <a:rPr lang="en-SG" sz="2400" i="1" dirty="0"/>
                  <a:t>n</a:t>
                </a:r>
                <a:r>
                  <a:rPr lang="en-SG" sz="2400" dirty="0"/>
                  <a:t> cuts;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/>
                  <a:t>= number of edges of a graph corresponding to a pancake with </a:t>
                </a:r>
                <a:r>
                  <a:rPr lang="en-SG" sz="2400" i="1" dirty="0"/>
                  <a:t>n</a:t>
                </a:r>
                <a:r>
                  <a:rPr lang="en-SG" sz="2400" dirty="0"/>
                  <a:t> cuts.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114A4-81F0-4A62-A572-8C82C9A6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3" y="1685060"/>
                <a:ext cx="5301406" cy="2462213"/>
              </a:xfrm>
              <a:prstGeom prst="rect">
                <a:avLst/>
              </a:prstGeom>
              <a:blipFill>
                <a:blip r:embed="rId3"/>
                <a:stretch>
                  <a:fillRect l="-1841" t="-1980" b="-4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FCBDCC-BB95-475F-9B15-C4D38C53A09F}"/>
                  </a:ext>
                </a:extLst>
              </p:cNvPr>
              <p:cNvSpPr txBox="1"/>
              <p:nvPr/>
            </p:nvSpPr>
            <p:spPr>
              <a:xfrm>
                <a:off x="519986" y="4302957"/>
                <a:ext cx="176510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= 7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= 9;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= 15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FCBDCC-BB95-475F-9B15-C4D38C53A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6" y="4302957"/>
                <a:ext cx="1765105" cy="1354217"/>
              </a:xfrm>
              <a:prstGeom prst="rect">
                <a:avLst/>
              </a:prstGeom>
              <a:blipFill>
                <a:blip r:embed="rId4"/>
                <a:stretch>
                  <a:fillRect l="-690" t="-3604" b="-94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464856-1FD4-4D29-A579-8AEABD4DC718}"/>
                  </a:ext>
                </a:extLst>
              </p:cNvPr>
              <p:cNvSpPr txBox="1"/>
              <p:nvPr/>
            </p:nvSpPr>
            <p:spPr>
              <a:xfrm>
                <a:off x="3426957" y="4302957"/>
                <a:ext cx="5301406" cy="20928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Two types of vertices: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/>
                  <a:t>= number of vertices with degree 3 (on the boundary of circle);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/>
                  <a:t>= number of vertices with degree 4 (inside the circle).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464856-1FD4-4D29-A579-8AEABD4DC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957" y="4302957"/>
                <a:ext cx="5301406" cy="2092881"/>
              </a:xfrm>
              <a:prstGeom prst="rect">
                <a:avLst/>
              </a:prstGeom>
              <a:blipFill>
                <a:blip r:embed="rId5"/>
                <a:stretch>
                  <a:fillRect l="-1724" t="-2332" r="-2874" b="-5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AF352C-0C1C-408B-80A4-D2B61589A56D}"/>
                  </a:ext>
                </a:extLst>
              </p:cNvPr>
              <p:cNvSpPr txBox="1"/>
              <p:nvPr/>
            </p:nvSpPr>
            <p:spPr>
              <a:xfrm>
                <a:off x="1930172" y="4420062"/>
                <a:ext cx="1428849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= 6;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= 3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AF352C-0C1C-408B-80A4-D2B61589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72" y="4420062"/>
                <a:ext cx="1428849" cy="907941"/>
              </a:xfrm>
              <a:prstGeom prst="rect">
                <a:avLst/>
              </a:prstGeom>
              <a:blipFill>
                <a:blip r:embed="rId6"/>
                <a:stretch>
                  <a:fillRect l="-1282" t="-5369" r="-5556" b="-14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15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ADC31-69A4-4F21-BC51-CEA1E259FD9D}"/>
                  </a:ext>
                </a:extLst>
              </p:cNvPr>
              <p:cNvSpPr txBox="1"/>
              <p:nvPr/>
            </p:nvSpPr>
            <p:spPr>
              <a:xfrm>
                <a:off x="326721" y="786320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(a) 	Express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ADC31-69A4-4F21-BC51-CEA1E259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786320"/>
                <a:ext cx="8312727" cy="461665"/>
              </a:xfrm>
              <a:prstGeom prst="rect">
                <a:avLst/>
              </a:prstGeom>
              <a:blipFill>
                <a:blip r:embed="rId2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40EB-835F-4684-9B4F-E5D96A3DB552}"/>
                  </a:ext>
                </a:extLst>
              </p:cNvPr>
              <p:cNvSpPr txBox="1"/>
              <p:nvPr/>
            </p:nvSpPr>
            <p:spPr>
              <a:xfrm>
                <a:off x="326721" y="1555513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(b) Write the recurrence relation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 Base case 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40EB-835F-4684-9B4F-E5D96A3D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1555513"/>
                <a:ext cx="8312727" cy="461665"/>
              </a:xfrm>
              <a:prstGeom prst="rect">
                <a:avLst/>
              </a:prstGeom>
              <a:blipFill>
                <a:blip r:embed="rId3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573BCD-F756-4E4E-9EC5-70AB1CDDCC68}"/>
                  </a:ext>
                </a:extLst>
              </p:cNvPr>
              <p:cNvSpPr txBox="1"/>
              <p:nvPr/>
            </p:nvSpPr>
            <p:spPr>
              <a:xfrm>
                <a:off x="326721" y="2324706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(c) Write the closed form formula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573BCD-F756-4E4E-9EC5-70AB1CDD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2324706"/>
                <a:ext cx="8312727" cy="461665"/>
              </a:xfrm>
              <a:prstGeom prst="rect">
                <a:avLst/>
              </a:prstGeom>
              <a:blipFill>
                <a:blip r:embed="rId4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D119A-57B5-4A83-A044-E4F2EB0CAB65}"/>
                  </a:ext>
                </a:extLst>
              </p:cNvPr>
              <p:cNvSpPr txBox="1"/>
              <p:nvPr/>
            </p:nvSpPr>
            <p:spPr>
              <a:xfrm>
                <a:off x="326721" y="3109670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(d) Write the recurrence relation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 Base case 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D119A-57B5-4A83-A044-E4F2EB0CA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3109670"/>
                <a:ext cx="8312727" cy="461665"/>
              </a:xfrm>
              <a:prstGeom prst="rect">
                <a:avLst/>
              </a:prstGeom>
              <a:blipFill>
                <a:blip r:embed="rId5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22D80-9C8F-44BB-A881-C433412D3EE7}"/>
                  </a:ext>
                </a:extLst>
              </p:cNvPr>
              <p:cNvSpPr txBox="1"/>
              <p:nvPr/>
            </p:nvSpPr>
            <p:spPr>
              <a:xfrm>
                <a:off x="326721" y="3840797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(e) Write the closed form formula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22D80-9C8F-44BB-A881-C433412D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3840797"/>
                <a:ext cx="8312727" cy="461665"/>
              </a:xfrm>
              <a:prstGeom prst="rect">
                <a:avLst/>
              </a:prstGeom>
              <a:blipFill>
                <a:blip r:embed="rId6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7C677-A204-4A2E-BF3C-B655371E8889}"/>
                  </a:ext>
                </a:extLst>
              </p:cNvPr>
              <p:cNvSpPr txBox="1"/>
              <p:nvPr/>
            </p:nvSpPr>
            <p:spPr>
              <a:xfrm>
                <a:off x="326721" y="4671479"/>
                <a:ext cx="83127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(f) 	Euler’s formula: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400" dirty="0"/>
                  <a:t>. Relate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400" dirty="0"/>
                  <a:t>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with the functions defined in this question.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7C677-A204-4A2E-BF3C-B655371E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4671479"/>
                <a:ext cx="8312727" cy="830997"/>
              </a:xfrm>
              <a:prstGeom prst="rect">
                <a:avLst/>
              </a:prstGeom>
              <a:blipFill>
                <a:blip r:embed="rId7"/>
                <a:stretch>
                  <a:fillRect l="-1174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B4EDAF-D88F-43CD-B8D5-D12B8C43102E}"/>
                  </a:ext>
                </a:extLst>
              </p:cNvPr>
              <p:cNvSpPr txBox="1"/>
              <p:nvPr/>
            </p:nvSpPr>
            <p:spPr>
              <a:xfrm>
                <a:off x="326721" y="5625472"/>
                <a:ext cx="8490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(g) 	From (f) or otherwise, derive the closed form formula for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B4EDAF-D88F-43CD-B8D5-D12B8C43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5625472"/>
                <a:ext cx="8490708" cy="461665"/>
              </a:xfrm>
              <a:prstGeom prst="rect">
                <a:avLst/>
              </a:prstGeom>
              <a:blipFill>
                <a:blip r:embed="rId8"/>
                <a:stretch>
                  <a:fillRect l="-1149" t="-10526" r="-503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16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2E415CA-888F-4DA5-9974-835A109BF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333116"/>
                  </p:ext>
                </p:extLst>
              </p:nvPr>
            </p:nvGraphicFramePr>
            <p:xfrm>
              <a:off x="1138336" y="1397000"/>
              <a:ext cx="648166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7076">
                      <a:extLst>
                        <a:ext uri="{9D8B030D-6E8A-4147-A177-3AD203B41FA5}">
                          <a16:colId xmlns:a16="http://schemas.microsoft.com/office/drawing/2014/main" val="4071286883"/>
                        </a:ext>
                      </a:extLst>
                    </a:gridCol>
                    <a:gridCol w="563294">
                      <a:extLst>
                        <a:ext uri="{9D8B030D-6E8A-4147-A177-3AD203B41FA5}">
                          <a16:colId xmlns:a16="http://schemas.microsoft.com/office/drawing/2014/main" val="315193081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69501552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1798745017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303064652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58852050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787235524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59651233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36052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SG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22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30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1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1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741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1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2E415CA-888F-4DA5-9974-835A109BF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333116"/>
                  </p:ext>
                </p:extLst>
              </p:nvPr>
            </p:nvGraphicFramePr>
            <p:xfrm>
              <a:off x="1138336" y="1397000"/>
              <a:ext cx="648166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7076">
                      <a:extLst>
                        <a:ext uri="{9D8B030D-6E8A-4147-A177-3AD203B41FA5}">
                          <a16:colId xmlns:a16="http://schemas.microsoft.com/office/drawing/2014/main" val="4071286883"/>
                        </a:ext>
                      </a:extLst>
                    </a:gridCol>
                    <a:gridCol w="563294">
                      <a:extLst>
                        <a:ext uri="{9D8B030D-6E8A-4147-A177-3AD203B41FA5}">
                          <a16:colId xmlns:a16="http://schemas.microsoft.com/office/drawing/2014/main" val="315193081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69501552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1798745017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303064652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58852050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787235524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59651233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36052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8197" r="-64236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22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8197" r="-64236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30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208197" r="-64236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1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308197" r="-64236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1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408197" r="-642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741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508197" r="-64236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12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61D410D-6566-4865-A571-4562EC092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1" b="46815"/>
          <a:stretch/>
        </p:blipFill>
        <p:spPr>
          <a:xfrm>
            <a:off x="1524000" y="186469"/>
            <a:ext cx="3303906" cy="1045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AD432A-A771-4BA2-8D0F-C5D77AB43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2"/>
          <a:stretch/>
        </p:blipFill>
        <p:spPr>
          <a:xfrm>
            <a:off x="4868712" y="186469"/>
            <a:ext cx="3303906" cy="1086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5BB49-32D1-4809-B768-C2BFE963608A}"/>
                  </a:ext>
                </a:extLst>
              </p:cNvPr>
              <p:cNvSpPr txBox="1"/>
              <p:nvPr/>
            </p:nvSpPr>
            <p:spPr>
              <a:xfrm>
                <a:off x="727787" y="3822438"/>
                <a:ext cx="70912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(every cut creates two new vertices on the boundary)</a:t>
                </a:r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5BB49-32D1-4809-B768-C2BFE9636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7" y="3822438"/>
                <a:ext cx="7091265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7611AA-1606-4A65-8FCA-0BC959CB1BA6}"/>
                  </a:ext>
                </a:extLst>
              </p:cNvPr>
              <p:cNvSpPr txBox="1"/>
              <p:nvPr/>
            </p:nvSpPr>
            <p:spPr>
              <a:xfrm>
                <a:off x="727787" y="4288831"/>
                <a:ext cx="7886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000" dirty="0"/>
                  <a:t> (the </a:t>
                </a:r>
                <a:r>
                  <a:rPr lang="en-SG" sz="2000" i="1" dirty="0"/>
                  <a:t>n</a:t>
                </a:r>
                <a:r>
                  <a:rPr lang="en-SG" sz="2000" baseline="30000" dirty="0"/>
                  <a:t>th</a:t>
                </a:r>
                <a:r>
                  <a:rPr lang="en-SG" sz="2000" dirty="0"/>
                  <a:t> cut intersects the existing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000" dirty="0"/>
                  <a:t> cuts)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SG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7611AA-1606-4A65-8FCA-0BC959CB1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7" y="4288831"/>
                <a:ext cx="7886700" cy="707886"/>
              </a:xfrm>
              <a:prstGeom prst="rect">
                <a:avLst/>
              </a:prstGeom>
              <a:blipFill>
                <a:blip r:embed="rId5"/>
                <a:stretch>
                  <a:fillRect t="-5172" b="-120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E8453B-EB6C-424C-8926-F20566858F67}"/>
                  </a:ext>
                </a:extLst>
              </p:cNvPr>
              <p:cNvSpPr txBox="1"/>
              <p:nvPr/>
            </p:nvSpPr>
            <p:spPr>
              <a:xfrm>
                <a:off x="727787" y="5107057"/>
                <a:ext cx="7886700" cy="1119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 (the </a:t>
                </a:r>
                <a:r>
                  <a:rPr lang="en-SG" sz="2000" i="1" dirty="0"/>
                  <a:t>n</a:t>
                </a:r>
                <a:r>
                  <a:rPr lang="en-SG" sz="2000" baseline="30000" dirty="0"/>
                  <a:t>th</a:t>
                </a:r>
                <a:r>
                  <a:rPr lang="en-SG" sz="2000" dirty="0"/>
                  <a:t> cut cuts through the existing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000" dirty="0"/>
                  <a:t> cuts and it also cuts the boundary at two places)</a:t>
                </a:r>
              </a:p>
              <a:p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E8453B-EB6C-424C-8926-F20566858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7" y="5107057"/>
                <a:ext cx="7886700" cy="1119024"/>
              </a:xfrm>
              <a:prstGeom prst="rect">
                <a:avLst/>
              </a:prstGeom>
              <a:blipFill>
                <a:blip r:embed="rId6"/>
                <a:stretch>
                  <a:fillRect l="-773" t="-3279" r="-1236" b="-5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7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17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2E415CA-888F-4DA5-9974-835A109BF8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8336" y="1397000"/>
              <a:ext cx="648166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7076">
                      <a:extLst>
                        <a:ext uri="{9D8B030D-6E8A-4147-A177-3AD203B41FA5}">
                          <a16:colId xmlns:a16="http://schemas.microsoft.com/office/drawing/2014/main" val="4071286883"/>
                        </a:ext>
                      </a:extLst>
                    </a:gridCol>
                    <a:gridCol w="563294">
                      <a:extLst>
                        <a:ext uri="{9D8B030D-6E8A-4147-A177-3AD203B41FA5}">
                          <a16:colId xmlns:a16="http://schemas.microsoft.com/office/drawing/2014/main" val="315193081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69501552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1798745017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303064652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58852050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787235524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59651233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36052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SG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22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30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1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1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741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1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2E415CA-888F-4DA5-9974-835A109BF8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8336" y="1397000"/>
              <a:ext cx="648166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7076">
                      <a:extLst>
                        <a:ext uri="{9D8B030D-6E8A-4147-A177-3AD203B41FA5}">
                          <a16:colId xmlns:a16="http://schemas.microsoft.com/office/drawing/2014/main" val="4071286883"/>
                        </a:ext>
                      </a:extLst>
                    </a:gridCol>
                    <a:gridCol w="563294">
                      <a:extLst>
                        <a:ext uri="{9D8B030D-6E8A-4147-A177-3AD203B41FA5}">
                          <a16:colId xmlns:a16="http://schemas.microsoft.com/office/drawing/2014/main" val="315193081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69501552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1798745017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303064652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58852050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787235524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2596512335"/>
                        </a:ext>
                      </a:extLst>
                    </a:gridCol>
                    <a:gridCol w="720185">
                      <a:extLst>
                        <a:ext uri="{9D8B030D-6E8A-4147-A177-3AD203B41FA5}">
                          <a16:colId xmlns:a16="http://schemas.microsoft.com/office/drawing/2014/main" val="3736052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8197" r="-64236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22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8197" r="-64236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30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208197" r="-64236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1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308197" r="-64236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1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408197" r="-642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741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508197" r="-64236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7412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61D410D-6566-4865-A571-4562EC092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1" b="46815"/>
          <a:stretch/>
        </p:blipFill>
        <p:spPr>
          <a:xfrm>
            <a:off x="1524000" y="186469"/>
            <a:ext cx="3303906" cy="1045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AD432A-A771-4BA2-8D0F-C5D77AB43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2"/>
          <a:stretch/>
        </p:blipFill>
        <p:spPr>
          <a:xfrm>
            <a:off x="4868712" y="186469"/>
            <a:ext cx="3303906" cy="1086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5BB49-32D1-4809-B768-C2BFE963608A}"/>
                  </a:ext>
                </a:extLst>
              </p:cNvPr>
              <p:cNvSpPr txBox="1"/>
              <p:nvPr/>
            </p:nvSpPr>
            <p:spPr>
              <a:xfrm>
                <a:off x="727787" y="3822438"/>
                <a:ext cx="7787563" cy="220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 (the </a:t>
                </a:r>
                <a:r>
                  <a:rPr lang="en-SG" sz="2000" i="1" dirty="0"/>
                  <a:t>n</a:t>
                </a:r>
                <a:r>
                  <a:rPr lang="en-SG" sz="2000" baseline="30000" dirty="0"/>
                  <a:t>th</a:t>
                </a:r>
                <a:r>
                  <a:rPr lang="en-SG" sz="2000" dirty="0"/>
                  <a:t> cut adds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 vertices as it cuts through the existing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000" dirty="0"/>
                  <a:t> cuts and opposite sides of the circle, splitting each of the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 edges it cuts through into two, and also introducing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new edges, hence a total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 new edges)</a:t>
                </a: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(3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)) / 2</m:t>
                    </m:r>
                  </m:oMath>
                </a14:m>
                <a:r>
                  <a:rPr lang="en-SG" b="0" dirty="0"/>
                  <a:t> (sum of degrees in a graph is twice the number of edges)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b="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45BB49-32D1-4809-B768-C2BFE9636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7" y="3822438"/>
                <a:ext cx="7787563" cy="2208874"/>
              </a:xfrm>
              <a:prstGeom prst="rect">
                <a:avLst/>
              </a:prstGeom>
              <a:blipFill>
                <a:blip r:embed="rId4"/>
                <a:stretch>
                  <a:fillRect l="-782" t="-1381" b="-1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6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18</a:t>
            </a:fld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ADC31-69A4-4F21-BC51-CEA1E259FD9D}"/>
                  </a:ext>
                </a:extLst>
              </p:cNvPr>
              <p:cNvSpPr txBox="1"/>
              <p:nvPr/>
            </p:nvSpPr>
            <p:spPr>
              <a:xfrm>
                <a:off x="326721" y="786320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(a) 	Express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ADC31-69A4-4F21-BC51-CEA1E259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786320"/>
                <a:ext cx="8312727" cy="461665"/>
              </a:xfrm>
              <a:prstGeom prst="rect">
                <a:avLst/>
              </a:prstGeom>
              <a:blipFill>
                <a:blip r:embed="rId2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40EB-835F-4684-9B4F-E5D96A3DB552}"/>
                  </a:ext>
                </a:extLst>
              </p:cNvPr>
              <p:cNvSpPr txBox="1"/>
              <p:nvPr/>
            </p:nvSpPr>
            <p:spPr>
              <a:xfrm>
                <a:off x="326721" y="1555513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(b) Write the recurrence relation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 Base case 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40EB-835F-4684-9B4F-E5D96A3D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1555513"/>
                <a:ext cx="8312727" cy="461665"/>
              </a:xfrm>
              <a:prstGeom prst="rect">
                <a:avLst/>
              </a:prstGeom>
              <a:blipFill>
                <a:blip r:embed="rId3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573BCD-F756-4E4E-9EC5-70AB1CDDCC68}"/>
                  </a:ext>
                </a:extLst>
              </p:cNvPr>
              <p:cNvSpPr txBox="1"/>
              <p:nvPr/>
            </p:nvSpPr>
            <p:spPr>
              <a:xfrm>
                <a:off x="326721" y="2324706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(c) Write the closed form formula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573BCD-F756-4E4E-9EC5-70AB1CDD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2324706"/>
                <a:ext cx="8312727" cy="461665"/>
              </a:xfrm>
              <a:prstGeom prst="rect">
                <a:avLst/>
              </a:prstGeom>
              <a:blipFill>
                <a:blip r:embed="rId4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D119A-57B5-4A83-A044-E4F2EB0CAB65}"/>
                  </a:ext>
                </a:extLst>
              </p:cNvPr>
              <p:cNvSpPr txBox="1"/>
              <p:nvPr/>
            </p:nvSpPr>
            <p:spPr>
              <a:xfrm>
                <a:off x="326721" y="3109670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(d) Write the recurrence relation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 Base case 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SG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D119A-57B5-4A83-A044-E4F2EB0CA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3109670"/>
                <a:ext cx="8312727" cy="461665"/>
              </a:xfrm>
              <a:prstGeom prst="rect">
                <a:avLst/>
              </a:prstGeom>
              <a:blipFill>
                <a:blip r:embed="rId5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22D80-9C8F-44BB-A881-C433412D3EE7}"/>
                  </a:ext>
                </a:extLst>
              </p:cNvPr>
              <p:cNvSpPr txBox="1"/>
              <p:nvPr/>
            </p:nvSpPr>
            <p:spPr>
              <a:xfrm>
                <a:off x="326721" y="3840797"/>
                <a:ext cx="831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(e) Write the closed form formula for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22D80-9C8F-44BB-A881-C433412D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3840797"/>
                <a:ext cx="8312727" cy="461665"/>
              </a:xfrm>
              <a:prstGeom prst="rect">
                <a:avLst/>
              </a:prstGeom>
              <a:blipFill>
                <a:blip r:embed="rId6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7C677-A204-4A2E-BF3C-B655371E8889}"/>
                  </a:ext>
                </a:extLst>
              </p:cNvPr>
              <p:cNvSpPr txBox="1"/>
              <p:nvPr/>
            </p:nvSpPr>
            <p:spPr>
              <a:xfrm>
                <a:off x="326721" y="4671479"/>
                <a:ext cx="83127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(f) 	Euler’s formula: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400" dirty="0"/>
                  <a:t>. Relate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400" dirty="0"/>
                  <a:t>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with the functions defined in this question.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7C677-A204-4A2E-BF3C-B655371E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4671479"/>
                <a:ext cx="8312727" cy="830997"/>
              </a:xfrm>
              <a:prstGeom prst="rect">
                <a:avLst/>
              </a:prstGeom>
              <a:blipFill>
                <a:blip r:embed="rId7"/>
                <a:stretch>
                  <a:fillRect l="-1174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B4EDAF-D88F-43CD-B8D5-D12B8C43102E}"/>
                  </a:ext>
                </a:extLst>
              </p:cNvPr>
              <p:cNvSpPr txBox="1"/>
              <p:nvPr/>
            </p:nvSpPr>
            <p:spPr>
              <a:xfrm>
                <a:off x="326721" y="5625472"/>
                <a:ext cx="8490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(g) 	From (f) or otherwise, derive the closed form formula for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B4EDAF-D88F-43CD-B8D5-D12B8C43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5625472"/>
                <a:ext cx="8490708" cy="461665"/>
              </a:xfrm>
              <a:prstGeom prst="rect">
                <a:avLst/>
              </a:prstGeom>
              <a:blipFill>
                <a:blip r:embed="rId8"/>
                <a:stretch>
                  <a:fillRect l="-1149" t="-10526" r="-503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29E56-070F-4740-9A33-7168C7F54458}"/>
                  </a:ext>
                </a:extLst>
              </p:cNvPr>
              <p:cNvSpPr txBox="1"/>
              <p:nvPr/>
            </p:nvSpPr>
            <p:spPr>
              <a:xfrm>
                <a:off x="858470" y="1216892"/>
                <a:ext cx="3624614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=(3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)) / 2</m:t>
                    </m:r>
                  </m:oMath>
                </a14:m>
                <a:endParaRPr lang="en-SG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29E56-070F-4740-9A33-7168C7F5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" y="1216892"/>
                <a:ext cx="3624614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992EEA-4533-46BF-AE73-D0A79A1B91C1}"/>
                  </a:ext>
                </a:extLst>
              </p:cNvPr>
              <p:cNvSpPr txBox="1"/>
              <p:nvPr/>
            </p:nvSpPr>
            <p:spPr>
              <a:xfrm>
                <a:off x="858470" y="1963236"/>
                <a:ext cx="4232934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SG" sz="2000" dirty="0"/>
                        <m:t>for</m:t>
                      </m:r>
                      <m:r>
                        <m:rPr>
                          <m:nor/>
                        </m:rPr>
                        <a:rPr lang="en-SG" sz="2000" dirty="0"/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SG" sz="2000" dirty="0"/>
                        <m:t>.</m:t>
                      </m:r>
                    </m:oMath>
                  </m:oMathPara>
                </a14:m>
                <a:endParaRPr lang="en-SG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992EEA-4533-46BF-AE73-D0A79A1B9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" y="1963236"/>
                <a:ext cx="423293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4A3305-B628-42EE-B3D9-633144426482}"/>
                  </a:ext>
                </a:extLst>
              </p:cNvPr>
              <p:cNvSpPr txBox="1"/>
              <p:nvPr/>
            </p:nvSpPr>
            <p:spPr>
              <a:xfrm>
                <a:off x="858470" y="2732363"/>
                <a:ext cx="388770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SG" sz="2000" dirty="0"/>
                      <m:t>for</m:t>
                    </m:r>
                    <m:r>
                      <m:rPr>
                        <m:nor/>
                      </m:rPr>
                      <a:rPr lang="en-SG" sz="2000" dirty="0"/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SG" sz="2000" dirty="0"/>
                      <m:t>.</m:t>
                    </m:r>
                  </m:oMath>
                </a14:m>
                <a:endParaRPr lang="en-SG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4A3305-B628-42EE-B3D9-63314442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" y="2732363"/>
                <a:ext cx="3887703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614786-B949-42C8-990A-9A1BA35CE66C}"/>
                  </a:ext>
                </a:extLst>
              </p:cNvPr>
              <p:cNvSpPr txBox="1"/>
              <p:nvPr/>
            </p:nvSpPr>
            <p:spPr>
              <a:xfrm>
                <a:off x="858469" y="3525473"/>
                <a:ext cx="4422657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SG" sz="2000" dirty="0"/>
                        <m:t>for</m:t>
                      </m:r>
                      <m:r>
                        <m:rPr>
                          <m:nor/>
                        </m:rPr>
                        <a:rPr lang="en-SG" sz="2000" dirty="0"/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SG" sz="2000" dirty="0"/>
                        <m:t>.</m:t>
                      </m:r>
                    </m:oMath>
                  </m:oMathPara>
                </a14:m>
                <a:endParaRPr lang="en-SG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614786-B949-42C8-990A-9A1BA35CE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9" y="3525473"/>
                <a:ext cx="442265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5BAAB2-5835-45CB-A50B-F9BA8E3B601C}"/>
                  </a:ext>
                </a:extLst>
              </p:cNvPr>
              <p:cNvSpPr txBox="1"/>
              <p:nvPr/>
            </p:nvSpPr>
            <p:spPr>
              <a:xfrm>
                <a:off x="858470" y="4225403"/>
                <a:ext cx="3219008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SG" sz="2000" dirty="0"/>
                        <m:t>for</m:t>
                      </m:r>
                      <m:r>
                        <m:rPr>
                          <m:nor/>
                        </m:rPr>
                        <a:rPr lang="en-SG" sz="2000" dirty="0"/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SG" sz="2000" dirty="0"/>
                        <m:t>.</m:t>
                      </m:r>
                    </m:oMath>
                  </m:oMathPara>
                </a14:m>
                <a:endParaRPr lang="en-SG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5BAAB2-5835-45CB-A50B-F9BA8E3B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" y="4225403"/>
                <a:ext cx="321900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B19D85-88E7-4652-8C38-08009D039261}"/>
                  </a:ext>
                </a:extLst>
              </p:cNvPr>
              <p:cNvSpPr txBox="1"/>
              <p:nvPr/>
            </p:nvSpPr>
            <p:spPr>
              <a:xfrm>
                <a:off x="5255619" y="5063804"/>
                <a:ext cx="3219008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B19D85-88E7-4652-8C38-08009D03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619" y="5063804"/>
                <a:ext cx="3219008" cy="707886"/>
              </a:xfrm>
              <a:prstGeom prst="rect">
                <a:avLst/>
              </a:prstGeom>
              <a:blipFill>
                <a:blip r:embed="rId14"/>
                <a:stretch>
                  <a:fillRect l="-758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CD6ED1-DE73-44E2-853A-0E08AE2F2FD5}"/>
                  </a:ext>
                </a:extLst>
              </p:cNvPr>
              <p:cNvSpPr txBox="1"/>
              <p:nvPr/>
            </p:nvSpPr>
            <p:spPr>
              <a:xfrm>
                <a:off x="858469" y="6156296"/>
                <a:ext cx="7240502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𝑓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−1=1−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𝑣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=(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+2)/2</m:t>
                      </m:r>
                    </m:oMath>
                  </m:oMathPara>
                </a14:m>
                <a:endParaRPr lang="en-SG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CD6ED1-DE73-44E2-853A-0E08AE2F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9" y="6156296"/>
                <a:ext cx="7240502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19</a:t>
            </a:fld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ADC31-69A4-4F21-BC51-CEA1E259FD9D}"/>
                  </a:ext>
                </a:extLst>
              </p:cNvPr>
              <p:cNvSpPr txBox="1"/>
              <p:nvPr/>
            </p:nvSpPr>
            <p:spPr>
              <a:xfrm>
                <a:off x="326724" y="679460"/>
                <a:ext cx="8593344" cy="15696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License plate format: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SG" sz="2400" b="0" dirty="0"/>
              </a:p>
              <a:p>
                <a:r>
                  <a:rPr lang="en-SG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is a single letter in the English alphabet (excluding I and O)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is a single digit from {0, 1, …, 9}. The last letter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400" dirty="0"/>
                  <a:t> is a checksum letter.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ADC31-69A4-4F21-BC51-CEA1E259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4" y="679460"/>
                <a:ext cx="8593344" cy="1569660"/>
              </a:xfrm>
              <a:prstGeom prst="rect">
                <a:avLst/>
              </a:prstGeom>
              <a:blipFill>
                <a:blip r:embed="rId2"/>
                <a:stretch>
                  <a:fillRect l="-1136" t="-3101" r="-1561" b="-7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CE45F32-B3E9-4A81-B073-7A641ABE0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86" y="179667"/>
            <a:ext cx="2210390" cy="555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A4095-5567-47C9-8454-83021C75774A}"/>
                  </a:ext>
                </a:extLst>
              </p:cNvPr>
              <p:cNvSpPr txBox="1"/>
              <p:nvPr/>
            </p:nvSpPr>
            <p:spPr>
              <a:xfrm>
                <a:off x="326724" y="2273387"/>
                <a:ext cx="8593344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SG" sz="2400" dirty="0"/>
                  <a:t> denote the set of all possible strings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2400" dirty="0"/>
                  <a:t>. Also, let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A4095-5567-47C9-8454-83021C75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4" y="2273387"/>
                <a:ext cx="8593344" cy="1200329"/>
              </a:xfrm>
              <a:prstGeom prst="rect">
                <a:avLst/>
              </a:prstGeom>
              <a:blipFill>
                <a:blip r:embed="rId4"/>
                <a:stretch>
                  <a:fillRect l="-1136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5D6C0-A4A5-4F44-96C2-F67DC6E518EC}"/>
                  </a:ext>
                </a:extLst>
              </p:cNvPr>
              <p:cNvSpPr txBox="1"/>
              <p:nvPr/>
            </p:nvSpPr>
            <p:spPr>
              <a:xfrm>
                <a:off x="326724" y="3526232"/>
                <a:ext cx="8593344" cy="29084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Then the checksum function may be defined as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</m:oMath>
                </a14:m>
                <a:r>
                  <a:rPr lang="en-SG" sz="2400" dirty="0"/>
                  <a:t>, where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calculated in three steps:</a:t>
                </a:r>
              </a:p>
              <a:p>
                <a:pPr marL="177800">
                  <a:spcAft>
                    <a:spcPts val="600"/>
                  </a:spcAft>
                </a:pPr>
                <a:r>
                  <a:rPr lang="en-SG" sz="2000" dirty="0"/>
                  <a:t>F1.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 be the positional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 in the English alphabet, i.e. </a:t>
                </a:r>
                <a:r>
                  <a:rPr lang="en-SG" sz="2000" i="1" dirty="0"/>
                  <a:t>A</a:t>
                </a:r>
                <a:r>
                  <a:rPr lang="en-SG" sz="2000" dirty="0"/>
                  <a:t>=1, </a:t>
                </a:r>
                <a:r>
                  <a:rPr lang="en-SG" sz="2000" i="1" dirty="0"/>
                  <a:t>B</a:t>
                </a:r>
                <a:r>
                  <a:rPr lang="en-SG" sz="2000" dirty="0"/>
                  <a:t>=2,</a:t>
                </a:r>
                <a:r>
                  <a:rPr lang="en-SG" sz="2000" i="1" dirty="0"/>
                  <a:t> C</a:t>
                </a:r>
                <a:r>
                  <a:rPr lang="en-SG" sz="2000" dirty="0"/>
                  <a:t>=3, …, </a:t>
                </a:r>
                <a:r>
                  <a:rPr lang="en-SG" sz="2000" i="1" dirty="0"/>
                  <a:t>Z</a:t>
                </a:r>
                <a:r>
                  <a:rPr lang="en-SG" sz="2000" dirty="0"/>
                  <a:t>=26.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/>
                  <a:t> be the positional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  <a:p>
                <a:pPr marL="177800">
                  <a:spcAft>
                    <a:spcPts val="600"/>
                  </a:spcAft>
                </a:pPr>
                <a:r>
                  <a:rPr lang="en-SG" sz="2000" dirty="0"/>
                  <a:t>F2. Compute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=9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2000" dirty="0"/>
                  <a:t>, and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%19</m:t>
                    </m:r>
                  </m:oMath>
                </a14:m>
                <a:r>
                  <a:rPr lang="en-SG" sz="2000" dirty="0"/>
                  <a:t>, that is,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is the remainder of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SG" sz="2000" dirty="0"/>
                  <a:t> modulo 19.</a:t>
                </a:r>
              </a:p>
              <a:p>
                <a:pPr marL="177800">
                  <a:spcAft>
                    <a:spcPts val="600"/>
                  </a:spcAft>
                </a:pPr>
                <a:r>
                  <a:rPr lang="en-SG" sz="2000" dirty="0"/>
                  <a:t>F3. The checksum letter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000" dirty="0"/>
                  <a:t> = the letter in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</m:oMath>
                </a14:m>
                <a:r>
                  <a:rPr lang="en-SG" sz="2000" dirty="0"/>
                  <a:t> indexed by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000" dirty="0"/>
                  <a:t>, where 0=</a:t>
                </a:r>
                <a:r>
                  <a:rPr lang="en-SG" sz="2000" i="1" dirty="0"/>
                  <a:t>A</a:t>
                </a:r>
                <a:r>
                  <a:rPr lang="en-SG" sz="2000" dirty="0"/>
                  <a:t>, 1=</a:t>
                </a:r>
                <a:r>
                  <a:rPr lang="en-SG" sz="2000" i="1" dirty="0"/>
                  <a:t>Z</a:t>
                </a:r>
                <a:r>
                  <a:rPr lang="en-SG" sz="2000" dirty="0"/>
                  <a:t>, 2=</a:t>
                </a:r>
                <a:r>
                  <a:rPr lang="en-SG" sz="2000" i="1" dirty="0"/>
                  <a:t>Y</a:t>
                </a:r>
                <a:r>
                  <a:rPr lang="en-SG" sz="2000" dirty="0"/>
                  <a:t>, …, 18=</a:t>
                </a:r>
                <a:r>
                  <a:rPr lang="en-SG" sz="2000" i="1" dirty="0"/>
                  <a:t>B</a:t>
                </a:r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5D6C0-A4A5-4F44-96C2-F67DC6E5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4" y="3526232"/>
                <a:ext cx="8593344" cy="2908489"/>
              </a:xfrm>
              <a:prstGeom prst="rect">
                <a:avLst/>
              </a:prstGeom>
              <a:blipFill>
                <a:blip r:embed="rId5"/>
                <a:stretch>
                  <a:fillRect l="-1136" t="-1674" r="-426" b="-27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9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24" y="186470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MCQs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99" y="1027180"/>
            <a:ext cx="3710437" cy="24887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/>
              <a:t>Q1</a:t>
            </a:r>
            <a:r>
              <a:rPr lang="en-US" sz="2000" dirty="0"/>
              <a:t>.	How many permutations are there for this 8-letter word “</a:t>
            </a:r>
            <a:r>
              <a:rPr lang="en-US" sz="2000" dirty="0" err="1"/>
              <a:t>ICanDoIt</a:t>
            </a:r>
            <a:r>
              <a:rPr lang="en-US" sz="2000" dirty="0"/>
              <a:t>”?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7!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(8/2)!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8!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8!/2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8×7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</a:t>
            </a:fld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18098" y="2912108"/>
            <a:ext cx="111388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44196" y="263050"/>
            <a:ext cx="4642091" cy="4602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000" dirty="0" err="1"/>
              <a:t>Q2</a:t>
            </a:r>
            <a:r>
              <a:rPr lang="en-US" sz="2000" dirty="0"/>
              <a:t>.	Which of the following arguments is valid?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(I)	No mammals lay eggs.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	Duck-billed platypus lay eggs.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/>
              <a:t>	</a:t>
            </a:r>
            <a:r>
              <a:rPr lang="en-US" sz="1600" dirty="0">
                <a:sym typeface="Symbol" panose="05050102010706020507" pitchFamily="18" charset="2"/>
              </a:rPr>
              <a:t> duck-billed platypus is not a mammal.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(II)	You get A grade </a:t>
            </a:r>
            <a:r>
              <a:rPr lang="en-US" sz="1600" dirty="0" err="1"/>
              <a:t>iff</a:t>
            </a:r>
            <a:r>
              <a:rPr lang="en-US" sz="1600" dirty="0"/>
              <a:t> you get &gt; 90 marks.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If you fail your midterm, you don’t get &gt; 90 marks.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>
                <a:sym typeface="Symbol" panose="05050102010706020507" pitchFamily="18" charset="2"/>
              </a:rPr>
              <a:t> if you don’t fail your midterm, you get A grade.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(III)	Water is a necessary condition for air.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Water is a sufficient condition for ice.</a:t>
            </a:r>
          </a:p>
          <a:p>
            <a:pPr marL="284163" indent="-284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>
                <a:sym typeface="Symbol" panose="05050102010706020507" pitchFamily="18" charset="2"/>
              </a:rPr>
              <a:t> air only if ice.</a:t>
            </a:r>
            <a:endParaRPr lang="en-US" sz="20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(I) only.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(I) and (II) only.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(I) and (III) only.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(II) and (III) only.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All of (I), (II) and (III).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44196" y="3887582"/>
            <a:ext cx="2096220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18098" y="3727992"/>
                <a:ext cx="3710438" cy="28109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000" dirty="0"/>
                  <a:t>Q3.	How many integer solutions are there for the following equation,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=20.</m:t>
                      </m:r>
                    </m:oMath>
                  </m:oMathPara>
                </a14:m>
                <a:endParaRPr lang="en-US" sz="20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14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120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230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680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None of the above.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8" y="3727992"/>
                <a:ext cx="3710438" cy="2810921"/>
              </a:xfrm>
              <a:prstGeom prst="rect">
                <a:avLst/>
              </a:prstGeom>
              <a:blipFill>
                <a:blip r:embed="rId2"/>
                <a:stretch>
                  <a:fillRect l="-1473" t="-21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26724" y="5280111"/>
            <a:ext cx="111388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0726" y="5043897"/>
                <a:ext cx="2656936" cy="10072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26" y="5043897"/>
                <a:ext cx="2656936" cy="1007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6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20</a:t>
            </a:fld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45F32-B3E9-4A81-B073-7A641ABE0F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0" y="3740113"/>
            <a:ext cx="2066319" cy="519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470AE-E0A8-464E-8D45-D1374F454ED9}"/>
              </a:ext>
            </a:extLst>
          </p:cNvPr>
          <p:cNvSpPr txBox="1"/>
          <p:nvPr/>
        </p:nvSpPr>
        <p:spPr>
          <a:xfrm>
            <a:off x="326721" y="786320"/>
            <a:ext cx="831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400" dirty="0"/>
              <a:t>(a) 	Determine the checksum letter for “CS1231”.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717E43-E850-4266-8697-59FD4949A54D}"/>
                  </a:ext>
                </a:extLst>
              </p:cNvPr>
              <p:cNvSpPr txBox="1"/>
              <p:nvPr/>
            </p:nvSpPr>
            <p:spPr>
              <a:xfrm>
                <a:off x="326721" y="2805815"/>
                <a:ext cx="83127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(b) Show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not one-to-one by finding another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SG" sz="2400" dirty="0"/>
                  <a:t> such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the same checksum letter as that in this figure.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717E43-E850-4266-8697-59FD4949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" y="2805815"/>
                <a:ext cx="8312727" cy="830997"/>
              </a:xfrm>
              <a:prstGeom prst="rect">
                <a:avLst/>
              </a:prstGeom>
              <a:blipFill>
                <a:blip r:embed="rId3"/>
                <a:stretch>
                  <a:fillRect l="-1174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1549E-9186-4CA0-9CC1-59AD9BC91D33}"/>
                  </a:ext>
                </a:extLst>
              </p:cNvPr>
              <p:cNvSpPr txBox="1"/>
              <p:nvPr/>
            </p:nvSpPr>
            <p:spPr>
              <a:xfrm>
                <a:off x="709179" y="1298967"/>
                <a:ext cx="6708657" cy="13234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ym typeface="Symbol" panose="05050102010706020507" pitchFamily="18" charset="2"/>
                  </a:rPr>
                  <a:t>C=3, S=19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=9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19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+5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+3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+2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=127</m:t>
                      </m:r>
                    </m:oMath>
                  </m:oMathPara>
                </a14:m>
                <a:endParaRPr lang="en-SG" sz="2000" b="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𝑟</m:t>
                      </m:r>
                      <m:r>
                        <a:rPr lang="en-SG" sz="20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=127%19=</m:t>
                      </m:r>
                      <m:r>
                        <a:rPr lang="en-SG" sz="20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13</m:t>
                      </m:r>
                    </m:oMath>
                  </m:oMathPara>
                </a14:m>
                <a:endParaRPr lang="en-SG" sz="2000" dirty="0">
                  <a:sym typeface="Symbol" panose="05050102010706020507" pitchFamily="18" charset="2"/>
                </a:endParaRPr>
              </a:p>
              <a:p>
                <a:r>
                  <a:rPr lang="en-SG" sz="2000" dirty="0">
                    <a:sym typeface="Symbol" panose="05050102010706020507" pitchFamily="18" charset="2"/>
                  </a:rPr>
                  <a:t>Checksum = H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1549E-9186-4CA0-9CC1-59AD9BC91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79" y="1298967"/>
                <a:ext cx="6708657" cy="1323439"/>
              </a:xfrm>
              <a:prstGeom prst="rect">
                <a:avLst/>
              </a:prstGeom>
              <a:blipFill>
                <a:blip r:embed="rId4"/>
                <a:stretch>
                  <a:fillRect l="-908" t="-2304" b="-73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65687C-8D97-4356-8752-F998EF2124C2}"/>
                  </a:ext>
                </a:extLst>
              </p:cNvPr>
              <p:cNvSpPr txBox="1"/>
              <p:nvPr/>
            </p:nvSpPr>
            <p:spPr>
              <a:xfrm>
                <a:off x="1543636" y="324721"/>
                <a:ext cx="539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65687C-8D97-4356-8752-F998EF212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36" y="324721"/>
                <a:ext cx="539833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7EED0-DE81-4F6E-AD01-D05980A1C52E}"/>
                  </a:ext>
                </a:extLst>
              </p:cNvPr>
              <p:cNvSpPr txBox="1"/>
              <p:nvPr/>
            </p:nvSpPr>
            <p:spPr>
              <a:xfrm>
                <a:off x="777993" y="4388160"/>
                <a:ext cx="6708657" cy="1708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Many possible answers. One easy way is to note that the weights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are the same, which allows us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by the same amount as we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since that yields the same total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 Thus,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𝐷𝑃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7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84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is a possible answer.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7EED0-DE81-4F6E-AD01-D05980A1C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3" y="4388160"/>
                <a:ext cx="6708657" cy="1708160"/>
              </a:xfrm>
              <a:prstGeom prst="rect">
                <a:avLst/>
              </a:prstGeom>
              <a:blipFill>
                <a:blip r:embed="rId6"/>
                <a:stretch>
                  <a:fillRect l="-1000" t="-2143" r="-1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7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21</a:t>
            </a:fld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470AE-E0A8-464E-8D45-D1374F454ED9}"/>
                  </a:ext>
                </a:extLst>
              </p:cNvPr>
              <p:cNvSpPr txBox="1"/>
              <p:nvPr/>
            </p:nvSpPr>
            <p:spPr>
              <a:xfrm>
                <a:off x="1269113" y="273136"/>
                <a:ext cx="4646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(c) 	Is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onto? Prove or disprove.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470AE-E0A8-464E-8D45-D1374F454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13" y="273136"/>
                <a:ext cx="4646495" cy="461665"/>
              </a:xfrm>
              <a:prstGeom prst="rect">
                <a:avLst/>
              </a:prstGeom>
              <a:blipFill>
                <a:blip r:embed="rId2"/>
                <a:stretch>
                  <a:fillRect l="-196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1549E-9186-4CA0-9CC1-59AD9BC91D33}"/>
                  </a:ext>
                </a:extLst>
              </p:cNvPr>
              <p:cNvSpPr txBox="1"/>
              <p:nvPr/>
            </p:nvSpPr>
            <p:spPr>
              <a:xfrm>
                <a:off x="466406" y="786119"/>
                <a:ext cx="8211188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is onto. Construct Table 1, which shows the values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+2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sty m:val="p"/>
                      </m:rPr>
                      <a:rPr lang="en-SG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mod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19)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for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=0,1,2, …, 18.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Note that this table is a bijective function between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1549E-9186-4CA0-9CC1-59AD9BC91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6" y="786119"/>
                <a:ext cx="8211188" cy="1015663"/>
              </a:xfrm>
              <a:prstGeom prst="rect">
                <a:avLst/>
              </a:prstGeom>
              <a:blipFill>
                <a:blip r:embed="rId3"/>
                <a:stretch>
                  <a:fillRect l="-817" t="-3593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0DB906-312C-4C61-9E00-11E9DB456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701"/>
              </p:ext>
            </p:extLst>
          </p:nvPr>
        </p:nvGraphicFramePr>
        <p:xfrm>
          <a:off x="1886340" y="1929337"/>
          <a:ext cx="5148942" cy="176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157">
                  <a:extLst>
                    <a:ext uri="{9D8B030D-6E8A-4147-A177-3AD203B41FA5}">
                      <a16:colId xmlns:a16="http://schemas.microsoft.com/office/drawing/2014/main" val="1997006859"/>
                    </a:ext>
                  </a:extLst>
                </a:gridCol>
                <a:gridCol w="858157">
                  <a:extLst>
                    <a:ext uri="{9D8B030D-6E8A-4147-A177-3AD203B41FA5}">
                      <a16:colId xmlns:a16="http://schemas.microsoft.com/office/drawing/2014/main" val="1729370209"/>
                    </a:ext>
                  </a:extLst>
                </a:gridCol>
                <a:gridCol w="858157">
                  <a:extLst>
                    <a:ext uri="{9D8B030D-6E8A-4147-A177-3AD203B41FA5}">
                      <a16:colId xmlns:a16="http://schemas.microsoft.com/office/drawing/2014/main" val="2658838031"/>
                    </a:ext>
                  </a:extLst>
                </a:gridCol>
                <a:gridCol w="858157">
                  <a:extLst>
                    <a:ext uri="{9D8B030D-6E8A-4147-A177-3AD203B41FA5}">
                      <a16:colId xmlns:a16="http://schemas.microsoft.com/office/drawing/2014/main" val="2970703448"/>
                    </a:ext>
                  </a:extLst>
                </a:gridCol>
                <a:gridCol w="858157">
                  <a:extLst>
                    <a:ext uri="{9D8B030D-6E8A-4147-A177-3AD203B41FA5}">
                      <a16:colId xmlns:a16="http://schemas.microsoft.com/office/drawing/2014/main" val="418875300"/>
                    </a:ext>
                  </a:extLst>
                </a:gridCol>
                <a:gridCol w="858157">
                  <a:extLst>
                    <a:ext uri="{9D8B030D-6E8A-4147-A177-3AD203B41FA5}">
                      <a16:colId xmlns:a16="http://schemas.microsoft.com/office/drawing/2014/main" val="554877758"/>
                    </a:ext>
                  </a:extLst>
                </a:gridCol>
              </a:tblGrid>
              <a:tr h="24994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a \ b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61291"/>
                  </a:ext>
                </a:extLst>
              </a:tr>
              <a:tr h="24994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80570" marR="80570" marT="40285" marB="40285"/>
                </a:tc>
                <a:extLst>
                  <a:ext uri="{0D108BD9-81ED-4DB2-BD59-A6C34878D82A}">
                    <a16:rowId xmlns:a16="http://schemas.microsoft.com/office/drawing/2014/main" val="2824512137"/>
                  </a:ext>
                </a:extLst>
              </a:tr>
              <a:tr h="24994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80570" marR="80570" marT="40285" marB="40285"/>
                </a:tc>
                <a:extLst>
                  <a:ext uri="{0D108BD9-81ED-4DB2-BD59-A6C34878D82A}">
                    <a16:rowId xmlns:a16="http://schemas.microsoft.com/office/drawing/2014/main" val="585446540"/>
                  </a:ext>
                </a:extLst>
              </a:tr>
              <a:tr h="24994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80570" marR="80570" marT="40285" marB="40285"/>
                </a:tc>
                <a:extLst>
                  <a:ext uri="{0D108BD9-81ED-4DB2-BD59-A6C34878D82A}">
                    <a16:rowId xmlns:a16="http://schemas.microsoft.com/office/drawing/2014/main" val="1156414577"/>
                  </a:ext>
                </a:extLst>
              </a:tr>
              <a:tr h="24994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 marL="80570" marR="80570" marT="40285" marB="40285"/>
                </a:tc>
                <a:extLst>
                  <a:ext uri="{0D108BD9-81ED-4DB2-BD59-A6C34878D82A}">
                    <a16:rowId xmlns:a16="http://schemas.microsoft.com/office/drawing/2014/main" val="2405652064"/>
                  </a:ext>
                </a:extLst>
              </a:tr>
              <a:tr h="24994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 marL="80570" marR="80570" marT="40285" marB="4028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 marL="80570" marR="80570" marT="40285" marB="40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marL="80570" marR="80570" marT="40285" marB="40285"/>
                </a:tc>
                <a:extLst>
                  <a:ext uri="{0D108BD9-81ED-4DB2-BD59-A6C34878D82A}">
                    <a16:rowId xmlns:a16="http://schemas.microsoft.com/office/drawing/2014/main" val="3758788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EE3050-78EC-4CF4-A413-6DDC43A357B9}"/>
              </a:ext>
            </a:extLst>
          </p:cNvPr>
          <p:cNvSpPr txBox="1"/>
          <p:nvPr/>
        </p:nvSpPr>
        <p:spPr>
          <a:xfrm>
            <a:off x="7106580" y="2232020"/>
            <a:ext cx="11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Table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54D05-BA5B-41E5-93D2-81D08597A14C}"/>
                  </a:ext>
                </a:extLst>
              </p:cNvPr>
              <p:cNvSpPr txBox="1"/>
              <p:nvPr/>
            </p:nvSpPr>
            <p:spPr>
              <a:xfrm>
                <a:off x="3963993" y="0"/>
                <a:ext cx="539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54D05-BA5B-41E5-93D2-81D08597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93" y="0"/>
                <a:ext cx="539833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341739-91DC-4F4C-8F06-42DAF07B2EA4}"/>
                  </a:ext>
                </a:extLst>
              </p:cNvPr>
              <p:cNvSpPr txBox="1"/>
              <p:nvPr/>
            </p:nvSpPr>
            <p:spPr>
              <a:xfrm>
                <a:off x="466406" y="3770254"/>
                <a:ext cx="8211188" cy="25545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Proof (by construction)</a:t>
                </a:r>
              </a:p>
              <a:p>
                <a:pPr marL="354013" indent="-354013"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1.	Take any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𝜘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354013" indent="-354013"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2.	From step F3, there is a unique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which is the positional index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 Note that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&lt;19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  <a:buAutoNum type="arabicPeriod" startAt="3"/>
                </a:pPr>
                <a:r>
                  <a:rPr lang="en-SG" sz="2000" dirty="0">
                    <a:sym typeface="Symbol" panose="05050102010706020507" pitchFamily="18" charset="2"/>
                  </a:rPr>
                  <a:t>(We will construct a string: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𝐵𝐸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00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will be derived from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.)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4.	Given the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from line 2, look up Table 1 for the unique pair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sz="20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341739-91DC-4F4C-8F06-42DAF07B2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6" y="3770254"/>
                <a:ext cx="8211188" cy="2554545"/>
              </a:xfrm>
              <a:prstGeom prst="rect">
                <a:avLst/>
              </a:prstGeom>
              <a:blipFill>
                <a:blip r:embed="rId5"/>
                <a:stretch>
                  <a:fillRect l="-817" t="-1190" r="-892" b="-30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22</a:t>
            </a:fld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470AE-E0A8-464E-8D45-D1374F454ED9}"/>
                  </a:ext>
                </a:extLst>
              </p:cNvPr>
              <p:cNvSpPr txBox="1"/>
              <p:nvPr/>
            </p:nvSpPr>
            <p:spPr>
              <a:xfrm>
                <a:off x="1269113" y="273136"/>
                <a:ext cx="4646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2913" indent="-442913"/>
                <a:r>
                  <a:rPr lang="en-SG" sz="2400" dirty="0"/>
                  <a:t>(c) 	Is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onto? Prove or disprove.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470AE-E0A8-464E-8D45-D1374F454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13" y="273136"/>
                <a:ext cx="4646495" cy="461665"/>
              </a:xfrm>
              <a:prstGeom prst="rect">
                <a:avLst/>
              </a:prstGeom>
              <a:blipFill>
                <a:blip r:embed="rId2"/>
                <a:stretch>
                  <a:fillRect l="-196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54D05-BA5B-41E5-93D2-81D08597A14C}"/>
                  </a:ext>
                </a:extLst>
              </p:cNvPr>
              <p:cNvSpPr txBox="1"/>
              <p:nvPr/>
            </p:nvSpPr>
            <p:spPr>
              <a:xfrm>
                <a:off x="3963993" y="0"/>
                <a:ext cx="539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54D05-BA5B-41E5-93D2-81D08597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93" y="0"/>
                <a:ext cx="539833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341739-91DC-4F4C-8F06-42DAF07B2EA4}"/>
                  </a:ext>
                </a:extLst>
              </p:cNvPr>
              <p:cNvSpPr txBox="1"/>
              <p:nvPr/>
            </p:nvSpPr>
            <p:spPr>
              <a:xfrm>
                <a:off x="466406" y="808296"/>
                <a:ext cx="8211188" cy="59016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Proof (by construction)</a:t>
                </a:r>
              </a:p>
              <a:p>
                <a:pPr marL="354013" indent="-354013">
                  <a:spcAft>
                    <a:spcPts val="3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1.	Take any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𝜘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354013" indent="-354013">
                  <a:spcAft>
                    <a:spcPts val="3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2.	From step F3, there is a unique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which is the positional index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 Note that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&lt;19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457200" indent="-457200">
                  <a:spcAft>
                    <a:spcPts val="300"/>
                  </a:spcAft>
                  <a:buAutoNum type="arabicPeriod" startAt="3"/>
                </a:pPr>
                <a:r>
                  <a:rPr lang="en-SG" sz="2000" dirty="0">
                    <a:sym typeface="Symbol" panose="05050102010706020507" pitchFamily="18" charset="2"/>
                  </a:rPr>
                  <a:t>(We will construct a string: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𝐵𝐸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00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will be derived from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.)</a:t>
                </a:r>
              </a:p>
              <a:p>
                <a:pPr marL="457200" indent="-457200">
                  <a:spcAft>
                    <a:spcPts val="300"/>
                  </a:spcAft>
                  <a:buAutoNum type="arabicPeriod" startAt="4"/>
                </a:pPr>
                <a:r>
                  <a:rPr lang="en-SG" sz="2000" dirty="0">
                    <a:sym typeface="Symbol" panose="05050102010706020507" pitchFamily="18" charset="2"/>
                  </a:rPr>
                  <a:t>Given the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from line 2, look up Table 1 for the unique pair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sz="20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SG" sz="2000" dirty="0">
                    <a:sym typeface="Symbol" panose="05050102010706020507" pitchFamily="18" charset="2"/>
                  </a:rPr>
                  <a:t>5.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𝐵𝐸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00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 Clearly,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ℒ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457200" indent="-457200">
                  <a:spcAft>
                    <a:spcPts val="300"/>
                  </a:spcAft>
                  <a:buAutoNum type="arabicPeriod" startAt="6"/>
                </a:pPr>
                <a:r>
                  <a:rPr lang="en-SG" sz="2000" dirty="0">
                    <a:sym typeface="Symbol" panose="05050102010706020507" pitchFamily="18" charset="2"/>
                  </a:rPr>
                  <a:t>Now,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may be calculated as follows:</a:t>
                </a: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	6.1	From step F2: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=9∙2+4∙5+5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∙0+4∙0+3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+2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	6.2	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∴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=38+3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+2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SG" sz="2000" b="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	6.3	The remainder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is such that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mod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19)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	6.4	Thus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38+3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+2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mod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19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SG" sz="2000" dirty="0">
                  <a:sym typeface="Symbol" panose="05050102010706020507" pitchFamily="18" charset="2"/>
                </a:endParaRP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	6.5	Thus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mod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19</m:t>
                        </m:r>
                      </m:e>
                    </m:d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because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+2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mod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19</m:t>
                        </m:r>
                      </m:e>
                    </m:d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	6.6	Thus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457200" indent="-457200">
                  <a:spcAft>
                    <a:spcPts val="300"/>
                  </a:spcAft>
                  <a:buAutoNum type="arabicPeriod" startAt="7"/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Thus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ℒ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SG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SG" sz="2000" dirty="0">
                  <a:sym typeface="Symbol" panose="05050102010706020507" pitchFamily="18" charset="2"/>
                </a:endParaRPr>
              </a:p>
              <a:p>
                <a:pPr>
                  <a:spcAft>
                    <a:spcPts val="300"/>
                  </a:spcAft>
                  <a:tabLst>
                    <a:tab pos="447675" algn="l"/>
                    <a:tab pos="989013" algn="l"/>
                  </a:tabLst>
                </a:pPr>
                <a:r>
                  <a:rPr lang="en-SG" sz="2000" dirty="0">
                    <a:sym typeface="Symbol" panose="05050102010706020507" pitchFamily="18" charset="2"/>
                  </a:rPr>
                  <a:t>8.	Hence,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</m:oMath>
                </a14:m>
                <a:r>
                  <a:rPr lang="en-SG" sz="2000" dirty="0">
                    <a:sym typeface="Symbol" panose="05050102010706020507" pitchFamily="18" charset="2"/>
                  </a:rPr>
                  <a:t> is onto.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341739-91DC-4F4C-8F06-42DAF07B2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6" y="808296"/>
                <a:ext cx="8211188" cy="5901616"/>
              </a:xfrm>
              <a:prstGeom prst="rect">
                <a:avLst/>
              </a:prstGeom>
              <a:blipFill>
                <a:blip r:embed="rId4"/>
                <a:stretch>
                  <a:fillRect l="-817" t="-620" r="-892" b="-9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841C7-BD04-484E-96D9-96CD5633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23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EAA50-89D2-43BC-8C8E-68383DFAE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8" b="23771"/>
          <a:stretch/>
        </p:blipFill>
        <p:spPr>
          <a:xfrm>
            <a:off x="1265381" y="68262"/>
            <a:ext cx="6882317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5329A2-A415-4B0A-9030-62BCA54F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24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8D437-8B20-4408-A4A1-025CA35F9C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7" b="10303"/>
          <a:stretch/>
        </p:blipFill>
        <p:spPr>
          <a:xfrm>
            <a:off x="1607467" y="83285"/>
            <a:ext cx="6067952" cy="66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25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82138" y="252248"/>
            <a:ext cx="42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 Tips!</a:t>
            </a:r>
          </a:p>
        </p:txBody>
      </p:sp>
      <p:sp>
        <p:nvSpPr>
          <p:cNvPr id="4" name="TextBox 3"/>
          <p:cNvSpPr txBox="1"/>
          <p:nvPr/>
        </p:nvSpPr>
        <p:spPr>
          <a:xfrm rot="20792625">
            <a:off x="367193" y="1273367"/>
            <a:ext cx="424969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Focus on </a:t>
            </a:r>
            <a:r>
              <a:rPr lang="en-SG" sz="2800" u="sng" dirty="0"/>
              <a:t>later topics</a:t>
            </a:r>
            <a:r>
              <a:rPr lang="en-SG" sz="2800" dirty="0"/>
              <a:t> (topics not tested in mid-term test)</a:t>
            </a:r>
          </a:p>
        </p:txBody>
      </p:sp>
      <p:sp>
        <p:nvSpPr>
          <p:cNvPr id="6" name="TextBox 5"/>
          <p:cNvSpPr txBox="1"/>
          <p:nvPr/>
        </p:nvSpPr>
        <p:spPr>
          <a:xfrm rot="21128091">
            <a:off x="636684" y="3284105"/>
            <a:ext cx="3821502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800" dirty="0"/>
              <a:t>Review tutorial answers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7" y="224092"/>
            <a:ext cx="2395760" cy="2204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558498">
            <a:off x="4737453" y="4344169"/>
            <a:ext cx="4278864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Do past years’ exam papers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92040" y="4605779"/>
            <a:ext cx="3513396" cy="120032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SG" sz="3600" dirty="0"/>
              <a:t>Don’t </a:t>
            </a:r>
            <a:r>
              <a:rPr lang="en-SG" sz="3600" dirty="0" smtClean="0"/>
              <a:t>memorise; </a:t>
            </a:r>
            <a:r>
              <a:rPr lang="en-SG" sz="3600" dirty="0">
                <a:solidFill>
                  <a:srgbClr val="C00000"/>
                </a:solidFill>
              </a:rPr>
              <a:t>understand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998025">
            <a:off x="4521604" y="2352711"/>
            <a:ext cx="43475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5">
                    <a:lumMod val="75000"/>
                  </a:schemeClr>
                </a:solidFill>
              </a:rPr>
              <a:t>Time management </a:t>
            </a:r>
            <a:r>
              <a:rPr lang="en-SG" sz="2800" dirty="0"/>
              <a:t>(leave the hard questions for last)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2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8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26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82138" y="252248"/>
            <a:ext cx="42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 Tips!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7" y="224092"/>
            <a:ext cx="2395760" cy="2204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0155" t="21075" r="45559" b="34141"/>
          <a:stretch/>
        </p:blipFill>
        <p:spPr>
          <a:xfrm>
            <a:off x="187595" y="1024489"/>
            <a:ext cx="6631435" cy="48722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3955" y="252248"/>
            <a:ext cx="307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Last year’s paper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27</a:t>
            </a:fld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82138" y="252248"/>
            <a:ext cx="42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 Tips!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7" y="224092"/>
            <a:ext cx="2395760" cy="2204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8371" y="283025"/>
            <a:ext cx="30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Stuck at a proof?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138" y="898577"/>
            <a:ext cx="542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Tutorial #7 Q2:</a:t>
            </a:r>
          </a:p>
          <a:p>
            <a:r>
              <a:rPr lang="en-SG" sz="2400" dirty="0">
                <a:solidFill>
                  <a:srgbClr val="0033CC"/>
                </a:solidFill>
              </a:rPr>
              <a:t>Proof that an asymmetric relation is also anti-symmetric.</a:t>
            </a:r>
            <a:endParaRPr lang="en-US" sz="24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974" y="2069198"/>
                <a:ext cx="57076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 Take an asymmetric relation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a set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4" y="2069198"/>
                <a:ext cx="5707673" cy="461665"/>
              </a:xfrm>
              <a:prstGeom prst="rect">
                <a:avLst/>
              </a:prstGeom>
              <a:blipFill>
                <a:blip r:embed="rId3"/>
                <a:stretch>
                  <a:fillRect l="-170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814647" y="3394379"/>
            <a:ext cx="300154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Oops! I’m stuck here!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9082" y="6015448"/>
                <a:ext cx="82909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1.?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400" dirty="0"/>
                  <a:t> by </a:t>
                </a:r>
                <a:r>
                  <a:rPr lang="en-SG" sz="2400" dirty="0" err="1"/>
                  <a:t>def</a:t>
                </a:r>
                <a:r>
                  <a:rPr lang="en-SG" sz="2400" dirty="0"/>
                  <a:t> of anti-symmetric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2" y="6015448"/>
                <a:ext cx="8290951" cy="461665"/>
              </a:xfrm>
              <a:prstGeom prst="rect">
                <a:avLst/>
              </a:prstGeom>
              <a:blipFill>
                <a:blip r:embed="rId4"/>
                <a:stretch>
                  <a:fillRect l="-117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084" y="5100791"/>
                <a:ext cx="82909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1.?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400" dirty="0"/>
                  <a:t>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4" y="5100791"/>
                <a:ext cx="8290951" cy="461665"/>
              </a:xfrm>
              <a:prstGeom prst="rect">
                <a:avLst/>
              </a:prstGeom>
              <a:blipFill>
                <a:blip r:embed="rId5"/>
                <a:stretch>
                  <a:fillRect l="-117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46185" y="5583475"/>
            <a:ext cx="14888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My goal: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6185" y="3686602"/>
            <a:ext cx="12192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Got it!</a:t>
            </a:r>
            <a:endParaRPr lang="en-US" sz="2400" i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6863" y="2501156"/>
            <a:ext cx="8290951" cy="461665"/>
            <a:chOff x="606863" y="2501156"/>
            <a:chExt cx="829095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6863" y="2501156"/>
                  <a:ext cx="82909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400" dirty="0"/>
                    <a:t>1.1 Then </a:t>
                  </a:r>
                  <a14:m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SG" sz="2400" dirty="0"/>
                    <a:t> by definition of asymmetric</a:t>
                  </a:r>
                  <a:endParaRPr lang="en-US" sz="2400" i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63" y="2501156"/>
                  <a:ext cx="829095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176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4611464" y="2602019"/>
              <a:ext cx="246185" cy="246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06863" y="2951607"/>
            <a:ext cx="8290951" cy="461665"/>
            <a:chOff x="606863" y="2951607"/>
            <a:chExt cx="829095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6863" y="2951607"/>
                  <a:ext cx="82909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400" dirty="0"/>
                    <a:t>1.2 Thus </a:t>
                  </a:r>
                  <a14:m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SG" sz="2400" dirty="0"/>
                    <a:t> by implication law</a:t>
                  </a:r>
                  <a:endParaRPr lang="en-US" sz="2400" i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63" y="2951607"/>
                  <a:ext cx="829095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176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>
              <a:off x="3393831" y="3072940"/>
              <a:ext cx="246185" cy="246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12172" y="3059219"/>
              <a:ext cx="246185" cy="246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89084" y="4186134"/>
            <a:ext cx="7312270" cy="461665"/>
            <a:chOff x="589084" y="4186134"/>
            <a:chExt cx="731227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89084" y="4186134"/>
                  <a:ext cx="7312270" cy="4616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400" dirty="0"/>
                    <a:t>1.? </a:t>
                  </a:r>
                  <a14:m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i="1" dirty="0"/>
                    <a:t> </a:t>
                  </a:r>
                  <a:r>
                    <a:rPr lang="en-US" sz="2400" dirty="0"/>
                    <a:t>by </a:t>
                  </a:r>
                  <a:r>
                    <a:rPr lang="en-US" sz="2400" dirty="0" err="1"/>
                    <a:t>generalisation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84" y="4186134"/>
                  <a:ext cx="731227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249" t="-9091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2718920" y="4266696"/>
              <a:ext cx="1341560" cy="273362"/>
              <a:chOff x="2718920" y="4266696"/>
              <a:chExt cx="1341560" cy="27336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2718920" y="4293873"/>
                <a:ext cx="246185" cy="2461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4295" y="4266696"/>
                <a:ext cx="246185" cy="2461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4752338" y="5540252"/>
            <a:ext cx="30015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Work backward…</a:t>
            </a:r>
            <a:endParaRPr lang="en-US" sz="2400" i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3"/>
          <a:stretch/>
        </p:blipFill>
        <p:spPr>
          <a:xfrm>
            <a:off x="6026719" y="188268"/>
            <a:ext cx="2919862" cy="22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3" grpId="0" animBg="1"/>
      <p:bldP spid="14" grpId="0"/>
      <p:bldP spid="15" grpId="0"/>
      <p:bldP spid="16" grpId="0" animBg="1"/>
      <p:bldP spid="1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28</a:t>
            </a:fld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82138" y="252248"/>
            <a:ext cx="42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 Tips!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7" y="224092"/>
            <a:ext cx="2395760" cy="220409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137" y="898579"/>
            <a:ext cx="574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Work out some simple examples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934" t="49350" r="41058" b="42264"/>
          <a:stretch/>
        </p:blipFill>
        <p:spPr>
          <a:xfrm>
            <a:off x="231970" y="1486148"/>
            <a:ext cx="8389613" cy="94204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24619" y="1951337"/>
            <a:ext cx="38128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01091" y="2867410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48205" y="2336572"/>
            <a:ext cx="3977855" cy="461665"/>
            <a:chOff x="4687379" y="3233387"/>
            <a:chExt cx="3977855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4687379" y="3233387"/>
              <a:ext cx="3977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431925" algn="l"/>
                  <a:tab pos="2690813" algn="l"/>
                </a:tabLst>
              </a:pPr>
              <a:r>
                <a:rPr lang="en-SG" sz="2400" dirty="0"/>
                <a:t>#vertices	#edges	#graphs</a:t>
              </a:r>
              <a:endParaRPr lang="en-US" sz="24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87379" y="3695052"/>
              <a:ext cx="38279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2820838" y="3042816"/>
            <a:ext cx="146648" cy="15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07171" y="2867409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0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224137" y="2867408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367773" y="3618638"/>
            <a:ext cx="140898" cy="477991"/>
            <a:chOff x="2679940" y="4344616"/>
            <a:chExt cx="140898" cy="477991"/>
          </a:xfrm>
        </p:grpSpPr>
        <p:sp>
          <p:nvSpPr>
            <p:cNvPr id="40" name="Oval 39"/>
            <p:cNvSpPr/>
            <p:nvPr/>
          </p:nvSpPr>
          <p:spPr>
            <a:xfrm>
              <a:off x="2679940" y="4344616"/>
              <a:ext cx="140898" cy="15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679940" y="4669545"/>
              <a:ext cx="140898" cy="15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24714" y="3618638"/>
            <a:ext cx="140898" cy="477991"/>
            <a:chOff x="3134265" y="4344616"/>
            <a:chExt cx="140898" cy="477991"/>
          </a:xfrm>
        </p:grpSpPr>
        <p:sp>
          <p:nvSpPr>
            <p:cNvPr id="44" name="Oval 43"/>
            <p:cNvSpPr/>
            <p:nvPr/>
          </p:nvSpPr>
          <p:spPr>
            <a:xfrm>
              <a:off x="3134265" y="4344616"/>
              <a:ext cx="140898" cy="15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34265" y="4669545"/>
              <a:ext cx="140898" cy="15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4" idx="4"/>
              <a:endCxn id="45" idx="0"/>
            </p:cNvCxnSpPr>
            <p:nvPr/>
          </p:nvCxnSpPr>
          <p:spPr>
            <a:xfrm>
              <a:off x="3204714" y="4497678"/>
              <a:ext cx="0" cy="171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718344" y="3628175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924424" y="3628174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1390" y="3628173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718343" y="4416992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</a:t>
            </a:r>
            <a:endParaRPr lang="en-US" sz="24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31970" y="4426904"/>
            <a:ext cx="2993716" cy="1903817"/>
            <a:chOff x="231970" y="4426904"/>
            <a:chExt cx="2993716" cy="1903817"/>
          </a:xfrm>
        </p:grpSpPr>
        <p:grpSp>
          <p:nvGrpSpPr>
            <p:cNvPr id="60" name="Group 59"/>
            <p:cNvGrpSpPr/>
            <p:nvPr/>
          </p:nvGrpSpPr>
          <p:grpSpPr>
            <a:xfrm>
              <a:off x="231970" y="4426904"/>
              <a:ext cx="461514" cy="451753"/>
              <a:chOff x="231970" y="4490690"/>
              <a:chExt cx="461514" cy="45175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92278" y="4490690"/>
                <a:ext cx="140898" cy="15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31970" y="4789381"/>
                <a:ext cx="461514" cy="153062"/>
                <a:chOff x="231970" y="4789381"/>
                <a:chExt cx="461514" cy="15306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31970" y="4789381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52586" y="4789381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0" name="Group 99"/>
            <p:cNvGrpSpPr/>
            <p:nvPr/>
          </p:nvGrpSpPr>
          <p:grpSpPr>
            <a:xfrm>
              <a:off x="934719" y="4426904"/>
              <a:ext cx="461514" cy="451753"/>
              <a:chOff x="873202" y="4490690"/>
              <a:chExt cx="461514" cy="451753"/>
            </a:xfrm>
          </p:grpSpPr>
          <p:cxnSp>
            <p:nvCxnSpPr>
              <p:cNvPr id="53" name="Straight Connector 52"/>
              <p:cNvCxnSpPr>
                <a:stCxn id="63" idx="4"/>
                <a:endCxn id="65" idx="7"/>
              </p:cNvCxnSpPr>
              <p:nvPr/>
            </p:nvCxnSpPr>
            <p:spPr>
              <a:xfrm flipH="1">
                <a:off x="993466" y="4643752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73202" y="4490690"/>
                <a:ext cx="461514" cy="451753"/>
                <a:chOff x="231970" y="4490690"/>
                <a:chExt cx="461514" cy="451753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8" name="Group 127"/>
            <p:cNvGrpSpPr/>
            <p:nvPr/>
          </p:nvGrpSpPr>
          <p:grpSpPr>
            <a:xfrm>
              <a:off x="934719" y="5164603"/>
              <a:ext cx="461514" cy="451753"/>
              <a:chOff x="873202" y="5088072"/>
              <a:chExt cx="461514" cy="451753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873202" y="5088072"/>
                <a:ext cx="461514" cy="451753"/>
                <a:chOff x="231970" y="4490690"/>
                <a:chExt cx="461514" cy="451753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72" name="Oval 71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74" name="Straight Connector 73"/>
              <p:cNvCxnSpPr>
                <a:stCxn id="70" idx="4"/>
                <a:endCxn id="73" idx="1"/>
              </p:cNvCxnSpPr>
              <p:nvPr/>
            </p:nvCxnSpPr>
            <p:spPr>
              <a:xfrm>
                <a:off x="1103959" y="524113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934719" y="5878968"/>
              <a:ext cx="461514" cy="451753"/>
              <a:chOff x="862411" y="5685454"/>
              <a:chExt cx="461514" cy="4517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62411" y="5685454"/>
                <a:ext cx="461514" cy="451753"/>
                <a:chOff x="231970" y="4490690"/>
                <a:chExt cx="461514" cy="4517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4" name="Straight Connector 83"/>
              <p:cNvCxnSpPr>
                <a:stCxn id="82" idx="6"/>
                <a:endCxn id="83" idx="2"/>
              </p:cNvCxnSpPr>
              <p:nvPr/>
            </p:nvCxnSpPr>
            <p:spPr>
              <a:xfrm>
                <a:off x="1003309" y="6060676"/>
                <a:ext cx="179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1850638" y="4426904"/>
              <a:ext cx="461514" cy="451753"/>
              <a:chOff x="1505726" y="4498412"/>
              <a:chExt cx="461514" cy="45175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505726" y="4498412"/>
                <a:ext cx="461514" cy="451753"/>
                <a:chOff x="231970" y="4490690"/>
                <a:chExt cx="461514" cy="451753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93" name="Straight Connector 92"/>
              <p:cNvCxnSpPr>
                <a:stCxn id="89" idx="4"/>
                <a:endCxn id="92" idx="1"/>
              </p:cNvCxnSpPr>
              <p:nvPr/>
            </p:nvCxnSpPr>
            <p:spPr>
              <a:xfrm>
                <a:off x="1736483" y="465147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1" idx="6"/>
                <a:endCxn id="92" idx="2"/>
              </p:cNvCxnSpPr>
              <p:nvPr/>
            </p:nvCxnSpPr>
            <p:spPr>
              <a:xfrm>
                <a:off x="1646624" y="4873634"/>
                <a:ext cx="179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850638" y="5183301"/>
              <a:ext cx="461514" cy="451753"/>
              <a:chOff x="1505726" y="4498412"/>
              <a:chExt cx="461514" cy="451753"/>
            </a:xfrm>
          </p:grpSpPr>
          <p:cxnSp>
            <p:nvCxnSpPr>
              <p:cNvPr id="102" name="Straight Connector 101"/>
              <p:cNvCxnSpPr>
                <a:stCxn id="106" idx="4"/>
                <a:endCxn id="108" idx="7"/>
              </p:cNvCxnSpPr>
              <p:nvPr/>
            </p:nvCxnSpPr>
            <p:spPr>
              <a:xfrm flipH="1">
                <a:off x="1625990" y="465147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1505726" y="4498412"/>
                <a:ext cx="461514" cy="451753"/>
                <a:chOff x="231970" y="4490690"/>
                <a:chExt cx="461514" cy="451753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5" name="Straight Connector 104"/>
              <p:cNvCxnSpPr>
                <a:stCxn id="108" idx="6"/>
                <a:endCxn id="109" idx="2"/>
              </p:cNvCxnSpPr>
              <p:nvPr/>
            </p:nvCxnSpPr>
            <p:spPr>
              <a:xfrm>
                <a:off x="1646624" y="4873634"/>
                <a:ext cx="179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1850638" y="5878968"/>
              <a:ext cx="461514" cy="451753"/>
              <a:chOff x="1505726" y="4498412"/>
              <a:chExt cx="461514" cy="451753"/>
            </a:xfrm>
          </p:grpSpPr>
          <p:cxnSp>
            <p:nvCxnSpPr>
              <p:cNvPr id="111" name="Straight Connector 110"/>
              <p:cNvCxnSpPr>
                <a:stCxn id="115" idx="4"/>
                <a:endCxn id="117" idx="7"/>
              </p:cNvCxnSpPr>
              <p:nvPr/>
            </p:nvCxnSpPr>
            <p:spPr>
              <a:xfrm flipH="1">
                <a:off x="1625990" y="465147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1505726" y="4498412"/>
                <a:ext cx="461514" cy="451753"/>
                <a:chOff x="231970" y="4490690"/>
                <a:chExt cx="461514" cy="451753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117" name="Oval 116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3" name="Straight Connector 112"/>
              <p:cNvCxnSpPr>
                <a:stCxn id="115" idx="4"/>
                <a:endCxn id="118" idx="1"/>
              </p:cNvCxnSpPr>
              <p:nvPr/>
            </p:nvCxnSpPr>
            <p:spPr>
              <a:xfrm>
                <a:off x="1736483" y="465147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764172" y="4438111"/>
              <a:ext cx="461514" cy="451753"/>
              <a:chOff x="1505726" y="4498412"/>
              <a:chExt cx="461514" cy="451753"/>
            </a:xfrm>
          </p:grpSpPr>
          <p:cxnSp>
            <p:nvCxnSpPr>
              <p:cNvPr id="120" name="Straight Connector 119"/>
              <p:cNvCxnSpPr>
                <a:stCxn id="124" idx="4"/>
                <a:endCxn id="126" idx="7"/>
              </p:cNvCxnSpPr>
              <p:nvPr/>
            </p:nvCxnSpPr>
            <p:spPr>
              <a:xfrm flipH="1">
                <a:off x="1625990" y="465147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1505726" y="4498412"/>
                <a:ext cx="461514" cy="451753"/>
                <a:chOff x="231970" y="4490690"/>
                <a:chExt cx="461514" cy="4517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392278" y="4490690"/>
                  <a:ext cx="140898" cy="15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231970" y="4789381"/>
                  <a:ext cx="461514" cy="153062"/>
                  <a:chOff x="231970" y="4789381"/>
                  <a:chExt cx="461514" cy="153062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231970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552586" y="4789381"/>
                    <a:ext cx="140898" cy="15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22" name="Straight Connector 121"/>
              <p:cNvCxnSpPr>
                <a:stCxn id="124" idx="4"/>
                <a:endCxn id="127" idx="1"/>
              </p:cNvCxnSpPr>
              <p:nvPr/>
            </p:nvCxnSpPr>
            <p:spPr>
              <a:xfrm>
                <a:off x="1736483" y="4651474"/>
                <a:ext cx="110493" cy="1680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26" idx="6"/>
                <a:endCxn id="127" idx="2"/>
              </p:cNvCxnSpPr>
              <p:nvPr/>
            </p:nvCxnSpPr>
            <p:spPr>
              <a:xfrm>
                <a:off x="1646624" y="4873634"/>
                <a:ext cx="179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TextBox 130"/>
          <p:cNvSpPr txBox="1"/>
          <p:nvPr/>
        </p:nvSpPr>
        <p:spPr>
          <a:xfrm>
            <a:off x="4924424" y="4433155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41390" y="4433154"/>
            <a:ext cx="51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8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616461" y="2867408"/>
            <a:ext cx="71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= 2</a:t>
            </a:r>
            <a:r>
              <a:rPr lang="en-SG" sz="2400" baseline="30000" dirty="0"/>
              <a:t>0</a:t>
            </a:r>
            <a:endParaRPr lang="en-US" sz="2400" baseline="30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0092" y="3626800"/>
            <a:ext cx="71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= 2</a:t>
            </a:r>
            <a:r>
              <a:rPr lang="en-SG" sz="2400" baseline="30000" dirty="0"/>
              <a:t>1</a:t>
            </a:r>
            <a:endParaRPr lang="en-US" sz="2400" baseline="30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640092" y="4416992"/>
            <a:ext cx="71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= 2</a:t>
            </a:r>
            <a:r>
              <a:rPr lang="en-SG" sz="2400" baseline="30000" dirty="0"/>
              <a:t>3</a:t>
            </a:r>
            <a:endParaRPr 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756529" y="5232461"/>
                <a:ext cx="510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529" y="5232461"/>
                <a:ext cx="5100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5919353" y="5286450"/>
            <a:ext cx="171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</a:t>
            </a:r>
            <a:r>
              <a:rPr lang="en-SG" sz="2400" baseline="30000" dirty="0"/>
              <a:t>edges</a:t>
            </a:r>
            <a:endParaRPr 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951728" y="5193564"/>
                <a:ext cx="510037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SG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28" y="5193564"/>
                <a:ext cx="510037" cy="722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066450" y="5259832"/>
                <a:ext cx="963103" cy="52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SG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2400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450" y="5259832"/>
                <a:ext cx="963103" cy="525850"/>
              </a:xfrm>
              <a:prstGeom prst="rect">
                <a:avLst/>
              </a:prstGeom>
              <a:blipFill>
                <a:blip r:embed="rId6"/>
                <a:stretch>
                  <a:fillRect l="-6962" b="-2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7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8" grpId="0"/>
      <p:bldP spid="39" grpId="0"/>
      <p:bldP spid="49" grpId="0"/>
      <p:bldP spid="50" grpId="0"/>
      <p:bldP spid="51" grpId="0"/>
      <p:bldP spid="57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29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518160" y="457200"/>
            <a:ext cx="686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Useful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4720" y="1381760"/>
            <a:ext cx="7782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Discrete Mathematics Applications and Importance in Computer Science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http://cybercomputing.blogspot.sg/2012/06/discrete-mathematics-applications-and.html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Some Reasons Why Computer Scientists Should Study Math, and Mathematicians Should Study Computer Science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http://users.dickinson.edu/~jmac/selected-talks/math-and-cs-talk.pdf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80" y="955663"/>
            <a:ext cx="3710437" cy="24887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/>
              <a:t>Q4</a:t>
            </a:r>
            <a:r>
              <a:rPr lang="en-US" sz="2000" dirty="0"/>
              <a:t>.	What is the total weight of the MST of the graph on the right?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39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47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50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55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3</a:t>
            </a:fld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978" y="3727992"/>
            <a:ext cx="7326323" cy="2208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 err="1"/>
              <a:t>Q5</a:t>
            </a:r>
            <a:r>
              <a:rPr lang="en-US" sz="2000" dirty="0"/>
              <a:t>.	Which of the following statements are TRUE about the graph above?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The graph contains an Euler circuit.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The graph contains an Euler trail but not an Euler circuit.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The graph does not contain an Euler trail nor an Euler circuit.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The graph does not contain a Hamiltonian circuit.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None of the above.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588884" y="1176861"/>
            <a:ext cx="2784175" cy="2080946"/>
            <a:chOff x="4588884" y="1176861"/>
            <a:chExt cx="2784175" cy="2080946"/>
          </a:xfrm>
        </p:grpSpPr>
        <p:grpSp>
          <p:nvGrpSpPr>
            <p:cNvPr id="51" name="Group 50"/>
            <p:cNvGrpSpPr/>
            <p:nvPr/>
          </p:nvGrpSpPr>
          <p:grpSpPr>
            <a:xfrm>
              <a:off x="4883808" y="1360790"/>
              <a:ext cx="2224177" cy="1713088"/>
              <a:chOff x="5159854" y="1257273"/>
              <a:chExt cx="2224177" cy="171308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4501" y="1347850"/>
                <a:ext cx="2054883" cy="1531934"/>
                <a:chOff x="5244501" y="1347850"/>
                <a:chExt cx="2054883" cy="1531934"/>
              </a:xfrm>
            </p:grpSpPr>
            <p:cxnSp>
              <p:nvCxnSpPr>
                <p:cNvPr id="30" name="Straight Connector 29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329147" y="1347850"/>
                  <a:ext cx="18855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329147" y="2113071"/>
                  <a:ext cx="18855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329146" y="2879784"/>
                  <a:ext cx="18855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19" idx="7"/>
                  <a:endCxn id="11" idx="3"/>
                </p:cNvCxnSpPr>
                <p:nvPr/>
              </p:nvCxnSpPr>
              <p:spPr>
                <a:xfrm flipV="1">
                  <a:off x="5304355" y="1411898"/>
                  <a:ext cx="907733" cy="6378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20" idx="1"/>
                  <a:endCxn id="11" idx="5"/>
                </p:cNvCxnSpPr>
                <p:nvPr/>
              </p:nvCxnSpPr>
              <p:spPr>
                <a:xfrm flipH="1" flipV="1">
                  <a:off x="6331797" y="1411898"/>
                  <a:ext cx="907733" cy="6378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22" idx="1"/>
                  <a:endCxn id="19" idx="5"/>
                </p:cNvCxnSpPr>
                <p:nvPr/>
              </p:nvCxnSpPr>
              <p:spPr>
                <a:xfrm flipH="1" flipV="1">
                  <a:off x="5304355" y="2177865"/>
                  <a:ext cx="907733" cy="6378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22" idx="7"/>
                  <a:endCxn id="20" idx="3"/>
                </p:cNvCxnSpPr>
                <p:nvPr/>
              </p:nvCxnSpPr>
              <p:spPr>
                <a:xfrm flipV="1">
                  <a:off x="6331797" y="2177865"/>
                  <a:ext cx="907733" cy="6378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12" idx="4"/>
                  <a:endCxn id="24" idx="0"/>
                </p:cNvCxnSpPr>
                <p:nvPr/>
              </p:nvCxnSpPr>
              <p:spPr>
                <a:xfrm>
                  <a:off x="5244501" y="1438427"/>
                  <a:ext cx="0" cy="13507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299384" y="1437681"/>
                  <a:ext cx="0" cy="13507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5159854" y="1257273"/>
                <a:ext cx="2224177" cy="1713088"/>
                <a:chOff x="5159854" y="1257273"/>
                <a:chExt cx="2224177" cy="1713088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159854" y="2023240"/>
                  <a:ext cx="2224177" cy="181154"/>
                  <a:chOff x="5159854" y="2023240"/>
                  <a:chExt cx="2224177" cy="18115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5159854" y="2023240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214738" y="2023240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5159854" y="1257273"/>
                  <a:ext cx="2224177" cy="1713088"/>
                  <a:chOff x="5159854" y="1257273"/>
                  <a:chExt cx="2224177" cy="1713088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6187296" y="1257273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159854" y="1257273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7214738" y="1257273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6187296" y="2789207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5159854" y="2789207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7214738" y="2789207"/>
                    <a:ext cx="169293" cy="1811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5" name="Group 64"/>
            <p:cNvGrpSpPr/>
            <p:nvPr/>
          </p:nvGrpSpPr>
          <p:grpSpPr>
            <a:xfrm>
              <a:off x="4588884" y="1176861"/>
              <a:ext cx="2784175" cy="2080946"/>
              <a:chOff x="4588884" y="1176861"/>
              <a:chExt cx="2784175" cy="208094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296079" y="1176861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674626" y="1660107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588884" y="2372704"/>
                <a:ext cx="435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01800" y="2488735"/>
                <a:ext cx="435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55369" y="2919253"/>
                <a:ext cx="435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66232" y="2919253"/>
                <a:ext cx="435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14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266232" y="1191513"/>
                <a:ext cx="435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37957" y="1655450"/>
                <a:ext cx="435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83219" y="1596957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11395" y="1579464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7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18320" y="1935511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6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446895" y="2475471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8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940276" y="2431040"/>
                <a:ext cx="353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9</a:t>
                </a:r>
              </a:p>
            </p:txBody>
          </p:sp>
        </p:grpSp>
      </p:grpSp>
      <p:cxnSp>
        <p:nvCxnSpPr>
          <p:cNvPr id="68" name="Straight Connector 67"/>
          <p:cNvCxnSpPr>
            <a:stCxn id="12" idx="4"/>
            <a:endCxn id="19" idx="0"/>
          </p:cNvCxnSpPr>
          <p:nvPr/>
        </p:nvCxnSpPr>
        <p:spPr>
          <a:xfrm>
            <a:off x="4968455" y="1541944"/>
            <a:ext cx="0" cy="5848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6"/>
            <a:endCxn id="11" idx="2"/>
          </p:cNvCxnSpPr>
          <p:nvPr/>
        </p:nvCxnSpPr>
        <p:spPr>
          <a:xfrm>
            <a:off x="5053101" y="1451367"/>
            <a:ext cx="8581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6"/>
            <a:endCxn id="20" idx="2"/>
          </p:cNvCxnSpPr>
          <p:nvPr/>
        </p:nvCxnSpPr>
        <p:spPr>
          <a:xfrm>
            <a:off x="5053101" y="2217334"/>
            <a:ext cx="188559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2" idx="7"/>
            <a:endCxn id="20" idx="3"/>
          </p:cNvCxnSpPr>
          <p:nvPr/>
        </p:nvCxnSpPr>
        <p:spPr>
          <a:xfrm flipV="1">
            <a:off x="6055751" y="2281382"/>
            <a:ext cx="907733" cy="6378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4"/>
            <a:endCxn id="25" idx="0"/>
          </p:cNvCxnSpPr>
          <p:nvPr/>
        </p:nvCxnSpPr>
        <p:spPr>
          <a:xfrm>
            <a:off x="7023339" y="2307911"/>
            <a:ext cx="0" cy="5848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4"/>
            <a:endCxn id="20" idx="0"/>
          </p:cNvCxnSpPr>
          <p:nvPr/>
        </p:nvCxnSpPr>
        <p:spPr>
          <a:xfrm>
            <a:off x="7023339" y="1541944"/>
            <a:ext cx="0" cy="5848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24" idx="0"/>
          </p:cNvCxnSpPr>
          <p:nvPr/>
        </p:nvCxnSpPr>
        <p:spPr>
          <a:xfrm>
            <a:off x="4968454" y="2307911"/>
            <a:ext cx="1" cy="5848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609979" y="2811734"/>
            <a:ext cx="111388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35857" y="4724377"/>
            <a:ext cx="5902966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326724" y="186470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MCQs</a:t>
            </a:r>
            <a:endParaRPr lang="en-US" sz="36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31032" y="1289180"/>
            <a:ext cx="113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0455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304800"/>
            <a:ext cx="4284133" cy="2017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172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86" y="845404"/>
            <a:ext cx="7481416" cy="32200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/>
              <a:t>Q6</a:t>
            </a:r>
            <a:r>
              <a:rPr lang="en-US" sz="2000" dirty="0"/>
              <a:t>.	The preorder traversal and </a:t>
            </a:r>
            <a:r>
              <a:rPr lang="en-US" sz="2000" dirty="0" err="1"/>
              <a:t>inorder</a:t>
            </a:r>
            <a:r>
              <a:rPr lang="en-US" sz="2000" dirty="0"/>
              <a:t> traversal of a binary tree with vertices A, B, C, D, E, F, G, H, I, J, K and L are given below: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1027113" algn="l"/>
                <a:tab pos="1484313" algn="l"/>
                <a:tab pos="1768475" algn="l"/>
                <a:tab pos="2062163" algn="l"/>
                <a:tab pos="2346325" algn="l"/>
                <a:tab pos="2630488" algn="l"/>
                <a:tab pos="2916238" algn="l"/>
                <a:tab pos="3200400" algn="l"/>
                <a:tab pos="3484563" algn="l"/>
                <a:tab pos="3770313" algn="l"/>
                <a:tab pos="4054475" algn="l"/>
                <a:tab pos="4348163" algn="l"/>
                <a:tab pos="4632325" algn="l"/>
                <a:tab pos="4856163" algn="l"/>
                <a:tab pos="5141913" algn="l"/>
              </a:tabLst>
            </a:pPr>
            <a:r>
              <a:rPr lang="en-US" sz="1800" dirty="0"/>
              <a:t>		Preorder:	A	B	D	G	I	J	C	E	H	J	L	F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1027113" algn="l"/>
                <a:tab pos="1484313" algn="l"/>
                <a:tab pos="1768475" algn="l"/>
                <a:tab pos="2062163" algn="l"/>
                <a:tab pos="2346325" algn="l"/>
                <a:tab pos="2630488" algn="l"/>
                <a:tab pos="2916238" algn="l"/>
                <a:tab pos="3200400" algn="l"/>
                <a:tab pos="3484563" algn="l"/>
                <a:tab pos="3770313" algn="l"/>
                <a:tab pos="4054475" algn="l"/>
                <a:tab pos="4348163" algn="l"/>
                <a:tab pos="4632325" algn="l"/>
                <a:tab pos="4856163" algn="l"/>
                <a:tab pos="5141913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Inorder</a:t>
            </a:r>
            <a:r>
              <a:rPr lang="en-US" sz="1800" dirty="0"/>
              <a:t>:	D	I	G	J	B	A	E	K	H	L	C	F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What is the </a:t>
            </a:r>
            <a:r>
              <a:rPr lang="en-US" sz="2000" dirty="0" err="1">
                <a:solidFill>
                  <a:srgbClr val="0033CC"/>
                </a:solidFill>
              </a:rPr>
              <a:t>postorder</a:t>
            </a:r>
            <a:r>
              <a:rPr lang="en-US" sz="2000" dirty="0"/>
              <a:t> traversal of this binary tree?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A B C D E F G H I J K 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L K J I H G F E D C B 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I J G D B K L H E C F 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I J G D B K L H E F C 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sz="1800" dirty="0"/>
              <a:t>None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4</a:t>
            </a:fld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5120495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3053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47937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5721827" y="1622994"/>
            <a:ext cx="3359631" cy="2442457"/>
            <a:chOff x="4177699" y="3056746"/>
            <a:chExt cx="3359631" cy="244245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177699" y="3056746"/>
              <a:ext cx="3359631" cy="2442457"/>
              <a:chOff x="4177699" y="3056746"/>
              <a:chExt cx="3359631" cy="244245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666071" y="3056746"/>
                <a:ext cx="353683" cy="338554"/>
                <a:chOff x="6320359" y="5259718"/>
                <a:chExt cx="353683" cy="338554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766812" y="3525525"/>
                <a:ext cx="2152201" cy="356066"/>
                <a:chOff x="4766812" y="3525525"/>
                <a:chExt cx="2152201" cy="35606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766812" y="3543037"/>
                  <a:ext cx="353683" cy="338554"/>
                  <a:chOff x="6320359" y="5259718"/>
                  <a:chExt cx="353683" cy="338554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20359" y="5259718"/>
                    <a:ext cx="35368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B</a:t>
                    </a: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6373303" y="5305281"/>
                    <a:ext cx="247796" cy="2754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6565330" y="3525525"/>
                  <a:ext cx="353683" cy="338554"/>
                  <a:chOff x="6320359" y="5259718"/>
                  <a:chExt cx="353683" cy="338554"/>
                </a:xfrm>
              </p:grpSpPr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6320359" y="5259718"/>
                    <a:ext cx="35368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C</a:t>
                    </a: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373303" y="5305281"/>
                    <a:ext cx="247796" cy="2754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7" name="Group 76"/>
              <p:cNvGrpSpPr/>
              <p:nvPr/>
            </p:nvGrpSpPr>
            <p:grpSpPr>
              <a:xfrm>
                <a:off x="4177699" y="4040015"/>
                <a:ext cx="353683" cy="338554"/>
                <a:chOff x="6320359" y="5259718"/>
                <a:chExt cx="353683" cy="338554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D</a:t>
                  </a: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947012" y="4040015"/>
                <a:ext cx="353683" cy="338554"/>
                <a:chOff x="6320359" y="5259718"/>
                <a:chExt cx="353683" cy="338554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E</a:t>
                  </a: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7183647" y="4040015"/>
                <a:ext cx="353683" cy="338554"/>
                <a:chOff x="6320359" y="5259718"/>
                <a:chExt cx="353683" cy="338554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F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597141" y="4574140"/>
                <a:ext cx="353683" cy="338554"/>
                <a:chOff x="6320359" y="5259718"/>
                <a:chExt cx="353683" cy="33855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388488" y="4574140"/>
                <a:ext cx="353683" cy="338554"/>
                <a:chOff x="6320359" y="5259718"/>
                <a:chExt cx="353683" cy="338554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379980" y="5160649"/>
                <a:ext cx="353683" cy="338554"/>
                <a:chOff x="6320359" y="5259718"/>
                <a:chExt cx="353683" cy="338554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I</a:t>
                  </a: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819756" y="5160649"/>
                <a:ext cx="353683" cy="338554"/>
                <a:chOff x="6320359" y="5259718"/>
                <a:chExt cx="353683" cy="338554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J</a:t>
                  </a: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178498" y="5138459"/>
                <a:ext cx="353683" cy="338554"/>
                <a:chOff x="6320359" y="5259718"/>
                <a:chExt cx="353683" cy="338554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K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618274" y="5138459"/>
                <a:ext cx="353683" cy="338554"/>
                <a:chOff x="6320359" y="5259718"/>
                <a:chExt cx="353683" cy="338554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6320359" y="5259718"/>
                  <a:ext cx="353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L</a:t>
                  </a: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373303" y="5305281"/>
                  <a:ext cx="247796" cy="275479"/>
                </a:xfrm>
                <a:prstGeom prst="ellipse">
                  <a:avLst/>
                </a:prstGeom>
                <a:noFill/>
                <a:ln w="19050"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1" name="Group 130"/>
            <p:cNvGrpSpPr/>
            <p:nvPr/>
          </p:nvGrpSpPr>
          <p:grpSpPr>
            <a:xfrm>
              <a:off x="4442150" y="3337445"/>
              <a:ext cx="2830730" cy="1868767"/>
              <a:chOff x="4442150" y="3337445"/>
              <a:chExt cx="2830730" cy="1868767"/>
            </a:xfrm>
          </p:grpSpPr>
          <p:cxnSp>
            <p:nvCxnSpPr>
              <p:cNvPr id="14" name="Straight Connector 13"/>
              <p:cNvCxnSpPr>
                <a:stCxn id="13" idx="3"/>
                <a:endCxn id="71" idx="7"/>
              </p:cNvCxnSpPr>
              <p:nvPr/>
            </p:nvCxnSpPr>
            <p:spPr>
              <a:xfrm flipH="1">
                <a:off x="5031263" y="3337445"/>
                <a:ext cx="724041" cy="291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3" idx="5"/>
                <a:endCxn id="76" idx="1"/>
              </p:cNvCxnSpPr>
              <p:nvPr/>
            </p:nvCxnSpPr>
            <p:spPr>
              <a:xfrm>
                <a:off x="5930522" y="3337445"/>
                <a:ext cx="724041" cy="2739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71" idx="3"/>
                <a:endCxn id="80" idx="7"/>
              </p:cNvCxnSpPr>
              <p:nvPr/>
            </p:nvCxnSpPr>
            <p:spPr>
              <a:xfrm flipH="1">
                <a:off x="4442150" y="3823736"/>
                <a:ext cx="413895" cy="3021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76" idx="3"/>
                <a:endCxn id="84" idx="7"/>
              </p:cNvCxnSpPr>
              <p:nvPr/>
            </p:nvCxnSpPr>
            <p:spPr>
              <a:xfrm flipH="1">
                <a:off x="6211463" y="3806224"/>
                <a:ext cx="443100" cy="319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endCxn id="90" idx="1"/>
              </p:cNvCxnSpPr>
              <p:nvPr/>
            </p:nvCxnSpPr>
            <p:spPr>
              <a:xfrm>
                <a:off x="6865636" y="3806224"/>
                <a:ext cx="407244" cy="319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93" idx="1"/>
              </p:cNvCxnSpPr>
              <p:nvPr/>
            </p:nvCxnSpPr>
            <p:spPr>
              <a:xfrm flipH="1" flipV="1">
                <a:off x="4458999" y="4326185"/>
                <a:ext cx="227375" cy="3338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96" idx="1"/>
                <a:endCxn id="84" idx="5"/>
              </p:cNvCxnSpPr>
              <p:nvPr/>
            </p:nvCxnSpPr>
            <p:spPr>
              <a:xfrm flipH="1" flipV="1">
                <a:off x="6211463" y="4320714"/>
                <a:ext cx="266258" cy="33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99" idx="0"/>
                <a:endCxn id="93" idx="3"/>
              </p:cNvCxnSpPr>
              <p:nvPr/>
            </p:nvCxnSpPr>
            <p:spPr>
              <a:xfrm flipV="1">
                <a:off x="4556822" y="4854839"/>
                <a:ext cx="129552" cy="3513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2" idx="0"/>
                <a:endCxn id="93" idx="5"/>
              </p:cNvCxnSpPr>
              <p:nvPr/>
            </p:nvCxnSpPr>
            <p:spPr>
              <a:xfrm flipH="1" flipV="1">
                <a:off x="4861592" y="4854839"/>
                <a:ext cx="135006" cy="3513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05" idx="0"/>
                <a:endCxn id="96" idx="3"/>
              </p:cNvCxnSpPr>
              <p:nvPr/>
            </p:nvCxnSpPr>
            <p:spPr>
              <a:xfrm flipV="1">
                <a:off x="6355340" y="4854839"/>
                <a:ext cx="122381" cy="3291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08" idx="0"/>
                <a:endCxn id="96" idx="5"/>
              </p:cNvCxnSpPr>
              <p:nvPr/>
            </p:nvCxnSpPr>
            <p:spPr>
              <a:xfrm flipH="1" flipV="1">
                <a:off x="6652939" y="4854839"/>
                <a:ext cx="142177" cy="3291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Rounded Rectangle 132"/>
          <p:cNvSpPr/>
          <p:nvPr/>
        </p:nvSpPr>
        <p:spPr>
          <a:xfrm>
            <a:off x="344256" y="3421087"/>
            <a:ext cx="2735374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/>
              <p:cNvSpPr txBox="1">
                <a:spLocks/>
              </p:cNvSpPr>
              <p:nvPr/>
            </p:nvSpPr>
            <p:spPr>
              <a:xfrm>
                <a:off x="325586" y="4223328"/>
                <a:ext cx="7481416" cy="2185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000" dirty="0"/>
                  <a:t>Q7.	A sequence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and for all positive integers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251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502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31626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251!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2</a:t>
                </a:r>
                <a:r>
                  <a:rPr lang="en-US" sz="1800" baseline="30000" dirty="0"/>
                  <a:t>251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None of the above.</a:t>
                </a:r>
              </a:p>
            </p:txBody>
          </p:sp>
        </mc:Choice>
        <mc:Fallback xmlns="">
          <p:sp>
            <p:nvSpPr>
              <p:cNvPr id="1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6" y="4223328"/>
                <a:ext cx="7481416" cy="2185815"/>
              </a:xfrm>
              <a:prstGeom prst="rect">
                <a:avLst/>
              </a:prstGeom>
              <a:blipFill>
                <a:blip r:embed="rId2"/>
                <a:stretch>
                  <a:fillRect l="-732" t="-1389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3376497" y="5026001"/>
                <a:ext cx="4010543" cy="9823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dirty="0"/>
                  <a:t>These are the Triangle numbers: 0, 1, 3, 6, 10, …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dirty="0"/>
                  <a:t>The closed form formula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252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=31626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97" y="5026001"/>
                <a:ext cx="4010543" cy="982385"/>
              </a:xfrm>
              <a:prstGeom prst="rect">
                <a:avLst/>
              </a:prstGeom>
              <a:blipFill>
                <a:blip r:embed="rId3"/>
                <a:stretch>
                  <a:fillRect l="-303" b="-3049"/>
                </a:stretch>
              </a:blipFill>
              <a:ln>
                <a:solidFill>
                  <a:srgbClr val="0066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ounded Rectangle 135"/>
          <p:cNvSpPr/>
          <p:nvPr/>
        </p:nvSpPr>
        <p:spPr>
          <a:xfrm>
            <a:off x="361652" y="5249775"/>
            <a:ext cx="1277367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326724" y="186470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MCQs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MCQs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Q8</a:t>
            </a:r>
            <a:r>
              <a:rPr lang="en-US" dirty="0">
                <a:latin typeface="+mn-lt"/>
              </a:rPr>
              <a:t> – </a:t>
            </a:r>
            <a:r>
              <a:rPr lang="en-US" dirty="0" err="1">
                <a:latin typeface="+mn-lt"/>
              </a:rPr>
              <a:t>Q13</a:t>
            </a:r>
            <a:r>
              <a:rPr lang="en-US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980" y="1052423"/>
                <a:ext cx="7265937" cy="5669053"/>
              </a:xfr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:r>
                  <a:rPr lang="en-US" sz="2000" dirty="0"/>
                  <a:t>Define: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−1, 0, 1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:r>
                  <a:rPr lang="en-US" sz="1800" dirty="0"/>
                  <a:t>and also define the </a:t>
                </a:r>
                <a:r>
                  <a:rPr lang="en-US" sz="1800" dirty="0" err="1"/>
                  <a:t>bitstring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 = the set of all non-empty strings over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. That is,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 contains strings of the form: 0, 10, 1011, 0011010011, …, etc.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:r>
                  <a:rPr lang="en-US" sz="1800" dirty="0"/>
                  <a:t>By definition,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ℇ</m:t>
                    </m:r>
                  </m:oMath>
                </a14:m>
                <a:r>
                  <a:rPr lang="en-US" sz="1800" dirty="0"/>
                  <a:t>, the empty string, is </a:t>
                </a:r>
                <a:r>
                  <a:rPr lang="en-US" sz="1800" i="1" u="sng" dirty="0"/>
                  <a:t>not</a:t>
                </a:r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. Further define: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1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33CC"/>
                    </a:solidFill>
                  </a:rPr>
                  <a:t> satisfy conditions </a:t>
                </a:r>
                <a:r>
                  <a:rPr lang="en-US" sz="1800" i="1" dirty="0" err="1">
                    <a:solidFill>
                      <a:srgbClr val="0033CC"/>
                    </a:solidFill>
                  </a:rPr>
                  <a:t>T1</a:t>
                </a:r>
                <a:r>
                  <a:rPr lang="en-US" sz="1800" dirty="0">
                    <a:solidFill>
                      <a:srgbClr val="0033CC"/>
                    </a:solidFill>
                  </a:rPr>
                  <a:t> and </a:t>
                </a:r>
                <a:r>
                  <a:rPr lang="en-US" sz="1800" i="1" dirty="0" err="1">
                    <a:solidFill>
                      <a:srgbClr val="0033CC"/>
                    </a:solidFill>
                  </a:rPr>
                  <a:t>T2</a:t>
                </a:r>
                <a:r>
                  <a:rPr lang="en-US" sz="1800" dirty="0">
                    <a:solidFill>
                      <a:srgbClr val="0033CC"/>
                    </a:solidFill>
                  </a:rPr>
                  <a:t>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		</a:t>
                </a:r>
                <a:r>
                  <a:rPr lang="en-US" sz="1800" i="1" dirty="0" err="1"/>
                  <a:t>T1</a:t>
                </a:r>
                <a:r>
                  <a:rPr lang="en-US" sz="1800" dirty="0"/>
                  <a:t>: both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have equal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		</a:t>
                </a:r>
                <a:r>
                  <a:rPr lang="en-US" sz="1800" i="1" dirty="0" err="1"/>
                  <a:t>T2</a:t>
                </a:r>
                <a:r>
                  <a:rPr lang="en-US" sz="1800" dirty="0"/>
                  <a:t>: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			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“opposite letter”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			where 1 is the opposite of 0, and vice versa.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Examples: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100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011</m:t>
                    </m:r>
                  </m:oMath>
                </a14:m>
                <a:r>
                  <a:rPr lang="en-US" sz="1800" dirty="0"/>
                  <a:t>, but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Final definition: given any binary relation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, define its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relation complement</a:t>
                </a:r>
                <a:r>
                  <a:rPr lang="en-US" sz="1800" dirty="0"/>
                  <a:t>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1800" dirty="0"/>
                  <a:t>, by: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286000" algn="l"/>
                  </a:tabLst>
                </a:pPr>
                <a:r>
                  <a:rPr lang="en-US" sz="180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1800" dirty="0"/>
                  <a:t> is also a binary relation.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980" y="1052423"/>
                <a:ext cx="7265937" cy="5669053"/>
              </a:xfrm>
              <a:blipFill>
                <a:blip r:embed="rId2"/>
                <a:stretch>
                  <a:fillRect l="-754" t="-536" r="-5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5</a:t>
            </a:fld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5120495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3053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47937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69742" y="5305245"/>
            <a:ext cx="181155" cy="18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MCQs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Q8</a:t>
            </a:r>
            <a:r>
              <a:rPr lang="en-US" dirty="0">
                <a:latin typeface="+mn-lt"/>
              </a:rPr>
              <a:t> – </a:t>
            </a:r>
            <a:r>
              <a:rPr lang="en-US" dirty="0" err="1">
                <a:latin typeface="+mn-lt"/>
              </a:rPr>
              <a:t>Q13</a:t>
            </a:r>
            <a:r>
              <a:rPr lang="en-US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4156" y="1134320"/>
                <a:ext cx="7683082" cy="797998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027113" algn="l"/>
                  </a:tabLst>
                </a:pPr>
                <a:r>
                  <a:rPr lang="en-US" sz="2000" dirty="0"/>
                  <a:t>The table below summarizes the properties.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is a bijective function: it “flips the bits” of its input string, </a:t>
                </a:r>
                <a:r>
                  <a:rPr lang="en-US" sz="2000" dirty="0" err="1"/>
                  <a:t>eg</a:t>
                </a:r>
                <a:r>
                  <a:rPr lang="en-US" sz="2000" dirty="0"/>
                  <a:t>. 1011 becomes 0100.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56" y="1134320"/>
                <a:ext cx="7683082" cy="797998"/>
              </a:xfrm>
              <a:blipFill>
                <a:blip r:embed="rId2"/>
                <a:stretch>
                  <a:fillRect l="-793" t="-3817" b="-15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6</a:t>
            </a:fld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5120495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3053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47937" y="7379994"/>
            <a:ext cx="169293" cy="18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3790890"/>
                  </p:ext>
                </p:extLst>
              </p:nvPr>
            </p:nvGraphicFramePr>
            <p:xfrm>
              <a:off x="530526" y="1863306"/>
              <a:ext cx="8082948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3904">
                      <a:extLst>
                        <a:ext uri="{9D8B030D-6E8A-4147-A177-3AD203B41FA5}">
                          <a16:colId xmlns:a16="http://schemas.microsoft.com/office/drawing/2014/main" val="3444435604"/>
                        </a:ext>
                      </a:extLst>
                    </a:gridCol>
                    <a:gridCol w="1143583">
                      <a:extLst>
                        <a:ext uri="{9D8B030D-6E8A-4147-A177-3AD203B41FA5}">
                          <a16:colId xmlns:a16="http://schemas.microsoft.com/office/drawing/2014/main" val="1343971460"/>
                        </a:ext>
                      </a:extLst>
                    </a:gridCol>
                    <a:gridCol w="1173987">
                      <a:extLst>
                        <a:ext uri="{9D8B030D-6E8A-4147-A177-3AD203B41FA5}">
                          <a16:colId xmlns:a16="http://schemas.microsoft.com/office/drawing/2014/main" val="3438995686"/>
                        </a:ext>
                      </a:extLst>
                    </a:gridCol>
                    <a:gridCol w="1347158">
                      <a:extLst>
                        <a:ext uri="{9D8B030D-6E8A-4147-A177-3AD203B41FA5}">
                          <a16:colId xmlns:a16="http://schemas.microsoft.com/office/drawing/2014/main" val="281409766"/>
                        </a:ext>
                      </a:extLst>
                    </a:gridCol>
                    <a:gridCol w="1347158">
                      <a:extLst>
                        <a:ext uri="{9D8B030D-6E8A-4147-A177-3AD203B41FA5}">
                          <a16:colId xmlns:a16="http://schemas.microsoft.com/office/drawing/2014/main" val="507425048"/>
                        </a:ext>
                      </a:extLst>
                    </a:gridCol>
                    <a:gridCol w="1347158">
                      <a:extLst>
                        <a:ext uri="{9D8B030D-6E8A-4147-A177-3AD203B41FA5}">
                          <a16:colId xmlns:a16="http://schemas.microsoft.com/office/drawing/2014/main" val="3453642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Reflexive?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Symmetric?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Anti-symmetric?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Transitive?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767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1934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6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09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03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086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975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691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3790890"/>
                  </p:ext>
                </p:extLst>
              </p:nvPr>
            </p:nvGraphicFramePr>
            <p:xfrm>
              <a:off x="530526" y="1863306"/>
              <a:ext cx="8082948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3904">
                      <a:extLst>
                        <a:ext uri="{9D8B030D-6E8A-4147-A177-3AD203B41FA5}">
                          <a16:colId xmlns:a16="http://schemas.microsoft.com/office/drawing/2014/main" val="3444435604"/>
                        </a:ext>
                      </a:extLst>
                    </a:gridCol>
                    <a:gridCol w="1143583">
                      <a:extLst>
                        <a:ext uri="{9D8B030D-6E8A-4147-A177-3AD203B41FA5}">
                          <a16:colId xmlns:a16="http://schemas.microsoft.com/office/drawing/2014/main" val="1343971460"/>
                        </a:ext>
                      </a:extLst>
                    </a:gridCol>
                    <a:gridCol w="1173987">
                      <a:extLst>
                        <a:ext uri="{9D8B030D-6E8A-4147-A177-3AD203B41FA5}">
                          <a16:colId xmlns:a16="http://schemas.microsoft.com/office/drawing/2014/main" val="3438995686"/>
                        </a:ext>
                      </a:extLst>
                    </a:gridCol>
                    <a:gridCol w="1347158">
                      <a:extLst>
                        <a:ext uri="{9D8B030D-6E8A-4147-A177-3AD203B41FA5}">
                          <a16:colId xmlns:a16="http://schemas.microsoft.com/office/drawing/2014/main" val="281409766"/>
                        </a:ext>
                      </a:extLst>
                    </a:gridCol>
                    <a:gridCol w="1347158">
                      <a:extLst>
                        <a:ext uri="{9D8B030D-6E8A-4147-A177-3AD203B41FA5}">
                          <a16:colId xmlns:a16="http://schemas.microsoft.com/office/drawing/2014/main" val="507425048"/>
                        </a:ext>
                      </a:extLst>
                    </a:gridCol>
                    <a:gridCol w="1347158">
                      <a:extLst>
                        <a:ext uri="{9D8B030D-6E8A-4147-A177-3AD203B41FA5}">
                          <a16:colId xmlns:a16="http://schemas.microsoft.com/office/drawing/2014/main" val="34536428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Function?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Reflexive?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Symmetric?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Anti-symmetric?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Transitive?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767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180328" r="-37031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1934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280328" r="-37031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46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380328" r="-37031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097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480328" r="-37031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03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580328" r="-37031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086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680328" r="-37031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975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7" t="-780328" r="-37031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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6915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Group 27"/>
          <p:cNvGrpSpPr/>
          <p:nvPr/>
        </p:nvGrpSpPr>
        <p:grpSpPr>
          <a:xfrm>
            <a:off x="1920789" y="5160761"/>
            <a:ext cx="1213449" cy="1453315"/>
            <a:chOff x="2074652" y="5240965"/>
            <a:chExt cx="1213449" cy="1453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470029" y="6324948"/>
                  <a:ext cx="422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029" y="6324948"/>
                  <a:ext cx="42269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2074652" y="5240965"/>
              <a:ext cx="1213449" cy="1083983"/>
              <a:chOff x="2074652" y="5240965"/>
              <a:chExt cx="1213449" cy="108398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074652" y="5309162"/>
                <a:ext cx="1213449" cy="947589"/>
                <a:chOff x="1975449" y="5408762"/>
                <a:chExt cx="1213449" cy="94758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975449" y="5408762"/>
                  <a:ext cx="1213449" cy="369332"/>
                  <a:chOff x="1975449" y="5408762"/>
                  <a:chExt cx="1213449" cy="369332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975449" y="5408762"/>
                    <a:ext cx="4226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-1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766204" y="5408762"/>
                    <a:ext cx="4226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2370826" y="5987019"/>
                  <a:ext cx="422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173767" y="5240965"/>
                <a:ext cx="907299" cy="1083983"/>
                <a:chOff x="2173767" y="5240965"/>
                <a:chExt cx="907299" cy="1083983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2173767" y="5260763"/>
                  <a:ext cx="182552" cy="182505"/>
                </a:xfrm>
                <a:custGeom>
                  <a:avLst/>
                  <a:gdLst>
                    <a:gd name="connsiteX0" fmla="*/ 51848 w 182552"/>
                    <a:gd name="connsiteY0" fmla="*/ 182505 h 182505"/>
                    <a:gd name="connsiteX1" fmla="*/ 90 w 182552"/>
                    <a:gd name="connsiteY1" fmla="*/ 104867 h 182505"/>
                    <a:gd name="connsiteX2" fmla="*/ 43222 w 182552"/>
                    <a:gd name="connsiteY2" fmla="*/ 1350 h 182505"/>
                    <a:gd name="connsiteX3" fmla="*/ 172618 w 182552"/>
                    <a:gd name="connsiteY3" fmla="*/ 53109 h 182505"/>
                    <a:gd name="connsiteX4" fmla="*/ 163991 w 182552"/>
                    <a:gd name="connsiteY4" fmla="*/ 156626 h 182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552" h="182505">
                      <a:moveTo>
                        <a:pt x="51848" y="182505"/>
                      </a:moveTo>
                      <a:cubicBezTo>
                        <a:pt x="26688" y="158782"/>
                        <a:pt x="1528" y="135059"/>
                        <a:pt x="90" y="104867"/>
                      </a:cubicBezTo>
                      <a:cubicBezTo>
                        <a:pt x="-1348" y="74675"/>
                        <a:pt x="14467" y="9976"/>
                        <a:pt x="43222" y="1350"/>
                      </a:cubicBezTo>
                      <a:cubicBezTo>
                        <a:pt x="71977" y="-7276"/>
                        <a:pt x="152490" y="27230"/>
                        <a:pt x="172618" y="53109"/>
                      </a:cubicBezTo>
                      <a:cubicBezTo>
                        <a:pt x="192746" y="78988"/>
                        <a:pt x="178368" y="117807"/>
                        <a:pt x="163991" y="15662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898514" y="5240965"/>
                  <a:ext cx="182552" cy="182505"/>
                </a:xfrm>
                <a:custGeom>
                  <a:avLst/>
                  <a:gdLst>
                    <a:gd name="connsiteX0" fmla="*/ 51848 w 182552"/>
                    <a:gd name="connsiteY0" fmla="*/ 182505 h 182505"/>
                    <a:gd name="connsiteX1" fmla="*/ 90 w 182552"/>
                    <a:gd name="connsiteY1" fmla="*/ 104867 h 182505"/>
                    <a:gd name="connsiteX2" fmla="*/ 43222 w 182552"/>
                    <a:gd name="connsiteY2" fmla="*/ 1350 h 182505"/>
                    <a:gd name="connsiteX3" fmla="*/ 172618 w 182552"/>
                    <a:gd name="connsiteY3" fmla="*/ 53109 h 182505"/>
                    <a:gd name="connsiteX4" fmla="*/ 163991 w 182552"/>
                    <a:gd name="connsiteY4" fmla="*/ 156626 h 182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552" h="182505">
                      <a:moveTo>
                        <a:pt x="51848" y="182505"/>
                      </a:moveTo>
                      <a:cubicBezTo>
                        <a:pt x="26688" y="158782"/>
                        <a:pt x="1528" y="135059"/>
                        <a:pt x="90" y="104867"/>
                      </a:cubicBezTo>
                      <a:cubicBezTo>
                        <a:pt x="-1348" y="74675"/>
                        <a:pt x="14467" y="9976"/>
                        <a:pt x="43222" y="1350"/>
                      </a:cubicBezTo>
                      <a:cubicBezTo>
                        <a:pt x="71977" y="-7276"/>
                        <a:pt x="152490" y="27230"/>
                        <a:pt x="172618" y="53109"/>
                      </a:cubicBezTo>
                      <a:cubicBezTo>
                        <a:pt x="192746" y="78988"/>
                        <a:pt x="178368" y="117807"/>
                        <a:pt x="163991" y="15662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flipV="1">
                  <a:off x="2523225" y="6142443"/>
                  <a:ext cx="182552" cy="182505"/>
                </a:xfrm>
                <a:custGeom>
                  <a:avLst/>
                  <a:gdLst>
                    <a:gd name="connsiteX0" fmla="*/ 51848 w 182552"/>
                    <a:gd name="connsiteY0" fmla="*/ 182505 h 182505"/>
                    <a:gd name="connsiteX1" fmla="*/ 90 w 182552"/>
                    <a:gd name="connsiteY1" fmla="*/ 104867 h 182505"/>
                    <a:gd name="connsiteX2" fmla="*/ 43222 w 182552"/>
                    <a:gd name="connsiteY2" fmla="*/ 1350 h 182505"/>
                    <a:gd name="connsiteX3" fmla="*/ 172618 w 182552"/>
                    <a:gd name="connsiteY3" fmla="*/ 53109 h 182505"/>
                    <a:gd name="connsiteX4" fmla="*/ 163991 w 182552"/>
                    <a:gd name="connsiteY4" fmla="*/ 156626 h 182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552" h="182505">
                      <a:moveTo>
                        <a:pt x="51848" y="182505"/>
                      </a:moveTo>
                      <a:cubicBezTo>
                        <a:pt x="26688" y="158782"/>
                        <a:pt x="1528" y="135059"/>
                        <a:pt x="90" y="104867"/>
                      </a:cubicBezTo>
                      <a:cubicBezTo>
                        <a:pt x="-1348" y="74675"/>
                        <a:pt x="14467" y="9976"/>
                        <a:pt x="43222" y="1350"/>
                      </a:cubicBezTo>
                      <a:cubicBezTo>
                        <a:pt x="71977" y="-7276"/>
                        <a:pt x="152490" y="27230"/>
                        <a:pt x="172618" y="53109"/>
                      </a:cubicBezTo>
                      <a:cubicBezTo>
                        <a:pt x="192746" y="78988"/>
                        <a:pt x="178368" y="117807"/>
                        <a:pt x="163991" y="15662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435154" y="5493828"/>
                  <a:ext cx="4924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2400279" y="5577217"/>
                  <a:ext cx="4924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2334327" y="5632796"/>
                  <a:ext cx="223218" cy="3558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2766572" y="5626080"/>
                  <a:ext cx="223218" cy="3558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3944073" y="5160761"/>
            <a:ext cx="1213449" cy="1457868"/>
            <a:chOff x="2074652" y="5240965"/>
            <a:chExt cx="1213449" cy="1457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70029" y="6324948"/>
                  <a:ext cx="42269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029" y="6324948"/>
                  <a:ext cx="422694" cy="373885"/>
                </a:xfrm>
                <a:prstGeom prst="rect">
                  <a:avLst/>
                </a:prstGeom>
                <a:blipFill>
                  <a:blip r:embed="rId5"/>
                  <a:stretch>
                    <a:fillRect l="-23188"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2074652" y="5240965"/>
              <a:ext cx="1213449" cy="1083983"/>
              <a:chOff x="2074652" y="5240965"/>
              <a:chExt cx="1213449" cy="108398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74652" y="5309162"/>
                <a:ext cx="1213449" cy="947589"/>
                <a:chOff x="1975449" y="5408762"/>
                <a:chExt cx="1213449" cy="947589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975449" y="5408762"/>
                  <a:ext cx="1213449" cy="369332"/>
                  <a:chOff x="1975449" y="5408762"/>
                  <a:chExt cx="1213449" cy="369332"/>
                </a:xfrm>
              </p:grpSpPr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975449" y="5408762"/>
                    <a:ext cx="4226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-1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766204" y="5408762"/>
                    <a:ext cx="4226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2370826" y="5987019"/>
                  <a:ext cx="422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173767" y="5240965"/>
                <a:ext cx="907299" cy="1083983"/>
                <a:chOff x="2173767" y="5240965"/>
                <a:chExt cx="907299" cy="1083983"/>
              </a:xfrm>
            </p:grpSpPr>
            <p:sp>
              <p:nvSpPr>
                <p:cNvPr id="34" name="Freeform 33"/>
                <p:cNvSpPr/>
                <p:nvPr/>
              </p:nvSpPr>
              <p:spPr>
                <a:xfrm>
                  <a:off x="2173767" y="5260763"/>
                  <a:ext cx="182552" cy="182505"/>
                </a:xfrm>
                <a:custGeom>
                  <a:avLst/>
                  <a:gdLst>
                    <a:gd name="connsiteX0" fmla="*/ 51848 w 182552"/>
                    <a:gd name="connsiteY0" fmla="*/ 182505 h 182505"/>
                    <a:gd name="connsiteX1" fmla="*/ 90 w 182552"/>
                    <a:gd name="connsiteY1" fmla="*/ 104867 h 182505"/>
                    <a:gd name="connsiteX2" fmla="*/ 43222 w 182552"/>
                    <a:gd name="connsiteY2" fmla="*/ 1350 h 182505"/>
                    <a:gd name="connsiteX3" fmla="*/ 172618 w 182552"/>
                    <a:gd name="connsiteY3" fmla="*/ 53109 h 182505"/>
                    <a:gd name="connsiteX4" fmla="*/ 163991 w 182552"/>
                    <a:gd name="connsiteY4" fmla="*/ 156626 h 182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552" h="182505">
                      <a:moveTo>
                        <a:pt x="51848" y="182505"/>
                      </a:moveTo>
                      <a:cubicBezTo>
                        <a:pt x="26688" y="158782"/>
                        <a:pt x="1528" y="135059"/>
                        <a:pt x="90" y="104867"/>
                      </a:cubicBezTo>
                      <a:cubicBezTo>
                        <a:pt x="-1348" y="74675"/>
                        <a:pt x="14467" y="9976"/>
                        <a:pt x="43222" y="1350"/>
                      </a:cubicBezTo>
                      <a:cubicBezTo>
                        <a:pt x="71977" y="-7276"/>
                        <a:pt x="152490" y="27230"/>
                        <a:pt x="172618" y="53109"/>
                      </a:cubicBezTo>
                      <a:cubicBezTo>
                        <a:pt x="192746" y="78988"/>
                        <a:pt x="178368" y="117807"/>
                        <a:pt x="163991" y="15662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2898514" y="5240965"/>
                  <a:ext cx="182552" cy="182505"/>
                </a:xfrm>
                <a:custGeom>
                  <a:avLst/>
                  <a:gdLst>
                    <a:gd name="connsiteX0" fmla="*/ 51848 w 182552"/>
                    <a:gd name="connsiteY0" fmla="*/ 182505 h 182505"/>
                    <a:gd name="connsiteX1" fmla="*/ 90 w 182552"/>
                    <a:gd name="connsiteY1" fmla="*/ 104867 h 182505"/>
                    <a:gd name="connsiteX2" fmla="*/ 43222 w 182552"/>
                    <a:gd name="connsiteY2" fmla="*/ 1350 h 182505"/>
                    <a:gd name="connsiteX3" fmla="*/ 172618 w 182552"/>
                    <a:gd name="connsiteY3" fmla="*/ 53109 h 182505"/>
                    <a:gd name="connsiteX4" fmla="*/ 163991 w 182552"/>
                    <a:gd name="connsiteY4" fmla="*/ 156626 h 182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552" h="182505">
                      <a:moveTo>
                        <a:pt x="51848" y="182505"/>
                      </a:moveTo>
                      <a:cubicBezTo>
                        <a:pt x="26688" y="158782"/>
                        <a:pt x="1528" y="135059"/>
                        <a:pt x="90" y="104867"/>
                      </a:cubicBezTo>
                      <a:cubicBezTo>
                        <a:pt x="-1348" y="74675"/>
                        <a:pt x="14467" y="9976"/>
                        <a:pt x="43222" y="1350"/>
                      </a:cubicBezTo>
                      <a:cubicBezTo>
                        <a:pt x="71977" y="-7276"/>
                        <a:pt x="152490" y="27230"/>
                        <a:pt x="172618" y="53109"/>
                      </a:cubicBezTo>
                      <a:cubicBezTo>
                        <a:pt x="192746" y="78988"/>
                        <a:pt x="178368" y="117807"/>
                        <a:pt x="163991" y="15662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 flipV="1">
                  <a:off x="2523225" y="6142443"/>
                  <a:ext cx="182552" cy="182505"/>
                </a:xfrm>
                <a:custGeom>
                  <a:avLst/>
                  <a:gdLst>
                    <a:gd name="connsiteX0" fmla="*/ 51848 w 182552"/>
                    <a:gd name="connsiteY0" fmla="*/ 182505 h 182505"/>
                    <a:gd name="connsiteX1" fmla="*/ 90 w 182552"/>
                    <a:gd name="connsiteY1" fmla="*/ 104867 h 182505"/>
                    <a:gd name="connsiteX2" fmla="*/ 43222 w 182552"/>
                    <a:gd name="connsiteY2" fmla="*/ 1350 h 182505"/>
                    <a:gd name="connsiteX3" fmla="*/ 172618 w 182552"/>
                    <a:gd name="connsiteY3" fmla="*/ 53109 h 182505"/>
                    <a:gd name="connsiteX4" fmla="*/ 163991 w 182552"/>
                    <a:gd name="connsiteY4" fmla="*/ 156626 h 182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552" h="182505">
                      <a:moveTo>
                        <a:pt x="51848" y="182505"/>
                      </a:moveTo>
                      <a:cubicBezTo>
                        <a:pt x="26688" y="158782"/>
                        <a:pt x="1528" y="135059"/>
                        <a:pt x="90" y="104867"/>
                      </a:cubicBezTo>
                      <a:cubicBezTo>
                        <a:pt x="-1348" y="74675"/>
                        <a:pt x="14467" y="9976"/>
                        <a:pt x="43222" y="1350"/>
                      </a:cubicBezTo>
                      <a:cubicBezTo>
                        <a:pt x="71977" y="-7276"/>
                        <a:pt x="152490" y="27230"/>
                        <a:pt x="172618" y="53109"/>
                      </a:cubicBezTo>
                      <a:cubicBezTo>
                        <a:pt x="192746" y="78988"/>
                        <a:pt x="178368" y="117807"/>
                        <a:pt x="163991" y="156626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2435154" y="5493828"/>
                  <a:ext cx="4924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2400279" y="5577217"/>
                  <a:ext cx="4924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H="1" flipV="1">
                  <a:off x="2342946" y="5650412"/>
                  <a:ext cx="223218" cy="3558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2790252" y="5641272"/>
                  <a:ext cx="223218" cy="3558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5" name="Group 44"/>
          <p:cNvGrpSpPr/>
          <p:nvPr/>
        </p:nvGrpSpPr>
        <p:grpSpPr>
          <a:xfrm>
            <a:off x="5756009" y="5228958"/>
            <a:ext cx="1213449" cy="1393775"/>
            <a:chOff x="2074652" y="5309162"/>
            <a:chExt cx="1213449" cy="1393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470029" y="6324948"/>
                  <a:ext cx="422694" cy="377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029" y="6324948"/>
                  <a:ext cx="422694" cy="377989"/>
                </a:xfrm>
                <a:prstGeom prst="rect">
                  <a:avLst/>
                </a:prstGeom>
                <a:blipFill>
                  <a:blip r:embed="rId6"/>
                  <a:stretch>
                    <a:fillRect l="-10145" b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/>
            <p:cNvGrpSpPr/>
            <p:nvPr/>
          </p:nvGrpSpPr>
          <p:grpSpPr>
            <a:xfrm>
              <a:off x="2074652" y="5309162"/>
              <a:ext cx="1213449" cy="947589"/>
              <a:chOff x="2074652" y="5309162"/>
              <a:chExt cx="1213449" cy="947589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074652" y="5309162"/>
                <a:ext cx="1213449" cy="947589"/>
                <a:chOff x="1975449" y="5408762"/>
                <a:chExt cx="1213449" cy="947589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975449" y="5408762"/>
                  <a:ext cx="1213449" cy="369332"/>
                  <a:chOff x="1975449" y="5408762"/>
                  <a:chExt cx="1213449" cy="369332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975449" y="5408762"/>
                    <a:ext cx="4226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-1</a:t>
                    </a: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766204" y="5408762"/>
                    <a:ext cx="4226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370826" y="5987019"/>
                  <a:ext cx="4226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2351533" y="5632795"/>
                <a:ext cx="652799" cy="355900"/>
                <a:chOff x="2351533" y="5632795"/>
                <a:chExt cx="652799" cy="3559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2351533" y="5632796"/>
                  <a:ext cx="223218" cy="3558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2781114" y="5632795"/>
                  <a:ext cx="223218" cy="3558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911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409" y="789262"/>
                <a:ext cx="4252822" cy="1636811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Q8.	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could be: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01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10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11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20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101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409" y="789262"/>
                <a:ext cx="4252822" cy="1636811"/>
              </a:xfrm>
              <a:blipFill>
                <a:blip r:embed="rId2"/>
                <a:stretch>
                  <a:fillRect l="-1288" t="-3321" b="-18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7</a:t>
            </a:fld>
            <a:endParaRPr lang="en-SG" dirty="0"/>
          </a:p>
        </p:txBody>
      </p:sp>
      <p:sp>
        <p:nvSpPr>
          <p:cNvPr id="88" name="Rounded Rectangle 87"/>
          <p:cNvSpPr/>
          <p:nvPr/>
        </p:nvSpPr>
        <p:spPr>
          <a:xfrm>
            <a:off x="198409" y="1154956"/>
            <a:ext cx="111388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198409" y="2511198"/>
                <a:ext cx="4252821" cy="18757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000" dirty="0"/>
                  <a:t>Q9.	Which of the following relations has (1,0) as its element?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All of the above.</a:t>
                </a:r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" y="2511198"/>
                <a:ext cx="4252821" cy="1875747"/>
              </a:xfrm>
              <a:prstGeom prst="rect">
                <a:avLst/>
              </a:prstGeom>
              <a:blipFill>
                <a:blip r:embed="rId3"/>
                <a:stretch>
                  <a:fillRect l="-1288" t="-2903" r="-286" b="-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224287" y="3117998"/>
            <a:ext cx="111388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326724" y="186470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MCQs</a:t>
            </a:r>
            <a:endParaRPr lang="en-US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198409" y="4480760"/>
                <a:ext cx="4252821" cy="19123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7525" indent="-517525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000" dirty="0"/>
                  <a:t>Q10.	Which of the following are functions?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None of the above.</a:t>
                </a:r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" y="4480760"/>
                <a:ext cx="4252821" cy="1912303"/>
              </a:xfrm>
              <a:prstGeom prst="rect">
                <a:avLst/>
              </a:prstGeom>
              <a:blipFill>
                <a:blip r:embed="rId4"/>
                <a:stretch>
                  <a:fillRect l="-1288" t="-2848" b="-12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224287" y="5564773"/>
            <a:ext cx="1821253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/>
              <p:cNvSpPr txBox="1">
                <a:spLocks/>
              </p:cNvSpPr>
              <p:nvPr/>
            </p:nvSpPr>
            <p:spPr>
              <a:xfrm>
                <a:off x="4579546" y="365271"/>
                <a:ext cx="4417805" cy="20703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7525" indent="-517525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000" dirty="0"/>
                  <a:t>Q11.	Which of the following are transitive?</a:t>
                </a:r>
              </a:p>
              <a:p>
                <a:pPr marL="517525" indent="-517525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027113" algn="l"/>
                    <a:tab pos="2062163" algn="l"/>
                    <a:tab pos="3027363" algn="l"/>
                  </a:tabLst>
                </a:pPr>
                <a:r>
                  <a:rPr lang="en-US" sz="2000" dirty="0"/>
                  <a:t>(I)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	(III)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2000" dirty="0"/>
                  <a:t>	(IV)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(II)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(II) and (IV)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(III) and (IV)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(I), (II) and (III)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None of the above.</a:t>
                </a:r>
              </a:p>
            </p:txBody>
          </p:sp>
        </mc:Choice>
        <mc:Fallback xmlns="">
          <p:sp>
            <p:nvSpPr>
              <p:cNvPr id="7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46" y="365271"/>
                <a:ext cx="4417805" cy="2070340"/>
              </a:xfrm>
              <a:prstGeom prst="rect">
                <a:avLst/>
              </a:prstGeom>
              <a:blipFill>
                <a:blip r:embed="rId5"/>
                <a:stretch>
                  <a:fillRect l="-1100" t="-2632" r="-413" b="-8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4579546" y="1373402"/>
            <a:ext cx="2261201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4579546" y="2503180"/>
                <a:ext cx="4252821" cy="18837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7525" indent="-517525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000" dirty="0"/>
                  <a:t>Q12.	Which of the following is a partial order?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None of the above.</a:t>
                </a:r>
              </a:p>
            </p:txBody>
          </p:sp>
        </mc:Choice>
        <mc:Fallback xmlns="">
          <p:sp>
            <p:nvSpPr>
              <p:cNvPr id="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46" y="2503180"/>
                <a:ext cx="4252821" cy="1883765"/>
              </a:xfrm>
              <a:prstGeom prst="rect">
                <a:avLst/>
              </a:prstGeom>
              <a:blipFill>
                <a:blip r:embed="rId6"/>
                <a:stretch>
                  <a:fillRect l="-1143" t="-2894" b="-25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4579546" y="4080654"/>
            <a:ext cx="2433729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4579546" y="4480760"/>
                <a:ext cx="4252821" cy="21529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7525" indent="-517525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Q13.	Which relation has the property that its composition with itself equals itself, </a:t>
                </a:r>
                <a:r>
                  <a:rPr lang="en-US" sz="2000" dirty="0" err="1"/>
                  <a:t>ie</a:t>
                </a:r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All of the above.</a:t>
                </a:r>
              </a:p>
            </p:txBody>
          </p:sp>
        </mc:Choice>
        <mc:Fallback xmlns="">
          <p:sp>
            <p:nvSpPr>
              <p:cNvPr id="8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46" y="4480760"/>
                <a:ext cx="4252821" cy="2152953"/>
              </a:xfrm>
              <a:prstGeom prst="rect">
                <a:avLst/>
              </a:prstGeom>
              <a:blipFill>
                <a:blip r:embed="rId7"/>
                <a:stretch>
                  <a:fillRect l="-1143" t="-2535" b="-22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4579546" y="6068754"/>
            <a:ext cx="111388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0" grpId="0" animBg="1"/>
      <p:bldP spid="74" grpId="0" animBg="1"/>
      <p:bldP spid="77" grpId="0" animBg="1"/>
      <p:bldP spid="82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24" y="186470"/>
            <a:ext cx="7886700" cy="76919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MCQs</a:t>
            </a:r>
            <a:endParaRPr lang="en-US" sz="3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099" y="820146"/>
                <a:ext cx="8084029" cy="2630420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569913" indent="-569913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Q14.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={1,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,2,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={1,2}</m:t>
                    </m:r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Which of the following statements are TRUE?</a:t>
                </a:r>
              </a:p>
              <a:p>
                <a:pPr marL="569913" indent="-569913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604963" algn="l"/>
                    <a:tab pos="3433763" algn="l"/>
                    <a:tab pos="5486400" algn="l"/>
                  </a:tabLst>
                </a:pPr>
                <a:r>
                  <a:rPr lang="en-US" sz="2000" dirty="0"/>
                  <a:t>(I)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	(III)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	(IV)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(II)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(IV)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(III) and (IV)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(I), (II) and (III)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All of (I), (II), (III) and (IV).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99" y="820146"/>
                <a:ext cx="8084029" cy="2630420"/>
              </a:xfrm>
              <a:blipFill>
                <a:blip r:embed="rId2"/>
                <a:stretch>
                  <a:fillRect l="-678" t="-1155" b="-27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8</a:t>
            </a:fld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1230" y="2568394"/>
            <a:ext cx="2347465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18098" y="3588248"/>
                <a:ext cx="8084029" cy="2829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69913" indent="-569913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Q15.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 be defined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, and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be defined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 Which of the following statements are FALSE?</a:t>
                </a:r>
              </a:p>
              <a:p>
                <a:pPr marL="569913" indent="-569913">
                  <a:lnSpc>
                    <a:spcPct val="100000"/>
                  </a:lnSpc>
                  <a:spcBef>
                    <a:spcPts val="600"/>
                  </a:spcBef>
                  <a:buNone/>
                  <a:tabLst>
                    <a:tab pos="914400" algn="l"/>
                    <a:tab pos="3657600" algn="l"/>
                  </a:tabLst>
                </a:pPr>
                <a:r>
                  <a:rPr lang="en-US" sz="2000" dirty="0"/>
                  <a:t>	(I)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onto.	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	is one-to-one.</a:t>
                </a:r>
              </a:p>
              <a:p>
                <a:pPr marL="569913" indent="-569913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914400" algn="l"/>
                    <a:tab pos="3657600" algn="l"/>
                  </a:tabLst>
                </a:pPr>
                <a:r>
                  <a:rPr lang="en-US" sz="2000" dirty="0"/>
                  <a:t>	(III)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	(IV)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is not a function.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(II)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(IV)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(I) and (IV) only.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sz="1800" dirty="0"/>
                  <a:t>NONE of (I), (II), (III) and (IV).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8" y="3588248"/>
                <a:ext cx="8084029" cy="2829806"/>
              </a:xfrm>
              <a:prstGeom prst="rect">
                <a:avLst/>
              </a:prstGeom>
              <a:blipFill>
                <a:blip r:embed="rId3"/>
                <a:stretch>
                  <a:fillRect l="-678" t="-21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26725" y="5003151"/>
            <a:ext cx="1510702" cy="267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2060D-23EA-4409-B2E0-5658DE7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6062-1B3D-4A94-9A0C-7726040D38F9}" type="slidenum">
              <a:rPr lang="en-SG" smtClean="0"/>
              <a:t>9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2E15BD-615F-4DC0-9478-A88EC89C6EA5}"/>
              </a:ext>
            </a:extLst>
          </p:cNvPr>
          <p:cNvSpPr txBox="1">
            <a:spLocks/>
          </p:cNvSpPr>
          <p:nvPr/>
        </p:nvSpPr>
        <p:spPr>
          <a:xfrm>
            <a:off x="326724" y="186470"/>
            <a:ext cx="7886700" cy="7691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Q16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2160-FE04-48F3-A469-67E315C77BA8}"/>
              </a:ext>
            </a:extLst>
          </p:cNvPr>
          <p:cNvSpPr txBox="1"/>
          <p:nvPr/>
        </p:nvSpPr>
        <p:spPr>
          <a:xfrm>
            <a:off x="424872" y="854063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400" dirty="0"/>
              <a:t>(a) 	What is the probability that on three rolls of a fair six-sided die, at least one 6 shows up? Leave your answer as a fraction.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99F1-3057-4F91-A6A7-97CFC0416CBD}"/>
              </a:ext>
            </a:extLst>
          </p:cNvPr>
          <p:cNvSpPr txBox="1"/>
          <p:nvPr/>
        </p:nvSpPr>
        <p:spPr>
          <a:xfrm>
            <a:off x="882360" y="1713953"/>
            <a:ext cx="7397750" cy="1092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SG" sz="2000" dirty="0"/>
              <a:t>Let </a:t>
            </a:r>
            <a:r>
              <a:rPr lang="en-SG" sz="2000" i="1" dirty="0"/>
              <a:t>p</a:t>
            </a:r>
            <a:r>
              <a:rPr lang="en-SG" sz="2000" dirty="0"/>
              <a:t> be the probability that 6 shows up on a roll of a die; </a:t>
            </a:r>
            <a:r>
              <a:rPr lang="en-SG" sz="2000" i="1" dirty="0"/>
              <a:t>p</a:t>
            </a:r>
            <a:r>
              <a:rPr lang="en-SG" sz="2000" dirty="0"/>
              <a:t> = 1/6.</a:t>
            </a:r>
          </a:p>
          <a:p>
            <a:pPr>
              <a:spcAft>
                <a:spcPts val="300"/>
              </a:spcAft>
            </a:pPr>
            <a:r>
              <a:rPr lang="en-SG" sz="2000" dirty="0"/>
              <a:t>P(6 does not show up on all 3 rolls) = 5/6 </a:t>
            </a:r>
            <a:r>
              <a:rPr lang="en-SG" sz="2000" dirty="0">
                <a:sym typeface="Symbol" panose="05050102010706020507" pitchFamily="18" charset="2"/>
              </a:rPr>
              <a:t> 5/6  5/6 =125/216.</a:t>
            </a:r>
          </a:p>
          <a:p>
            <a:pPr>
              <a:spcAft>
                <a:spcPts val="300"/>
              </a:spcAft>
            </a:pPr>
            <a:r>
              <a:rPr lang="en-SG" sz="2000" dirty="0">
                <a:sym typeface="Symbol" panose="05050102010706020507" pitchFamily="18" charset="2"/>
              </a:rPr>
              <a:t>P(at least one 6 shows up on three rolls) = 1 – 125/216 = </a:t>
            </a:r>
            <a:r>
              <a:rPr lang="en-SG" sz="2000" dirty="0">
                <a:solidFill>
                  <a:srgbClr val="C00000"/>
                </a:solidFill>
                <a:sym typeface="Symbol" panose="05050102010706020507" pitchFamily="18" charset="2"/>
              </a:rPr>
              <a:t>91/216</a:t>
            </a:r>
            <a:r>
              <a:rPr lang="en-SG" sz="20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986DC-DE49-483C-8030-2BA5F6AEA6E0}"/>
              </a:ext>
            </a:extLst>
          </p:cNvPr>
          <p:cNvSpPr txBox="1"/>
          <p:nvPr/>
        </p:nvSpPr>
        <p:spPr>
          <a:xfrm>
            <a:off x="424872" y="3026242"/>
            <a:ext cx="8312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n-SG" sz="2000" dirty="0"/>
              <a:t>(b) 	The figure below shows a combination lock with 40 positions. To open the lock, you rotate to a number in the clockwise direction, then to a second number in the </a:t>
            </a:r>
            <a:r>
              <a:rPr lang="en-SG" sz="2000" dirty="0" err="1"/>
              <a:t>counterclockwise</a:t>
            </a:r>
            <a:r>
              <a:rPr lang="en-SG" sz="2000" dirty="0"/>
              <a:t> direction, and finally to a third number in the clockwise direction. If consecutive numbers in the combination cannot be the same, how many combinations of three-number codes are there?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DC4D1-75E2-45EF-B108-0D79B3FD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84" y="4657458"/>
            <a:ext cx="1272352" cy="1965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1E812-5A3F-429A-86E0-CD5C9F692540}"/>
              </a:ext>
            </a:extLst>
          </p:cNvPr>
          <p:cNvSpPr txBox="1"/>
          <p:nvPr/>
        </p:nvSpPr>
        <p:spPr>
          <a:xfrm>
            <a:off x="1261664" y="4725134"/>
            <a:ext cx="29277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SG" sz="2400" dirty="0"/>
              <a:t>40 </a:t>
            </a:r>
            <a:r>
              <a:rPr lang="en-SG" sz="2400" dirty="0">
                <a:sym typeface="Symbol" panose="05050102010706020507" pitchFamily="18" charset="2"/>
              </a:rPr>
              <a:t> 39  39 =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60840</a:t>
            </a:r>
            <a:r>
              <a:rPr lang="en-SG" sz="24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8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6154</TotalTime>
  <Words>1289</Words>
  <Application>Microsoft Office PowerPoint</Application>
  <PresentationFormat>On-screen Show (4:3)</PresentationFormat>
  <Paragraphs>557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Verdana</vt:lpstr>
      <vt:lpstr>Wingdings</vt:lpstr>
      <vt:lpstr>Office Theme</vt:lpstr>
      <vt:lpstr>CS1231S</vt:lpstr>
      <vt:lpstr>MCQs</vt:lpstr>
      <vt:lpstr>MCQs</vt:lpstr>
      <vt:lpstr>MCQs</vt:lpstr>
      <vt:lpstr>MCQs (Q8 – Q13)</vt:lpstr>
      <vt:lpstr>MCQs (Q8 – Q13)</vt:lpstr>
      <vt:lpstr>MCQs</vt:lpstr>
      <vt:lpstr>MCQs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279</cp:revision>
  <cp:lastPrinted>2018-10-29T04:15:59Z</cp:lastPrinted>
  <dcterms:created xsi:type="dcterms:W3CDTF">2015-08-19T21:43:35Z</dcterms:created>
  <dcterms:modified xsi:type="dcterms:W3CDTF">2019-11-13T02:22:10Z</dcterms:modified>
</cp:coreProperties>
</file>