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iB9dMRfExrinD2RzyRgHw+hxIq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The problem of proposal 1 is that you may miss out downloading a missing file because of hash collision (Alice thinks she already has it locally due to an accidental matching hash output (h(p) matches something in file F), but actually that hash output h(p) matches ANOTHER file that just happens to be present on her computer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16" name="Google Shape;11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592"/>
              </a:spcBef>
              <a:spcAft>
                <a:spcPts val="0"/>
              </a:spcAft>
              <a:buNone/>
            </a:pPr>
            <a:r>
              <a:rPr lang="en-US" sz="2960">
                <a:solidFill>
                  <a:schemeClr val="dk1"/>
                </a:solidFill>
                <a:latin typeface="Times New Roman"/>
                <a:ea typeface="Times New Roman"/>
                <a:cs typeface="Times New Roman"/>
                <a:sym typeface="Times New Roman"/>
              </a:rPr>
              <a:t>When </a:t>
            </a:r>
            <a:r>
              <a:rPr lang="en-US" sz="2960">
                <a:solidFill>
                  <a:schemeClr val="dk1"/>
                </a:solidFill>
                <a:latin typeface="Times New Roman"/>
                <a:ea typeface="Times New Roman"/>
                <a:cs typeface="Times New Roman"/>
                <a:sym typeface="Times New Roman"/>
              </a:rPr>
              <a:t>|</a:t>
            </a:r>
            <a:r>
              <a:rPr i="1" lang="en-US" sz="2960">
                <a:solidFill>
                  <a:schemeClr val="dk1"/>
                </a:solidFill>
                <a:latin typeface="Times New Roman"/>
                <a:ea typeface="Times New Roman"/>
                <a:cs typeface="Times New Roman"/>
                <a:sym typeface="Times New Roman"/>
              </a:rPr>
              <a:t>G</a:t>
            </a:r>
            <a:r>
              <a:rPr lang="en-US" sz="2960">
                <a:solidFill>
                  <a:schemeClr val="dk1"/>
                </a:solidFill>
                <a:latin typeface="Times New Roman"/>
                <a:ea typeface="Times New Roman"/>
                <a:cs typeface="Times New Roman"/>
                <a:sym typeface="Times New Roman"/>
              </a:rPr>
              <a:t>| - |</a:t>
            </a:r>
            <a:r>
              <a:rPr i="1" lang="en-US" sz="2960">
                <a:solidFill>
                  <a:schemeClr val="dk1"/>
                </a:solidFill>
                <a:latin typeface="Times New Roman"/>
                <a:ea typeface="Times New Roman"/>
                <a:cs typeface="Times New Roman"/>
                <a:sym typeface="Times New Roman"/>
              </a:rPr>
              <a:t>F</a:t>
            </a:r>
            <a:r>
              <a:rPr lang="en-US" sz="2960">
                <a:solidFill>
                  <a:schemeClr val="dk1"/>
                </a:solidFill>
                <a:latin typeface="Times New Roman"/>
                <a:ea typeface="Times New Roman"/>
                <a:cs typeface="Times New Roman"/>
                <a:sym typeface="Times New Roman"/>
              </a:rPr>
              <a:t>| ) == ( </a:t>
            </a:r>
            <a:r>
              <a:rPr i="1" lang="en-US" sz="2960">
                <a:solidFill>
                  <a:schemeClr val="dk1"/>
                </a:solidFill>
                <a:latin typeface="Times New Roman"/>
                <a:ea typeface="Times New Roman"/>
                <a:cs typeface="Times New Roman"/>
                <a:sym typeface="Times New Roman"/>
              </a:rPr>
              <a:t>n</a:t>
            </a:r>
            <a:r>
              <a:rPr lang="en-US" sz="2960">
                <a:solidFill>
                  <a:schemeClr val="dk1"/>
                </a:solidFill>
                <a:latin typeface="Times New Roman"/>
                <a:ea typeface="Times New Roman"/>
                <a:cs typeface="Times New Roman"/>
                <a:sym typeface="Times New Roman"/>
              </a:rPr>
              <a:t> – </a:t>
            </a:r>
            <a:r>
              <a:rPr i="1" lang="en-US" sz="2960">
                <a:solidFill>
                  <a:schemeClr val="dk1"/>
                </a:solidFill>
                <a:latin typeface="Times New Roman"/>
                <a:ea typeface="Times New Roman"/>
                <a:cs typeface="Times New Roman"/>
                <a:sym typeface="Times New Roman"/>
              </a:rPr>
              <a:t>m</a:t>
            </a:r>
            <a:r>
              <a:rPr lang="en-US" sz="2960">
                <a:solidFill>
                  <a:schemeClr val="dk1"/>
                </a:solidFill>
                <a:latin typeface="Times New Roman"/>
                <a:ea typeface="Times New Roman"/>
                <a:cs typeface="Times New Roman"/>
                <a:sym typeface="Times New Roman"/>
              </a:rPr>
              <a:t> ), we know that among the n-m (the number of missing files), there is no collision, hence |G|-|F| == n-m, and we can use the hashes in G that is not in F to identify the missing files</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it-c.dk/people/pagh/papers/cuckoo-undergrad.pdf" TargetMode="External"/><Relationship Id="rId4" Type="http://schemas.openxmlformats.org/officeDocument/2006/relationships/hyperlink" Target="http://infoweekly.blogspot.sg/2010/02/cuckoo-hash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Photos and Cuckoos</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Cuckoo Hashing</a:t>
            </a:r>
            <a:endParaRPr/>
          </a:p>
        </p:txBody>
      </p:sp>
      <p:sp>
        <p:nvSpPr>
          <p:cNvPr id="147" name="Google Shape;14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We use two hash tables, A and B, of size </a:t>
            </a:r>
            <a:r>
              <a:rPr i="1"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 = 2</a:t>
            </a:r>
            <a:r>
              <a:rPr i="1" lang="en-US">
                <a:latin typeface="Times New Roman"/>
                <a:ea typeface="Times New Roman"/>
                <a:cs typeface="Times New Roman"/>
                <a:sym typeface="Times New Roman"/>
              </a:rPr>
              <a:t>n</a:t>
            </a:r>
            <a:r>
              <a:rPr lang="en-US"/>
              <a:t> to store </a:t>
            </a:r>
            <a:r>
              <a:rPr i="1" lang="en-US">
                <a:latin typeface="Times New Roman"/>
                <a:ea typeface="Times New Roman"/>
                <a:cs typeface="Times New Roman"/>
                <a:sym typeface="Times New Roman"/>
              </a:rPr>
              <a:t>n</a:t>
            </a:r>
            <a:r>
              <a:rPr lang="en-US"/>
              <a:t> items</a:t>
            </a:r>
            <a:endParaRPr/>
          </a:p>
          <a:p>
            <a:pPr indent="-342900" lvl="0" marL="342900" rtl="0" algn="l">
              <a:lnSpc>
                <a:spcPct val="100000"/>
              </a:lnSpc>
              <a:spcBef>
                <a:spcPts val="640"/>
              </a:spcBef>
              <a:spcAft>
                <a:spcPts val="0"/>
              </a:spcAft>
              <a:buClr>
                <a:schemeClr val="dk1"/>
              </a:buClr>
              <a:buSzPts val="3200"/>
              <a:buChar char="•"/>
            </a:pPr>
            <a:r>
              <a:rPr lang="en-US"/>
              <a:t>For hash table A, we use hash function </a:t>
            </a:r>
            <a:r>
              <a:rPr i="1" lang="en-US">
                <a:latin typeface="Times New Roman"/>
                <a:ea typeface="Times New Roman"/>
                <a:cs typeface="Times New Roman"/>
                <a:sym typeface="Times New Roman"/>
              </a:rPr>
              <a:t>f</a:t>
            </a:r>
            <a:endParaRPr/>
          </a:p>
          <a:p>
            <a:pPr indent="-342900" lvl="0" marL="342900" rtl="0" algn="l">
              <a:lnSpc>
                <a:spcPct val="100000"/>
              </a:lnSpc>
              <a:spcBef>
                <a:spcPts val="640"/>
              </a:spcBef>
              <a:spcAft>
                <a:spcPts val="0"/>
              </a:spcAft>
              <a:buClr>
                <a:schemeClr val="dk1"/>
              </a:buClr>
              <a:buSzPts val="3200"/>
              <a:buChar char="•"/>
            </a:pPr>
            <a:r>
              <a:rPr lang="en-US"/>
              <a:t>For hash table B, we use hash function </a:t>
            </a:r>
            <a:r>
              <a:rPr i="1" lang="en-US">
                <a:latin typeface="Times New Roman"/>
                <a:ea typeface="Times New Roman"/>
                <a:cs typeface="Times New Roman"/>
                <a:sym typeface="Times New Roman"/>
              </a:rPr>
              <a:t>g</a:t>
            </a:r>
            <a:endParaRPr/>
          </a:p>
          <a:p>
            <a:pPr indent="-342900" lvl="0" marL="342900" rtl="0" algn="l">
              <a:lnSpc>
                <a:spcPct val="100000"/>
              </a:lnSpc>
              <a:spcBef>
                <a:spcPts val="640"/>
              </a:spcBef>
              <a:spcAft>
                <a:spcPts val="0"/>
              </a:spcAft>
              <a:buClr>
                <a:schemeClr val="dk1"/>
              </a:buClr>
              <a:buSzPts val="3200"/>
              <a:buChar char="•"/>
            </a:pPr>
            <a:r>
              <a:rPr lang="en-US"/>
              <a:t>To insert an item </a:t>
            </a:r>
            <a:r>
              <a:rPr i="1" lang="en-US">
                <a:latin typeface="Times New Roman"/>
                <a:ea typeface="Times New Roman"/>
                <a:cs typeface="Times New Roman"/>
                <a:sym typeface="Times New Roman"/>
              </a:rPr>
              <a:t>x</a:t>
            </a:r>
            <a:r>
              <a:rPr lang="en-US"/>
              <a:t>, we start by</a:t>
            </a:r>
            <a:endParaRPr/>
          </a:p>
          <a:p>
            <a:pPr indent="-285750" lvl="1" marL="742950" rtl="0" algn="l">
              <a:lnSpc>
                <a:spcPct val="100000"/>
              </a:lnSpc>
              <a:spcBef>
                <a:spcPts val="560"/>
              </a:spcBef>
              <a:spcAft>
                <a:spcPts val="0"/>
              </a:spcAft>
              <a:buClr>
                <a:schemeClr val="dk1"/>
              </a:buClr>
              <a:buSzPts val="2800"/>
              <a:buChar char="–"/>
            </a:pPr>
            <a:r>
              <a:rPr b="1" lang="en-US">
                <a:latin typeface="Consolas"/>
                <a:ea typeface="Consolas"/>
                <a:cs typeface="Consolas"/>
                <a:sym typeface="Consolas"/>
              </a:rPr>
              <a:t>insert(x, A, f)</a:t>
            </a:r>
            <a:endParaRPr b="1">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Abstract of insert()</a:t>
            </a:r>
            <a:endParaRPr/>
          </a:p>
        </p:txBody>
      </p:sp>
      <p:sp>
        <p:nvSpPr>
          <p:cNvPr id="153" name="Google Shape;15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en-US" sz="2960">
                <a:latin typeface="Consolas"/>
                <a:ea typeface="Consolas"/>
                <a:cs typeface="Consolas"/>
                <a:sym typeface="Consolas"/>
              </a:rPr>
              <a:t>insert(item x, Table T, function h)</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slot = h(x)</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z = T[slot] // cuckoo expel!</a:t>
            </a:r>
            <a:endParaRPr sz="2960">
              <a:latin typeface="Consolas"/>
              <a:ea typeface="Consolas"/>
              <a:cs typeface="Consolas"/>
              <a:sym typeface="Consolas"/>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T[slot] = x</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if (z != null)</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if (T == A)</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insert(z, B, g)</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else if (T == B)</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insert(z, A, 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Evicting</a:t>
            </a:r>
            <a:endParaRPr/>
          </a:p>
        </p:txBody>
      </p:sp>
      <p:sp>
        <p:nvSpPr>
          <p:cNvPr id="159" name="Google Shape;15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When we insert something, we collide with A. A will evict B, B evict C, C finds an empty slot so the search terminates.</a:t>
            </a:r>
            <a:endParaRPr/>
          </a:p>
        </p:txBody>
      </p:sp>
      <p:pic>
        <p:nvPicPr>
          <p:cNvPr descr="cuckoo hashtable" id="160" name="Google Shape;160;p13"/>
          <p:cNvPicPr preferRelativeResize="0"/>
          <p:nvPr/>
        </p:nvPicPr>
        <p:blipFill rotWithShape="1">
          <a:blip r:embed="rId3">
            <a:alphaModFix/>
          </a:blip>
          <a:srcRect b="0" l="0" r="0" t="0"/>
          <a:stretch/>
        </p:blipFill>
        <p:spPr>
          <a:xfrm>
            <a:off x="5410200" y="2743200"/>
            <a:ext cx="3200400" cy="3855904"/>
          </a:xfrm>
          <a:prstGeom prst="rect">
            <a:avLst/>
          </a:prstGeom>
          <a:noFill/>
          <a:ln>
            <a:noFill/>
          </a:ln>
        </p:spPr>
      </p:pic>
      <p:pic>
        <p:nvPicPr>
          <p:cNvPr descr="Image result for expel" id="161" name="Google Shape;161;p13"/>
          <p:cNvPicPr preferRelativeResize="0"/>
          <p:nvPr/>
        </p:nvPicPr>
        <p:blipFill rotWithShape="1">
          <a:blip r:embed="rId4">
            <a:alphaModFix/>
          </a:blip>
          <a:srcRect b="0" l="0" r="0" t="0"/>
          <a:stretch/>
        </p:blipFill>
        <p:spPr>
          <a:xfrm>
            <a:off x="6781800" y="76200"/>
            <a:ext cx="2091059" cy="159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Search?</a:t>
            </a:r>
            <a:endParaRPr/>
          </a:p>
        </p:txBody>
      </p:sp>
      <p:sp>
        <p:nvSpPr>
          <p:cNvPr id="167" name="Google Shape;167;p14"/>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latin typeface="Consolas"/>
                <a:ea typeface="Consolas"/>
                <a:cs typeface="Consolas"/>
                <a:sym typeface="Consolas"/>
              </a:rPr>
              <a:t>search(x)</a:t>
            </a:r>
            <a:endParaRPr/>
          </a:p>
          <a:p>
            <a:pPr indent="0" lvl="0" marL="0" rtl="0" algn="l">
              <a:lnSpc>
                <a:spcPct val="90000"/>
              </a:lnSpc>
              <a:spcBef>
                <a:spcPts val="640"/>
              </a:spcBef>
              <a:spcAft>
                <a:spcPts val="0"/>
              </a:spcAft>
              <a:buClr>
                <a:schemeClr val="dk1"/>
              </a:buClr>
              <a:buSzPts val="3200"/>
              <a:buNone/>
            </a:pPr>
            <a:r>
              <a:rPr lang="en-US">
                <a:latin typeface="Consolas"/>
                <a:ea typeface="Consolas"/>
                <a:cs typeface="Consolas"/>
                <a:sym typeface="Consolas"/>
              </a:rPr>
              <a:t>	if (A[f(x)] == x)  </a:t>
            </a:r>
            <a:endParaRPr/>
          </a:p>
          <a:p>
            <a:pPr indent="0" lvl="0" marL="0" rtl="0" algn="l">
              <a:lnSpc>
                <a:spcPct val="90000"/>
              </a:lnSpc>
              <a:spcBef>
                <a:spcPts val="640"/>
              </a:spcBef>
              <a:spcAft>
                <a:spcPts val="0"/>
              </a:spcAft>
              <a:buClr>
                <a:schemeClr val="dk1"/>
              </a:buClr>
              <a:buSzPts val="3200"/>
              <a:buNone/>
            </a:pPr>
            <a:r>
              <a:rPr lang="en-US">
                <a:latin typeface="Consolas"/>
                <a:ea typeface="Consolas"/>
                <a:cs typeface="Consolas"/>
                <a:sym typeface="Consolas"/>
              </a:rPr>
              <a:t>		return A[f(x)];</a:t>
            </a:r>
            <a:endParaRPr/>
          </a:p>
          <a:p>
            <a:pPr indent="0" lvl="0" marL="0" rtl="0" algn="l">
              <a:lnSpc>
                <a:spcPct val="90000"/>
              </a:lnSpc>
              <a:spcBef>
                <a:spcPts val="640"/>
              </a:spcBef>
              <a:spcAft>
                <a:spcPts val="0"/>
              </a:spcAft>
              <a:buClr>
                <a:schemeClr val="dk1"/>
              </a:buClr>
              <a:buSzPts val="3200"/>
              <a:buNone/>
            </a:pPr>
            <a:r>
              <a:rPr lang="en-US">
                <a:latin typeface="Consolas"/>
                <a:ea typeface="Consolas"/>
                <a:cs typeface="Consolas"/>
                <a:sym typeface="Consolas"/>
              </a:rPr>
              <a:t>	if (B[g(x)] == x) </a:t>
            </a:r>
            <a:endParaRPr>
              <a:latin typeface="Consolas"/>
              <a:ea typeface="Consolas"/>
              <a:cs typeface="Consolas"/>
              <a:sym typeface="Consolas"/>
            </a:endParaRPr>
          </a:p>
          <a:p>
            <a:pPr indent="0" lvl="0" marL="0" rtl="0" algn="l">
              <a:lnSpc>
                <a:spcPct val="90000"/>
              </a:lnSpc>
              <a:spcBef>
                <a:spcPts val="640"/>
              </a:spcBef>
              <a:spcAft>
                <a:spcPts val="0"/>
              </a:spcAft>
              <a:buClr>
                <a:schemeClr val="dk1"/>
              </a:buClr>
              <a:buSzPts val="3200"/>
              <a:buNone/>
            </a:pPr>
            <a:r>
              <a:rPr lang="en-US">
                <a:latin typeface="Consolas"/>
                <a:ea typeface="Consolas"/>
                <a:cs typeface="Consolas"/>
                <a:sym typeface="Consolas"/>
              </a:rPr>
              <a:t>		return B[g(x)];</a:t>
            </a:r>
            <a:endParaRPr/>
          </a:p>
          <a:p>
            <a:pPr indent="0" lvl="0" marL="0" rtl="0" algn="l">
              <a:lnSpc>
                <a:spcPct val="90000"/>
              </a:lnSpc>
              <a:spcBef>
                <a:spcPts val="640"/>
              </a:spcBef>
              <a:spcAft>
                <a:spcPts val="0"/>
              </a:spcAft>
              <a:buClr>
                <a:schemeClr val="dk1"/>
              </a:buClr>
              <a:buSzPts val="3200"/>
              <a:buNone/>
            </a:pPr>
            <a:r>
              <a:rPr lang="en-US">
                <a:latin typeface="Consolas"/>
                <a:ea typeface="Consolas"/>
                <a:cs typeface="Consolas"/>
                <a:sym typeface="Consolas"/>
              </a:rPr>
              <a:t>	else </a:t>
            </a:r>
            <a:endParaRPr/>
          </a:p>
          <a:p>
            <a:pPr indent="0" lvl="0" marL="0" rtl="0" algn="l">
              <a:lnSpc>
                <a:spcPct val="90000"/>
              </a:lnSpc>
              <a:spcBef>
                <a:spcPts val="640"/>
              </a:spcBef>
              <a:spcAft>
                <a:spcPts val="0"/>
              </a:spcAft>
              <a:buClr>
                <a:schemeClr val="dk1"/>
              </a:buClr>
              <a:buSzPts val="3200"/>
              <a:buNone/>
            </a:pPr>
            <a:r>
              <a:rPr lang="en-US">
                <a:latin typeface="Consolas"/>
                <a:ea typeface="Consolas"/>
                <a:cs typeface="Consolas"/>
                <a:sym typeface="Consolas"/>
              </a:rPr>
              <a:t>		return NOT_IN_TABLE;</a:t>
            </a:r>
            <a:endParaRPr/>
          </a:p>
          <a:p>
            <a:pPr indent="-139700" lvl="0" marL="342900" rtl="0" algn="l">
              <a:lnSpc>
                <a:spcPct val="90000"/>
              </a:lnSpc>
              <a:spcBef>
                <a:spcPts val="640"/>
              </a:spcBef>
              <a:spcAft>
                <a:spcPts val="0"/>
              </a:spcAft>
              <a:buClr>
                <a:schemeClr val="dk1"/>
              </a:buClr>
              <a:buSzPts val="3200"/>
              <a:buNone/>
            </a:pPr>
            <a:r>
              <a:t/>
            </a:r>
            <a:endParaRPr/>
          </a:p>
          <a:p>
            <a:pPr indent="-342900" lvl="0" marL="342900" rtl="0" algn="l">
              <a:lnSpc>
                <a:spcPct val="90000"/>
              </a:lnSpc>
              <a:spcBef>
                <a:spcPts val="640"/>
              </a:spcBef>
              <a:spcAft>
                <a:spcPts val="0"/>
              </a:spcAft>
              <a:buClr>
                <a:schemeClr val="dk1"/>
              </a:buClr>
              <a:buSzPts val="3200"/>
              <a:buChar char="•"/>
            </a:pPr>
            <a:r>
              <a:rPr lang="en-US"/>
              <a:t>Extremely fast!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Problem?</a:t>
            </a:r>
            <a:endParaRPr/>
          </a:p>
        </p:txBody>
      </p:sp>
      <p:sp>
        <p:nvSpPr>
          <p:cNvPr id="173" name="Google Shape;17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en-US" sz="2960">
                <a:latin typeface="Consolas"/>
                <a:ea typeface="Consolas"/>
                <a:cs typeface="Consolas"/>
                <a:sym typeface="Consolas"/>
              </a:rPr>
              <a:t>insert(item x, Table T, function h)</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slot = h(x)</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z = T[slot]</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T[slot] = x</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if (z != null)</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if (T == A)</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insert(z, B, g)</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else if (T == B)</a:t>
            </a:r>
            <a:endParaRPr/>
          </a:p>
          <a:p>
            <a:pPr indent="0" lvl="0" marL="0" rtl="0" algn="l">
              <a:lnSpc>
                <a:spcPct val="80000"/>
              </a:lnSpc>
              <a:spcBef>
                <a:spcPts val="592"/>
              </a:spcBef>
              <a:spcAft>
                <a:spcPts val="0"/>
              </a:spcAft>
              <a:buClr>
                <a:schemeClr val="dk1"/>
              </a:buClr>
              <a:buSzPts val="2960"/>
              <a:buNone/>
            </a:pPr>
            <a:r>
              <a:rPr lang="en-US" sz="2960">
                <a:latin typeface="Consolas"/>
                <a:ea typeface="Consolas"/>
                <a:cs typeface="Consolas"/>
                <a:sym typeface="Consolas"/>
              </a:rPr>
              <a:t>			insert(z, A, f)</a:t>
            </a:r>
            <a:endParaRPr/>
          </a:p>
        </p:txBody>
      </p:sp>
      <p:pic>
        <p:nvPicPr>
          <p:cNvPr descr="Image result for why not" id="174" name="Google Shape;174;p15"/>
          <p:cNvPicPr preferRelativeResize="0"/>
          <p:nvPr/>
        </p:nvPicPr>
        <p:blipFill rotWithShape="1">
          <a:blip r:embed="rId3">
            <a:alphaModFix/>
          </a:blip>
          <a:srcRect b="3763" l="40447" r="32987" t="12271"/>
          <a:stretch/>
        </p:blipFill>
        <p:spPr>
          <a:xfrm>
            <a:off x="4114800" y="5670754"/>
            <a:ext cx="667816" cy="1187245"/>
          </a:xfrm>
          <a:prstGeom prst="rect">
            <a:avLst/>
          </a:prstGeom>
          <a:noFill/>
          <a:ln>
            <a:noFill/>
          </a:ln>
        </p:spPr>
      </p:pic>
      <p:pic>
        <p:nvPicPr>
          <p:cNvPr descr="Image result for why" id="175" name="Google Shape;175;p15"/>
          <p:cNvPicPr preferRelativeResize="0"/>
          <p:nvPr/>
        </p:nvPicPr>
        <p:blipFill rotWithShape="1">
          <a:blip r:embed="rId4">
            <a:alphaModFix/>
          </a:blip>
          <a:srcRect b="0" l="0" r="0" t="0"/>
          <a:stretch/>
        </p:blipFill>
        <p:spPr>
          <a:xfrm>
            <a:off x="1463332" y="5686732"/>
            <a:ext cx="975068" cy="975068"/>
          </a:xfrm>
          <a:prstGeom prst="rect">
            <a:avLst/>
          </a:prstGeom>
          <a:noFill/>
          <a:ln>
            <a:noFill/>
          </a:ln>
        </p:spPr>
      </p:pic>
      <p:pic>
        <p:nvPicPr>
          <p:cNvPr descr="Image result for why not" id="176" name="Google Shape;176;p15"/>
          <p:cNvPicPr preferRelativeResize="0"/>
          <p:nvPr/>
        </p:nvPicPr>
        <p:blipFill rotWithShape="1">
          <a:blip r:embed="rId5">
            <a:alphaModFix/>
          </a:blip>
          <a:srcRect b="0" l="0" r="0" t="0"/>
          <a:stretch/>
        </p:blipFill>
        <p:spPr>
          <a:xfrm>
            <a:off x="6553200" y="5670755"/>
            <a:ext cx="1344427" cy="10070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Problem?</a:t>
            </a:r>
            <a:endParaRPr/>
          </a:p>
        </p:txBody>
      </p:sp>
      <p:sp>
        <p:nvSpPr>
          <p:cNvPr id="182" name="Google Shape;182;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If we have been evicting more than 2</a:t>
            </a:r>
            <a:r>
              <a:rPr i="1" lang="en-US">
                <a:latin typeface="Times New Roman"/>
                <a:ea typeface="Times New Roman"/>
                <a:cs typeface="Times New Roman"/>
                <a:sym typeface="Times New Roman"/>
              </a:rPr>
              <a:t>m</a:t>
            </a:r>
            <a:r>
              <a:rPr lang="en-US"/>
              <a:t> steps, we got a problem</a:t>
            </a:r>
            <a:endParaRPr/>
          </a:p>
          <a:p>
            <a:pPr indent="-285750" lvl="1" marL="742950" rtl="0" algn="l">
              <a:lnSpc>
                <a:spcPct val="100000"/>
              </a:lnSpc>
              <a:spcBef>
                <a:spcPts val="560"/>
              </a:spcBef>
              <a:spcAft>
                <a:spcPts val="0"/>
              </a:spcAft>
              <a:buClr>
                <a:schemeClr val="dk1"/>
              </a:buClr>
              <a:buSzPts val="2800"/>
              <a:buChar char="–"/>
            </a:pPr>
            <a:r>
              <a:rPr lang="en-US"/>
              <a:t>A cycle exists </a:t>
            </a:r>
            <a:endParaRPr/>
          </a:p>
          <a:p>
            <a:pPr indent="-342900" lvl="0" marL="342900" rtl="0" algn="l">
              <a:lnSpc>
                <a:spcPct val="100000"/>
              </a:lnSpc>
              <a:spcBef>
                <a:spcPts val="640"/>
              </a:spcBef>
              <a:spcAft>
                <a:spcPts val="0"/>
              </a:spcAft>
              <a:buClr>
                <a:schemeClr val="dk1"/>
              </a:buClr>
              <a:buSzPts val="3200"/>
              <a:buChar char="•"/>
            </a:pPr>
            <a:r>
              <a:rPr lang="en-US"/>
              <a:t>Suggestion what to do if it happens?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Solution?</a:t>
            </a:r>
            <a:endParaRPr/>
          </a:p>
        </p:txBody>
      </p:sp>
      <p:sp>
        <p:nvSpPr>
          <p:cNvPr id="188" name="Google Shape;188;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Choose two new hash functions and hash every item again!!!</a:t>
            </a:r>
            <a:endParaRPr/>
          </a:p>
        </p:txBody>
      </p:sp>
      <p:pic>
        <p:nvPicPr>
          <p:cNvPr descr="Image result for are you sure" id="189" name="Google Shape;189;p17"/>
          <p:cNvPicPr preferRelativeResize="0"/>
          <p:nvPr/>
        </p:nvPicPr>
        <p:blipFill rotWithShape="1">
          <a:blip r:embed="rId3">
            <a:alphaModFix/>
          </a:blip>
          <a:srcRect b="0" l="0" r="0" t="0"/>
          <a:stretch/>
        </p:blipFill>
        <p:spPr>
          <a:xfrm>
            <a:off x="2438400" y="2743200"/>
            <a:ext cx="3667672" cy="382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Solution?</a:t>
            </a:r>
            <a:endParaRPr/>
          </a:p>
        </p:txBody>
      </p:sp>
      <p:sp>
        <p:nvSpPr>
          <p:cNvPr id="195" name="Google Shape;19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Choose two new hash functions and hash every item again!!!</a:t>
            </a:r>
            <a:endParaRPr/>
          </a:p>
          <a:p>
            <a:pPr indent="-342900" lvl="0" marL="342900" rtl="0" algn="l">
              <a:lnSpc>
                <a:spcPct val="100000"/>
              </a:lnSpc>
              <a:spcBef>
                <a:spcPts val="640"/>
              </a:spcBef>
              <a:spcAft>
                <a:spcPts val="0"/>
              </a:spcAft>
              <a:buClr>
                <a:schemeClr val="dk1"/>
              </a:buClr>
              <a:buSzPts val="3200"/>
              <a:buChar char="•"/>
            </a:pPr>
            <a:r>
              <a:rPr lang="en-US"/>
              <a:t>In fact, that’s the correct way to do!!</a:t>
            </a:r>
            <a:endParaRPr/>
          </a:p>
          <a:p>
            <a:pPr indent="-285750" lvl="1" marL="742950" rtl="0" algn="l">
              <a:lnSpc>
                <a:spcPct val="100000"/>
              </a:lnSpc>
              <a:spcBef>
                <a:spcPts val="560"/>
              </a:spcBef>
              <a:spcAft>
                <a:spcPts val="0"/>
              </a:spcAft>
              <a:buClr>
                <a:schemeClr val="dk1"/>
              </a:buClr>
              <a:buSzPts val="2800"/>
              <a:buChar char="–"/>
            </a:pPr>
            <a:r>
              <a:rPr lang="en-US"/>
              <a:t>Every insertion has an expected chance of </a:t>
            </a:r>
            <a:r>
              <a:rPr lang="en-US">
                <a:latin typeface="Times New Roman"/>
                <a:ea typeface="Times New Roman"/>
                <a:cs typeface="Times New Roman"/>
                <a:sym typeface="Times New Roman"/>
              </a:rPr>
              <a:t>O(1/</a:t>
            </a:r>
            <a:r>
              <a:rPr i="1" lang="en-US">
                <a:latin typeface="Times New Roman"/>
                <a:ea typeface="Times New Roman"/>
                <a:cs typeface="Times New Roman"/>
                <a:sym typeface="Times New Roman"/>
              </a:rPr>
              <a:t>n</a:t>
            </a:r>
            <a:r>
              <a:rPr baseline="30000"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a:t>
            </a:r>
            <a:r>
              <a:rPr lang="en-US"/>
              <a:t> to fail</a:t>
            </a:r>
            <a:endParaRPr/>
          </a:p>
          <a:p>
            <a:pPr indent="-285750" lvl="1" marL="742950" rtl="0" algn="l">
              <a:lnSpc>
                <a:spcPct val="100000"/>
              </a:lnSpc>
              <a:spcBef>
                <a:spcPts val="560"/>
              </a:spcBef>
              <a:spcAft>
                <a:spcPts val="0"/>
              </a:spcAft>
              <a:buClr>
                <a:schemeClr val="dk1"/>
              </a:buClr>
              <a:buSzPts val="2800"/>
              <a:buChar char="–"/>
            </a:pPr>
            <a:r>
              <a:rPr lang="en-US"/>
              <a:t>So </a:t>
            </a:r>
            <a:r>
              <a:rPr lang="en-US">
                <a:latin typeface="Times New Roman"/>
                <a:ea typeface="Times New Roman"/>
                <a:cs typeface="Times New Roman"/>
                <a:sym typeface="Times New Roman"/>
              </a:rPr>
              <a:t>O(1/</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a:t>
            </a:r>
            <a:r>
              <a:rPr lang="en-US"/>
              <a:t>fail for </a:t>
            </a:r>
            <a:r>
              <a:rPr i="1" lang="en-US">
                <a:latin typeface="Times New Roman"/>
                <a:ea typeface="Times New Roman"/>
                <a:cs typeface="Times New Roman"/>
                <a:sym typeface="Times New Roman"/>
              </a:rPr>
              <a:t>n</a:t>
            </a:r>
            <a:r>
              <a:rPr lang="en-US"/>
              <a:t> items</a:t>
            </a:r>
            <a:endParaRPr/>
          </a:p>
          <a:p>
            <a:pPr indent="-285750" lvl="1" marL="742950" rtl="0" algn="l">
              <a:lnSpc>
                <a:spcPct val="100000"/>
              </a:lnSpc>
              <a:spcBef>
                <a:spcPts val="560"/>
              </a:spcBef>
              <a:spcAft>
                <a:spcPts val="0"/>
              </a:spcAft>
              <a:buClr>
                <a:schemeClr val="dk1"/>
              </a:buClr>
              <a:buSzPts val="2800"/>
              <a:buChar char="–"/>
            </a:pPr>
            <a:r>
              <a:rPr lang="en-US"/>
              <a:t>Expected amortized cost is </a:t>
            </a:r>
            <a:endParaRPr/>
          </a:p>
          <a:p>
            <a:pPr indent="-228600" lvl="2" marL="1143000" rtl="0" algn="l">
              <a:lnSpc>
                <a:spcPct val="100000"/>
              </a:lnSpc>
              <a:spcBef>
                <a:spcPts val="480"/>
              </a:spcBef>
              <a:spcAft>
                <a:spcPts val="0"/>
              </a:spcAft>
              <a:buClr>
                <a:schemeClr val="dk1"/>
              </a:buClr>
              <a:buSzPts val="2400"/>
              <a:buChar char="•"/>
            </a:pPr>
            <a:r>
              <a:rPr lang="en-US">
                <a:latin typeface="Times New Roman"/>
                <a:ea typeface="Times New Roman"/>
                <a:cs typeface="Times New Roman"/>
                <a:sym typeface="Times New Roman"/>
              </a:rPr>
              <a:t>O(1)</a:t>
            </a:r>
            <a:endParaRPr>
              <a:latin typeface="Times New Roman"/>
              <a:ea typeface="Times New Roman"/>
              <a:cs typeface="Times New Roman"/>
              <a:sym typeface="Times New Roman"/>
            </a:endParaRPr>
          </a:p>
        </p:txBody>
      </p:sp>
      <p:pic>
        <p:nvPicPr>
          <p:cNvPr descr="Related image" id="196" name="Google Shape;196;p18"/>
          <p:cNvPicPr preferRelativeResize="0"/>
          <p:nvPr/>
        </p:nvPicPr>
        <p:blipFill rotWithShape="1">
          <a:blip r:embed="rId3">
            <a:alphaModFix/>
          </a:blip>
          <a:srcRect b="0" l="0" r="24552" t="0"/>
          <a:stretch/>
        </p:blipFill>
        <p:spPr>
          <a:xfrm flipH="1">
            <a:off x="5840361" y="3962400"/>
            <a:ext cx="3104536" cy="274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If you don’t believe</a:t>
            </a:r>
            <a:endParaRPr/>
          </a:p>
        </p:txBody>
      </p:sp>
      <p:sp>
        <p:nvSpPr>
          <p:cNvPr id="202" name="Google Shape;20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u="sng">
                <a:solidFill>
                  <a:schemeClr val="hlink"/>
                </a:solidFill>
                <a:hlinkClick r:id="rId3"/>
              </a:rPr>
              <a:t>www.it-c.dk/people/pagh/papers/cuckoo-undergrad.pdf</a:t>
            </a:r>
            <a:endParaRPr/>
          </a:p>
          <a:p>
            <a:pPr indent="-342900" lvl="0" marL="342900" rtl="0" algn="l">
              <a:lnSpc>
                <a:spcPct val="100000"/>
              </a:lnSpc>
              <a:spcBef>
                <a:spcPts val="640"/>
              </a:spcBef>
              <a:spcAft>
                <a:spcPts val="0"/>
              </a:spcAft>
              <a:buClr>
                <a:schemeClr val="dk1"/>
              </a:buClr>
              <a:buSzPts val="3200"/>
              <a:buChar char="•"/>
            </a:pPr>
            <a:r>
              <a:rPr lang="en-US" u="sng">
                <a:solidFill>
                  <a:schemeClr val="hlink"/>
                </a:solidFill>
                <a:hlinkClick r:id="rId4"/>
              </a:rPr>
              <a:t>http://infoweekly.blogspot.sg/2010/02/cuckoo-hashing.html</a:t>
            </a:r>
            <a:endParaRPr/>
          </a:p>
          <a:p>
            <a:pPr indent="-342900" lvl="0" marL="342900" rtl="0" algn="l">
              <a:lnSpc>
                <a:spcPct val="100000"/>
              </a:lnSpc>
              <a:spcBef>
                <a:spcPts val="640"/>
              </a:spcBef>
              <a:spcAft>
                <a:spcPts val="0"/>
              </a:spcAft>
              <a:buClr>
                <a:schemeClr val="dk1"/>
              </a:buClr>
              <a:buSzPts val="3200"/>
              <a:buChar char="•"/>
            </a:pPr>
            <a:r>
              <a:rPr lang="en-US"/>
              <a:t>http://mybiasedcoin.blogspot.sg/2007/06/cuckoo-hashing-theory-and-practice-part.html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Alice’s Photos</a:t>
            </a:r>
            <a:endParaRPr/>
          </a:p>
        </p:txBody>
      </p:sp>
      <p:sp>
        <p:nvSpPr>
          <p:cNvPr id="91" name="Google Shape;91;p2"/>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960"/>
              <a:buChar char="•"/>
            </a:pPr>
            <a:r>
              <a:rPr lang="en-US" sz="2960"/>
              <a:t>Alice has a lot of photos in her computer</a:t>
            </a:r>
            <a:endParaRPr/>
          </a:p>
          <a:p>
            <a:pPr indent="-154940" lvl="0" marL="342900" rtl="0" algn="l">
              <a:lnSpc>
                <a:spcPct val="100000"/>
              </a:lnSpc>
              <a:spcBef>
                <a:spcPts val="592"/>
              </a:spcBef>
              <a:spcAft>
                <a:spcPts val="0"/>
              </a:spcAft>
              <a:buClr>
                <a:schemeClr val="dk1"/>
              </a:buClr>
              <a:buSzPts val="2960"/>
              <a:buNone/>
            </a:pPr>
            <a:r>
              <a:t/>
            </a:r>
            <a:endParaRPr sz="2960"/>
          </a:p>
          <a:p>
            <a:pPr indent="-154940" lvl="0" marL="342900" rtl="0" algn="l">
              <a:lnSpc>
                <a:spcPct val="100000"/>
              </a:lnSpc>
              <a:spcBef>
                <a:spcPts val="592"/>
              </a:spcBef>
              <a:spcAft>
                <a:spcPts val="0"/>
              </a:spcAft>
              <a:buClr>
                <a:schemeClr val="dk1"/>
              </a:buClr>
              <a:buSzPts val="2960"/>
              <a:buNone/>
            </a:pPr>
            <a:r>
              <a:t/>
            </a:r>
            <a:endParaRPr sz="2960"/>
          </a:p>
          <a:p>
            <a:pPr indent="-154940" lvl="0" marL="342900" rtl="0" algn="l">
              <a:lnSpc>
                <a:spcPct val="100000"/>
              </a:lnSpc>
              <a:spcBef>
                <a:spcPts val="592"/>
              </a:spcBef>
              <a:spcAft>
                <a:spcPts val="0"/>
              </a:spcAft>
              <a:buClr>
                <a:schemeClr val="dk1"/>
              </a:buClr>
              <a:buSzPts val="2960"/>
              <a:buNone/>
            </a:pPr>
            <a:r>
              <a:t/>
            </a:r>
            <a:endParaRPr sz="2960"/>
          </a:p>
          <a:p>
            <a:pPr indent="-154940" lvl="0" marL="342900" rtl="0" algn="l">
              <a:lnSpc>
                <a:spcPct val="100000"/>
              </a:lnSpc>
              <a:spcBef>
                <a:spcPts val="592"/>
              </a:spcBef>
              <a:spcAft>
                <a:spcPts val="0"/>
              </a:spcAft>
              <a:buClr>
                <a:schemeClr val="dk1"/>
              </a:buClr>
              <a:buSzPts val="2960"/>
              <a:buNone/>
            </a:pPr>
            <a:r>
              <a:t/>
            </a:r>
            <a:endParaRPr sz="2960"/>
          </a:p>
          <a:p>
            <a:pPr indent="-154940" lvl="0" marL="342900" rtl="0" algn="l">
              <a:lnSpc>
                <a:spcPct val="100000"/>
              </a:lnSpc>
              <a:spcBef>
                <a:spcPts val="592"/>
              </a:spcBef>
              <a:spcAft>
                <a:spcPts val="0"/>
              </a:spcAft>
              <a:buClr>
                <a:schemeClr val="dk1"/>
              </a:buClr>
              <a:buSzPts val="2960"/>
              <a:buNone/>
            </a:pPr>
            <a:r>
              <a:t/>
            </a:r>
            <a:endParaRPr sz="2960"/>
          </a:p>
          <a:p>
            <a:pPr indent="-154940" lvl="0" marL="342900" rtl="0" algn="l">
              <a:lnSpc>
                <a:spcPct val="100000"/>
              </a:lnSpc>
              <a:spcBef>
                <a:spcPts val="592"/>
              </a:spcBef>
              <a:spcAft>
                <a:spcPts val="0"/>
              </a:spcAft>
              <a:buClr>
                <a:schemeClr val="dk1"/>
              </a:buClr>
              <a:buSzPts val="2960"/>
              <a:buNone/>
            </a:pPr>
            <a:r>
              <a:t/>
            </a:r>
            <a:endParaRPr sz="2960"/>
          </a:p>
          <a:p>
            <a:pPr indent="-342900" lvl="0" marL="342900" rtl="0" algn="l">
              <a:lnSpc>
                <a:spcPct val="100000"/>
              </a:lnSpc>
              <a:spcBef>
                <a:spcPts val="592"/>
              </a:spcBef>
              <a:spcAft>
                <a:spcPts val="0"/>
              </a:spcAft>
              <a:buClr>
                <a:schemeClr val="dk1"/>
              </a:buClr>
              <a:buSzPts val="2960"/>
              <a:buChar char="•"/>
            </a:pPr>
            <a:r>
              <a:rPr lang="en-US" sz="2960"/>
              <a:t>In order to ensure her photos are safe, she also keep a copy of all photos on an </a:t>
            </a:r>
            <a:r>
              <a:rPr b="1" lang="en-US" sz="2960"/>
              <a:t>online server</a:t>
            </a:r>
            <a:endParaRPr/>
          </a:p>
          <a:p>
            <a:pPr indent="-154940" lvl="0" marL="342900" rtl="0" algn="l">
              <a:lnSpc>
                <a:spcPct val="100000"/>
              </a:lnSpc>
              <a:spcBef>
                <a:spcPts val="592"/>
              </a:spcBef>
              <a:spcAft>
                <a:spcPts val="0"/>
              </a:spcAft>
              <a:buClr>
                <a:schemeClr val="dk1"/>
              </a:buClr>
              <a:buSzPts val="2960"/>
              <a:buNone/>
            </a:pPr>
            <a:r>
              <a:t/>
            </a:r>
            <a:endParaRPr sz="2960"/>
          </a:p>
        </p:txBody>
      </p:sp>
      <p:pic>
        <p:nvPicPr>
          <p:cNvPr descr="Related image" id="92" name="Google Shape;92;p2"/>
          <p:cNvPicPr preferRelativeResize="0"/>
          <p:nvPr/>
        </p:nvPicPr>
        <p:blipFill rotWithShape="1">
          <a:blip r:embed="rId3">
            <a:alphaModFix/>
          </a:blip>
          <a:srcRect b="0" l="0" r="0" t="0"/>
          <a:stretch/>
        </p:blipFill>
        <p:spPr>
          <a:xfrm>
            <a:off x="2081981" y="2209800"/>
            <a:ext cx="4419600" cy="31428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Unfortunately…</a:t>
            </a:r>
            <a:endParaRPr/>
          </a:p>
        </p:txBody>
      </p:sp>
      <p:sp>
        <p:nvSpPr>
          <p:cNvPr id="98" name="Google Shape;9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Her computer is infected with virus</a:t>
            </a:r>
            <a:endParaRPr/>
          </a:p>
          <a:p>
            <a:pPr indent="-342900" lvl="0" marL="342900" rtl="0" algn="l">
              <a:lnSpc>
                <a:spcPct val="100000"/>
              </a:lnSpc>
              <a:spcBef>
                <a:spcPts val="640"/>
              </a:spcBef>
              <a:spcAft>
                <a:spcPts val="0"/>
              </a:spcAft>
              <a:buClr>
                <a:schemeClr val="dk1"/>
              </a:buClr>
              <a:buSzPts val="3200"/>
              <a:buChar char="•"/>
            </a:pPr>
            <a:r>
              <a:rPr lang="en-US"/>
              <a:t>And some of her photos are deleted</a:t>
            </a:r>
            <a:endParaRPr/>
          </a:p>
          <a:p>
            <a:pPr indent="-342900" lvl="0" marL="342900" rtl="0" algn="l">
              <a:lnSpc>
                <a:spcPct val="100000"/>
              </a:lnSpc>
              <a:spcBef>
                <a:spcPts val="640"/>
              </a:spcBef>
              <a:spcAft>
                <a:spcPts val="0"/>
              </a:spcAft>
              <a:buClr>
                <a:schemeClr val="dk1"/>
              </a:buClr>
              <a:buSzPts val="3200"/>
              <a:buChar char="•"/>
            </a:pPr>
            <a:r>
              <a:rPr lang="en-US"/>
              <a:t>And, the virus also messed up all the file names, changed all of them into some random names</a:t>
            </a:r>
            <a:endParaRPr/>
          </a:p>
        </p:txBody>
      </p:sp>
      <p:pic>
        <p:nvPicPr>
          <p:cNvPr descr="Image result for computer virus" id="99" name="Google Shape;99;p3"/>
          <p:cNvPicPr preferRelativeResize="0"/>
          <p:nvPr/>
        </p:nvPicPr>
        <p:blipFill rotWithShape="1">
          <a:blip r:embed="rId3">
            <a:alphaModFix/>
          </a:blip>
          <a:srcRect b="0" l="0" r="0" t="0"/>
          <a:stretch/>
        </p:blipFill>
        <p:spPr>
          <a:xfrm>
            <a:off x="457200" y="4232850"/>
            <a:ext cx="4594012" cy="2625150"/>
          </a:xfrm>
          <a:prstGeom prst="rect">
            <a:avLst/>
          </a:prstGeom>
          <a:noFill/>
          <a:ln>
            <a:noFill/>
          </a:ln>
        </p:spPr>
      </p:pic>
      <p:pic>
        <p:nvPicPr>
          <p:cNvPr descr="Image result for random file name" id="100" name="Google Shape;100;p3"/>
          <p:cNvPicPr preferRelativeResize="0"/>
          <p:nvPr/>
        </p:nvPicPr>
        <p:blipFill rotWithShape="1">
          <a:blip r:embed="rId4">
            <a:alphaModFix/>
          </a:blip>
          <a:srcRect b="0" l="0" r="0" t="0"/>
          <a:stretch/>
        </p:blipFill>
        <p:spPr>
          <a:xfrm>
            <a:off x="4648200" y="4348424"/>
            <a:ext cx="5286375" cy="2247901"/>
          </a:xfrm>
          <a:prstGeom prst="rect">
            <a:avLst/>
          </a:prstGeom>
          <a:noFill/>
          <a:ln>
            <a:noFill/>
          </a:ln>
        </p:spPr>
      </p:pic>
      <p:sp>
        <p:nvSpPr>
          <p:cNvPr id="101" name="Google Shape;101;p3"/>
          <p:cNvSpPr/>
          <p:nvPr/>
        </p:nvSpPr>
        <p:spPr>
          <a:xfrm rot="-2700000">
            <a:off x="4296519" y="4825732"/>
            <a:ext cx="1981200" cy="1981200"/>
          </a:xfrm>
          <a:prstGeom prst="plus">
            <a:avLst>
              <a:gd fmla="val 45795"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Hash-based Signature</a:t>
            </a:r>
            <a:endParaRPr/>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Since Alice has too many photos, it’s very time consuming to download ALL from the online server again</a:t>
            </a:r>
            <a:endParaRPr/>
          </a:p>
          <a:p>
            <a:pPr indent="-342900" lvl="0" marL="342900" rtl="0" algn="l">
              <a:lnSpc>
                <a:spcPct val="100000"/>
              </a:lnSpc>
              <a:spcBef>
                <a:spcPts val="640"/>
              </a:spcBef>
              <a:spcAft>
                <a:spcPts val="0"/>
              </a:spcAft>
              <a:buClr>
                <a:schemeClr val="dk1"/>
              </a:buClr>
              <a:buSzPts val="3200"/>
              <a:buChar char="•"/>
            </a:pPr>
            <a:r>
              <a:rPr lang="en-US"/>
              <a:t>She would like to download the missing photos only</a:t>
            </a:r>
            <a:endParaRPr/>
          </a:p>
          <a:p>
            <a:pPr indent="-342900" lvl="0" marL="342900" rtl="0" algn="l">
              <a:lnSpc>
                <a:spcPct val="100000"/>
              </a:lnSpc>
              <a:spcBef>
                <a:spcPts val="640"/>
              </a:spcBef>
              <a:spcAft>
                <a:spcPts val="0"/>
              </a:spcAft>
              <a:buClr>
                <a:schemeClr val="dk1"/>
              </a:buClr>
              <a:buSzPts val="3200"/>
              <a:buChar char="•"/>
            </a:pPr>
            <a:r>
              <a:rPr lang="en-US"/>
              <a:t>She had </a:t>
            </a:r>
            <a:r>
              <a:rPr b="1" i="1" lang="en-US">
                <a:solidFill>
                  <a:srgbClr val="FF0000"/>
                </a:solidFill>
              </a:rPr>
              <a:t>n</a:t>
            </a:r>
            <a:r>
              <a:rPr lang="en-US"/>
              <a:t> photos and they are on the servers, but her computer has only </a:t>
            </a:r>
            <a:r>
              <a:rPr b="1" i="1" lang="en-US">
                <a:solidFill>
                  <a:srgbClr val="FF0000"/>
                </a:solidFill>
              </a:rPr>
              <a:t>m</a:t>
            </a:r>
            <a:r>
              <a:rPr lang="en-US"/>
              <a:t> remaining photos now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Proposal One</a:t>
            </a:r>
            <a:endParaRPr/>
          </a:p>
        </p:txBody>
      </p:sp>
      <p:sp>
        <p:nvSpPr>
          <p:cNvPr id="113" name="Google Shape;113;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Choose a hash function </a:t>
            </a:r>
            <a:r>
              <a:rPr i="1" lang="en-US">
                <a:latin typeface="Times New Roman"/>
                <a:ea typeface="Times New Roman"/>
                <a:cs typeface="Times New Roman"/>
                <a:sym typeface="Times New Roman"/>
              </a:rPr>
              <a:t>h</a:t>
            </a:r>
            <a:r>
              <a:rPr lang="en-US"/>
              <a:t> to map each photo to an integer </a:t>
            </a:r>
            <a:r>
              <a:rPr i="1" lang="en-US">
                <a:latin typeface="Times New Roman"/>
                <a:ea typeface="Times New Roman"/>
                <a:cs typeface="Times New Roman"/>
                <a:sym typeface="Times New Roman"/>
              </a:rPr>
              <a:t>k</a:t>
            </a:r>
            <a:r>
              <a:rPr lang="en-US"/>
              <a:t> ranging from 1 to </a:t>
            </a:r>
            <a:r>
              <a:rPr i="1" lang="en-US">
                <a:latin typeface="Times New Roman"/>
                <a:ea typeface="Times New Roman"/>
                <a:cs typeface="Times New Roman"/>
                <a:sym typeface="Times New Roman"/>
              </a:rPr>
              <a:t>n</a:t>
            </a:r>
            <a:endParaRPr/>
          </a:p>
          <a:p>
            <a:pPr indent="-342900" lvl="0" marL="342900" rtl="0" algn="l">
              <a:lnSpc>
                <a:spcPct val="100000"/>
              </a:lnSpc>
              <a:spcBef>
                <a:spcPts val="640"/>
              </a:spcBef>
              <a:spcAft>
                <a:spcPts val="0"/>
              </a:spcAft>
              <a:buClr>
                <a:schemeClr val="dk1"/>
              </a:buClr>
              <a:buSzPts val="3200"/>
              <a:buChar char="•"/>
            </a:pPr>
            <a:r>
              <a:rPr lang="en-US"/>
              <a:t>Hash all photos on Alice’s computer, put all these hash values to a file </a:t>
            </a:r>
            <a:r>
              <a:rPr i="1" lang="en-US"/>
              <a:t>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On the Server</a:t>
            </a:r>
            <a:endParaRPr/>
          </a:p>
        </p:txBody>
      </p:sp>
      <p:sp>
        <p:nvSpPr>
          <p:cNvPr id="119" name="Google Shape;11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For each photo </a:t>
            </a:r>
            <a:r>
              <a:rPr i="1" lang="en-US">
                <a:latin typeface="Times New Roman"/>
                <a:ea typeface="Times New Roman"/>
                <a:cs typeface="Times New Roman"/>
                <a:sym typeface="Times New Roman"/>
              </a:rPr>
              <a:t>p</a:t>
            </a:r>
            <a:r>
              <a:rPr lang="en-US"/>
              <a:t> on the server</a:t>
            </a:r>
            <a:endParaRPr/>
          </a:p>
          <a:p>
            <a:pPr indent="-285750" lvl="1" marL="742950" rtl="0" algn="l">
              <a:lnSpc>
                <a:spcPct val="100000"/>
              </a:lnSpc>
              <a:spcBef>
                <a:spcPts val="560"/>
              </a:spcBef>
              <a:spcAft>
                <a:spcPts val="0"/>
              </a:spcAft>
              <a:buClr>
                <a:schemeClr val="dk1"/>
              </a:buClr>
              <a:buSzPts val="2800"/>
              <a:buChar char="–"/>
            </a:pPr>
            <a:r>
              <a:rPr lang="en-US"/>
              <a:t>Calculate </a:t>
            </a:r>
            <a:r>
              <a:rPr i="1" lang="en-US">
                <a:latin typeface="Times New Roman"/>
                <a:ea typeface="Times New Roman"/>
                <a:cs typeface="Times New Roman"/>
                <a:sym typeface="Times New Roman"/>
              </a:rPr>
              <a:t>h</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p</a:t>
            </a:r>
            <a:r>
              <a:rPr lang="en-US">
                <a:latin typeface="Times New Roman"/>
                <a:ea typeface="Times New Roman"/>
                <a:cs typeface="Times New Roman"/>
                <a:sym typeface="Times New Roman"/>
              </a:rPr>
              <a:t>)</a:t>
            </a:r>
            <a:r>
              <a:rPr lang="en-US"/>
              <a:t>, transmit the hash value to Alice’s computer</a:t>
            </a:r>
            <a:endParaRPr/>
          </a:p>
          <a:p>
            <a:pPr indent="-285750" lvl="1" marL="742950" rtl="0" algn="l">
              <a:lnSpc>
                <a:spcPct val="100000"/>
              </a:lnSpc>
              <a:spcBef>
                <a:spcPts val="560"/>
              </a:spcBef>
              <a:spcAft>
                <a:spcPts val="0"/>
              </a:spcAft>
              <a:buClr>
                <a:schemeClr val="dk1"/>
              </a:buClr>
              <a:buSzPts val="2800"/>
              <a:buChar char="–"/>
            </a:pPr>
            <a:r>
              <a:rPr lang="en-US"/>
              <a:t>if </a:t>
            </a:r>
            <a:r>
              <a:rPr i="1" lang="en-US">
                <a:latin typeface="Times New Roman"/>
                <a:ea typeface="Times New Roman"/>
                <a:cs typeface="Times New Roman"/>
                <a:sym typeface="Times New Roman"/>
              </a:rPr>
              <a:t>h</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p</a:t>
            </a:r>
            <a:r>
              <a:rPr lang="en-US">
                <a:latin typeface="Times New Roman"/>
                <a:ea typeface="Times New Roman"/>
                <a:cs typeface="Times New Roman"/>
                <a:sym typeface="Times New Roman"/>
              </a:rPr>
              <a:t>) </a:t>
            </a:r>
            <a:r>
              <a:rPr lang="en-US"/>
              <a:t>is not in </a:t>
            </a:r>
            <a:r>
              <a:rPr i="1" lang="en-US"/>
              <a:t>F</a:t>
            </a:r>
            <a:r>
              <a:rPr lang="en-US"/>
              <a:t>, then download the file </a:t>
            </a:r>
            <a:r>
              <a:rPr i="1" lang="en-US">
                <a:latin typeface="Times New Roman"/>
                <a:ea typeface="Times New Roman"/>
                <a:cs typeface="Times New Roman"/>
                <a:sym typeface="Times New Roman"/>
              </a:rPr>
              <a:t>p</a:t>
            </a:r>
            <a:r>
              <a:rPr lang="en-US"/>
              <a:t> from the server to Alice’s computer</a:t>
            </a:r>
            <a:endParaRPr/>
          </a:p>
          <a:p>
            <a:pPr indent="-342900" lvl="0" marL="342900" rtl="0" algn="l">
              <a:lnSpc>
                <a:spcPct val="100000"/>
              </a:lnSpc>
              <a:spcBef>
                <a:spcPts val="640"/>
              </a:spcBef>
              <a:spcAft>
                <a:spcPts val="0"/>
              </a:spcAft>
              <a:buClr>
                <a:schemeClr val="dk1"/>
              </a:buClr>
              <a:buSzPts val="3200"/>
              <a:buChar char="•"/>
            </a:pPr>
            <a:r>
              <a:rPr lang="en-US"/>
              <a:t>Alice claims that it will restore all the lost photos</a:t>
            </a:r>
            <a:endParaRPr/>
          </a:p>
          <a:p>
            <a:pPr indent="-342900" lvl="0" marL="342900" rtl="0" algn="l">
              <a:lnSpc>
                <a:spcPct val="100000"/>
              </a:lnSpc>
              <a:spcBef>
                <a:spcPts val="640"/>
              </a:spcBef>
              <a:spcAft>
                <a:spcPts val="0"/>
              </a:spcAft>
              <a:buClr>
                <a:schemeClr val="dk1"/>
              </a:buClr>
              <a:buSzPts val="3200"/>
              <a:buChar char="•"/>
            </a:pPr>
            <a:r>
              <a:rPr lang="en-US"/>
              <a:t>Explain:</a:t>
            </a:r>
            <a:endParaRPr/>
          </a:p>
        </p:txBody>
      </p:sp>
      <p:pic>
        <p:nvPicPr>
          <p:cNvPr descr="Image result for why not" id="120" name="Google Shape;120;p7"/>
          <p:cNvPicPr preferRelativeResize="0"/>
          <p:nvPr/>
        </p:nvPicPr>
        <p:blipFill rotWithShape="1">
          <a:blip r:embed="rId3">
            <a:alphaModFix/>
          </a:blip>
          <a:srcRect b="3763" l="40447" r="32987" t="12271"/>
          <a:stretch/>
        </p:blipFill>
        <p:spPr>
          <a:xfrm>
            <a:off x="4198374" y="4909646"/>
            <a:ext cx="1095934" cy="1948354"/>
          </a:xfrm>
          <a:prstGeom prst="rect">
            <a:avLst/>
          </a:prstGeom>
          <a:noFill/>
          <a:ln>
            <a:noFill/>
          </a:ln>
        </p:spPr>
      </p:pic>
      <p:pic>
        <p:nvPicPr>
          <p:cNvPr descr="Image result for why" id="121" name="Google Shape;121;p7"/>
          <p:cNvPicPr preferRelativeResize="0"/>
          <p:nvPr/>
        </p:nvPicPr>
        <p:blipFill rotWithShape="1">
          <a:blip r:embed="rId4">
            <a:alphaModFix/>
          </a:blip>
          <a:srcRect b="0" l="0" r="0" t="0"/>
          <a:stretch/>
        </p:blipFill>
        <p:spPr>
          <a:xfrm>
            <a:off x="2438400" y="5121823"/>
            <a:ext cx="1524000" cy="1524000"/>
          </a:xfrm>
          <a:prstGeom prst="rect">
            <a:avLst/>
          </a:prstGeom>
          <a:noFill/>
          <a:ln>
            <a:noFill/>
          </a:ln>
        </p:spPr>
      </p:pic>
      <p:pic>
        <p:nvPicPr>
          <p:cNvPr descr="Image result for why not" id="122" name="Google Shape;122;p7"/>
          <p:cNvPicPr preferRelativeResize="0"/>
          <p:nvPr/>
        </p:nvPicPr>
        <p:blipFill rotWithShape="1">
          <a:blip r:embed="rId5">
            <a:alphaModFix/>
          </a:blip>
          <a:srcRect b="0" l="0" r="0" t="0"/>
          <a:stretch/>
        </p:blipFill>
        <p:spPr>
          <a:xfrm>
            <a:off x="5410200" y="5012607"/>
            <a:ext cx="2180426" cy="16332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Proposal Two</a:t>
            </a:r>
            <a:endParaRPr/>
          </a:p>
        </p:txBody>
      </p:sp>
      <p:sp>
        <p:nvSpPr>
          <p:cNvPr id="128" name="Google Shape;128;p8"/>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960"/>
              <a:buChar char="•"/>
            </a:pPr>
            <a:r>
              <a:rPr lang="en-US" sz="2960"/>
              <a:t>Choose a </a:t>
            </a:r>
            <a:r>
              <a:rPr lang="en-US" sz="2960">
                <a:solidFill>
                  <a:srgbClr val="FF0000"/>
                </a:solidFill>
              </a:rPr>
              <a:t>new</a:t>
            </a:r>
            <a:r>
              <a:rPr lang="en-US" sz="2960"/>
              <a:t> random function </a:t>
            </a:r>
            <a:r>
              <a:rPr i="1" lang="en-US" sz="2960">
                <a:latin typeface="Times New Roman"/>
                <a:ea typeface="Times New Roman"/>
                <a:cs typeface="Times New Roman"/>
                <a:sym typeface="Times New Roman"/>
              </a:rPr>
              <a:t>h</a:t>
            </a:r>
            <a:endParaRPr/>
          </a:p>
          <a:p>
            <a:pPr indent="-342900" lvl="0" marL="342900" rtl="0" algn="l">
              <a:lnSpc>
                <a:spcPct val="100000"/>
              </a:lnSpc>
              <a:spcBef>
                <a:spcPts val="592"/>
              </a:spcBef>
              <a:spcAft>
                <a:spcPts val="0"/>
              </a:spcAft>
              <a:buClr>
                <a:schemeClr val="dk1"/>
              </a:buClr>
              <a:buSzPts val="2960"/>
              <a:buChar char="•"/>
            </a:pPr>
            <a:r>
              <a:rPr lang="en-US" sz="2960"/>
              <a:t>For every photos on Alice’s computer, save all the hash values to a file </a:t>
            </a:r>
            <a:r>
              <a:rPr i="1" lang="en-US" sz="2960"/>
              <a:t>F</a:t>
            </a:r>
            <a:endParaRPr/>
          </a:p>
          <a:p>
            <a:pPr indent="-342900" lvl="0" marL="342900" rtl="0" algn="l">
              <a:lnSpc>
                <a:spcPct val="100000"/>
              </a:lnSpc>
              <a:spcBef>
                <a:spcPts val="592"/>
              </a:spcBef>
              <a:spcAft>
                <a:spcPts val="0"/>
              </a:spcAft>
              <a:buClr>
                <a:schemeClr val="dk1"/>
              </a:buClr>
              <a:buSzPts val="2960"/>
              <a:buChar char="•"/>
            </a:pPr>
            <a:r>
              <a:rPr lang="en-US" sz="2960"/>
              <a:t>Do the same on the server, save every hash value in a file </a:t>
            </a:r>
            <a:r>
              <a:rPr i="1" lang="en-US" sz="2960"/>
              <a:t>G</a:t>
            </a:r>
            <a:r>
              <a:rPr lang="en-US" sz="2960"/>
              <a:t> and send it (file G) to Alice’s computer</a:t>
            </a:r>
            <a:endParaRPr/>
          </a:p>
          <a:p>
            <a:pPr indent="-342900" lvl="0" marL="342900" rtl="0" algn="l">
              <a:lnSpc>
                <a:spcPct val="100000"/>
              </a:lnSpc>
              <a:spcBef>
                <a:spcPts val="592"/>
              </a:spcBef>
              <a:spcAft>
                <a:spcPts val="0"/>
              </a:spcAft>
              <a:buClr>
                <a:schemeClr val="dk1"/>
              </a:buClr>
              <a:buSzPts val="2960"/>
              <a:buChar char="•"/>
            </a:pPr>
            <a:r>
              <a:rPr lang="en-US" sz="2960"/>
              <a:t>If  </a:t>
            </a:r>
            <a:r>
              <a:rPr lang="en-US" sz="2960">
                <a:latin typeface="Times New Roman"/>
                <a:ea typeface="Times New Roman"/>
                <a:cs typeface="Times New Roman"/>
                <a:sym typeface="Times New Roman"/>
              </a:rPr>
              <a:t>( |</a:t>
            </a:r>
            <a:r>
              <a:rPr i="1" lang="en-US" sz="2960">
                <a:latin typeface="Times New Roman"/>
                <a:ea typeface="Times New Roman"/>
                <a:cs typeface="Times New Roman"/>
                <a:sym typeface="Times New Roman"/>
              </a:rPr>
              <a:t>G</a:t>
            </a:r>
            <a:r>
              <a:rPr lang="en-US" sz="2960">
                <a:latin typeface="Times New Roman"/>
                <a:ea typeface="Times New Roman"/>
                <a:cs typeface="Times New Roman"/>
                <a:sym typeface="Times New Roman"/>
              </a:rPr>
              <a:t>| - |</a:t>
            </a:r>
            <a:r>
              <a:rPr i="1" lang="en-US" sz="2960">
                <a:latin typeface="Times New Roman"/>
                <a:ea typeface="Times New Roman"/>
                <a:cs typeface="Times New Roman"/>
                <a:sym typeface="Times New Roman"/>
              </a:rPr>
              <a:t>F</a:t>
            </a:r>
            <a:r>
              <a:rPr lang="en-US" sz="2960">
                <a:latin typeface="Times New Roman"/>
                <a:ea typeface="Times New Roman"/>
                <a:cs typeface="Times New Roman"/>
                <a:sym typeface="Times New Roman"/>
              </a:rPr>
              <a:t>| ) != ( </a:t>
            </a:r>
            <a:r>
              <a:rPr i="1" lang="en-US" sz="2960">
                <a:latin typeface="Times New Roman"/>
                <a:ea typeface="Times New Roman"/>
                <a:cs typeface="Times New Roman"/>
                <a:sym typeface="Times New Roman"/>
              </a:rPr>
              <a:t>n</a:t>
            </a:r>
            <a:r>
              <a:rPr lang="en-US" sz="2960">
                <a:latin typeface="Times New Roman"/>
                <a:ea typeface="Times New Roman"/>
                <a:cs typeface="Times New Roman"/>
                <a:sym typeface="Times New Roman"/>
              </a:rPr>
              <a:t> – </a:t>
            </a:r>
            <a:r>
              <a:rPr i="1" lang="en-US" sz="2960">
                <a:latin typeface="Times New Roman"/>
                <a:ea typeface="Times New Roman"/>
                <a:cs typeface="Times New Roman"/>
                <a:sym typeface="Times New Roman"/>
              </a:rPr>
              <a:t>m</a:t>
            </a:r>
            <a:r>
              <a:rPr lang="en-US" sz="2960">
                <a:latin typeface="Times New Roman"/>
                <a:ea typeface="Times New Roman"/>
                <a:cs typeface="Times New Roman"/>
                <a:sym typeface="Times New Roman"/>
              </a:rPr>
              <a:t> )</a:t>
            </a:r>
            <a:endParaRPr/>
          </a:p>
          <a:p>
            <a:pPr indent="-285750" lvl="1" marL="742950" rtl="0" algn="l">
              <a:lnSpc>
                <a:spcPct val="100000"/>
              </a:lnSpc>
              <a:spcBef>
                <a:spcPts val="518"/>
              </a:spcBef>
              <a:spcAft>
                <a:spcPts val="0"/>
              </a:spcAft>
              <a:buClr>
                <a:schemeClr val="dk1"/>
              </a:buClr>
              <a:buSzPts val="2590"/>
              <a:buChar char="–"/>
            </a:pPr>
            <a:r>
              <a:rPr lang="en-US" sz="2590"/>
              <a:t>Repeat from the beginning with another hash function</a:t>
            </a:r>
            <a:endParaRPr/>
          </a:p>
          <a:p>
            <a:pPr indent="-342900" lvl="0" marL="342900" rtl="0" algn="l">
              <a:lnSpc>
                <a:spcPct val="100000"/>
              </a:lnSpc>
              <a:spcBef>
                <a:spcPts val="592"/>
              </a:spcBef>
              <a:spcAft>
                <a:spcPts val="0"/>
              </a:spcAft>
              <a:buClr>
                <a:schemeClr val="dk1"/>
              </a:buClr>
              <a:buSzPts val="2960"/>
              <a:buChar char="•"/>
            </a:pPr>
            <a:r>
              <a:rPr lang="en-US" sz="2960"/>
              <a:t>Otherwise, download those photos (files with hashes in G but not in F) and terminate</a:t>
            </a:r>
            <a:endParaRPr/>
          </a:p>
          <a:p>
            <a:pPr indent="-154940" lvl="0" marL="342900" rtl="0" algn="l">
              <a:lnSpc>
                <a:spcPct val="100000"/>
              </a:lnSpc>
              <a:spcBef>
                <a:spcPts val="592"/>
              </a:spcBef>
              <a:spcAft>
                <a:spcPts val="0"/>
              </a:spcAft>
              <a:buClr>
                <a:schemeClr val="dk1"/>
              </a:buClr>
              <a:buSzPts val="2960"/>
              <a:buNone/>
            </a:pPr>
            <a:r>
              <a:t/>
            </a:r>
            <a:endParaRPr sz="2960"/>
          </a:p>
          <a:p>
            <a:pPr indent="-121284" lvl="1" marL="742950" rtl="0" algn="l">
              <a:lnSpc>
                <a:spcPct val="100000"/>
              </a:lnSpc>
              <a:spcBef>
                <a:spcPts val="518"/>
              </a:spcBef>
              <a:spcAft>
                <a:spcPts val="0"/>
              </a:spcAft>
              <a:buClr>
                <a:schemeClr val="dk1"/>
              </a:buClr>
              <a:buSzPts val="2590"/>
              <a:buNone/>
            </a:pPr>
            <a:r>
              <a:t/>
            </a:r>
            <a:endParaRPr sz="25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 Fact</a:t>
            </a:r>
            <a:endParaRPr/>
          </a:p>
        </p:txBody>
      </p:sp>
      <p:sp>
        <p:nvSpPr>
          <p:cNvPr id="134" name="Google Shape;13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Think of how all online storage/clouds sync with your files on your computer when you can perform any modification or deletion on your own computer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Cuckoo</a:t>
            </a:r>
            <a:endParaRPr/>
          </a:p>
        </p:txBody>
      </p:sp>
      <p:sp>
        <p:nvSpPr>
          <p:cNvPr id="140" name="Google Shape;14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From Merriam-Webster Dictionary:</a:t>
            </a:r>
            <a:endParaRPr/>
          </a:p>
          <a:p>
            <a:pPr indent="-514350" lvl="1" marL="971550" rtl="0" algn="l">
              <a:lnSpc>
                <a:spcPct val="100000"/>
              </a:lnSpc>
              <a:spcBef>
                <a:spcPts val="560"/>
              </a:spcBef>
              <a:spcAft>
                <a:spcPts val="0"/>
              </a:spcAft>
              <a:buClr>
                <a:schemeClr val="dk1"/>
              </a:buClr>
              <a:buSzPts val="2800"/>
              <a:buFont typeface="Calibri"/>
              <a:buAutoNum type="arabicPeriod"/>
            </a:pPr>
            <a:r>
              <a:rPr lang="en-US"/>
              <a:t>a largely grayish-brown European bird (Cuculus canorus) that is a </a:t>
            </a:r>
            <a:r>
              <a:rPr b="1" lang="en-US">
                <a:solidFill>
                  <a:srgbClr val="FF0000"/>
                </a:solidFill>
              </a:rPr>
              <a:t>parasite</a:t>
            </a:r>
            <a:r>
              <a:rPr lang="en-US">
                <a:solidFill>
                  <a:srgbClr val="FF0000"/>
                </a:solidFill>
              </a:rPr>
              <a:t> </a:t>
            </a:r>
            <a:r>
              <a:rPr lang="en-US"/>
              <a:t>given to laying its eggs in the nests of other birds which hatch them and rear the offspring</a:t>
            </a:r>
            <a:endParaRPr/>
          </a:p>
          <a:p>
            <a:pPr indent="-514350" lvl="1" marL="971550" rtl="0" algn="l">
              <a:lnSpc>
                <a:spcPct val="100000"/>
              </a:lnSpc>
              <a:spcBef>
                <a:spcPts val="560"/>
              </a:spcBef>
              <a:spcAft>
                <a:spcPts val="0"/>
              </a:spcAft>
              <a:buClr>
                <a:schemeClr val="dk1"/>
              </a:buClr>
              <a:buSzPts val="2800"/>
              <a:buFont typeface="Calibri"/>
              <a:buAutoNum type="arabicPeriod"/>
            </a:pPr>
            <a:r>
              <a:rPr lang="en-US"/>
              <a:t>a silly or slightly crackbrained person</a:t>
            </a:r>
            <a:endParaRPr/>
          </a:p>
          <a:p>
            <a:pPr indent="-342900" lvl="0" marL="342900" rtl="0" algn="l">
              <a:lnSpc>
                <a:spcPct val="100000"/>
              </a:lnSpc>
              <a:spcBef>
                <a:spcPts val="640"/>
              </a:spcBef>
              <a:spcAft>
                <a:spcPts val="0"/>
              </a:spcAft>
              <a:buClr>
                <a:schemeClr val="dk1"/>
              </a:buClr>
              <a:buSzPts val="3200"/>
              <a:buChar char="•"/>
            </a:pPr>
            <a:r>
              <a:rPr lang="en-US"/>
              <a:t>布谷鸟, कोयल, কোকিল, gila, 鳩</a:t>
            </a:r>
            <a:endParaRPr/>
          </a:p>
        </p:txBody>
      </p:sp>
      <p:pic>
        <p:nvPicPr>
          <p:cNvPr descr="Image result for cuckoo" id="141" name="Google Shape;141;p10"/>
          <p:cNvPicPr preferRelativeResize="0"/>
          <p:nvPr/>
        </p:nvPicPr>
        <p:blipFill rotWithShape="1">
          <a:blip r:embed="rId3">
            <a:alphaModFix/>
          </a:blip>
          <a:srcRect b="0" l="0" r="0" t="0"/>
          <a:stretch/>
        </p:blipFill>
        <p:spPr>
          <a:xfrm>
            <a:off x="6400800" y="4449711"/>
            <a:ext cx="2381250" cy="238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Cheng Holun</dc:creator>
</cp:coreProperties>
</file>