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jc2MP6aontJuj2OYHfZFj9/pm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each junction as four nodes, each node represent the junction and where does the car coming from.</a:t>
            </a:r>
            <a:br>
              <a:rPr lang="en-US"/>
            </a:br>
            <a:r>
              <a:rPr lang="en-US"/>
              <a:t>The out going edge will be only going straight and left</a:t>
            </a:r>
            <a:endParaRPr/>
          </a:p>
        </p:txBody>
      </p:sp>
      <p:sp>
        <p:nvSpPr>
          <p:cNvPr id="358" name="Google Shape;35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Four People on a Rickety Bridge</a:t>
            </a:r>
            <a:endParaRPr/>
          </a:p>
        </p:txBody>
      </p:sp>
      <p:sp>
        <p:nvSpPr>
          <p:cNvPr id="90" name="Google Shape;90;p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Four people need to cross a rickety bridge at night.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Unfortunately, they have only one torch and the bridge is too dangerous to cross without one.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The bridge is only strong enough to support two people at a time.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Not all people take the same time to cross the bridge. Times for each person:  </a:t>
            </a:r>
            <a:r>
              <a:rPr b="1" lang="en-US" sz="2960"/>
              <a:t>1</a:t>
            </a:r>
            <a:r>
              <a:rPr lang="en-US" sz="2960"/>
              <a:t> min, </a:t>
            </a:r>
            <a:r>
              <a:rPr b="1" lang="en-US" sz="2960"/>
              <a:t>2</a:t>
            </a:r>
            <a:r>
              <a:rPr lang="en-US" sz="2960"/>
              <a:t> mins, </a:t>
            </a:r>
            <a:r>
              <a:rPr b="1" lang="en-US" sz="2960"/>
              <a:t>5</a:t>
            </a:r>
            <a:r>
              <a:rPr lang="en-US" sz="2960"/>
              <a:t> mins and </a:t>
            </a:r>
            <a:r>
              <a:rPr b="1" lang="en-US" sz="2960"/>
              <a:t>10</a:t>
            </a:r>
            <a:r>
              <a:rPr lang="en-US" sz="2960"/>
              <a:t> mins.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What is the </a:t>
            </a:r>
            <a:r>
              <a:rPr b="1" lang="en-US" sz="2960"/>
              <a:t>shortest</a:t>
            </a:r>
            <a:r>
              <a:rPr lang="en-US" sz="2960"/>
              <a:t> time needed for all four of them to cross the bridge?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152400" y="2743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1828800" y="9906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1828800" y="2108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828800" y="32258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1,2, 10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1828800" y="43434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5257800" y="9906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5257800" y="2108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5257800" y="32258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5257800" y="43434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7010400" y="2667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3581400" y="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3581400" y="1143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3581400" y="2286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3581400" y="3429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3581400" y="4572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3581400" y="5715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10"/>
          <p:cNvGrpSpPr/>
          <p:nvPr/>
        </p:nvGrpSpPr>
        <p:grpSpPr>
          <a:xfrm>
            <a:off x="1066800" y="0"/>
            <a:ext cx="7696200" cy="6553200"/>
            <a:chOff x="152400" y="0"/>
            <a:chExt cx="7696200" cy="6553200"/>
          </a:xfrm>
        </p:grpSpPr>
        <p:sp>
          <p:nvSpPr>
            <p:cNvPr id="203" name="Google Shape;203;p10"/>
            <p:cNvSpPr/>
            <p:nvPr/>
          </p:nvSpPr>
          <p:spPr>
            <a:xfrm>
              <a:off x="152400" y="27432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1,2,5,10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828800" y="9906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2,5,10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828800" y="21082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1, 5,10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828800" y="32258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1,2, 10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1828800" y="43434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1,2,5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5257800" y="9906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5257800" y="21082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5257800" y="32258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5257800" y="43434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7010400" y="26670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Nil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3581400" y="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3581400" y="11430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1, 5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3581400" y="22860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3581400" y="34290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2,5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3581400" y="45720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2,10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3581400" y="57150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5,10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0"/>
          <p:cNvSpPr txBox="1"/>
          <p:nvPr/>
        </p:nvSpPr>
        <p:spPr>
          <a:xfrm>
            <a:off x="6324600" y="5657671"/>
            <a:ext cx="2819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possible configurations of the starting shore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and without the torchlight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10"/>
          <p:cNvCxnSpPr>
            <a:stCxn id="221" idx="2"/>
            <a:endCxn id="187" idx="2"/>
          </p:cNvCxnSpPr>
          <p:nvPr/>
        </p:nvCxnSpPr>
        <p:spPr>
          <a:xfrm>
            <a:off x="914400" y="1075730"/>
            <a:ext cx="914400" cy="33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1" name="Google Shape;221;p10"/>
          <p:cNvSpPr txBox="1"/>
          <p:nvPr/>
        </p:nvSpPr>
        <p:spPr>
          <a:xfrm>
            <a:off x="152400" y="152400"/>
            <a:ext cx="1524000" cy="92333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torch at the starting shore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52400" y="1752600"/>
            <a:ext cx="1524000" cy="923330"/>
          </a:xfrm>
          <a:prstGeom prst="rect">
            <a:avLst/>
          </a:prstGeom>
          <a:noFill/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torch at the starting shore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0"/>
          <p:cNvCxnSpPr>
            <a:stCxn id="222" idx="3"/>
            <a:endCxn id="204" idx="3"/>
          </p:cNvCxnSpPr>
          <p:nvPr/>
        </p:nvCxnSpPr>
        <p:spPr>
          <a:xfrm flipH="1" rot="10800000">
            <a:off x="1676400" y="1706065"/>
            <a:ext cx="1189500" cy="50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http://onechroniqueshow.com/wp-content/uploads/2014/11/cross.png" id="224" name="Google Shape;2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743200"/>
            <a:ext cx="785368" cy="97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onechroniqueshow.com/wp-content/uploads/2014/11/cross.png" id="225" name="Google Shape;2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2667000"/>
            <a:ext cx="785368" cy="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11"/>
          <p:cNvCxnSpPr>
            <a:endCxn id="232" idx="2"/>
          </p:cNvCxnSpPr>
          <p:nvPr/>
        </p:nvCxnSpPr>
        <p:spPr>
          <a:xfrm flipH="1" rot="10800000">
            <a:off x="2590800" y="2146300"/>
            <a:ext cx="3581400" cy="90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3" name="Google Shape;233;p11"/>
          <p:cNvSpPr/>
          <p:nvPr/>
        </p:nvSpPr>
        <p:spPr>
          <a:xfrm>
            <a:off x="1981200" y="2743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4495800" y="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4495800" y="33528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4495800" y="55626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6172200" y="6096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6172200" y="17272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6172200" y="28448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1"/>
          <p:cNvCxnSpPr>
            <a:stCxn id="233" idx="0"/>
            <a:endCxn id="234" idx="3"/>
          </p:cNvCxnSpPr>
          <p:nvPr/>
        </p:nvCxnSpPr>
        <p:spPr>
          <a:xfrm flipH="1" rot="10800000">
            <a:off x="2400300" y="715500"/>
            <a:ext cx="2218200" cy="202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0" name="Google Shape;240;p11"/>
          <p:cNvCxnSpPr>
            <a:stCxn id="233" idx="5"/>
            <a:endCxn id="235" idx="2"/>
          </p:cNvCxnSpPr>
          <p:nvPr/>
        </p:nvCxnSpPr>
        <p:spPr>
          <a:xfrm>
            <a:off x="2696648" y="3458648"/>
            <a:ext cx="1799100" cy="313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1" name="Google Shape;241;p11"/>
          <p:cNvCxnSpPr>
            <a:stCxn id="233" idx="4"/>
            <a:endCxn id="236" idx="2"/>
          </p:cNvCxnSpPr>
          <p:nvPr/>
        </p:nvCxnSpPr>
        <p:spPr>
          <a:xfrm>
            <a:off x="2400300" y="3581400"/>
            <a:ext cx="2095500" cy="240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2" name="Google Shape;242;p11"/>
          <p:cNvCxnSpPr>
            <a:stCxn id="233" idx="7"/>
            <a:endCxn id="237" idx="2"/>
          </p:cNvCxnSpPr>
          <p:nvPr/>
        </p:nvCxnSpPr>
        <p:spPr>
          <a:xfrm flipH="1" rot="10800000">
            <a:off x="2696648" y="1028752"/>
            <a:ext cx="3475500" cy="183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3" name="Google Shape;243;p11"/>
          <p:cNvCxnSpPr>
            <a:stCxn id="233" idx="6"/>
            <a:endCxn id="238" idx="2"/>
          </p:cNvCxnSpPr>
          <p:nvPr/>
        </p:nvCxnSpPr>
        <p:spPr>
          <a:xfrm>
            <a:off x="2819400" y="3162300"/>
            <a:ext cx="3352800" cy="101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4" name="Google Shape;244;p11"/>
          <p:cNvSpPr txBox="1"/>
          <p:nvPr/>
        </p:nvSpPr>
        <p:spPr>
          <a:xfrm>
            <a:off x="3352800" y="1295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4343400" y="1524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4648200" y="22098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4419600" y="2819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3505200" y="3276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3429000" y="4572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6324600" y="5934670"/>
            <a:ext cx="2819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walk from a state with a torch to a state without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12"/>
          <p:cNvCxnSpPr>
            <a:endCxn id="257" idx="2"/>
          </p:cNvCxnSpPr>
          <p:nvPr/>
        </p:nvCxnSpPr>
        <p:spPr>
          <a:xfrm flipH="1" rot="10800000">
            <a:off x="2743200" y="2146300"/>
            <a:ext cx="3429000" cy="82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8" name="Google Shape;258;p12"/>
          <p:cNvSpPr/>
          <p:nvPr/>
        </p:nvSpPr>
        <p:spPr>
          <a:xfrm>
            <a:off x="1981200" y="2743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4495800" y="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4495800" y="33528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4495800" y="55626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6172200" y="6096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6172200" y="17272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6172200" y="28448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2"/>
          <p:cNvCxnSpPr>
            <a:stCxn id="258" idx="0"/>
            <a:endCxn id="259" idx="3"/>
          </p:cNvCxnSpPr>
          <p:nvPr/>
        </p:nvCxnSpPr>
        <p:spPr>
          <a:xfrm flipH="1" rot="10800000">
            <a:off x="2400300" y="715500"/>
            <a:ext cx="2218200" cy="202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5" name="Google Shape;265;p12"/>
          <p:cNvCxnSpPr>
            <a:stCxn id="258" idx="5"/>
            <a:endCxn id="260" idx="2"/>
          </p:cNvCxnSpPr>
          <p:nvPr/>
        </p:nvCxnSpPr>
        <p:spPr>
          <a:xfrm>
            <a:off x="2696648" y="3458648"/>
            <a:ext cx="1799100" cy="313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6" name="Google Shape;266;p12"/>
          <p:cNvCxnSpPr>
            <a:stCxn id="258" idx="4"/>
            <a:endCxn id="261" idx="2"/>
          </p:cNvCxnSpPr>
          <p:nvPr/>
        </p:nvCxnSpPr>
        <p:spPr>
          <a:xfrm>
            <a:off x="2400300" y="3581400"/>
            <a:ext cx="2095500" cy="240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7" name="Google Shape;267;p12"/>
          <p:cNvCxnSpPr>
            <a:stCxn id="258" idx="7"/>
            <a:endCxn id="262" idx="2"/>
          </p:cNvCxnSpPr>
          <p:nvPr/>
        </p:nvCxnSpPr>
        <p:spPr>
          <a:xfrm flipH="1" rot="10800000">
            <a:off x="2696648" y="1028752"/>
            <a:ext cx="3475500" cy="183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8" name="Google Shape;268;p12"/>
          <p:cNvCxnSpPr>
            <a:stCxn id="258" idx="6"/>
            <a:endCxn id="263" idx="2"/>
          </p:cNvCxnSpPr>
          <p:nvPr/>
        </p:nvCxnSpPr>
        <p:spPr>
          <a:xfrm>
            <a:off x="2819400" y="3162300"/>
            <a:ext cx="3352800" cy="101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9" name="Google Shape;269;p12"/>
          <p:cNvSpPr txBox="1"/>
          <p:nvPr/>
        </p:nvSpPr>
        <p:spPr>
          <a:xfrm>
            <a:off x="3352800" y="1295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4343400" y="1524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4648200" y="22098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4419600" y="28194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3505200" y="3276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429000" y="4572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6324600" y="5934670"/>
            <a:ext cx="2819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walk from a state with a torch to a state without </a:t>
            </a: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vice versa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/>
          <p:nvPr/>
        </p:nvSpPr>
        <p:spPr>
          <a:xfrm>
            <a:off x="1828800" y="2108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1828800" y="32258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1,2, 10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1828800" y="43434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5257800" y="9906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5257800" y="2108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5257800" y="32258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5257800" y="43434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7010400" y="2667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3581400" y="1143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3581400" y="2286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3581400" y="3429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3581400" y="4572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3581400" y="5715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1066800" y="27432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2743200" y="9906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2743200" y="21082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2743200" y="32258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1,2, 10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2743200" y="43434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6172200" y="9906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6172200" y="32258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6172200" y="43434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4495800" y="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4495800" y="11430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4495800" y="22860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4495800" y="34290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4495800" y="45720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-304800" y="-152400"/>
            <a:ext cx="9677400" cy="6858000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13"/>
          <p:cNvGrpSpPr/>
          <p:nvPr/>
        </p:nvGrpSpPr>
        <p:grpSpPr>
          <a:xfrm>
            <a:off x="152400" y="0"/>
            <a:ext cx="8610600" cy="6553200"/>
            <a:chOff x="152400" y="0"/>
            <a:chExt cx="8610600" cy="6553200"/>
          </a:xfrm>
        </p:grpSpPr>
        <p:sp>
          <p:nvSpPr>
            <p:cNvPr id="309" name="Google Shape;309;p13"/>
            <p:cNvSpPr/>
            <p:nvPr/>
          </p:nvSpPr>
          <p:spPr>
            <a:xfrm>
              <a:off x="152400" y="2743200"/>
              <a:ext cx="838200" cy="838200"/>
            </a:xfrm>
            <a:prstGeom prst="ellipse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1,2,5,10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828800" y="990600"/>
              <a:ext cx="838200" cy="838200"/>
            </a:xfrm>
            <a:prstGeom prst="ellipse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2,5,10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581400" y="0"/>
              <a:ext cx="838200" cy="838200"/>
            </a:xfrm>
            <a:prstGeom prst="ellipse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924800" y="26670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Nil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4495800" y="5715000"/>
              <a:ext cx="838200" cy="838200"/>
            </a:xfrm>
            <a:prstGeom prst="ellipse">
              <a:avLst/>
            </a:prstGeom>
            <a:noFill/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5,10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4" name="Google Shape;314;p13"/>
            <p:cNvCxnSpPr>
              <a:stCxn id="309" idx="5"/>
              <a:endCxn id="313" idx="2"/>
            </p:cNvCxnSpPr>
            <p:nvPr/>
          </p:nvCxnSpPr>
          <p:spPr>
            <a:xfrm>
              <a:off x="867848" y="3458648"/>
              <a:ext cx="3627900" cy="267540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15" name="Google Shape;315;p13"/>
            <p:cNvCxnSpPr>
              <a:stCxn id="313" idx="1"/>
              <a:endCxn id="310" idx="5"/>
            </p:cNvCxnSpPr>
            <p:nvPr/>
          </p:nvCxnSpPr>
          <p:spPr>
            <a:xfrm rot="10800000">
              <a:off x="2544352" y="1706152"/>
              <a:ext cx="2074200" cy="413160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16" name="Google Shape;316;p13"/>
            <p:cNvCxnSpPr>
              <a:stCxn id="310" idx="6"/>
              <a:endCxn id="317" idx="2"/>
            </p:cNvCxnSpPr>
            <p:nvPr/>
          </p:nvCxnSpPr>
          <p:spPr>
            <a:xfrm>
              <a:off x="2667000" y="1409700"/>
              <a:ext cx="3505200" cy="111750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18" name="Google Shape;318;p13"/>
            <p:cNvCxnSpPr>
              <a:stCxn id="317" idx="1"/>
              <a:endCxn id="311" idx="5"/>
            </p:cNvCxnSpPr>
            <p:nvPr/>
          </p:nvCxnSpPr>
          <p:spPr>
            <a:xfrm rot="10800000">
              <a:off x="4296952" y="715352"/>
              <a:ext cx="1998000" cy="151560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19" name="Google Shape;319;p13"/>
            <p:cNvCxnSpPr>
              <a:stCxn id="311" idx="6"/>
              <a:endCxn id="312" idx="1"/>
            </p:cNvCxnSpPr>
            <p:nvPr/>
          </p:nvCxnSpPr>
          <p:spPr>
            <a:xfrm>
              <a:off x="4419600" y="419100"/>
              <a:ext cx="3627900" cy="237060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17" name="Google Shape;317;p13"/>
          <p:cNvSpPr/>
          <p:nvPr/>
        </p:nvSpPr>
        <p:spPr>
          <a:xfrm>
            <a:off x="6172200" y="2108200"/>
            <a:ext cx="838200" cy="838200"/>
          </a:xfrm>
          <a:prstGeom prst="ellipse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3"/>
          <p:cNvSpPr txBox="1"/>
          <p:nvPr/>
        </p:nvSpPr>
        <p:spPr>
          <a:xfrm>
            <a:off x="1371600" y="40386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3"/>
          <p:cNvSpPr txBox="1"/>
          <p:nvPr/>
        </p:nvSpPr>
        <p:spPr>
          <a:xfrm>
            <a:off x="3276600" y="29718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>
            <a:off x="7315200" y="1905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4648200" y="1143000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3"/>
          <p:cNvSpPr txBox="1"/>
          <p:nvPr/>
        </p:nvSpPr>
        <p:spPr>
          <a:xfrm>
            <a:off x="4191000" y="19812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304800" y="2286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Dijkstra's algorithm !!!!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Driving in Manhattan</a:t>
            </a:r>
            <a:endParaRPr/>
          </a:p>
        </p:txBody>
      </p:sp>
      <p:sp>
        <p:nvSpPr>
          <p:cNvPr id="331" name="Google Shape;33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are driving in a city in Manhattan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With every road goes either NS or WE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Vertical or horizontal only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Moreover, your car is kind of broken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ONLY go straight or turn left a each junction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you cannot turn right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nhattan map" id="336" name="Google Shape;3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8599"/>
            <a:ext cx="4267200" cy="632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nder construction" id="337" name="Google Shape;3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599" y="381000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5"/>
          <p:cNvSpPr/>
          <p:nvPr/>
        </p:nvSpPr>
        <p:spPr>
          <a:xfrm rot="-2700000">
            <a:off x="4889042" y="3411421"/>
            <a:ext cx="427037" cy="427037"/>
          </a:xfrm>
          <a:prstGeom prst="plus">
            <a:avLst>
              <a:gd fmla="val 42041" name="adj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15"/>
          <p:cNvCxnSpPr/>
          <p:nvPr/>
        </p:nvCxnSpPr>
        <p:spPr>
          <a:xfrm flipH="1">
            <a:off x="5404522" y="3175389"/>
            <a:ext cx="1605878" cy="32981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0" name="Google Shape;340;p15"/>
          <p:cNvSpPr txBox="1"/>
          <p:nvPr/>
        </p:nvSpPr>
        <p:spPr>
          <a:xfrm>
            <a:off x="7239000" y="2713724"/>
            <a:ext cx="1219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roads are blocked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3505200" y="1447800"/>
            <a:ext cx="762000" cy="3124200"/>
          </a:xfrm>
          <a:prstGeom prst="roundRect">
            <a:avLst>
              <a:gd fmla="val 16667" name="adj"/>
            </a:avLst>
          </a:prstGeom>
          <a:solidFill>
            <a:srgbClr val="FFFF00">
              <a:alpha val="49803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15"/>
          <p:cNvCxnSpPr/>
          <p:nvPr/>
        </p:nvCxnSpPr>
        <p:spPr>
          <a:xfrm rot="10800000">
            <a:off x="4343400" y="2362200"/>
            <a:ext cx="2667000" cy="57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nhattan map" id="347" name="Google Shape;347;p16"/>
          <p:cNvPicPr preferRelativeResize="0"/>
          <p:nvPr/>
        </p:nvPicPr>
        <p:blipFill rotWithShape="1">
          <a:blip r:embed="rId3">
            <a:alphaModFix/>
          </a:blip>
          <a:srcRect b="26591" l="45536" r="22321" t="46818"/>
          <a:stretch/>
        </p:blipFill>
        <p:spPr>
          <a:xfrm>
            <a:off x="1009650" y="914400"/>
            <a:ext cx="4076700" cy="49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6"/>
          <p:cNvSpPr/>
          <p:nvPr/>
        </p:nvSpPr>
        <p:spPr>
          <a:xfrm>
            <a:off x="4127500" y="1349375"/>
            <a:ext cx="603250" cy="603250"/>
          </a:xfrm>
          <a:prstGeom prst="ellipse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roken car clipart" id="349" name="Google Shape;3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927100"/>
            <a:ext cx="2628900" cy="1733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16"/>
          <p:cNvCxnSpPr/>
          <p:nvPr/>
        </p:nvCxnSpPr>
        <p:spPr>
          <a:xfrm rot="10800000">
            <a:off x="1581150" y="1219200"/>
            <a:ext cx="0" cy="411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Google Shape;351;p16"/>
          <p:cNvCxnSpPr/>
          <p:nvPr/>
        </p:nvCxnSpPr>
        <p:spPr>
          <a:xfrm rot="10800000">
            <a:off x="1143000" y="1219200"/>
            <a:ext cx="4381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16"/>
          <p:cNvCxnSpPr/>
          <p:nvPr/>
        </p:nvCxnSpPr>
        <p:spPr>
          <a:xfrm>
            <a:off x="1219200" y="1219200"/>
            <a:ext cx="0" cy="41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3" name="Google Shape;353;p16"/>
          <p:cNvCxnSpPr/>
          <p:nvPr/>
        </p:nvCxnSpPr>
        <p:spPr>
          <a:xfrm>
            <a:off x="1219200" y="1638300"/>
            <a:ext cx="31305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4" name="Google Shape;354;p16"/>
          <p:cNvSpPr/>
          <p:nvPr/>
        </p:nvSpPr>
        <p:spPr>
          <a:xfrm>
            <a:off x="1285875" y="5181600"/>
            <a:ext cx="590550" cy="590550"/>
          </a:xfrm>
          <a:prstGeom prst="ellipse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nhattan map" id="360" name="Google Shape;360;p17"/>
          <p:cNvPicPr preferRelativeResize="0"/>
          <p:nvPr/>
        </p:nvPicPr>
        <p:blipFill rotWithShape="1">
          <a:blip r:embed="rId3">
            <a:alphaModFix/>
          </a:blip>
          <a:srcRect b="74884" l="9524" r="58929" t="5097"/>
          <a:stretch/>
        </p:blipFill>
        <p:spPr>
          <a:xfrm>
            <a:off x="1955800" y="1282700"/>
            <a:ext cx="5765800" cy="54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7"/>
          <p:cNvSpPr/>
          <p:nvPr/>
        </p:nvSpPr>
        <p:spPr>
          <a:xfrm>
            <a:off x="4165600" y="5867400"/>
            <a:ext cx="533400" cy="533400"/>
          </a:xfrm>
          <a:prstGeom prst="ellipse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6524625" y="2819400"/>
            <a:ext cx="603250" cy="603250"/>
          </a:xfrm>
          <a:prstGeom prst="ellipse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 result for Four People on a Rickety Bridge solution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7800"/>
            <a:ext cx="70485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36" y="1247470"/>
            <a:ext cx="8621328" cy="436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30" y="1185549"/>
            <a:ext cx="9059539" cy="448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928" y="1256997"/>
            <a:ext cx="9173855" cy="4344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Idea?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152400" y="2743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1,2,5,10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1828800" y="9906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2,5,10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1828800" y="2108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1, 5,10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1828800" y="32258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1,2, 10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1828800" y="43434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5257800" y="9906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257800" y="2108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5257800" y="32258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257800" y="43434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7010400" y="2667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3581400" y="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3581400" y="1143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3581400" y="2286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3581400" y="3429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3581400" y="4572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3581400" y="5715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324600" y="6211669"/>
            <a:ext cx="2819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possible configurations of the starting shore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3581400" y="3429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828800" y="9906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1828800" y="2108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1828800" y="32258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1,2, 10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828800" y="43434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5257800" y="9906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5257800" y="2108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5257800" y="32258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5257800" y="43434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3581400" y="1143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3581400" y="2286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3581400" y="4572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3581400" y="5715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-304800" y="-152400"/>
            <a:ext cx="9677400" cy="6858000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152400" y="27432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1,2,5,10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7010400" y="266700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6324600" y="6211669"/>
            <a:ext cx="2819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possible configurations of the starting shore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7"/>
          <p:cNvCxnSpPr>
            <a:stCxn id="161" idx="7"/>
            <a:endCxn id="165" idx="3"/>
          </p:cNvCxnSpPr>
          <p:nvPr/>
        </p:nvCxnSpPr>
        <p:spPr>
          <a:xfrm flipH="1" rot="10800000">
            <a:off x="867848" y="715552"/>
            <a:ext cx="2836200" cy="215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6" name="Google Shape;166;p7"/>
          <p:cNvCxnSpPr>
            <a:stCxn id="165" idx="5"/>
            <a:endCxn id="162" idx="1"/>
          </p:cNvCxnSpPr>
          <p:nvPr/>
        </p:nvCxnSpPr>
        <p:spPr>
          <a:xfrm>
            <a:off x="4296848" y="715448"/>
            <a:ext cx="2836200" cy="207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5181600"/>
            <a:ext cx="154305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/>
          <p:nvPr/>
        </p:nvSpPr>
        <p:spPr>
          <a:xfrm>
            <a:off x="3581400" y="0"/>
            <a:ext cx="838200" cy="838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Four People on a Rickety Bridge</a:t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Four people need to cross a rickety bridge at night. </a:t>
            </a:r>
            <a:r>
              <a:rPr b="1" lang="en-US" u="sng"/>
              <a:t>Unfortunately, they have only one torch and the bridge is too dangerous to cross without one. </a:t>
            </a:r>
            <a:r>
              <a:rPr lang="en-US"/>
              <a:t>The bridge is only strong enough to support two people at a time. Not all people take the same time to cross the bridge. Times for each person:  </a:t>
            </a:r>
            <a:r>
              <a:rPr b="1" lang="en-US"/>
              <a:t>1</a:t>
            </a:r>
            <a:r>
              <a:rPr lang="en-US"/>
              <a:t> min, </a:t>
            </a:r>
            <a:r>
              <a:rPr b="1" lang="en-US"/>
              <a:t>2</a:t>
            </a:r>
            <a:r>
              <a:rPr lang="en-US"/>
              <a:t> mins, </a:t>
            </a:r>
            <a:r>
              <a:rPr b="1" lang="en-US"/>
              <a:t>5</a:t>
            </a:r>
            <a:r>
              <a:rPr lang="en-US"/>
              <a:t> mins and </a:t>
            </a:r>
            <a:r>
              <a:rPr b="1" lang="en-US"/>
              <a:t>10</a:t>
            </a:r>
            <a:r>
              <a:rPr lang="en-US"/>
              <a:t> mins. What is the shortest time needed for all four of them to cross the bridge?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Discuss?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