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9" roundtripDataSignature="AMtx7mii6UKzZdK/ksQ2/LmiKaO7EMmY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Maze generation</a:t>
            </a:r>
            <a:endParaRPr/>
          </a:p>
        </p:txBody>
      </p:sp>
      <p:sp>
        <p:nvSpPr>
          <p:cNvPr id="85" name="Google Shape;85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2"/>
          <p:cNvPicPr preferRelativeResize="0"/>
          <p:nvPr/>
        </p:nvPicPr>
        <p:blipFill rotWithShape="1">
          <a:blip r:embed="rId3">
            <a:alphaModFix/>
          </a:blip>
          <a:srcRect b="79337" l="0" r="1339" t="0"/>
          <a:stretch/>
        </p:blipFill>
        <p:spPr>
          <a:xfrm>
            <a:off x="6949022" y="2899086"/>
            <a:ext cx="1936123" cy="81097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Generate a Random Maze</a:t>
            </a:r>
            <a:endParaRPr/>
          </a:p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457200" y="113317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Whenever I break a wall, I union the two neighboring cells,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e.g. breaking (8,14)</a:t>
            </a:r>
            <a:endParaRPr/>
          </a:p>
        </p:txBody>
      </p:sp>
      <p:pic>
        <p:nvPicPr>
          <p:cNvPr id="167" name="Google Shape;16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733099"/>
            <a:ext cx="6382641" cy="412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872" y="2833125"/>
            <a:ext cx="1962424" cy="392484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/>
          <p:nvPr/>
        </p:nvSpPr>
        <p:spPr>
          <a:xfrm>
            <a:off x="4363656" y="3113590"/>
            <a:ext cx="1736202" cy="381964"/>
          </a:xfrm>
          <a:prstGeom prst="rect">
            <a:avLst/>
          </a:prstGeom>
          <a:solidFill>
            <a:srgbClr val="FFFF00">
              <a:alpha val="4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2"/>
          <p:cNvSpPr/>
          <p:nvPr/>
        </p:nvSpPr>
        <p:spPr>
          <a:xfrm>
            <a:off x="4363656" y="5198962"/>
            <a:ext cx="1736202" cy="381964"/>
          </a:xfrm>
          <a:prstGeom prst="rect">
            <a:avLst/>
          </a:prstGeom>
          <a:solidFill>
            <a:srgbClr val="FFFF00">
              <a:alpha val="4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p32"/>
          <p:cNvCxnSpPr>
            <a:stCxn id="169" idx="3"/>
          </p:cNvCxnSpPr>
          <p:nvPr/>
        </p:nvCxnSpPr>
        <p:spPr>
          <a:xfrm>
            <a:off x="6099858" y="3304572"/>
            <a:ext cx="282900" cy="315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32"/>
          <p:cNvCxnSpPr>
            <a:stCxn id="170" idx="3"/>
          </p:cNvCxnSpPr>
          <p:nvPr/>
        </p:nvCxnSpPr>
        <p:spPr>
          <a:xfrm flipH="1" rot="10800000">
            <a:off x="6099858" y="3653544"/>
            <a:ext cx="282900" cy="1736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32"/>
          <p:cNvCxnSpPr/>
          <p:nvPr/>
        </p:nvCxnSpPr>
        <p:spPr>
          <a:xfrm flipH="1" rot="10800000">
            <a:off x="6382641" y="3304572"/>
            <a:ext cx="666341" cy="31590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4" name="Google Shape;174;p32"/>
          <p:cNvSpPr/>
          <p:nvPr/>
        </p:nvSpPr>
        <p:spPr>
          <a:xfrm>
            <a:off x="6191659" y="3421075"/>
            <a:ext cx="381964" cy="381964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2"/>
          <p:cNvSpPr/>
          <p:nvPr/>
        </p:nvSpPr>
        <p:spPr>
          <a:xfrm>
            <a:off x="7048982" y="3138812"/>
            <a:ext cx="1828800" cy="514694"/>
          </a:xfrm>
          <a:prstGeom prst="rect">
            <a:avLst/>
          </a:prstGeom>
          <a:solidFill>
            <a:srgbClr val="FFFF00">
              <a:alpha val="4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Generate a Random Maze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One simple way is you can break it until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Cell 1 and Cell 36 are in the same set, or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All cells belongs to one single set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2" name="Google Shape;18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495" y="3211734"/>
            <a:ext cx="63246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Generate a Random Maze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127322" y="1600200"/>
            <a:ext cx="4836293" cy="5483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Algorithm: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Repeat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Break some walls randomly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Until the maze is solvable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If the maze is large, say n x n, how fast is this step?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BSF : O(V+E) = O(n</a:t>
            </a:r>
            <a:r>
              <a:rPr baseline="30000" lang="en-US"/>
              <a:t>2</a:t>
            </a:r>
            <a:r>
              <a:rPr lang="en-US"/>
              <a:t>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Very close to O(1) !</a:t>
            </a:r>
            <a:endParaRPr/>
          </a:p>
        </p:txBody>
      </p:sp>
      <p:sp>
        <p:nvSpPr>
          <p:cNvPr id="189" name="Google Shape;189;p34"/>
          <p:cNvSpPr/>
          <p:nvPr/>
        </p:nvSpPr>
        <p:spPr>
          <a:xfrm>
            <a:off x="1817225" y="3404274"/>
            <a:ext cx="3146390" cy="71763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4"/>
          <p:cNvSpPr/>
          <p:nvPr/>
        </p:nvSpPr>
        <p:spPr>
          <a:xfrm>
            <a:off x="4421528" y="4132162"/>
            <a:ext cx="1238491" cy="1157468"/>
          </a:xfrm>
          <a:custGeom>
            <a:rect b="b" l="l" r="r" t="t"/>
            <a:pathLst>
              <a:path extrusionOk="0" h="1689904" w="1174192">
                <a:moveTo>
                  <a:pt x="347241" y="1689904"/>
                </a:moveTo>
                <a:cubicBezTo>
                  <a:pt x="787078" y="1587661"/>
                  <a:pt x="1226916" y="1485418"/>
                  <a:pt x="1169043" y="1203767"/>
                </a:cubicBezTo>
                <a:cubicBezTo>
                  <a:pt x="1111170" y="922116"/>
                  <a:pt x="555585" y="461058"/>
                  <a:pt x="0" y="0"/>
                </a:cubicBezTo>
              </a:path>
            </a:pathLst>
          </a:cu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3615" y="1139972"/>
            <a:ext cx="4010585" cy="27245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34"/>
          <p:cNvCxnSpPr/>
          <p:nvPr/>
        </p:nvCxnSpPr>
        <p:spPr>
          <a:xfrm>
            <a:off x="1169043" y="5555849"/>
            <a:ext cx="2858947" cy="381964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p34"/>
          <p:cNvCxnSpPr/>
          <p:nvPr/>
        </p:nvCxnSpPr>
        <p:spPr>
          <a:xfrm flipH="1" rot="10800000">
            <a:off x="1169043" y="5555849"/>
            <a:ext cx="2824223" cy="381964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" name="Google Shape;194;p34"/>
          <p:cNvSpPr/>
          <p:nvPr/>
        </p:nvSpPr>
        <p:spPr>
          <a:xfrm>
            <a:off x="4016415" y="3750197"/>
            <a:ext cx="4437936" cy="2453833"/>
          </a:xfrm>
          <a:custGeom>
            <a:rect b="b" l="l" r="r" t="t"/>
            <a:pathLst>
              <a:path extrusionOk="0" h="2453833" w="4437936">
                <a:moveTo>
                  <a:pt x="0" y="2453833"/>
                </a:moveTo>
                <a:cubicBezTo>
                  <a:pt x="1494098" y="2125883"/>
                  <a:pt x="2988197" y="1797934"/>
                  <a:pt x="3727048" y="1388962"/>
                </a:cubicBezTo>
                <a:cubicBezTo>
                  <a:pt x="4465899" y="979990"/>
                  <a:pt x="4449501" y="489995"/>
                  <a:pt x="4433104" y="0"/>
                </a:cubicBezTo>
              </a:path>
            </a:pathLst>
          </a:cu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4"/>
          <p:cNvSpPr/>
          <p:nvPr/>
        </p:nvSpPr>
        <p:spPr>
          <a:xfrm>
            <a:off x="5080322" y="3217762"/>
            <a:ext cx="3772385" cy="71763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"/>
          <p:cNvSpPr txBox="1"/>
          <p:nvPr>
            <p:ph type="ctrTitle"/>
          </p:nvPr>
        </p:nvSpPr>
        <p:spPr>
          <a:xfrm>
            <a:off x="685800" y="5956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Union-find Data Structure</a:t>
            </a:r>
            <a:endParaRPr/>
          </a:p>
        </p:txBody>
      </p:sp>
      <p:sp>
        <p:nvSpPr>
          <p:cNvPr id="201" name="Google Shape;201;p1"/>
          <p:cNvSpPr txBox="1"/>
          <p:nvPr>
            <p:ph idx="1" type="subTitle"/>
          </p:nvPr>
        </p:nvSpPr>
        <p:spPr>
          <a:xfrm>
            <a:off x="1371600" y="2065600"/>
            <a:ext cx="6400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ADT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A set of disjoints sets</a:t>
            </a:r>
            <a:endParaRPr/>
          </a:p>
          <a:p>
            <a:pPr indent="-431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fromWhichSet(s) O(α(n,n))</a:t>
            </a:r>
            <a:endParaRPr/>
          </a:p>
          <a:p>
            <a:pPr indent="-431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Union(a, b)           O(α(n,n))</a:t>
            </a:r>
            <a:endParaRPr/>
          </a:p>
          <a:p>
            <a:pPr indent="-431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isSameSet(s1, s2) O(α(n,n))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Facebook</a:t>
            </a:r>
            <a:endParaRPr/>
          </a:p>
        </p:txBody>
      </p:sp>
      <p:sp>
        <p:nvSpPr>
          <p:cNvPr id="207" name="Google Shape;20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you tell if two persons are “connected”?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friend of friends of friends….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And people are becoming friends of each other “dynamically”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Alan knows Billy, Billy knows Cindy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Danny knows Emily, Emily knows Frank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Alan and Danny are not “connected”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day, Cindy knows Frank…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About Connectivity</a:t>
            </a:r>
            <a:endParaRPr/>
          </a:p>
        </p:txBody>
      </p:sp>
      <p:sp>
        <p:nvSpPr>
          <p:cNvPr id="213" name="Google Shape;21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Network: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Are two servers connected?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Can I take a public transport from one point to another point?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170726" y="274637"/>
            <a:ext cx="880254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en-US"/>
              <a:t>How to “Walk” from Paris to New York?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https://www.techpowerup.com/img/07-04-16/googlebug.jpg" id="220" name="Google Shape;22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109" y="1231444"/>
            <a:ext cx="8677780" cy="526347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5"/>
          <p:cNvSpPr txBox="1"/>
          <p:nvPr/>
        </p:nvSpPr>
        <p:spPr>
          <a:xfrm>
            <a:off x="85362" y="5145712"/>
            <a:ext cx="8973274" cy="461665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Maps Tells its users to 'Swim across the Atlantic Ocean'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Visualgo: If we have 3 sets</a:t>
            </a:r>
            <a:endParaRPr/>
          </a:p>
        </p:txBody>
      </p:sp>
      <p:sp>
        <p:nvSpPr>
          <p:cNvPr id="227" name="Google Shape;2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= {0,1,2,3,4}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 = {5, 6, 7}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 = {8}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want to ask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3 and 5 are in the same set?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Ans: no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if we merge the two sets A and B together to become A union B?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Union-find Data Structure</a:t>
            </a:r>
            <a:endParaRPr/>
          </a:p>
        </p:txBody>
      </p:sp>
      <p:sp>
        <p:nvSpPr>
          <p:cNvPr id="233" name="Google Shape;23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Choose “Union-find Disjoint Sets” in Visualgo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Select “Examples” &gt; “Three Disjoint Sets”</a:t>
            </a:r>
            <a:endParaRPr/>
          </a:p>
        </p:txBody>
      </p:sp>
      <p:pic>
        <p:nvPicPr>
          <p:cNvPr id="234" name="Google Shape;2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4724400"/>
            <a:ext cx="76962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Query isSameSet()</a:t>
            </a:r>
            <a:endParaRPr/>
          </a:p>
        </p:txBody>
      </p:sp>
      <p:sp>
        <p:nvSpPr>
          <p:cNvPr id="240" name="Google Shape;240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Query, is 6 and 7 in the same set?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Find the root of 6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6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Find the root of 7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6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Because the roots are the same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6 and 7 are in the same set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2" name="Google Shape;9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840" y="116933"/>
            <a:ext cx="5782482" cy="58301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4"/>
          <p:cNvSpPr txBox="1"/>
          <p:nvPr/>
        </p:nvSpPr>
        <p:spPr>
          <a:xfrm>
            <a:off x="202557" y="6047115"/>
            <a:ext cx="8738886" cy="52322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I generate a maze with a path from start to goal?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Query isSameSet()</a:t>
            </a:r>
            <a:endParaRPr/>
          </a:p>
        </p:txBody>
      </p:sp>
      <p:sp>
        <p:nvSpPr>
          <p:cNvPr id="246" name="Google Shape;246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Query, is 3 and 5 in the same set?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Find the root of 3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3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Find the root of 5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6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Because 3 is not equal to 6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3 and 5 are NOT in the same set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Union</a:t>
            </a:r>
            <a:endParaRPr/>
          </a:p>
        </p:txBody>
      </p:sp>
      <p:sp>
        <p:nvSpPr>
          <p:cNvPr id="252" name="Google Shape;252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Let’s merge the set of 3 and 5 together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Perform UnionSet(3,5)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two sets become one</a:t>
            </a:r>
            <a:endParaRPr/>
          </a:p>
        </p:txBody>
      </p:sp>
      <p:pic>
        <p:nvPicPr>
          <p:cNvPr id="253" name="Google Shape;2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963" y="4038600"/>
            <a:ext cx="745807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Query isSameSet()</a:t>
            </a:r>
            <a:endParaRPr/>
          </a:p>
        </p:txBody>
      </p:sp>
      <p:sp>
        <p:nvSpPr>
          <p:cNvPr id="259" name="Google Shape;259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Query, is 3 and 5 in the same set?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Find the root of 3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3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Find the root of 5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3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Because the roots are the same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3 and 5 are in the same set NOW!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Union</a:t>
            </a:r>
            <a:endParaRPr/>
          </a:p>
        </p:txBody>
      </p:sp>
      <p:sp>
        <p:nvSpPr>
          <p:cNvPr id="265" name="Google Shape;265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Try initialize 16 different sets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And union some of them,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0 and 2, 3 and 4, 10 and 14, 0 and 10</a:t>
            </a:r>
            <a:endParaRPr/>
          </a:p>
        </p:txBody>
      </p:sp>
      <p:pic>
        <p:nvPicPr>
          <p:cNvPr id="266" name="Google Shape;2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09800"/>
            <a:ext cx="87249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644" y="4800600"/>
            <a:ext cx="84963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Generate a Random Maze</a:t>
            </a:r>
            <a:endParaRPr/>
          </a:p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Assuming we have some n x n maze that every single “cell” is isolated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E.g. this is a 6 x 6 maze</a:t>
            </a:r>
            <a:endParaRPr/>
          </a:p>
        </p:txBody>
      </p:sp>
      <p:pic>
        <p:nvPicPr>
          <p:cNvPr id="100" name="Google Shape;1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2099" y="3531816"/>
            <a:ext cx="4563112" cy="29531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25"/>
          <p:cNvCxnSpPr/>
          <p:nvPr/>
        </p:nvCxnSpPr>
        <p:spPr>
          <a:xfrm flipH="1">
            <a:off x="5787342" y="2858947"/>
            <a:ext cx="857870" cy="135423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" name="Google Shape;102;p25"/>
          <p:cNvSpPr txBox="1"/>
          <p:nvPr/>
        </p:nvSpPr>
        <p:spPr>
          <a:xfrm>
            <a:off x="6470248" y="2551170"/>
            <a:ext cx="10532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Generate a Random Maze</a:t>
            </a:r>
            <a:endParaRPr/>
          </a:p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And we can randomly “break a wall” between two cells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e.g. breaking this wall</a:t>
            </a:r>
            <a:endParaRPr/>
          </a:p>
        </p:txBody>
      </p:sp>
      <p:pic>
        <p:nvPicPr>
          <p:cNvPr id="109" name="Google Shape;10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2099" y="3531816"/>
            <a:ext cx="4563112" cy="295316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/>
          <p:nvPr/>
        </p:nvSpPr>
        <p:spPr>
          <a:xfrm>
            <a:off x="4791919" y="4528038"/>
            <a:ext cx="694481" cy="175847"/>
          </a:xfrm>
          <a:prstGeom prst="rect">
            <a:avLst/>
          </a:prstGeom>
          <a:solidFill>
            <a:srgbClr val="FFFF00">
              <a:alpha val="5764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6"/>
          <p:cNvSpPr/>
          <p:nvPr/>
        </p:nvSpPr>
        <p:spPr>
          <a:xfrm>
            <a:off x="4677508" y="2889270"/>
            <a:ext cx="728483" cy="1594807"/>
          </a:xfrm>
          <a:custGeom>
            <a:rect b="b" l="l" r="r" t="t"/>
            <a:pathLst>
              <a:path extrusionOk="0" h="1594807" w="728483">
                <a:moveTo>
                  <a:pt x="0" y="12192"/>
                </a:moveTo>
                <a:cubicBezTo>
                  <a:pt x="293077" y="-9789"/>
                  <a:pt x="586154" y="-31770"/>
                  <a:pt x="685800" y="231999"/>
                </a:cubicBezTo>
                <a:cubicBezTo>
                  <a:pt x="785446" y="495768"/>
                  <a:pt x="691661" y="1045287"/>
                  <a:pt x="597877" y="1594807"/>
                </a:cubicBezTo>
              </a:path>
            </a:pathLst>
          </a:cu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Generate a Random Maze</a:t>
            </a:r>
            <a:endParaRPr/>
          </a:p>
        </p:txBody>
      </p:sp>
      <p:pic>
        <p:nvPicPr>
          <p:cNvPr id="117" name="Google Shape;11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2099" y="3531816"/>
            <a:ext cx="4563112" cy="295316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After breaking a wall, two cells are connected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e.g. now cells 11 and 17 are connected</a:t>
            </a:r>
            <a:endParaRPr/>
          </a:p>
        </p:txBody>
      </p:sp>
      <p:sp>
        <p:nvSpPr>
          <p:cNvPr id="119" name="Google Shape;119;p27"/>
          <p:cNvSpPr/>
          <p:nvPr/>
        </p:nvSpPr>
        <p:spPr>
          <a:xfrm>
            <a:off x="4879702" y="4478290"/>
            <a:ext cx="457229" cy="1883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/>
          <p:nvPr/>
        </p:nvSpPr>
        <p:spPr>
          <a:xfrm>
            <a:off x="4879702" y="4155311"/>
            <a:ext cx="457229" cy="856527"/>
          </a:xfrm>
          <a:prstGeom prst="rect">
            <a:avLst/>
          </a:prstGeom>
          <a:solidFill>
            <a:srgbClr val="FFFF00">
              <a:alpha val="3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Generate a Random Maze</a:t>
            </a:r>
            <a:endParaRPr/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We can break some walls </a:t>
            </a:r>
            <a:r>
              <a:rPr i="1" lang="en-US"/>
              <a:t>randomly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However, after breaking some walls, the maze may not be “solvable”</a:t>
            </a:r>
            <a:endParaRPr/>
          </a:p>
        </p:txBody>
      </p:sp>
      <p:pic>
        <p:nvPicPr>
          <p:cNvPr id="127" name="Google Shape;1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5571" y="3645279"/>
            <a:ext cx="4058216" cy="296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Generate a Random Maze</a:t>
            </a:r>
            <a:endParaRPr/>
          </a:p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127322" y="1600200"/>
            <a:ext cx="4836293" cy="5483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Algorithm: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Repeat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Break some walls randomly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Until the maze is solvable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If the maze is large, say n x n, how fast is this step?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BSF : O(V+E) = O(n</a:t>
            </a:r>
            <a:r>
              <a:rPr baseline="30000" lang="en-US"/>
              <a:t>2</a:t>
            </a:r>
            <a:r>
              <a:rPr lang="en-US"/>
              <a:t>)</a:t>
            </a:r>
            <a:endParaRPr/>
          </a:p>
        </p:txBody>
      </p:sp>
      <p:pic>
        <p:nvPicPr>
          <p:cNvPr id="134" name="Google Shape;1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3615" y="1600200"/>
            <a:ext cx="3992760" cy="402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9"/>
          <p:cNvSpPr/>
          <p:nvPr/>
        </p:nvSpPr>
        <p:spPr>
          <a:xfrm>
            <a:off x="1817225" y="3404274"/>
            <a:ext cx="3146390" cy="71763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9"/>
          <p:cNvSpPr/>
          <p:nvPr/>
        </p:nvSpPr>
        <p:spPr>
          <a:xfrm>
            <a:off x="4421528" y="4132162"/>
            <a:ext cx="1238491" cy="1157468"/>
          </a:xfrm>
          <a:custGeom>
            <a:rect b="b" l="l" r="r" t="t"/>
            <a:pathLst>
              <a:path extrusionOk="0" h="1689904" w="1174192">
                <a:moveTo>
                  <a:pt x="347241" y="1689904"/>
                </a:moveTo>
                <a:cubicBezTo>
                  <a:pt x="787078" y="1587661"/>
                  <a:pt x="1226916" y="1485418"/>
                  <a:pt x="1169043" y="1203767"/>
                </a:cubicBezTo>
                <a:cubicBezTo>
                  <a:pt x="1111170" y="922116"/>
                  <a:pt x="555585" y="461058"/>
                  <a:pt x="0" y="0"/>
                </a:cubicBezTo>
              </a:path>
            </a:pathLst>
          </a:cu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Generate a Random Maze</a:t>
            </a:r>
            <a:endParaRPr/>
          </a:p>
        </p:txBody>
      </p:sp>
      <p:pic>
        <p:nvPicPr>
          <p:cNvPr id="142" name="Google Shape;14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0254" y="1205304"/>
            <a:ext cx="4563112" cy="295316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0" y="1600200"/>
            <a:ext cx="5567423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Let’s generate n x n sets of the cells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{1}, {2},  … , {35}, {36}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After breaking a wall, two cells are connected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e.g. now cells 11 and 17 are connected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We union sets 11 and 17!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So the collection will be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{1}, {2},  … , </a:t>
            </a:r>
            <a:r>
              <a:rPr lang="en-US">
                <a:solidFill>
                  <a:srgbClr val="FF0000"/>
                </a:solidFill>
              </a:rPr>
              <a:t>{11,17}</a:t>
            </a:r>
            <a:r>
              <a:rPr lang="en-US"/>
              <a:t>, …{35}, {36}</a:t>
            </a:r>
            <a:endParaRPr/>
          </a:p>
        </p:txBody>
      </p:sp>
      <p:sp>
        <p:nvSpPr>
          <p:cNvPr id="144" name="Google Shape;144;p30"/>
          <p:cNvSpPr/>
          <p:nvPr/>
        </p:nvSpPr>
        <p:spPr>
          <a:xfrm>
            <a:off x="7667857" y="2151778"/>
            <a:ext cx="457229" cy="1883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Generate a Random Maze</a:t>
            </a:r>
            <a:endParaRPr/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Whenever I break a wall, I union the two neighboring cells, e.g. breaking (8,14)</a:t>
            </a:r>
            <a:endParaRPr/>
          </a:p>
        </p:txBody>
      </p:sp>
      <p:pic>
        <p:nvPicPr>
          <p:cNvPr id="151" name="Google Shape;15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33099"/>
            <a:ext cx="6382641" cy="412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5872" y="2833125"/>
            <a:ext cx="1962424" cy="392484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1"/>
          <p:cNvSpPr/>
          <p:nvPr/>
        </p:nvSpPr>
        <p:spPr>
          <a:xfrm>
            <a:off x="4363656" y="3113590"/>
            <a:ext cx="1736202" cy="381964"/>
          </a:xfrm>
          <a:prstGeom prst="rect">
            <a:avLst/>
          </a:prstGeom>
          <a:solidFill>
            <a:srgbClr val="FFFF00">
              <a:alpha val="4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1"/>
          <p:cNvSpPr/>
          <p:nvPr/>
        </p:nvSpPr>
        <p:spPr>
          <a:xfrm>
            <a:off x="4363656" y="5198962"/>
            <a:ext cx="1736202" cy="381964"/>
          </a:xfrm>
          <a:prstGeom prst="rect">
            <a:avLst/>
          </a:prstGeom>
          <a:solidFill>
            <a:srgbClr val="FFFF00">
              <a:alpha val="4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31"/>
          <p:cNvCxnSpPr>
            <a:stCxn id="153" idx="3"/>
          </p:cNvCxnSpPr>
          <p:nvPr/>
        </p:nvCxnSpPr>
        <p:spPr>
          <a:xfrm>
            <a:off x="6099858" y="3304572"/>
            <a:ext cx="282900" cy="315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31"/>
          <p:cNvCxnSpPr>
            <a:stCxn id="154" idx="3"/>
          </p:cNvCxnSpPr>
          <p:nvPr/>
        </p:nvCxnSpPr>
        <p:spPr>
          <a:xfrm flipH="1" rot="10800000">
            <a:off x="6099858" y="3653544"/>
            <a:ext cx="282900" cy="1736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31"/>
          <p:cNvCxnSpPr/>
          <p:nvPr/>
        </p:nvCxnSpPr>
        <p:spPr>
          <a:xfrm flipH="1" rot="10800000">
            <a:off x="6382641" y="3304572"/>
            <a:ext cx="666341" cy="31590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" name="Google Shape;158;p31"/>
          <p:cNvSpPr/>
          <p:nvPr/>
        </p:nvSpPr>
        <p:spPr>
          <a:xfrm>
            <a:off x="6191659" y="3421075"/>
            <a:ext cx="381964" cy="381964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1"/>
          <p:cNvSpPr/>
          <p:nvPr/>
        </p:nvSpPr>
        <p:spPr>
          <a:xfrm>
            <a:off x="7048982" y="3138812"/>
            <a:ext cx="1828800" cy="514694"/>
          </a:xfrm>
          <a:prstGeom prst="rect">
            <a:avLst/>
          </a:prstGeom>
          <a:solidFill>
            <a:srgbClr val="FFFF00">
              <a:alpha val="4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Cheng Holun</dc:creator>
</cp:coreProperties>
</file>