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6" r:id="rId2"/>
    <p:sldId id="487" r:id="rId3"/>
    <p:sldId id="436" r:id="rId4"/>
    <p:sldId id="437" r:id="rId5"/>
    <p:sldId id="438" r:id="rId6"/>
    <p:sldId id="410" r:id="rId7"/>
    <p:sldId id="484" r:id="rId8"/>
    <p:sldId id="486" r:id="rId9"/>
    <p:sldId id="449" r:id="rId10"/>
    <p:sldId id="488" r:id="rId11"/>
    <p:sldId id="439" r:id="rId12"/>
    <p:sldId id="440" r:id="rId13"/>
    <p:sldId id="489" r:id="rId14"/>
    <p:sldId id="485" r:id="rId15"/>
    <p:sldId id="442" r:id="rId16"/>
    <p:sldId id="443" r:id="rId17"/>
    <p:sldId id="444" r:id="rId18"/>
    <p:sldId id="445" r:id="rId19"/>
    <p:sldId id="446" r:id="rId20"/>
    <p:sldId id="447" r:id="rId21"/>
    <p:sldId id="329" r:id="rId22"/>
    <p:sldId id="379" r:id="rId23"/>
    <p:sldId id="380" r:id="rId24"/>
    <p:sldId id="381" r:id="rId25"/>
    <p:sldId id="382" r:id="rId26"/>
    <p:sldId id="383" r:id="rId27"/>
    <p:sldId id="386" r:id="rId28"/>
    <p:sldId id="391" r:id="rId29"/>
    <p:sldId id="384" r:id="rId30"/>
    <p:sldId id="388" r:id="rId31"/>
    <p:sldId id="390" r:id="rId32"/>
    <p:sldId id="387" r:id="rId33"/>
    <p:sldId id="392" r:id="rId34"/>
    <p:sldId id="389" r:id="rId35"/>
    <p:sldId id="393" r:id="rId36"/>
    <p:sldId id="396" r:id="rId37"/>
    <p:sldId id="397" r:id="rId38"/>
    <p:sldId id="394" r:id="rId39"/>
    <p:sldId id="395" r:id="rId40"/>
    <p:sldId id="48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79646"/>
    <a:srgbClr val="4F81BD"/>
    <a:srgbClr val="FAFAFA"/>
    <a:srgbClr val="FDFDFD"/>
    <a:srgbClr val="FAA757"/>
    <a:srgbClr val="6066C9"/>
    <a:srgbClr val="FFC2C2"/>
    <a:srgbClr val="FE6C76"/>
    <a:srgbClr val="FBA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37326-5EA7-412B-AAB8-A48B808B1C39}" v="38" dt="2021-02-15T04:32:30.81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5" autoAdjust="0"/>
    <p:restoredTop sz="72759" autoAdjust="0"/>
  </p:normalViewPr>
  <p:slideViewPr>
    <p:cSldViewPr snapToGrid="0">
      <p:cViewPr varScale="1">
        <p:scale>
          <a:sx n="83" d="100"/>
          <a:sy n="83" d="100"/>
        </p:scale>
        <p:origin x="2670" y="78"/>
      </p:cViewPr>
      <p:guideLst>
        <p:guide orient="horz" pos="3203"/>
        <p:guide pos="4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858"/>
    </p:cViewPr>
  </p:sorterViewPr>
  <p:notesViewPr>
    <p:cSldViewPr snapToGrid="0">
      <p:cViewPr varScale="1">
        <p:scale>
          <a:sx n="51" d="100"/>
          <a:sy n="51" d="100"/>
        </p:scale>
        <p:origin x="2692" y="-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FDF5-100E-4A10-900C-8B7ED96D787B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27259-7AE2-4A84-AF71-5871E78EA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09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EED9-72E5-4845-9609-DE66875C3125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1AFFA-5214-4CD7-AC14-54BF2F08C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AFFA-5214-4CD7-AC14-54BF2F08C1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41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Rounded 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Rounded 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9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43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9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8" y="0"/>
            <a:ext cx="9151808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10" name="Rectangle 9"/>
          <p:cNvSpPr/>
          <p:nvPr userDrawn="1"/>
        </p:nvSpPr>
        <p:spPr>
          <a:xfrm>
            <a:off x="0" y="2052735"/>
            <a:ext cx="9144000" cy="27432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65" y="239571"/>
            <a:ext cx="3094317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05928" y="5973054"/>
            <a:ext cx="793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5474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8" y="0"/>
            <a:ext cx="9151807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6" name="Rectangle 5"/>
          <p:cNvSpPr/>
          <p:nvPr userDrawn="1"/>
        </p:nvSpPr>
        <p:spPr>
          <a:xfrm>
            <a:off x="-58608" y="2431973"/>
            <a:ext cx="9244941" cy="1994054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65" y="239571"/>
            <a:ext cx="3094317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5928" y="5973054"/>
            <a:ext cx="793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17409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6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097280" y="1380226"/>
            <a:ext cx="69743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3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540" y="6627043"/>
            <a:ext cx="1357460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/>
          <a:stretch/>
        </p:blipFill>
        <p:spPr>
          <a:xfrm>
            <a:off x="-17417" y="0"/>
            <a:ext cx="9159892" cy="6857999"/>
          </a:xfrm>
          <a:prstGeom prst="rect">
            <a:avLst/>
          </a:prstGeom>
        </p:spPr>
      </p:pic>
      <p:sp>
        <p:nvSpPr>
          <p:cNvPr id="8" name="Rounded Rectangle 3"/>
          <p:cNvSpPr/>
          <p:nvPr userDrawn="1"/>
        </p:nvSpPr>
        <p:spPr>
          <a:xfrm>
            <a:off x="893928" y="1241417"/>
            <a:ext cx="7356144" cy="4872250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6" y="0"/>
            <a:ext cx="8985379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663429" y="6629400"/>
            <a:ext cx="38481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7268766" y="6611981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6D539D-DEC7-4435-BF19-E7719BE9AEE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8585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gif"/><Relationship Id="rId5" Type="http://schemas.openxmlformats.org/officeDocument/2006/relationships/image" Target="../media/image7.png"/><Relationship Id="rId10" Type="http://schemas.openxmlformats.org/officeDocument/2006/relationships/image" Target="../media/image12.gif"/><Relationship Id="rId4" Type="http://schemas.openxmlformats.org/officeDocument/2006/relationships/image" Target="../media/image6.png"/><Relationship Id="rId9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0" y="2562765"/>
            <a:ext cx="915135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CE1007/CZ1007 DATA STRUCTURES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Tree Balancing</a:t>
            </a:r>
          </a:p>
          <a:p>
            <a:pPr algn="ctr" eaLnBrk="1" hangingPunct="1">
              <a:lnSpc>
                <a:spcPct val="150000"/>
              </a:lnSpc>
            </a:pPr>
            <a:r>
              <a:rPr lang="fr-FR" altLang="en-US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Owen Noel Newton Fernando</a:t>
            </a:r>
            <a:endParaRPr lang="en-US" altLang="en-US" sz="14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7861" y="6242304"/>
            <a:ext cx="4248279" cy="307777"/>
          </a:xfrm>
          <a:prstGeom prst="rect">
            <a:avLst/>
          </a:prstGeom>
          <a:solidFill>
            <a:srgbClr val="A20D0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400">
                <a:solidFill>
                  <a:schemeClr val="bg1"/>
                </a:solidFill>
              </a:rPr>
              <a:t>School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076967408"/>
      </p:ext>
    </p:extLst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7A1B-BBB8-4747-AA78-9A36D2DF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0C8B8-DD88-4C24-B181-44BBBD5EFBEC}"/>
              </a:ext>
            </a:extLst>
          </p:cNvPr>
          <p:cNvSpPr txBox="1"/>
          <p:nvPr/>
        </p:nvSpPr>
        <p:spPr>
          <a:xfrm>
            <a:off x="1180618" y="1689904"/>
            <a:ext cx="675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cs typeface="Calibri"/>
              </a:rPr>
              <a:t>Importance of balance for BSTs</a:t>
            </a: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lang="en-US" sz="1800" spc="-20" dirty="0">
              <a:solidFill>
                <a:srgbClr val="3366FF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solidFill>
                  <a:srgbClr val="3366FF"/>
                </a:solidFill>
                <a:cs typeface="Calibri"/>
              </a:rPr>
              <a:t>Tree Balancing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02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balancing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215342" y="1516284"/>
            <a:ext cx="6840638" cy="4362001"/>
          </a:xfrm>
        </p:spPr>
        <p:txBody>
          <a:bodyPr>
            <a:normAutofit/>
          </a:bodyPr>
          <a:lstStyle/>
          <a:p>
            <a:r>
              <a:rPr lang="en-US" dirty="0"/>
              <a:t>Goal: BST with the shortest height (short external paths, most efficient search)</a:t>
            </a:r>
          </a:p>
        </p:txBody>
      </p:sp>
    </p:spTree>
    <p:extLst>
      <p:ext uri="{BB962C8B-B14F-4D97-AF65-F5344CB8AC3E}">
        <p14:creationId xmlns:p14="http://schemas.microsoft.com/office/powerpoint/2010/main" val="14097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997" y="1516722"/>
            <a:ext cx="6851850" cy="4361563"/>
          </a:xfrm>
        </p:spPr>
        <p:txBody>
          <a:bodyPr>
            <a:normAutofit/>
          </a:bodyPr>
          <a:lstStyle/>
          <a:p>
            <a:r>
              <a:rPr lang="en-US" altLang="zh-CN" dirty="0"/>
              <a:t>Ideal BST: Shortest height</a:t>
            </a:r>
          </a:p>
          <a:p>
            <a:pPr lvl="1"/>
            <a:r>
              <a:rPr lang="en-US" altLang="zh-CN" dirty="0"/>
              <a:t>Each tree node has exactly two child nodes except for the bottom 2 levels</a:t>
            </a:r>
          </a:p>
          <a:p>
            <a:pPr lvl="1"/>
            <a:r>
              <a:rPr lang="en-US" altLang="zh-CN" dirty="0"/>
              <a:t>This tree is “most balanced”</a:t>
            </a:r>
          </a:p>
          <a:p>
            <a:pPr lvl="1"/>
            <a:r>
              <a:rPr lang="en-US" altLang="zh-CN" dirty="0"/>
              <a:t>But, expensive to maintain this exact shape after multiple node insertions and removals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25965" y="3553994"/>
            <a:ext cx="3737427" cy="2362927"/>
            <a:chOff x="5309810" y="4289453"/>
            <a:chExt cx="3737427" cy="2362927"/>
          </a:xfrm>
        </p:grpSpPr>
        <p:grpSp>
          <p:nvGrpSpPr>
            <p:cNvPr id="15" name="Group 14"/>
            <p:cNvGrpSpPr/>
            <p:nvPr/>
          </p:nvGrpSpPr>
          <p:grpSpPr>
            <a:xfrm>
              <a:off x="5432619" y="4289453"/>
              <a:ext cx="3408812" cy="2194816"/>
              <a:chOff x="4150522" y="1663159"/>
              <a:chExt cx="4150135" cy="267212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44304" y="1663159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527040" y="2341974"/>
                <a:ext cx="1617264" cy="1152013"/>
                <a:chOff x="4384744" y="3185084"/>
                <a:chExt cx="1873872" cy="146375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5009368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E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384744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633992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683393" y="2341974"/>
                <a:ext cx="1617264" cy="1157955"/>
                <a:chOff x="6812928" y="3185084"/>
                <a:chExt cx="1873872" cy="14713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7437552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L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812928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J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8062176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stCxn id="18" idx="2"/>
                <a:endCxn id="50" idx="0"/>
              </p:cNvCxnSpPr>
              <p:nvPr/>
            </p:nvCxnSpPr>
            <p:spPr>
              <a:xfrm flipH="1">
                <a:off x="5335672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8" idx="2"/>
                <a:endCxn id="47" idx="0"/>
              </p:cNvCxnSpPr>
              <p:nvPr/>
            </p:nvCxnSpPr>
            <p:spPr>
              <a:xfrm>
                <a:off x="6413849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51" idx="0"/>
              </p:cNvCxnSpPr>
              <p:nvPr/>
            </p:nvCxnSpPr>
            <p:spPr>
              <a:xfrm flipH="1">
                <a:off x="4796584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52" idx="0"/>
              </p:cNvCxnSpPr>
              <p:nvPr/>
            </p:nvCxnSpPr>
            <p:spPr>
              <a:xfrm>
                <a:off x="5335672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48" idx="0"/>
              </p:cNvCxnSpPr>
              <p:nvPr/>
            </p:nvCxnSpPr>
            <p:spPr>
              <a:xfrm flipH="1">
                <a:off x="6952937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49" idx="0"/>
              </p:cNvCxnSpPr>
              <p:nvPr/>
            </p:nvCxnSpPr>
            <p:spPr>
              <a:xfrm>
                <a:off x="7492025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605216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055397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K</a:t>
                </a:r>
              </a:p>
            </p:txBody>
          </p:sp>
          <p:cxnSp>
            <p:nvCxnSpPr>
              <p:cNvPr id="37" name="Straight Arrow Connector 36"/>
              <p:cNvCxnSpPr>
                <a:stCxn id="48" idx="2"/>
                <a:endCxn id="36" idx="0"/>
              </p:cNvCxnSpPr>
              <p:nvPr/>
            </p:nvCxnSpPr>
            <p:spPr>
              <a:xfrm>
                <a:off x="6952937" y="3499929"/>
                <a:ext cx="372004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52" idx="2"/>
                <a:endCxn id="35" idx="0"/>
              </p:cNvCxnSpPr>
              <p:nvPr/>
            </p:nvCxnSpPr>
            <p:spPr>
              <a:xfrm>
                <a:off x="5874760" y="3493987"/>
                <a:ext cx="0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6314074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I</a:t>
                </a:r>
              </a:p>
            </p:txBody>
          </p:sp>
          <p:cxnSp>
            <p:nvCxnSpPr>
              <p:cNvPr id="40" name="Straight Arrow Connector 39"/>
              <p:cNvCxnSpPr>
                <a:stCxn id="48" idx="2"/>
                <a:endCxn id="39" idx="0"/>
              </p:cNvCxnSpPr>
              <p:nvPr/>
            </p:nvCxnSpPr>
            <p:spPr>
              <a:xfrm flipH="1">
                <a:off x="6583618" y="3499929"/>
                <a:ext cx="369319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4891845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  <p:cxnSp>
            <p:nvCxnSpPr>
              <p:cNvPr id="42" name="Straight Arrow Connector 41"/>
              <p:cNvCxnSpPr>
                <a:stCxn id="51" idx="2"/>
                <a:endCxn id="41" idx="0"/>
              </p:cNvCxnSpPr>
              <p:nvPr/>
            </p:nvCxnSpPr>
            <p:spPr>
              <a:xfrm>
                <a:off x="4796584" y="3493987"/>
                <a:ext cx="364805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4150522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  <p:cxnSp>
            <p:nvCxnSpPr>
              <p:cNvPr id="44" name="Straight Arrow Connector 43"/>
              <p:cNvCxnSpPr>
                <a:stCxn id="51" idx="2"/>
                <a:endCxn id="43" idx="0"/>
              </p:cNvCxnSpPr>
              <p:nvPr/>
            </p:nvCxnSpPr>
            <p:spPr>
              <a:xfrm flipH="1">
                <a:off x="4420066" y="3493987"/>
                <a:ext cx="376518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5309810" y="5962951"/>
              <a:ext cx="3737427" cy="68942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20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5D89-9440-4B9D-A45F-2DDAD3F7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Balanced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D1816-C462-4421-B1DA-8280514AA805}"/>
              </a:ext>
            </a:extLst>
          </p:cNvPr>
          <p:cNvSpPr txBox="1"/>
          <p:nvPr/>
        </p:nvSpPr>
        <p:spPr>
          <a:xfrm>
            <a:off x="1099594" y="1354051"/>
            <a:ext cx="696796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lvl="1" indent="-342900">
              <a:buFont typeface="Arial"/>
              <a:buChar char="•"/>
              <a:tabLst>
                <a:tab pos="355600" algn="l"/>
              </a:tabLst>
            </a:pPr>
            <a:r>
              <a:rPr lang="en-SG" sz="1800" dirty="0">
                <a:solidFill>
                  <a:prstClr val="black"/>
                </a:solidFill>
                <a:cs typeface="Calibri"/>
              </a:rPr>
              <a:t>Id</a:t>
            </a:r>
            <a:r>
              <a:rPr lang="en-SG" sz="1800" spc="-20" dirty="0">
                <a:solidFill>
                  <a:prstClr val="black"/>
                </a:solidFill>
                <a:cs typeface="Calibri"/>
              </a:rPr>
              <a:t>eal </a:t>
            </a:r>
            <a:r>
              <a:rPr lang="en-SG" sz="1800" spc="-25" dirty="0">
                <a:solidFill>
                  <a:prstClr val="black"/>
                </a:solidFill>
                <a:cs typeface="Calibri"/>
              </a:rPr>
              <a:t>B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ST</a:t>
            </a:r>
            <a:r>
              <a:rPr lang="en-SG" sz="1800" spc="-10" dirty="0">
                <a:solidFill>
                  <a:prstClr val="black"/>
                </a:solidFill>
                <a:cs typeface="Calibri"/>
              </a:rPr>
              <a:t>: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 Sh</a:t>
            </a:r>
            <a:r>
              <a:rPr lang="en-SG" sz="1800" spc="-5" dirty="0">
                <a:solidFill>
                  <a:prstClr val="black"/>
                </a:solidFill>
                <a:cs typeface="Calibri"/>
              </a:rPr>
              <a:t>o</a:t>
            </a:r>
            <a:r>
              <a:rPr lang="en-SG" sz="1800" spc="-20" dirty="0">
                <a:solidFill>
                  <a:prstClr val="black"/>
                </a:solidFill>
                <a:cs typeface="Calibri"/>
              </a:rPr>
              <a:t>r</a:t>
            </a:r>
            <a:r>
              <a:rPr lang="en-SG" sz="1800" spc="-15" dirty="0">
                <a:solidFill>
                  <a:prstClr val="black"/>
                </a:solidFill>
                <a:cs typeface="Calibri"/>
              </a:rPr>
              <a:t>te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s</a:t>
            </a:r>
            <a:r>
              <a:rPr lang="en-SG" sz="1800" spc="-15" dirty="0">
                <a:solidFill>
                  <a:prstClr val="black"/>
                </a:solidFill>
                <a:cs typeface="Calibri"/>
              </a:rPr>
              <a:t>t</a:t>
            </a:r>
            <a:r>
              <a:rPr lang="en-SG" sz="1800" dirty="0">
                <a:solidFill>
                  <a:prstClr val="black"/>
                </a:solidFill>
                <a:cs typeface="Calibri"/>
              </a:rPr>
              <a:t> height, </a:t>
            </a:r>
            <a:r>
              <a:rPr lang="en-SG" altLang="zh-CN" sz="1800" dirty="0">
                <a:solidFill>
                  <a:srgbClr val="FF0000"/>
                </a:solidFill>
                <a:cs typeface="Calibri"/>
              </a:rPr>
              <a:t>H= </a:t>
            </a:r>
            <a:r>
              <a:rPr lang="en-SG" altLang="zh-CN" sz="1800" dirty="0">
                <a:solidFill>
                  <a:srgbClr val="FF0000"/>
                </a:solidFill>
                <a:cs typeface="Calibri"/>
                <a:sym typeface="Symbol" panose="05050102010706020507" pitchFamily="18" charset="2"/>
              </a:rPr>
              <a:t>log</a:t>
            </a:r>
            <a:r>
              <a:rPr lang="en-SG" altLang="zh-CN" sz="1800" baseline="-25000" dirty="0">
                <a:solidFill>
                  <a:srgbClr val="FF0000"/>
                </a:solidFill>
                <a:cs typeface="Calibri"/>
                <a:sym typeface="Symbol" panose="05050102010706020507" pitchFamily="18" charset="2"/>
              </a:rPr>
              <a:t>2</a:t>
            </a:r>
            <a:r>
              <a:rPr lang="en-SG" altLang="zh-CN" sz="1800" dirty="0">
                <a:solidFill>
                  <a:srgbClr val="FF0000"/>
                </a:solidFill>
                <a:cs typeface="Calibri"/>
                <a:sym typeface="Symbol" panose="05050102010706020507" pitchFamily="18" charset="2"/>
              </a:rPr>
              <a:t>n </a:t>
            </a:r>
            <a:endParaRPr lang="en-SG" sz="1800" dirty="0">
              <a:solidFill>
                <a:srgbClr val="FF0000"/>
              </a:solidFill>
              <a:cs typeface="Calibri"/>
            </a:endParaRPr>
          </a:p>
          <a:p>
            <a:pPr marL="755650" lvl="1" indent="-285750"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1600" dirty="0">
                <a:solidFill>
                  <a:prstClr val="black"/>
                </a:solidFill>
                <a:cs typeface="Calibri"/>
              </a:rPr>
              <a:t>“</a:t>
            </a:r>
            <a:r>
              <a:rPr lang="en-SG" sz="1600" spc="-25" dirty="0">
                <a:solidFill>
                  <a:prstClr val="black"/>
                </a:solidFill>
                <a:cs typeface="Calibri"/>
              </a:rPr>
              <a:t>perfectly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 balan</a:t>
            </a:r>
            <a:r>
              <a:rPr lang="en-SG" sz="1600" spc="-15" dirty="0">
                <a:solidFill>
                  <a:prstClr val="black"/>
                </a:solidFill>
                <a:cs typeface="Calibri"/>
              </a:rPr>
              <a:t>ce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d” tree, 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n=2</a:t>
            </a:r>
            <a:r>
              <a:rPr lang="en-SG" sz="1600" b="1" baseline="30000" dirty="0">
                <a:solidFill>
                  <a:srgbClr val="3366FF"/>
                </a:solidFill>
                <a:cs typeface="Calibri"/>
              </a:rPr>
              <a:t>(H+1)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 -1</a:t>
            </a:r>
          </a:p>
          <a:p>
            <a:pPr marL="755650" lvl="1" indent="-285750"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1600" dirty="0">
                <a:solidFill>
                  <a:prstClr val="black"/>
                </a:solidFill>
                <a:cs typeface="Calibri"/>
              </a:rPr>
              <a:t>“</a:t>
            </a:r>
            <a:r>
              <a:rPr lang="en-SG" sz="1600" spc="-25" dirty="0">
                <a:solidFill>
                  <a:prstClr val="black"/>
                </a:solidFill>
                <a:cs typeface="Calibri"/>
              </a:rPr>
              <a:t>perfectly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 balan</a:t>
            </a:r>
            <a:r>
              <a:rPr lang="en-SG" sz="1600" spc="-15" dirty="0">
                <a:solidFill>
                  <a:prstClr val="black"/>
                </a:solidFill>
                <a:cs typeface="Calibri"/>
              </a:rPr>
              <a:t>ce</a:t>
            </a:r>
            <a:r>
              <a:rPr lang="en-SG" sz="1600" dirty="0">
                <a:solidFill>
                  <a:prstClr val="black"/>
                </a:solidFill>
                <a:cs typeface="Calibri"/>
              </a:rPr>
              <a:t>d” tree, 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n=2</a:t>
            </a:r>
            <a:r>
              <a:rPr lang="en-SG" sz="1600" b="1" baseline="30000" dirty="0">
                <a:solidFill>
                  <a:srgbClr val="3366FF"/>
                </a:solidFill>
                <a:cs typeface="Calibri"/>
              </a:rPr>
              <a:t>(H+1)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 -1</a:t>
            </a:r>
          </a:p>
          <a:p>
            <a:pPr marL="755650" lvl="1" indent="-285750"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1600" dirty="0">
                <a:solidFill>
                  <a:prstClr val="black"/>
                </a:solidFill>
                <a:cs typeface="Calibri"/>
              </a:rPr>
              <a:t>Try to fill nodes top-down,  when </a:t>
            </a:r>
            <a:r>
              <a:rPr lang="en-SG" sz="1600" b="1" dirty="0">
                <a:solidFill>
                  <a:srgbClr val="3366FF"/>
                </a:solidFill>
                <a:cs typeface="Calibri"/>
              </a:rPr>
              <a:t>n&lt; </a:t>
            </a:r>
            <a:r>
              <a:rPr lang="en-SG" altLang="zh-CN" sz="1600" b="1" dirty="0">
                <a:solidFill>
                  <a:srgbClr val="3366FF"/>
                </a:solidFill>
                <a:cs typeface="Calibri"/>
              </a:rPr>
              <a:t>2</a:t>
            </a:r>
            <a:r>
              <a:rPr lang="en-SG" altLang="zh-CN" sz="1600" b="1" baseline="30000" dirty="0">
                <a:solidFill>
                  <a:srgbClr val="3366FF"/>
                </a:solidFill>
                <a:cs typeface="Calibri"/>
              </a:rPr>
              <a:t>(H+1)</a:t>
            </a:r>
            <a:r>
              <a:rPr lang="en-SG" altLang="zh-CN" sz="1600" b="1" dirty="0">
                <a:solidFill>
                  <a:srgbClr val="3366FF"/>
                </a:solidFill>
                <a:cs typeface="Calibri"/>
              </a:rPr>
              <a:t> -1</a:t>
            </a:r>
            <a:endParaRPr lang="en-SG" sz="1600" b="1" dirty="0">
              <a:solidFill>
                <a:srgbClr val="3366FF"/>
              </a:solidFill>
              <a:cs typeface="Calibri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01189C86-1B49-4E07-BD40-9D45F379CD07}"/>
              </a:ext>
            </a:extLst>
          </p:cNvPr>
          <p:cNvSpPr/>
          <p:nvPr/>
        </p:nvSpPr>
        <p:spPr>
          <a:xfrm>
            <a:off x="6426156" y="2722495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903DACDE-2B04-4CAB-B97C-5B3B90ED96A1}"/>
              </a:ext>
            </a:extLst>
          </p:cNvPr>
          <p:cNvSpPr txBox="1"/>
          <p:nvPr/>
        </p:nvSpPr>
        <p:spPr>
          <a:xfrm>
            <a:off x="6566256" y="2773348"/>
            <a:ext cx="19394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H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5D536728-A313-43FE-A532-56084C4C695A}"/>
              </a:ext>
            </a:extLst>
          </p:cNvPr>
          <p:cNvSpPr/>
          <p:nvPr/>
        </p:nvSpPr>
        <p:spPr>
          <a:xfrm>
            <a:off x="5540590" y="328006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1449A5AE-202A-442F-AEF3-10ADF9E69B7D}"/>
              </a:ext>
            </a:extLst>
          </p:cNvPr>
          <p:cNvSpPr txBox="1"/>
          <p:nvPr/>
        </p:nvSpPr>
        <p:spPr>
          <a:xfrm>
            <a:off x="5696064" y="3280066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FEE6FC54-2B38-4C85-84DD-80B32C2C6487}"/>
              </a:ext>
            </a:extLst>
          </p:cNvPr>
          <p:cNvSpPr/>
          <p:nvPr/>
        </p:nvSpPr>
        <p:spPr>
          <a:xfrm>
            <a:off x="5097776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BC56F8A1-755B-4F92-9C37-8DFDC7E2109D}"/>
              </a:ext>
            </a:extLst>
          </p:cNvPr>
          <p:cNvSpPr txBox="1"/>
          <p:nvPr/>
        </p:nvSpPr>
        <p:spPr>
          <a:xfrm>
            <a:off x="5246915" y="3925480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B38612F4-9F7A-4FB2-BB4A-14B3036B47A9}"/>
              </a:ext>
            </a:extLst>
          </p:cNvPr>
          <p:cNvSpPr/>
          <p:nvPr/>
        </p:nvSpPr>
        <p:spPr>
          <a:xfrm>
            <a:off x="5983373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25FE2A4C-EC45-452A-BEBF-2DD4946B6198}"/>
              </a:ext>
            </a:extLst>
          </p:cNvPr>
          <p:cNvSpPr txBox="1"/>
          <p:nvPr/>
        </p:nvSpPr>
        <p:spPr>
          <a:xfrm>
            <a:off x="6142151" y="3925480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14A34CD2-76F7-4FFC-82FA-4787595881EA}"/>
              </a:ext>
            </a:extLst>
          </p:cNvPr>
          <p:cNvSpPr/>
          <p:nvPr/>
        </p:nvSpPr>
        <p:spPr>
          <a:xfrm>
            <a:off x="7311752" y="328006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59E6952F-C262-496B-990A-FB316F921F9A}"/>
              </a:ext>
            </a:extLst>
          </p:cNvPr>
          <p:cNvSpPr txBox="1"/>
          <p:nvPr/>
        </p:nvSpPr>
        <p:spPr>
          <a:xfrm>
            <a:off x="7474992" y="3280066"/>
            <a:ext cx="14051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L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23">
            <a:extLst>
              <a:ext uri="{FF2B5EF4-FFF2-40B4-BE49-F238E27FC236}">
                <a16:creationId xmlns:a16="http://schemas.microsoft.com/office/drawing/2014/main" id="{DF57DDDF-D3A0-44FB-A74E-A99B1EB8E692}"/>
              </a:ext>
            </a:extLst>
          </p:cNvPr>
          <p:cNvSpPr/>
          <p:nvPr/>
        </p:nvSpPr>
        <p:spPr>
          <a:xfrm>
            <a:off x="6868969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FD3542E0-C0EE-404F-A0EA-BA02F12FCEB0}"/>
              </a:ext>
            </a:extLst>
          </p:cNvPr>
          <p:cNvSpPr txBox="1"/>
          <p:nvPr/>
        </p:nvSpPr>
        <p:spPr>
          <a:xfrm>
            <a:off x="7043814" y="3925480"/>
            <a:ext cx="11344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J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26">
            <a:extLst>
              <a:ext uri="{FF2B5EF4-FFF2-40B4-BE49-F238E27FC236}">
                <a16:creationId xmlns:a16="http://schemas.microsoft.com/office/drawing/2014/main" id="{F383A1B1-0609-4533-9413-5A4FD487F248}"/>
              </a:ext>
            </a:extLst>
          </p:cNvPr>
          <p:cNvSpPr/>
          <p:nvPr/>
        </p:nvSpPr>
        <p:spPr>
          <a:xfrm>
            <a:off x="7754535" y="392548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27">
            <a:extLst>
              <a:ext uri="{FF2B5EF4-FFF2-40B4-BE49-F238E27FC236}">
                <a16:creationId xmlns:a16="http://schemas.microsoft.com/office/drawing/2014/main" id="{6116775E-48AA-4227-B24F-D6C57EA1E22B}"/>
              </a:ext>
            </a:extLst>
          </p:cNvPr>
          <p:cNvSpPr txBox="1"/>
          <p:nvPr/>
        </p:nvSpPr>
        <p:spPr>
          <a:xfrm>
            <a:off x="7868121" y="3925480"/>
            <a:ext cx="25468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0" dirty="0">
                <a:solidFill>
                  <a:prstClr val="black"/>
                </a:solidFill>
                <a:cs typeface="Calibri"/>
              </a:rPr>
              <a:t>M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7DF2ABCB-2D12-4D91-B616-F70D65428A8A}"/>
              </a:ext>
            </a:extLst>
          </p:cNvPr>
          <p:cNvSpPr/>
          <p:nvPr/>
        </p:nvSpPr>
        <p:spPr>
          <a:xfrm>
            <a:off x="6121357" y="4611449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437174F3-F43E-4E4B-ABC0-FC1C96DCDBF1}"/>
              </a:ext>
            </a:extLst>
          </p:cNvPr>
          <p:cNvSpPr txBox="1"/>
          <p:nvPr/>
        </p:nvSpPr>
        <p:spPr>
          <a:xfrm>
            <a:off x="6260551" y="4611449"/>
            <a:ext cx="19614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G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50">
            <a:extLst>
              <a:ext uri="{FF2B5EF4-FFF2-40B4-BE49-F238E27FC236}">
                <a16:creationId xmlns:a16="http://schemas.microsoft.com/office/drawing/2014/main" id="{B83B1A3D-92E2-421C-A01E-1F98E241B633}"/>
              </a:ext>
            </a:extLst>
          </p:cNvPr>
          <p:cNvSpPr/>
          <p:nvPr/>
        </p:nvSpPr>
        <p:spPr>
          <a:xfrm>
            <a:off x="7317302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51">
            <a:extLst>
              <a:ext uri="{FF2B5EF4-FFF2-40B4-BE49-F238E27FC236}">
                <a16:creationId xmlns:a16="http://schemas.microsoft.com/office/drawing/2014/main" id="{62E939B3-F941-4A40-9757-2E960C5FE4C5}"/>
              </a:ext>
            </a:extLst>
          </p:cNvPr>
          <p:cNvSpPr txBox="1"/>
          <p:nvPr/>
        </p:nvSpPr>
        <p:spPr>
          <a:xfrm>
            <a:off x="7469229" y="4616523"/>
            <a:ext cx="16686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K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59">
            <a:extLst>
              <a:ext uri="{FF2B5EF4-FFF2-40B4-BE49-F238E27FC236}">
                <a16:creationId xmlns:a16="http://schemas.microsoft.com/office/drawing/2014/main" id="{5CC072B8-FDA8-4BA9-9B4F-1381C82482AA}"/>
              </a:ext>
            </a:extLst>
          </p:cNvPr>
          <p:cNvSpPr/>
          <p:nvPr/>
        </p:nvSpPr>
        <p:spPr>
          <a:xfrm>
            <a:off x="6708402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60">
            <a:extLst>
              <a:ext uri="{FF2B5EF4-FFF2-40B4-BE49-F238E27FC236}">
                <a16:creationId xmlns:a16="http://schemas.microsoft.com/office/drawing/2014/main" id="{00F2E3C0-9E94-4EDC-B037-B20DA842D89F}"/>
              </a:ext>
            </a:extLst>
          </p:cNvPr>
          <p:cNvSpPr txBox="1"/>
          <p:nvPr/>
        </p:nvSpPr>
        <p:spPr>
          <a:xfrm>
            <a:off x="6890909" y="4616523"/>
            <a:ext cx="9587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prstClr val="black"/>
                </a:solidFill>
                <a:cs typeface="Calibri"/>
              </a:rPr>
              <a:t>I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65">
            <a:extLst>
              <a:ext uri="{FF2B5EF4-FFF2-40B4-BE49-F238E27FC236}">
                <a16:creationId xmlns:a16="http://schemas.microsoft.com/office/drawing/2014/main" id="{5C4A911B-838B-481D-9E06-1297E8BA62C0}"/>
              </a:ext>
            </a:extLst>
          </p:cNvPr>
          <p:cNvSpPr/>
          <p:nvPr/>
        </p:nvSpPr>
        <p:spPr>
          <a:xfrm>
            <a:off x="5397425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66">
            <a:extLst>
              <a:ext uri="{FF2B5EF4-FFF2-40B4-BE49-F238E27FC236}">
                <a16:creationId xmlns:a16="http://schemas.microsoft.com/office/drawing/2014/main" id="{F1870070-AD97-4049-84A2-F63690D3C854}"/>
              </a:ext>
            </a:extLst>
          </p:cNvPr>
          <p:cNvSpPr txBox="1"/>
          <p:nvPr/>
        </p:nvSpPr>
        <p:spPr>
          <a:xfrm>
            <a:off x="5547779" y="4616523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7" name="object 71">
            <a:extLst>
              <a:ext uri="{FF2B5EF4-FFF2-40B4-BE49-F238E27FC236}">
                <a16:creationId xmlns:a16="http://schemas.microsoft.com/office/drawing/2014/main" id="{4C715093-69D1-4BDA-A485-967C80D4B7DB}"/>
              </a:ext>
            </a:extLst>
          </p:cNvPr>
          <p:cNvSpPr/>
          <p:nvPr/>
        </p:nvSpPr>
        <p:spPr>
          <a:xfrm>
            <a:off x="4788526" y="461652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72">
            <a:extLst>
              <a:ext uri="{FF2B5EF4-FFF2-40B4-BE49-F238E27FC236}">
                <a16:creationId xmlns:a16="http://schemas.microsoft.com/office/drawing/2014/main" id="{F065CF3E-A74D-4FDE-B86F-1B72FB95A49C}"/>
              </a:ext>
            </a:extLst>
          </p:cNvPr>
          <p:cNvSpPr txBox="1"/>
          <p:nvPr/>
        </p:nvSpPr>
        <p:spPr>
          <a:xfrm>
            <a:off x="4933683" y="4616523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29" name="直接箭头连接符 171">
            <a:extLst>
              <a:ext uri="{FF2B5EF4-FFF2-40B4-BE49-F238E27FC236}">
                <a16:creationId xmlns:a16="http://schemas.microsoft.com/office/drawing/2014/main" id="{BA660E28-108F-4FB0-8F21-AD9E73B53004}"/>
              </a:ext>
            </a:extLst>
          </p:cNvPr>
          <p:cNvCxnSpPr>
            <a:stCxn id="5" idx="5"/>
            <a:endCxn id="13" idx="1"/>
          </p:cNvCxnSpPr>
          <p:nvPr/>
        </p:nvCxnSpPr>
        <p:spPr>
          <a:xfrm>
            <a:off x="6862189" y="3099043"/>
            <a:ext cx="52437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72">
            <a:extLst>
              <a:ext uri="{FF2B5EF4-FFF2-40B4-BE49-F238E27FC236}">
                <a16:creationId xmlns:a16="http://schemas.microsoft.com/office/drawing/2014/main" id="{9F6199ED-3BA6-40F2-952A-E69E5B3E9A5C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5976623" y="3099043"/>
            <a:ext cx="52434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73">
            <a:extLst>
              <a:ext uri="{FF2B5EF4-FFF2-40B4-BE49-F238E27FC236}">
                <a16:creationId xmlns:a16="http://schemas.microsoft.com/office/drawing/2014/main" id="{D8EED30B-9BF9-44DD-A93C-F7B0269675B9}"/>
              </a:ext>
            </a:extLst>
          </p:cNvPr>
          <p:cNvCxnSpPr>
            <a:stCxn id="7" idx="4"/>
            <a:endCxn id="9" idx="7"/>
          </p:cNvCxnSpPr>
          <p:nvPr/>
        </p:nvCxnSpPr>
        <p:spPr>
          <a:xfrm flipH="1">
            <a:off x="5533809" y="3721220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74">
            <a:extLst>
              <a:ext uri="{FF2B5EF4-FFF2-40B4-BE49-F238E27FC236}">
                <a16:creationId xmlns:a16="http://schemas.microsoft.com/office/drawing/2014/main" id="{9878DED0-76A3-40CC-9E6E-304C3847A8B3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 flipH="1">
            <a:off x="7124392" y="3656614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175">
            <a:extLst>
              <a:ext uri="{FF2B5EF4-FFF2-40B4-BE49-F238E27FC236}">
                <a16:creationId xmlns:a16="http://schemas.microsoft.com/office/drawing/2014/main" id="{64B2361F-89E7-488B-A01A-AD18ACCD1879}"/>
              </a:ext>
            </a:extLst>
          </p:cNvPr>
          <p:cNvCxnSpPr>
            <a:stCxn id="7" idx="4"/>
            <a:endCxn id="11" idx="1"/>
          </p:cNvCxnSpPr>
          <p:nvPr/>
        </p:nvCxnSpPr>
        <p:spPr>
          <a:xfrm>
            <a:off x="5796013" y="3721220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76">
            <a:extLst>
              <a:ext uri="{FF2B5EF4-FFF2-40B4-BE49-F238E27FC236}">
                <a16:creationId xmlns:a16="http://schemas.microsoft.com/office/drawing/2014/main" id="{3A9CC2AB-BA67-4C42-95D5-C511590C53CE}"/>
              </a:ext>
            </a:extLst>
          </p:cNvPr>
          <p:cNvCxnSpPr>
            <a:stCxn id="13" idx="5"/>
            <a:endCxn id="17" idx="0"/>
          </p:cNvCxnSpPr>
          <p:nvPr/>
        </p:nvCxnSpPr>
        <p:spPr>
          <a:xfrm>
            <a:off x="7747785" y="3656614"/>
            <a:ext cx="262173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77">
            <a:extLst>
              <a:ext uri="{FF2B5EF4-FFF2-40B4-BE49-F238E27FC236}">
                <a16:creationId xmlns:a16="http://schemas.microsoft.com/office/drawing/2014/main" id="{1E33841D-43BE-4957-9FD1-3798715DA69D}"/>
              </a:ext>
            </a:extLst>
          </p:cNvPr>
          <p:cNvCxnSpPr>
            <a:stCxn id="9" idx="4"/>
            <a:endCxn id="25" idx="0"/>
          </p:cNvCxnSpPr>
          <p:nvPr/>
        </p:nvCxnSpPr>
        <p:spPr>
          <a:xfrm>
            <a:off x="5353199" y="4366634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78">
            <a:extLst>
              <a:ext uri="{FF2B5EF4-FFF2-40B4-BE49-F238E27FC236}">
                <a16:creationId xmlns:a16="http://schemas.microsoft.com/office/drawing/2014/main" id="{373DC54C-4A35-4773-9C44-26C65793D976}"/>
              </a:ext>
            </a:extLst>
          </p:cNvPr>
          <p:cNvCxnSpPr>
            <a:stCxn id="9" idx="4"/>
            <a:endCxn id="27" idx="0"/>
          </p:cNvCxnSpPr>
          <p:nvPr/>
        </p:nvCxnSpPr>
        <p:spPr>
          <a:xfrm flipH="1">
            <a:off x="5043949" y="4366634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79">
            <a:extLst>
              <a:ext uri="{FF2B5EF4-FFF2-40B4-BE49-F238E27FC236}">
                <a16:creationId xmlns:a16="http://schemas.microsoft.com/office/drawing/2014/main" id="{6D2692B1-0BD1-488E-9C56-114169BA88B3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6963825" y="4366634"/>
            <a:ext cx="160567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80">
            <a:extLst>
              <a:ext uri="{FF2B5EF4-FFF2-40B4-BE49-F238E27FC236}">
                <a16:creationId xmlns:a16="http://schemas.microsoft.com/office/drawing/2014/main" id="{9249CC47-39AF-4D39-8AA6-7C9462704354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6238796" y="4366634"/>
            <a:ext cx="137984" cy="244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81">
            <a:extLst>
              <a:ext uri="{FF2B5EF4-FFF2-40B4-BE49-F238E27FC236}">
                <a16:creationId xmlns:a16="http://schemas.microsoft.com/office/drawing/2014/main" id="{EEAF0979-7E99-4BC5-B9C1-DB38442B8378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>
            <a:off x="7124392" y="4366634"/>
            <a:ext cx="448333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bject 8">
            <a:extLst>
              <a:ext uri="{FF2B5EF4-FFF2-40B4-BE49-F238E27FC236}">
                <a16:creationId xmlns:a16="http://schemas.microsoft.com/office/drawing/2014/main" id="{ACDE1807-A7BF-4D5D-9F1D-13D2D6250244}"/>
              </a:ext>
            </a:extLst>
          </p:cNvPr>
          <p:cNvSpPr/>
          <p:nvPr/>
        </p:nvSpPr>
        <p:spPr>
          <a:xfrm>
            <a:off x="2214805" y="3050899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ADD32C14-9FF3-4914-B181-065D3821F180}"/>
              </a:ext>
            </a:extLst>
          </p:cNvPr>
          <p:cNvSpPr txBox="1"/>
          <p:nvPr/>
        </p:nvSpPr>
        <p:spPr>
          <a:xfrm>
            <a:off x="2354905" y="3101752"/>
            <a:ext cx="19394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H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819F2372-A481-4ECC-8DAE-C221D4B3E19D}"/>
              </a:ext>
            </a:extLst>
          </p:cNvPr>
          <p:cNvSpPr/>
          <p:nvPr/>
        </p:nvSpPr>
        <p:spPr>
          <a:xfrm>
            <a:off x="1329239" y="360847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5F96834B-9BFA-4BD6-9D47-7F81283ACD0E}"/>
              </a:ext>
            </a:extLst>
          </p:cNvPr>
          <p:cNvSpPr txBox="1"/>
          <p:nvPr/>
        </p:nvSpPr>
        <p:spPr>
          <a:xfrm>
            <a:off x="1484713" y="3608470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773D8EE8-4F69-4496-A5A4-3FE13463A5BC}"/>
              </a:ext>
            </a:extLst>
          </p:cNvPr>
          <p:cNvSpPr/>
          <p:nvPr/>
        </p:nvSpPr>
        <p:spPr>
          <a:xfrm>
            <a:off x="886425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B49C12BC-5858-4076-8891-C4A4CDAC2917}"/>
              </a:ext>
            </a:extLst>
          </p:cNvPr>
          <p:cNvSpPr txBox="1"/>
          <p:nvPr/>
        </p:nvSpPr>
        <p:spPr>
          <a:xfrm>
            <a:off x="1035564" y="4253884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4065D980-2ADF-4D47-94BA-6F597D2A49A5}"/>
              </a:ext>
            </a:extLst>
          </p:cNvPr>
          <p:cNvSpPr/>
          <p:nvPr/>
        </p:nvSpPr>
        <p:spPr>
          <a:xfrm>
            <a:off x="1772022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2EC14B3C-0E11-4BC7-922B-B4F490E1409E}"/>
              </a:ext>
            </a:extLst>
          </p:cNvPr>
          <p:cNvSpPr txBox="1"/>
          <p:nvPr/>
        </p:nvSpPr>
        <p:spPr>
          <a:xfrm>
            <a:off x="1930800" y="4253884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id="{23421C8A-4059-4BC8-964A-F373E93D746B}"/>
              </a:ext>
            </a:extLst>
          </p:cNvPr>
          <p:cNvSpPr/>
          <p:nvPr/>
        </p:nvSpPr>
        <p:spPr>
          <a:xfrm>
            <a:off x="3100401" y="360847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21">
            <a:extLst>
              <a:ext uri="{FF2B5EF4-FFF2-40B4-BE49-F238E27FC236}">
                <a16:creationId xmlns:a16="http://schemas.microsoft.com/office/drawing/2014/main" id="{AB853E35-6968-41EF-8341-4CF0C5864374}"/>
              </a:ext>
            </a:extLst>
          </p:cNvPr>
          <p:cNvSpPr txBox="1"/>
          <p:nvPr/>
        </p:nvSpPr>
        <p:spPr>
          <a:xfrm>
            <a:off x="3263641" y="3608470"/>
            <a:ext cx="14051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L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A48700F2-F9B3-4050-BED8-1C9D862F652F}"/>
              </a:ext>
            </a:extLst>
          </p:cNvPr>
          <p:cNvSpPr/>
          <p:nvPr/>
        </p:nvSpPr>
        <p:spPr>
          <a:xfrm>
            <a:off x="2657618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F216AFA1-4057-44DF-89BF-D1DB8CF5F556}"/>
              </a:ext>
            </a:extLst>
          </p:cNvPr>
          <p:cNvSpPr txBox="1"/>
          <p:nvPr/>
        </p:nvSpPr>
        <p:spPr>
          <a:xfrm>
            <a:off x="2832463" y="4253884"/>
            <a:ext cx="11344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J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7DC2EC7C-2870-4A3B-96AE-57D88EE7BACB}"/>
              </a:ext>
            </a:extLst>
          </p:cNvPr>
          <p:cNvSpPr/>
          <p:nvPr/>
        </p:nvSpPr>
        <p:spPr>
          <a:xfrm>
            <a:off x="3543184" y="4253884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3E9EE839-15E8-4BB1-A227-3FA36662EAA4}"/>
              </a:ext>
            </a:extLst>
          </p:cNvPr>
          <p:cNvSpPr txBox="1"/>
          <p:nvPr/>
        </p:nvSpPr>
        <p:spPr>
          <a:xfrm>
            <a:off x="3656770" y="4253884"/>
            <a:ext cx="254689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0" dirty="0">
                <a:solidFill>
                  <a:prstClr val="black"/>
                </a:solidFill>
                <a:cs typeface="Calibri"/>
              </a:rPr>
              <a:t>M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54" name="直接箭头连接符 54">
            <a:extLst>
              <a:ext uri="{FF2B5EF4-FFF2-40B4-BE49-F238E27FC236}">
                <a16:creationId xmlns:a16="http://schemas.microsoft.com/office/drawing/2014/main" id="{92B2844E-57EA-4131-A558-91FDE4C80939}"/>
              </a:ext>
            </a:extLst>
          </p:cNvPr>
          <p:cNvCxnSpPr>
            <a:stCxn id="40" idx="5"/>
            <a:endCxn id="48" idx="1"/>
          </p:cNvCxnSpPr>
          <p:nvPr/>
        </p:nvCxnSpPr>
        <p:spPr>
          <a:xfrm>
            <a:off x="2650838" y="3427447"/>
            <a:ext cx="52437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5">
            <a:extLst>
              <a:ext uri="{FF2B5EF4-FFF2-40B4-BE49-F238E27FC236}">
                <a16:creationId xmlns:a16="http://schemas.microsoft.com/office/drawing/2014/main" id="{171476C5-8B35-4F40-977C-36D870E15AAF}"/>
              </a:ext>
            </a:extLst>
          </p:cNvPr>
          <p:cNvCxnSpPr>
            <a:stCxn id="40" idx="3"/>
            <a:endCxn id="42" idx="7"/>
          </p:cNvCxnSpPr>
          <p:nvPr/>
        </p:nvCxnSpPr>
        <p:spPr>
          <a:xfrm flipH="1">
            <a:off x="1765272" y="3427447"/>
            <a:ext cx="524345" cy="245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6">
            <a:extLst>
              <a:ext uri="{FF2B5EF4-FFF2-40B4-BE49-F238E27FC236}">
                <a16:creationId xmlns:a16="http://schemas.microsoft.com/office/drawing/2014/main" id="{7DC87B7E-6923-4D10-BE7B-9C8F7902594E}"/>
              </a:ext>
            </a:extLst>
          </p:cNvPr>
          <p:cNvCxnSpPr>
            <a:stCxn id="42" idx="4"/>
            <a:endCxn id="44" idx="7"/>
          </p:cNvCxnSpPr>
          <p:nvPr/>
        </p:nvCxnSpPr>
        <p:spPr>
          <a:xfrm flipH="1">
            <a:off x="1322458" y="4049624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7">
            <a:extLst>
              <a:ext uri="{FF2B5EF4-FFF2-40B4-BE49-F238E27FC236}">
                <a16:creationId xmlns:a16="http://schemas.microsoft.com/office/drawing/2014/main" id="{7D466D50-62D6-4C1A-9D74-F607C9624443}"/>
              </a:ext>
            </a:extLst>
          </p:cNvPr>
          <p:cNvCxnSpPr>
            <a:stCxn id="48" idx="3"/>
            <a:endCxn id="50" idx="0"/>
          </p:cNvCxnSpPr>
          <p:nvPr/>
        </p:nvCxnSpPr>
        <p:spPr>
          <a:xfrm flipH="1">
            <a:off x="2913041" y="3985018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8">
            <a:extLst>
              <a:ext uri="{FF2B5EF4-FFF2-40B4-BE49-F238E27FC236}">
                <a16:creationId xmlns:a16="http://schemas.microsoft.com/office/drawing/2014/main" id="{D7625C8F-1E61-4ACD-995E-4811D48BD12E}"/>
              </a:ext>
            </a:extLst>
          </p:cNvPr>
          <p:cNvCxnSpPr>
            <a:stCxn id="42" idx="4"/>
            <a:endCxn id="46" idx="1"/>
          </p:cNvCxnSpPr>
          <p:nvPr/>
        </p:nvCxnSpPr>
        <p:spPr>
          <a:xfrm>
            <a:off x="1584662" y="4049624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9">
            <a:extLst>
              <a:ext uri="{FF2B5EF4-FFF2-40B4-BE49-F238E27FC236}">
                <a16:creationId xmlns:a16="http://schemas.microsoft.com/office/drawing/2014/main" id="{C01DB1E8-F98A-47EC-8AF0-B1421ABADC8D}"/>
              </a:ext>
            </a:extLst>
          </p:cNvPr>
          <p:cNvCxnSpPr>
            <a:stCxn id="48" idx="5"/>
            <a:endCxn id="52" idx="0"/>
          </p:cNvCxnSpPr>
          <p:nvPr/>
        </p:nvCxnSpPr>
        <p:spPr>
          <a:xfrm>
            <a:off x="3536434" y="3985018"/>
            <a:ext cx="262173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3">
            <a:extLst>
              <a:ext uri="{FF2B5EF4-FFF2-40B4-BE49-F238E27FC236}">
                <a16:creationId xmlns:a16="http://schemas.microsoft.com/office/drawing/2014/main" id="{91A294D1-43FE-4A9B-ACC0-68776FAAC92B}"/>
              </a:ext>
            </a:extLst>
          </p:cNvPr>
          <p:cNvSpPr txBox="1"/>
          <p:nvPr/>
        </p:nvSpPr>
        <p:spPr>
          <a:xfrm>
            <a:off x="1322458" y="5201890"/>
            <a:ext cx="2334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n= 7     </a:t>
            </a:r>
          </a:p>
          <a:p>
            <a:r>
              <a:rPr lang="en-US" altLang="zh-CN" sz="1600" b="1" dirty="0">
                <a:solidFill>
                  <a:srgbClr val="3366FF"/>
                </a:solidFill>
              </a:rPr>
              <a:t>H=2</a:t>
            </a:r>
          </a:p>
          <a:p>
            <a:r>
              <a:rPr lang="en-US" altLang="zh-CN" sz="1600" b="1" dirty="0">
                <a:solidFill>
                  <a:srgbClr val="3366FF"/>
                </a:solidFill>
              </a:rPr>
              <a:t>n = 2</a:t>
            </a:r>
            <a:r>
              <a:rPr lang="en-US" altLang="zh-CN" sz="1600" b="1" baseline="30000" dirty="0">
                <a:solidFill>
                  <a:srgbClr val="3366FF"/>
                </a:solidFill>
              </a:rPr>
              <a:t>2+1</a:t>
            </a:r>
            <a:r>
              <a:rPr lang="en-US" altLang="zh-CN" sz="1600" b="1" dirty="0">
                <a:solidFill>
                  <a:srgbClr val="3366FF"/>
                </a:solidFill>
              </a:rPr>
              <a:t> -1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p:sp>
        <p:nvSpPr>
          <p:cNvPr id="61" name="文本框 61">
            <a:extLst>
              <a:ext uri="{FF2B5EF4-FFF2-40B4-BE49-F238E27FC236}">
                <a16:creationId xmlns:a16="http://schemas.microsoft.com/office/drawing/2014/main" id="{4075D801-881E-4FE4-A86A-4F6BA6D39F70}"/>
              </a:ext>
            </a:extLst>
          </p:cNvPr>
          <p:cNvSpPr txBox="1"/>
          <p:nvPr/>
        </p:nvSpPr>
        <p:spPr>
          <a:xfrm>
            <a:off x="5845066" y="5185962"/>
            <a:ext cx="23343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n= 12                    H=3 </a:t>
            </a:r>
          </a:p>
          <a:p>
            <a:r>
              <a:rPr lang="en-US" altLang="zh-CN" sz="1600" b="1" dirty="0">
                <a:solidFill>
                  <a:srgbClr val="3366FF"/>
                </a:solidFill>
              </a:rPr>
              <a:t>n &lt; 2</a:t>
            </a:r>
            <a:r>
              <a:rPr lang="en-US" altLang="zh-CN" sz="1600" b="1" baseline="30000" dirty="0">
                <a:solidFill>
                  <a:srgbClr val="3366FF"/>
                </a:solidFill>
              </a:rPr>
              <a:t>3+1</a:t>
            </a:r>
            <a:r>
              <a:rPr lang="en-US" altLang="zh-CN" sz="1600" b="1" dirty="0">
                <a:solidFill>
                  <a:srgbClr val="3366FF"/>
                </a:solidFill>
              </a:rPr>
              <a:t> -1 = 15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5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-174221"/>
            <a:ext cx="8072120" cy="608885"/>
          </a:xfrm>
          <a:prstGeom prst="rect">
            <a:avLst/>
          </a:prstGeom>
        </p:spPr>
        <p:txBody>
          <a:bodyPr vert="horz" wrap="square" lIns="0" tIns="298196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-30" dirty="0"/>
              <a:t>AVL B</a:t>
            </a:r>
            <a:r>
              <a:rPr dirty="0"/>
              <a:t>alan</a:t>
            </a:r>
            <a:r>
              <a:rPr spc="-25" dirty="0"/>
              <a:t>ce</a:t>
            </a:r>
            <a:r>
              <a:rPr dirty="0"/>
              <a:t>d </a:t>
            </a:r>
            <a:r>
              <a:rPr spc="-15" dirty="0"/>
              <a:t>t</a:t>
            </a:r>
            <a:r>
              <a:rPr spc="-25" dirty="0"/>
              <a:t>ree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3849" y="1524000"/>
            <a:ext cx="7326114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spc="-20" dirty="0">
                <a:cs typeface="Calibri"/>
              </a:rPr>
              <a:t>A</a:t>
            </a:r>
            <a:r>
              <a:rPr sz="1600" dirty="0">
                <a:cs typeface="Calibri"/>
              </a:rPr>
              <a:t>VL </a:t>
            </a:r>
            <a:r>
              <a:rPr sz="1600" spc="-15" dirty="0">
                <a:cs typeface="Calibri"/>
              </a:rPr>
              <a:t>t</a:t>
            </a:r>
            <a:r>
              <a:rPr sz="1600" spc="-20" dirty="0">
                <a:cs typeface="Calibri"/>
              </a:rPr>
              <a:t>ree</a:t>
            </a:r>
            <a:endParaRPr sz="1600" dirty="0"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5650" algn="l"/>
              </a:tabLst>
            </a:pPr>
            <a:r>
              <a:rPr sz="1600" dirty="0">
                <a:cs typeface="Calibri"/>
              </a:rPr>
              <a:t>Fi</a:t>
            </a:r>
            <a:r>
              <a:rPr sz="1600" spc="-10" dirty="0">
                <a:cs typeface="Calibri"/>
              </a:rPr>
              <a:t>r</a:t>
            </a:r>
            <a:r>
              <a:rPr sz="1600" dirty="0">
                <a:cs typeface="Calibri"/>
              </a:rPr>
              <a:t>s</a:t>
            </a:r>
            <a:r>
              <a:rPr sz="1600" spc="-10" dirty="0">
                <a:cs typeface="Calibri"/>
              </a:rPr>
              <a:t>t</a:t>
            </a:r>
            <a:r>
              <a:rPr sz="1600" dirty="0">
                <a:cs typeface="Calibri"/>
              </a:rPr>
              <a:t> </a:t>
            </a:r>
            <a:r>
              <a:rPr sz="1600" spc="-10" dirty="0">
                <a:cs typeface="Calibri"/>
              </a:rPr>
              <a:t>self-­balancing binary tree invented</a:t>
            </a: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1600" spc="-20" dirty="0">
                <a:cs typeface="Calibri"/>
              </a:rPr>
              <a:t>1962: G.M. Adelson-­</a:t>
            </a:r>
            <a:r>
              <a:rPr sz="1600" spc="-20" dirty="0" err="1">
                <a:cs typeface="Calibri"/>
              </a:rPr>
              <a:t>Velskii</a:t>
            </a:r>
            <a:r>
              <a:rPr sz="1600" spc="-20" dirty="0">
                <a:cs typeface="Calibri"/>
              </a:rPr>
              <a:t> and E.M. Landis</a:t>
            </a: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600" spc="-35" dirty="0">
                <a:cs typeface="Calibri"/>
              </a:rPr>
              <a:t>C</a:t>
            </a:r>
            <a:r>
              <a:rPr sz="1600" spc="-35" dirty="0">
                <a:cs typeface="Calibri"/>
              </a:rPr>
              <a:t>ondi</a:t>
            </a:r>
            <a:r>
              <a:rPr lang="en-US" sz="1600" spc="-35" dirty="0">
                <a:cs typeface="Calibri"/>
              </a:rPr>
              <a:t>tion for every node in AVL tree:</a:t>
            </a:r>
            <a:br>
              <a:rPr lang="en-US" sz="1600" dirty="0">
                <a:cs typeface="Calibri"/>
              </a:rPr>
            </a:br>
            <a:r>
              <a:rPr sz="1600" spc="-25" dirty="0">
                <a:solidFill>
                  <a:srgbClr val="3366FF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e</a:t>
            </a:r>
            <a:r>
              <a:rPr sz="1600" dirty="0">
                <a:solidFill>
                  <a:srgbClr val="3366FF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g</a:t>
            </a:r>
            <a:r>
              <a:rPr sz="1600" dirty="0">
                <a:solidFill>
                  <a:srgbClr val="3366FF"/>
                </a:solidFill>
                <a:cs typeface="Calibri"/>
              </a:rPr>
              <a:t>hts </a:t>
            </a:r>
            <a:r>
              <a:rPr sz="16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sz="1600" dirty="0">
                <a:solidFill>
                  <a:srgbClr val="3366FF"/>
                </a:solidFill>
                <a:cs typeface="Calibri"/>
              </a:rPr>
              <a:t>f </a:t>
            </a:r>
            <a:r>
              <a:rPr lang="en-US" sz="1600" dirty="0">
                <a:solidFill>
                  <a:srgbClr val="3366FF"/>
                </a:solidFill>
                <a:cs typeface="Calibri"/>
              </a:rPr>
              <a:t>left 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vs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3366FF"/>
                </a:solidFill>
                <a:cs typeface="Calibri"/>
              </a:rPr>
              <a:t>r</a:t>
            </a:r>
            <a:r>
              <a:rPr sz="1600" dirty="0">
                <a:solidFill>
                  <a:srgbClr val="3366FF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g</a:t>
            </a:r>
            <a:r>
              <a:rPr sz="1600" dirty="0">
                <a:solidFill>
                  <a:srgbClr val="3366FF"/>
                </a:solidFill>
                <a:cs typeface="Calibri"/>
              </a:rPr>
              <a:t>h</a:t>
            </a:r>
            <a:r>
              <a:rPr sz="1600" spc="-10" dirty="0">
                <a:solidFill>
                  <a:srgbClr val="3366FF"/>
                </a:solidFill>
                <a:cs typeface="Calibri"/>
              </a:rPr>
              <a:t>t</a:t>
            </a:r>
            <a:r>
              <a:rPr sz="1600" dirty="0">
                <a:solidFill>
                  <a:srgbClr val="3366FF"/>
                </a:solidFill>
                <a:cs typeface="Calibri"/>
              </a:rPr>
              <a:t> sub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tree</a:t>
            </a:r>
            <a:r>
              <a:rPr sz="1600" dirty="0">
                <a:solidFill>
                  <a:srgbClr val="3366FF"/>
                </a:solidFill>
                <a:cs typeface="Calibri"/>
              </a:rPr>
              <a:t>s diﬀ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er</a:t>
            </a:r>
            <a:r>
              <a:rPr sz="1600" dirty="0">
                <a:solidFill>
                  <a:srgbClr val="3366FF"/>
                </a:solidFill>
                <a:cs typeface="Calibri"/>
              </a:rPr>
              <a:t> b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y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at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25" dirty="0">
                <a:solidFill>
                  <a:srgbClr val="3366FF"/>
                </a:solidFill>
                <a:cs typeface="Calibri"/>
              </a:rPr>
              <a:t>m</a:t>
            </a:r>
            <a:r>
              <a:rPr sz="16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sz="1600" dirty="0">
                <a:solidFill>
                  <a:srgbClr val="3366FF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3366FF"/>
                </a:solidFill>
                <a:cs typeface="Calibri"/>
              </a:rPr>
              <a:t>t</a:t>
            </a:r>
            <a:r>
              <a:rPr sz="1600" dirty="0">
                <a:solidFill>
                  <a:srgbClr val="3366FF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3366FF"/>
                </a:solidFill>
                <a:cs typeface="Calibri"/>
              </a:rPr>
              <a:t>1</a:t>
            </a:r>
            <a:endParaRPr lang="en-US" sz="1600" spc="-15" dirty="0">
              <a:solidFill>
                <a:srgbClr val="3366FF"/>
              </a:solidFill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1600" spc="-15" dirty="0"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000" spc="-15" dirty="0">
              <a:latin typeface="Calibri"/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400" spc="-15" dirty="0">
              <a:latin typeface="Calibri"/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400" spc="-15" dirty="0">
              <a:latin typeface="Calibri"/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2000" spc="-15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endParaRPr lang="en-US" sz="1600" b="1" spc="-15" dirty="0">
              <a:solidFill>
                <a:srgbClr val="3366FF"/>
              </a:solidFill>
              <a:cs typeface="Calibri"/>
            </a:endParaRPr>
          </a:p>
          <a:p>
            <a:pPr marL="241300" indent="-228600">
              <a:spcBef>
                <a:spcPts val="540"/>
              </a:spcBef>
              <a:buFont typeface="Arial"/>
              <a:buChar char="•"/>
              <a:tabLst>
                <a:tab pos="1155700" algn="l"/>
              </a:tabLst>
            </a:pPr>
            <a:r>
              <a:rPr lang="en-US" sz="1600" b="1" spc="-15" dirty="0">
                <a:solidFill>
                  <a:srgbClr val="3366FF"/>
                </a:solidFill>
                <a:cs typeface="Calibri"/>
              </a:rPr>
              <a:t>Height of a node </a:t>
            </a:r>
            <a:r>
              <a:rPr lang="en-US" sz="1600" spc="-15" dirty="0">
                <a:cs typeface="Calibri"/>
              </a:rPr>
              <a:t>= number of links from that node to the deepest leaf node</a:t>
            </a:r>
          </a:p>
        </p:txBody>
      </p:sp>
      <p:sp>
        <p:nvSpPr>
          <p:cNvPr id="4" name="object 4"/>
          <p:cNvSpPr/>
          <p:nvPr/>
        </p:nvSpPr>
        <p:spPr>
          <a:xfrm>
            <a:off x="7067239" y="1229129"/>
            <a:ext cx="660861" cy="660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6744" y="1349664"/>
            <a:ext cx="257694" cy="436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179" y="1269331"/>
            <a:ext cx="532765" cy="532765"/>
          </a:xfrm>
          <a:custGeom>
            <a:avLst/>
            <a:gdLst/>
            <a:ahLst/>
            <a:cxnLst/>
            <a:rect l="l" t="t" r="r" b="b"/>
            <a:pathLst>
              <a:path w="532765" h="532765">
                <a:moveTo>
                  <a:pt x="0" y="266094"/>
                </a:moveTo>
                <a:lnTo>
                  <a:pt x="3482" y="222932"/>
                </a:lnTo>
                <a:lnTo>
                  <a:pt x="13565" y="181988"/>
                </a:lnTo>
                <a:lnTo>
                  <a:pt x="29700" y="143808"/>
                </a:lnTo>
                <a:lnTo>
                  <a:pt x="51340" y="108942"/>
                </a:lnTo>
                <a:lnTo>
                  <a:pt x="77937" y="77937"/>
                </a:lnTo>
                <a:lnTo>
                  <a:pt x="108942" y="51340"/>
                </a:lnTo>
                <a:lnTo>
                  <a:pt x="143808" y="29700"/>
                </a:lnTo>
                <a:lnTo>
                  <a:pt x="181988" y="13565"/>
                </a:lnTo>
                <a:lnTo>
                  <a:pt x="222932" y="3482"/>
                </a:lnTo>
                <a:lnTo>
                  <a:pt x="266094" y="0"/>
                </a:lnTo>
                <a:lnTo>
                  <a:pt x="287918" y="882"/>
                </a:lnTo>
                <a:lnTo>
                  <a:pt x="330040" y="7733"/>
                </a:lnTo>
                <a:lnTo>
                  <a:pt x="369671" y="20911"/>
                </a:lnTo>
                <a:lnTo>
                  <a:pt x="406262" y="39867"/>
                </a:lnTo>
                <a:lnTo>
                  <a:pt x="439266" y="64053"/>
                </a:lnTo>
                <a:lnTo>
                  <a:pt x="468136" y="92923"/>
                </a:lnTo>
                <a:lnTo>
                  <a:pt x="492322" y="125927"/>
                </a:lnTo>
                <a:lnTo>
                  <a:pt x="511278" y="162518"/>
                </a:lnTo>
                <a:lnTo>
                  <a:pt x="524456" y="202149"/>
                </a:lnTo>
                <a:lnTo>
                  <a:pt x="531307" y="244271"/>
                </a:lnTo>
                <a:lnTo>
                  <a:pt x="532189" y="266094"/>
                </a:lnTo>
                <a:lnTo>
                  <a:pt x="531307" y="287918"/>
                </a:lnTo>
                <a:lnTo>
                  <a:pt x="524456" y="330040"/>
                </a:lnTo>
                <a:lnTo>
                  <a:pt x="511278" y="369671"/>
                </a:lnTo>
                <a:lnTo>
                  <a:pt x="492322" y="406262"/>
                </a:lnTo>
                <a:lnTo>
                  <a:pt x="468136" y="439266"/>
                </a:lnTo>
                <a:lnTo>
                  <a:pt x="439266" y="468136"/>
                </a:lnTo>
                <a:lnTo>
                  <a:pt x="406262" y="492322"/>
                </a:lnTo>
                <a:lnTo>
                  <a:pt x="369671" y="511278"/>
                </a:lnTo>
                <a:lnTo>
                  <a:pt x="330040" y="524456"/>
                </a:lnTo>
                <a:lnTo>
                  <a:pt x="287918" y="531307"/>
                </a:lnTo>
                <a:lnTo>
                  <a:pt x="266094" y="532189"/>
                </a:lnTo>
                <a:lnTo>
                  <a:pt x="244270" y="531307"/>
                </a:lnTo>
                <a:lnTo>
                  <a:pt x="202148" y="524456"/>
                </a:lnTo>
                <a:lnTo>
                  <a:pt x="162518" y="511278"/>
                </a:lnTo>
                <a:lnTo>
                  <a:pt x="125927" y="492322"/>
                </a:lnTo>
                <a:lnTo>
                  <a:pt x="92923" y="468136"/>
                </a:lnTo>
                <a:lnTo>
                  <a:pt x="64053" y="439266"/>
                </a:lnTo>
                <a:lnTo>
                  <a:pt x="39867" y="406262"/>
                </a:lnTo>
                <a:lnTo>
                  <a:pt x="20911" y="369671"/>
                </a:lnTo>
                <a:lnTo>
                  <a:pt x="7733" y="330040"/>
                </a:lnTo>
                <a:lnTo>
                  <a:pt x="882" y="287918"/>
                </a:lnTo>
                <a:lnTo>
                  <a:pt x="0" y="266094"/>
                </a:lnTo>
                <a:close/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28747" y="1435857"/>
            <a:ext cx="144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693" y="2309784"/>
            <a:ext cx="793865" cy="108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2083" y="2353063"/>
            <a:ext cx="665480" cy="955675"/>
          </a:xfrm>
          <a:custGeom>
            <a:avLst/>
            <a:gdLst/>
            <a:ahLst/>
            <a:cxnLst/>
            <a:rect l="l" t="t" r="r" b="b"/>
            <a:pathLst>
              <a:path w="665479" h="955675">
                <a:moveTo>
                  <a:pt x="0" y="955523"/>
                </a:moveTo>
                <a:lnTo>
                  <a:pt x="332619" y="0"/>
                </a:lnTo>
                <a:lnTo>
                  <a:pt x="665237" y="955523"/>
                </a:lnTo>
                <a:lnTo>
                  <a:pt x="0" y="955523"/>
                </a:lnTo>
                <a:close/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7031" y="2309784"/>
            <a:ext cx="793865" cy="1084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1883" y="2353063"/>
            <a:ext cx="665480" cy="955675"/>
          </a:xfrm>
          <a:custGeom>
            <a:avLst/>
            <a:gdLst/>
            <a:ahLst/>
            <a:cxnLst/>
            <a:rect l="l" t="t" r="r" b="b"/>
            <a:pathLst>
              <a:path w="665479" h="955675">
                <a:moveTo>
                  <a:pt x="0" y="955523"/>
                </a:moveTo>
                <a:lnTo>
                  <a:pt x="332619" y="0"/>
                </a:lnTo>
                <a:lnTo>
                  <a:pt x="665237" y="955523"/>
                </a:lnTo>
                <a:lnTo>
                  <a:pt x="0" y="955523"/>
                </a:lnTo>
                <a:close/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8515" y="1769457"/>
            <a:ext cx="565265" cy="6567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4701" y="1801521"/>
            <a:ext cx="454025" cy="551815"/>
          </a:xfrm>
          <a:custGeom>
            <a:avLst/>
            <a:gdLst/>
            <a:ahLst/>
            <a:cxnLst/>
            <a:rect l="l" t="t" r="r" b="b"/>
            <a:pathLst>
              <a:path w="454025" h="551815">
                <a:moveTo>
                  <a:pt x="453571" y="0"/>
                </a:moveTo>
                <a:lnTo>
                  <a:pt x="0" y="55154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1558" y="1769457"/>
            <a:ext cx="598516" cy="6567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8273" y="1801521"/>
            <a:ext cx="486409" cy="551815"/>
          </a:xfrm>
          <a:custGeom>
            <a:avLst/>
            <a:gdLst/>
            <a:ahLst/>
            <a:cxnLst/>
            <a:rect l="l" t="t" r="r" b="b"/>
            <a:pathLst>
              <a:path w="486409" h="551815">
                <a:moveTo>
                  <a:pt x="0" y="0"/>
                </a:moveTo>
                <a:lnTo>
                  <a:pt x="486227" y="55154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57266"/>
            <a:ext cx="1104900" cy="9429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715073"/>
            <a:ext cx="1019175" cy="12858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88" y="3796351"/>
            <a:ext cx="1295400" cy="9429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512254" y="4651919"/>
            <a:ext cx="7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Yes!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5263" y="4799731"/>
            <a:ext cx="7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Yes!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53000" y="4635663"/>
            <a:ext cx="55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66FF"/>
                </a:solidFill>
              </a:rPr>
              <a:t>no!</a:t>
            </a:r>
            <a:endParaRPr lang="zh-CN" altLang="en-US" sz="16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4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85"/>
    </mc:Choice>
    <mc:Fallback xmlns="">
      <p:transition spd="slow" advTm="95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6446" y="1327994"/>
            <a:ext cx="6956384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subtrees at each node (L-R)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2220533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962848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1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72272" y="1327994"/>
            <a:ext cx="7106857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1965885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708200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1282096" y="1790765"/>
            <a:ext cx="4064168" cy="4196240"/>
          </a:xfrm>
          <a:prstGeom prst="triangle">
            <a:avLst>
              <a:gd name="adj" fmla="val 68275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841398" y="1790765"/>
            <a:ext cx="2739988" cy="3060096"/>
          </a:xfrm>
          <a:prstGeom prst="triangle">
            <a:avLst>
              <a:gd name="adj" fmla="val 50121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4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5422" y="1326436"/>
            <a:ext cx="7048983" cy="4551849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1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2105336" y="3269893"/>
            <a:ext cx="2653725" cy="2779625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46865" y="2197384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939699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3963144" y="3422294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3040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196697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5423" y="1327994"/>
            <a:ext cx="7130006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2116360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858675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3365056" y="4171303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2746865" y="4171303"/>
            <a:ext cx="553248" cy="830033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269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5716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8020" y="1361155"/>
            <a:ext cx="6898512" cy="4517130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</a:t>
            </a:r>
          </a:p>
          <a:p>
            <a:r>
              <a:rPr lang="en-US" altLang="zh-CN" dirty="0"/>
              <a:t>L-R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6865" y="2255256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sp>
        <p:nvSpPr>
          <p:cNvPr id="54" name="Isosceles Triangle 53"/>
          <p:cNvSpPr/>
          <p:nvPr/>
        </p:nvSpPr>
        <p:spPr>
          <a:xfrm>
            <a:off x="4967245" y="3327765"/>
            <a:ext cx="1485515" cy="1718739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6281287" y="3274804"/>
            <a:ext cx="830713" cy="1035396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84284" y="4997571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-2693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87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7A1B-BBB8-4747-AA78-9A36D2DF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0C8B8-DD88-4C24-B181-44BBBD5EFBEC}"/>
              </a:ext>
            </a:extLst>
          </p:cNvPr>
          <p:cNvSpPr txBox="1"/>
          <p:nvPr/>
        </p:nvSpPr>
        <p:spPr>
          <a:xfrm>
            <a:off x="1180618" y="1689904"/>
            <a:ext cx="675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solidFill>
                  <a:srgbClr val="3366FF"/>
                </a:solidFill>
                <a:cs typeface="Calibri"/>
              </a:rPr>
              <a:t>Importance of balance for BSTs</a:t>
            </a: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lang="en-US" sz="1800" spc="-20" dirty="0">
              <a:solidFill>
                <a:srgbClr val="3366FF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1800" spc="-20" dirty="0">
                <a:cs typeface="Calibri"/>
              </a:rPr>
              <a:t>Tree Balancing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14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8020" y="1327994"/>
            <a:ext cx="6773884" cy="4550291"/>
          </a:xfrm>
        </p:spPr>
        <p:txBody>
          <a:bodyPr>
            <a:normAutofit/>
          </a:bodyPr>
          <a:lstStyle/>
          <a:p>
            <a:r>
              <a:rPr lang="en-US" altLang="zh-CN" dirty="0"/>
              <a:t>Check heights of the left and right </a:t>
            </a:r>
            <a:r>
              <a:rPr lang="en-US" altLang="zh-CN" dirty="0" err="1"/>
              <a:t>subtrees</a:t>
            </a:r>
            <a:r>
              <a:rPr lang="en-US" altLang="zh-CN" dirty="0"/>
              <a:t> at each node (L-R)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2105336" y="3096265"/>
            <a:ext cx="2653725" cy="2779625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46865" y="2023756"/>
            <a:ext cx="4259142" cy="3605712"/>
            <a:chOff x="4150522" y="1663159"/>
            <a:chExt cx="4150135" cy="3513428"/>
          </a:xfrm>
        </p:grpSpPr>
        <p:sp>
          <p:nvSpPr>
            <p:cNvPr id="20" name="Rectangle 19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23" name="Straight Arrow Connector 22"/>
            <p:cNvCxnSpPr>
              <a:stCxn id="20" idx="2"/>
              <a:endCxn id="43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  <a:endCxn id="40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4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5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2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31" name="Straight Arrow Connector 30"/>
            <p:cNvCxnSpPr>
              <a:stCxn id="41" idx="2"/>
              <a:endCxn id="30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5" idx="2"/>
              <a:endCxn id="29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34" name="Straight Arrow Connector 33"/>
            <p:cNvCxnSpPr>
              <a:stCxn id="41" idx="2"/>
              <a:endCxn id="33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36" name="Straight Arrow Connector 35"/>
            <p:cNvCxnSpPr>
              <a:stCxn id="44" idx="2"/>
              <a:endCxn id="35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38" name="Straight Arrow Connector 37"/>
            <p:cNvCxnSpPr>
              <a:stCxn id="44" idx="2"/>
              <a:endCxn id="37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>
            <a:off x="3784284" y="4766071"/>
            <a:ext cx="276623" cy="48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3963144" y="3248666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3365056" y="4078699"/>
            <a:ext cx="1004101" cy="1660066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2746865" y="4078699"/>
            <a:ext cx="553248" cy="830033"/>
          </a:xfrm>
          <a:prstGeom prst="triangl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1282096" y="1848636"/>
            <a:ext cx="4064168" cy="4196240"/>
          </a:xfrm>
          <a:prstGeom prst="triangle">
            <a:avLst>
              <a:gd name="adj" fmla="val 68275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841398" y="1848636"/>
            <a:ext cx="2739988" cy="3060096"/>
          </a:xfrm>
          <a:prstGeom prst="triangle">
            <a:avLst>
              <a:gd name="adj" fmla="val 50121"/>
            </a:avLst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4967245" y="3096265"/>
            <a:ext cx="1485515" cy="1718739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6281287" y="3043304"/>
            <a:ext cx="830713" cy="1035396"/>
          </a:xfrm>
          <a:prstGeom prst="triangle">
            <a:avLst>
              <a:gd name="adj" fmla="val 501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-2577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226404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-162642"/>
            <a:ext cx="8072120" cy="608885"/>
          </a:xfrm>
          <a:prstGeom prst="rect">
            <a:avLst/>
          </a:prstGeom>
        </p:spPr>
        <p:txBody>
          <a:bodyPr vert="horz" wrap="square" lIns="0" tIns="298196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dirty="0">
                <a:latin typeface="+mj-lt"/>
              </a:rPr>
              <a:t>T</a:t>
            </a:r>
            <a:r>
              <a:rPr spc="-25" dirty="0">
                <a:latin typeface="+mj-lt"/>
              </a:rPr>
              <a:t>ree</a:t>
            </a:r>
            <a:r>
              <a:rPr dirty="0">
                <a:latin typeface="+mj-lt"/>
              </a:rPr>
              <a:t> balan</a:t>
            </a:r>
            <a:r>
              <a:rPr spc="-20" dirty="0">
                <a:latin typeface="+mj-lt"/>
              </a:rPr>
              <a:t>c</a:t>
            </a:r>
            <a:r>
              <a:rPr dirty="0">
                <a:latin typeface="+mj-lt"/>
              </a:rPr>
              <a:t>in</a:t>
            </a:r>
            <a:r>
              <a:rPr spc="-25" dirty="0">
                <a:latin typeface="+mj-lt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94" y="1271596"/>
            <a:ext cx="6944810" cy="3829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8994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altLang="zh-CN" sz="2000" spc="-25" dirty="0">
                <a:cs typeface="Calibri"/>
              </a:rPr>
              <a:t>G</a:t>
            </a:r>
            <a:r>
              <a:rPr lang="en-US" altLang="zh-CN" sz="2000" dirty="0">
                <a:cs typeface="Calibri"/>
              </a:rPr>
              <a:t>i</a:t>
            </a:r>
            <a:r>
              <a:rPr lang="en-US" altLang="zh-CN" sz="2000" spc="-20" dirty="0">
                <a:cs typeface="Calibri"/>
              </a:rPr>
              <a:t>ve</a:t>
            </a:r>
            <a:r>
              <a:rPr lang="en-US" altLang="zh-CN" sz="2000" dirty="0">
                <a:cs typeface="Calibri"/>
              </a:rPr>
              <a:t>n an i</a:t>
            </a:r>
            <a:r>
              <a:rPr lang="en-US" altLang="zh-CN" sz="2000" spc="-30" dirty="0">
                <a:cs typeface="Calibri"/>
              </a:rPr>
              <a:t>m</a:t>
            </a:r>
            <a:r>
              <a:rPr lang="en-US" altLang="zh-CN" sz="2000" dirty="0">
                <a:cs typeface="Calibri"/>
              </a:rPr>
              <a:t>balan</a:t>
            </a:r>
            <a:r>
              <a:rPr lang="en-US" altLang="zh-CN" sz="2000" spc="-15" dirty="0">
                <a:cs typeface="Calibri"/>
              </a:rPr>
              <a:t>ce</a:t>
            </a:r>
            <a:r>
              <a:rPr lang="en-US" altLang="zh-CN" sz="2000" dirty="0">
                <a:cs typeface="Calibri"/>
              </a:rPr>
              <a:t>d </a:t>
            </a:r>
            <a:r>
              <a:rPr lang="en-US" altLang="zh-CN" sz="2000" spc="-25" dirty="0">
                <a:cs typeface="Calibri"/>
              </a:rPr>
              <a:t>B</a:t>
            </a:r>
            <a:r>
              <a:rPr lang="en-US" altLang="zh-CN" sz="2000" dirty="0">
                <a:cs typeface="Calibri"/>
              </a:rPr>
              <a:t>ST</a:t>
            </a:r>
            <a:r>
              <a:rPr lang="en-US" altLang="zh-CN" sz="2000" spc="-10" dirty="0">
                <a:cs typeface="Calibri"/>
              </a:rPr>
              <a:t>,</a:t>
            </a:r>
            <a:r>
              <a:rPr lang="en-US" altLang="zh-CN" sz="2000" dirty="0">
                <a:cs typeface="Calibri"/>
              </a:rPr>
              <a:t> </a:t>
            </a:r>
            <a:r>
              <a:rPr lang="en-US" altLang="zh-CN" sz="2000" spc="-30" dirty="0">
                <a:cs typeface="Calibri"/>
              </a:rPr>
              <a:t>w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dirty="0">
                <a:cs typeface="Calibri"/>
              </a:rPr>
              <a:t> can appl</a:t>
            </a:r>
            <a:r>
              <a:rPr lang="en-US" altLang="zh-CN" sz="2000" spc="-15" dirty="0">
                <a:cs typeface="Calibri"/>
              </a:rPr>
              <a:t>y</a:t>
            </a:r>
            <a:r>
              <a:rPr lang="en-US" altLang="zh-CN" sz="2000" dirty="0">
                <a:cs typeface="Calibri"/>
              </a:rPr>
              <a:t> s</a:t>
            </a:r>
            <a:r>
              <a:rPr lang="en-US" altLang="zh-CN" sz="2000" spc="-5" dirty="0">
                <a:cs typeface="Calibri"/>
              </a:rPr>
              <a:t>o</a:t>
            </a:r>
            <a:r>
              <a:rPr lang="en-US" altLang="zh-CN" sz="2000" spc="-25" dirty="0">
                <a:cs typeface="Calibri"/>
              </a:rPr>
              <a:t>me</a:t>
            </a:r>
            <a:r>
              <a:rPr lang="en-US" altLang="zh-CN" sz="2000" spc="-1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s</a:t>
            </a:r>
            <a:r>
              <a:rPr lang="en-US" altLang="zh-CN" sz="2000" spc="-20" dirty="0">
                <a:cs typeface="Calibri"/>
              </a:rPr>
              <a:t>y</a:t>
            </a:r>
            <a:r>
              <a:rPr lang="en-US" altLang="zh-CN" sz="2000" dirty="0">
                <a:cs typeface="Calibri"/>
              </a:rPr>
              <a:t>s</a:t>
            </a:r>
            <a:r>
              <a:rPr lang="en-US" altLang="zh-CN" sz="2000" spc="-20" dirty="0">
                <a:cs typeface="Calibri"/>
              </a:rPr>
              <a:t>temati</a:t>
            </a:r>
            <a:r>
              <a:rPr lang="en-US" altLang="zh-CN" sz="2000" spc="-15" dirty="0">
                <a:cs typeface="Calibri"/>
              </a:rPr>
              <a:t>c</a:t>
            </a:r>
            <a:r>
              <a:rPr lang="en-US" altLang="zh-CN" sz="2000" dirty="0">
                <a:cs typeface="Calibri"/>
              </a:rPr>
              <a:t> s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dirty="0">
                <a:cs typeface="Calibri"/>
              </a:rPr>
              <a:t>qu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dirty="0">
                <a:cs typeface="Calibri"/>
              </a:rPr>
              <a:t>n</a:t>
            </a:r>
            <a:r>
              <a:rPr lang="en-US" altLang="zh-CN" sz="2000" spc="-15" dirty="0">
                <a:cs typeface="Calibri"/>
              </a:rPr>
              <a:t>ce</a:t>
            </a:r>
            <a:r>
              <a:rPr lang="en-US" altLang="zh-CN" sz="200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o</a:t>
            </a:r>
            <a:r>
              <a:rPr lang="en-US" altLang="zh-CN" sz="2000" dirty="0">
                <a:cs typeface="Calibri"/>
              </a:rPr>
              <a:t>f </a:t>
            </a:r>
            <a:r>
              <a:rPr lang="en-US" altLang="zh-CN" sz="2000" spc="-5" dirty="0">
                <a:cs typeface="Calibri"/>
              </a:rPr>
              <a:t>operation</a:t>
            </a:r>
            <a:r>
              <a:rPr lang="en-US" altLang="zh-CN" sz="2000" dirty="0">
                <a:cs typeface="Calibri"/>
              </a:rPr>
              <a:t>s to </a:t>
            </a:r>
            <a:r>
              <a:rPr lang="en-US" altLang="zh-CN" sz="2000" spc="-20" dirty="0">
                <a:cs typeface="Calibri"/>
              </a:rPr>
              <a:t>make</a:t>
            </a:r>
            <a:r>
              <a:rPr lang="en-US" altLang="zh-CN" sz="2000" dirty="0">
                <a:cs typeface="Calibri"/>
              </a:rPr>
              <a:t> i</a:t>
            </a:r>
            <a:r>
              <a:rPr lang="en-US" altLang="zh-CN" sz="2000" spc="-15" dirty="0">
                <a:cs typeface="Calibri"/>
              </a:rPr>
              <a:t>t</a:t>
            </a:r>
            <a:r>
              <a:rPr lang="en-US" altLang="zh-CN" sz="2000" spc="-1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balan</a:t>
            </a:r>
            <a:r>
              <a:rPr lang="en-US" altLang="zh-CN" sz="2000" spc="-15" dirty="0">
                <a:cs typeface="Calibri"/>
              </a:rPr>
              <a:t>ce</a:t>
            </a:r>
            <a:r>
              <a:rPr lang="en-US" altLang="zh-CN" sz="2000" dirty="0">
                <a:cs typeface="Calibri"/>
              </a:rPr>
              <a:t>d: </a:t>
            </a:r>
            <a:r>
              <a:rPr sz="2000" spc="-25" dirty="0">
                <a:cs typeface="Calibri"/>
              </a:rPr>
              <a:t>B</a:t>
            </a:r>
            <a:r>
              <a:rPr sz="2000" dirty="0">
                <a:cs typeface="Calibri"/>
              </a:rPr>
              <a:t>ST </a:t>
            </a:r>
            <a:r>
              <a:rPr sz="2000" spc="-30" dirty="0">
                <a:cs typeface="Calibri"/>
              </a:rPr>
              <a:t>w</a:t>
            </a:r>
            <a:r>
              <a:rPr sz="2000" dirty="0">
                <a:cs typeface="Calibri"/>
              </a:rPr>
              <a:t>ith th</a:t>
            </a:r>
            <a:r>
              <a:rPr sz="2000" spc="-20" dirty="0">
                <a:cs typeface="Calibri"/>
              </a:rPr>
              <a:t>e</a:t>
            </a:r>
            <a:r>
              <a:rPr sz="2000" dirty="0">
                <a:cs typeface="Calibri"/>
              </a:rPr>
              <a:t> </a:t>
            </a:r>
            <a:r>
              <a:rPr sz="2000" dirty="0">
                <a:solidFill>
                  <a:srgbClr val="3366FF"/>
                </a:solidFill>
                <a:cs typeface="Calibri"/>
              </a:rPr>
              <a:t>sh</a:t>
            </a:r>
            <a:r>
              <a:rPr sz="20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sz="2000" spc="-20" dirty="0">
                <a:solidFill>
                  <a:srgbClr val="3366FF"/>
                </a:solidFill>
                <a:cs typeface="Calibri"/>
              </a:rPr>
              <a:t>r</a:t>
            </a:r>
            <a:r>
              <a:rPr sz="2000" spc="-15" dirty="0">
                <a:solidFill>
                  <a:srgbClr val="3366FF"/>
                </a:solidFill>
                <a:cs typeface="Calibri"/>
              </a:rPr>
              <a:t>te</a:t>
            </a:r>
            <a:r>
              <a:rPr sz="2000" dirty="0">
                <a:solidFill>
                  <a:srgbClr val="3366FF"/>
                </a:solidFill>
                <a:cs typeface="Calibri"/>
              </a:rPr>
              <a:t>s</a:t>
            </a:r>
            <a:r>
              <a:rPr sz="2000" spc="-15" dirty="0">
                <a:solidFill>
                  <a:srgbClr val="3366FF"/>
                </a:solidFill>
                <a:cs typeface="Calibri"/>
              </a:rPr>
              <a:t>t</a:t>
            </a:r>
            <a:r>
              <a:rPr sz="2000" dirty="0">
                <a:solidFill>
                  <a:srgbClr val="3366FF"/>
                </a:solidFill>
                <a:cs typeface="Calibri"/>
              </a:rPr>
              <a:t> </a:t>
            </a:r>
            <a:r>
              <a:rPr sz="2000" dirty="0">
                <a:cs typeface="Calibri"/>
              </a:rPr>
              <a:t>h</a:t>
            </a:r>
            <a:r>
              <a:rPr sz="2000" spc="-20" dirty="0">
                <a:cs typeface="Calibri"/>
              </a:rPr>
              <a:t>e</a:t>
            </a:r>
            <a:r>
              <a:rPr sz="2000" dirty="0">
                <a:cs typeface="Calibri"/>
              </a:rPr>
              <a:t>i</a:t>
            </a:r>
            <a:r>
              <a:rPr sz="2000" spc="-15" dirty="0">
                <a:cs typeface="Calibri"/>
              </a:rPr>
              <a:t>g</a:t>
            </a:r>
            <a:r>
              <a:rPr sz="2000" dirty="0">
                <a:cs typeface="Calibri"/>
              </a:rPr>
              <a:t>h</a:t>
            </a:r>
            <a:r>
              <a:rPr sz="2000" spc="-15" dirty="0">
                <a:cs typeface="Calibri"/>
              </a:rPr>
              <a:t>t</a:t>
            </a:r>
            <a:r>
              <a:rPr sz="2000" dirty="0"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pPr marL="12700" marR="789940">
              <a:lnSpc>
                <a:spcPts val="3800"/>
              </a:lnSpc>
              <a:tabLst>
                <a:tab pos="355600" algn="l"/>
              </a:tabLst>
            </a:pPr>
            <a:endParaRPr lang="en-US" sz="2000" dirty="0">
              <a:cs typeface="Calibri"/>
            </a:endParaRPr>
          </a:p>
          <a:p>
            <a:pPr marL="355600" marR="78994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altLang="zh-CN" sz="2000" dirty="0">
                <a:cs typeface="Calibri"/>
              </a:rPr>
              <a:t>But to </a:t>
            </a:r>
            <a:r>
              <a:rPr lang="en-US" altLang="zh-CN" sz="2000" spc="-25" dirty="0">
                <a:cs typeface="Calibri"/>
              </a:rPr>
              <a:t>m</a:t>
            </a:r>
            <a:r>
              <a:rPr lang="en-US" altLang="zh-CN" sz="2000" dirty="0">
                <a:cs typeface="Calibri"/>
              </a:rPr>
              <a:t>aintain a balanced BST after </a:t>
            </a:r>
            <a:r>
              <a:rPr lang="en-US" altLang="zh-CN" sz="2000" spc="-15" dirty="0">
                <a:cs typeface="Calibri"/>
              </a:rPr>
              <a:t>multiple node insertions and removals </a:t>
            </a:r>
            <a:r>
              <a:rPr lang="en-US" altLang="zh-CN" sz="2000" spc="-15" dirty="0">
                <a:solidFill>
                  <a:schemeClr val="accent6"/>
                </a:solidFill>
                <a:cs typeface="Calibri"/>
              </a:rPr>
              <a:t>is difficult/expensive</a:t>
            </a:r>
            <a:r>
              <a:rPr lang="en-US" altLang="zh-CN" sz="2000" spc="-15" dirty="0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18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7"/>
    </mc:Choice>
    <mc:Fallback xmlns="">
      <p:transition spd="slow" advTm="5130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251" y="2039562"/>
            <a:ext cx="6831106" cy="2033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SG" sz="1600" dirty="0">
                <a:solidFill>
                  <a:prstClr val="black"/>
                </a:solidFill>
                <a:latin typeface="Verdana"/>
              </a:rPr>
              <a:t>How to balance a tree?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Sort all the data in an array and reconstruct the tree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The AVL Tree: </a:t>
            </a:r>
          </a:p>
          <a:p>
            <a:pPr marL="942975" lvl="2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It is a locally balanced tree: </a:t>
            </a:r>
          </a:p>
          <a:p>
            <a:pPr marL="942975" lvl="2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Heights of left vs right subtrees diﬀer by at most 1</a:t>
            </a:r>
          </a:p>
          <a:p>
            <a:pPr marL="942975" lvl="2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invented </a:t>
            </a:r>
            <a:r>
              <a:rPr lang="en-SG" sz="1400" dirty="0">
                <a:latin typeface="Verdana"/>
              </a:rPr>
              <a:t>by</a:t>
            </a:r>
            <a:r>
              <a:rPr lang="en-SG" sz="1400" b="1" dirty="0">
                <a:solidFill>
                  <a:srgbClr val="3366FF"/>
                </a:solidFill>
                <a:latin typeface="Verdana"/>
              </a:rPr>
              <a:t> </a:t>
            </a:r>
            <a:r>
              <a:rPr lang="en-SG" sz="1400" b="1" dirty="0" err="1">
                <a:solidFill>
                  <a:srgbClr val="3366FF"/>
                </a:solidFill>
                <a:latin typeface="Verdana"/>
              </a:rPr>
              <a:t>Adel’son-Velskii</a:t>
            </a:r>
            <a:r>
              <a:rPr lang="en-SG" sz="1400" b="1" dirty="0">
                <a:solidFill>
                  <a:srgbClr val="3366FF"/>
                </a:solidFill>
                <a:latin typeface="Verdana"/>
              </a:rPr>
              <a:t> and Landis</a:t>
            </a:r>
          </a:p>
        </p:txBody>
      </p:sp>
      <p:sp>
        <p:nvSpPr>
          <p:cNvPr id="4" name="object 6"/>
          <p:cNvSpPr/>
          <p:nvPr/>
        </p:nvSpPr>
        <p:spPr>
          <a:xfrm>
            <a:off x="6950496" y="397581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6950496" y="3975814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443710" y="43456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6666319" y="47871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190319" y="477382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190319" y="477382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7457280" y="43456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7457280" y="434568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7203889" y="477706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7203889" y="47770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7710673" y="477706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7710673" y="47770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6480826" y="434928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5" idx="5"/>
            <a:endCxn id="11" idx="1"/>
          </p:cNvCxnSpPr>
          <p:nvPr/>
        </p:nvCxnSpPr>
        <p:spPr>
          <a:xfrm>
            <a:off x="7166821" y="4146228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5" idx="3"/>
            <a:endCxn id="6" idx="7"/>
          </p:cNvCxnSpPr>
          <p:nvPr/>
        </p:nvCxnSpPr>
        <p:spPr>
          <a:xfrm flipH="1">
            <a:off x="6660035" y="4146227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16" idx="3"/>
            <a:endCxn id="9" idx="0"/>
          </p:cNvCxnSpPr>
          <p:nvPr/>
        </p:nvCxnSpPr>
        <p:spPr>
          <a:xfrm flipH="1">
            <a:off x="6317039" y="4519696"/>
            <a:ext cx="200903" cy="254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1" idx="3"/>
            <a:endCxn id="12" idx="0"/>
          </p:cNvCxnSpPr>
          <p:nvPr/>
        </p:nvCxnSpPr>
        <p:spPr>
          <a:xfrm flipH="1">
            <a:off x="7330609" y="4516096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1" idx="5"/>
            <a:endCxn id="14" idx="0"/>
          </p:cNvCxnSpPr>
          <p:nvPr/>
        </p:nvCxnSpPr>
        <p:spPr>
          <a:xfrm>
            <a:off x="7673605" y="4516096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/>
          <p:nvPr/>
        </p:nvCxnSpPr>
        <p:spPr>
          <a:xfrm>
            <a:off x="6657448" y="4535897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5923213" y="52322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/>
          <p:nvPr/>
        </p:nvCxnSpPr>
        <p:spPr>
          <a:xfrm flipH="1">
            <a:off x="6049933" y="497126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7118953" y="52559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13" idx="3"/>
            <a:endCxn id="25" idx="0"/>
          </p:cNvCxnSpPr>
          <p:nvPr/>
        </p:nvCxnSpPr>
        <p:spPr>
          <a:xfrm>
            <a:off x="7241004" y="4947480"/>
            <a:ext cx="4669" cy="30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7948303" y="520844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/>
          <p:nvPr/>
        </p:nvCxnSpPr>
        <p:spPr>
          <a:xfrm>
            <a:off x="7948327" y="4949698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17"/>
          <p:cNvSpPr/>
          <p:nvPr/>
        </p:nvSpPr>
        <p:spPr>
          <a:xfrm>
            <a:off x="6442396" y="5250821"/>
            <a:ext cx="253440" cy="204747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5"/>
          <p:cNvCxnSpPr>
            <a:stCxn id="7" idx="3"/>
            <a:endCxn id="29" idx="0"/>
          </p:cNvCxnSpPr>
          <p:nvPr/>
        </p:nvCxnSpPr>
        <p:spPr>
          <a:xfrm flipH="1">
            <a:off x="6569116" y="4957571"/>
            <a:ext cx="134319" cy="293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17"/>
          <p:cNvSpPr/>
          <p:nvPr/>
        </p:nvSpPr>
        <p:spPr>
          <a:xfrm>
            <a:off x="6657424" y="57844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2" name="object 39"/>
          <p:cNvSpPr/>
          <p:nvPr/>
        </p:nvSpPr>
        <p:spPr>
          <a:xfrm>
            <a:off x="6812422" y="524704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3" name="直接箭头连接符 38"/>
          <p:cNvCxnSpPr>
            <a:endCxn id="32" idx="0"/>
          </p:cNvCxnSpPr>
          <p:nvPr/>
        </p:nvCxnSpPr>
        <p:spPr>
          <a:xfrm>
            <a:off x="6839172" y="4979318"/>
            <a:ext cx="99970" cy="267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91267" y="3689482"/>
            <a:ext cx="9433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AVL Tree</a:t>
            </a:r>
          </a:p>
        </p:txBody>
      </p:sp>
      <p:cxnSp>
        <p:nvCxnSpPr>
          <p:cNvPr id="38" name="直接箭头连接符 35"/>
          <p:cNvCxnSpPr/>
          <p:nvPr/>
        </p:nvCxnSpPr>
        <p:spPr>
          <a:xfrm>
            <a:off x="6588321" y="5467437"/>
            <a:ext cx="215029" cy="328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9805" y="1400765"/>
            <a:ext cx="68558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SG" sz="1600" dirty="0">
                <a:solidFill>
                  <a:prstClr val="black"/>
                </a:solidFill>
                <a:latin typeface="Verdana"/>
              </a:rPr>
              <a:t>Most Balanced BST: Each tree node has exactly two child nodes except for the bottom 2 levels</a:t>
            </a:r>
          </a:p>
          <a:p>
            <a:pPr defTabSz="685800"/>
            <a:endParaRPr lang="en-US" sz="13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5959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273" y="2955104"/>
            <a:ext cx="7187454" cy="310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Sort all the data in an array and reconstruct the tree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In-order traversal visits every node in the given BST. We obtain the sorted data: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Storage it in an array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Take the middle element of the array as the root of the tree: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The first half of the array is used to build the left subtree of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The second half of the array is used to build the right subtree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Step 4 and Step 5 recursively repeat the step 3-5.      </a:t>
            </a:r>
          </a:p>
          <a:p>
            <a:pPr marL="600075" lvl="1" indent="-257175" defTabSz="685800">
              <a:lnSpc>
                <a:spcPct val="150000"/>
              </a:lnSpc>
              <a:buFont typeface="+mj-lt"/>
              <a:buAutoNum type="arabicPeriod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2603102" y="14009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603102" y="1400926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2096317" y="17707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2096317" y="17707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842926" y="219894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842926" y="21989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3109886" y="17707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3109886" y="17707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2856495" y="22021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2856495" y="22021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3363280" y="22021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3363279" y="22021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2037938" y="26573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2037938" y="26573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2819428" y="1571340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2312642" y="1571339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6" idx="3"/>
            <a:endCxn id="9" idx="0"/>
          </p:cNvCxnSpPr>
          <p:nvPr/>
        </p:nvCxnSpPr>
        <p:spPr>
          <a:xfrm flipH="1">
            <a:off x="1969646" y="1941208"/>
            <a:ext cx="163787" cy="257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2983216" y="194120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3326211" y="1941208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endCxn id="16" idx="0"/>
          </p:cNvCxnSpPr>
          <p:nvPr/>
        </p:nvCxnSpPr>
        <p:spPr>
          <a:xfrm>
            <a:off x="2037962" y="2398593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1575819" y="26573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/>
          <p:nvPr/>
        </p:nvCxnSpPr>
        <p:spPr>
          <a:xfrm flipH="1">
            <a:off x="1702540" y="239637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2536821" y="26573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/>
          <p:nvPr/>
        </p:nvCxnSpPr>
        <p:spPr>
          <a:xfrm flipH="1">
            <a:off x="2695816" y="239637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3600909" y="26335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/>
          <p:nvPr/>
        </p:nvCxnSpPr>
        <p:spPr>
          <a:xfrm>
            <a:off x="3600933" y="2374810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903678" y="1392122"/>
            <a:ext cx="253440" cy="199652"/>
            <a:chOff x="7557806" y="777961"/>
            <a:chExt cx="337920" cy="266202"/>
          </a:xfrm>
        </p:grpSpPr>
        <p:sp>
          <p:nvSpPr>
            <p:cNvPr id="33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4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39855" y="4134558"/>
            <a:ext cx="253440" cy="199652"/>
            <a:chOff x="7557806" y="777961"/>
            <a:chExt cx="337920" cy="266202"/>
          </a:xfrm>
        </p:grpSpPr>
        <p:sp>
          <p:nvSpPr>
            <p:cNvPr id="39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97879" y="4416037"/>
            <a:ext cx="253440" cy="199652"/>
            <a:chOff x="7557806" y="777961"/>
            <a:chExt cx="337920" cy="266202"/>
          </a:xfrm>
        </p:grpSpPr>
        <p:sp>
          <p:nvSpPr>
            <p:cNvPr id="42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3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070560" y="4626009"/>
            <a:ext cx="1037463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defTabSz="685800"/>
            <a:r>
              <a:rPr lang="en-US" sz="1200" dirty="0">
                <a:solidFill>
                  <a:prstClr val="white"/>
                </a:solidFill>
                <a:latin typeface="Verdana"/>
              </a:rPr>
              <a:t>7,14,23,31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8666" y="5167667"/>
            <a:ext cx="138691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defTabSz="685800"/>
            <a:r>
              <a:rPr lang="en-US" sz="1200" dirty="0">
                <a:solidFill>
                  <a:prstClr val="white"/>
                </a:solidFill>
                <a:latin typeface="Verdana"/>
              </a:rPr>
              <a:t>71,73,93,94,99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object 11"/>
          <p:cNvSpPr/>
          <p:nvPr/>
        </p:nvSpPr>
        <p:spPr>
          <a:xfrm>
            <a:off x="5397240" y="1759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7"/>
          <p:cNvSpPr/>
          <p:nvPr/>
        </p:nvSpPr>
        <p:spPr>
          <a:xfrm>
            <a:off x="5144906" y="220062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9" name="直接箭头连接符 35"/>
          <p:cNvCxnSpPr/>
          <p:nvPr/>
        </p:nvCxnSpPr>
        <p:spPr>
          <a:xfrm flipH="1">
            <a:off x="5271627" y="1939654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5"/>
          <p:cNvCxnSpPr>
            <a:stCxn id="34" idx="3"/>
          </p:cNvCxnSpPr>
          <p:nvPr/>
        </p:nvCxnSpPr>
        <p:spPr>
          <a:xfrm flipH="1">
            <a:off x="5613219" y="1562536"/>
            <a:ext cx="327575" cy="25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ject 39"/>
          <p:cNvSpPr/>
          <p:nvPr/>
        </p:nvSpPr>
        <p:spPr>
          <a:xfrm>
            <a:off x="5613219" y="221218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3" name="直接箭头连接符 38"/>
          <p:cNvCxnSpPr/>
          <p:nvPr/>
        </p:nvCxnSpPr>
        <p:spPr>
          <a:xfrm>
            <a:off x="5613243" y="1953437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9"/>
          <p:cNvSpPr/>
          <p:nvPr/>
        </p:nvSpPr>
        <p:spPr>
          <a:xfrm>
            <a:off x="5841036" y="268430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5" name="直接箭头连接符 33"/>
          <p:cNvCxnSpPr/>
          <p:nvPr/>
        </p:nvCxnSpPr>
        <p:spPr>
          <a:xfrm>
            <a:off x="5829544" y="2388222"/>
            <a:ext cx="74135" cy="305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17"/>
          <p:cNvSpPr/>
          <p:nvPr/>
        </p:nvSpPr>
        <p:spPr>
          <a:xfrm>
            <a:off x="6366575" y="175788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8" name="直接箭头连接符 35"/>
          <p:cNvCxnSpPr>
            <a:stCxn id="34" idx="5"/>
            <a:endCxn id="57" idx="1"/>
          </p:cNvCxnSpPr>
          <p:nvPr/>
        </p:nvCxnSpPr>
        <p:spPr>
          <a:xfrm>
            <a:off x="6120003" y="1562536"/>
            <a:ext cx="283687" cy="22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17"/>
          <p:cNvSpPr/>
          <p:nvPr/>
        </p:nvSpPr>
        <p:spPr>
          <a:xfrm>
            <a:off x="6082094" y="21942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4" name="直接箭头连接符 35"/>
          <p:cNvCxnSpPr/>
          <p:nvPr/>
        </p:nvCxnSpPr>
        <p:spPr>
          <a:xfrm flipH="1">
            <a:off x="6241089" y="1933317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17"/>
          <p:cNvSpPr/>
          <p:nvPr/>
        </p:nvSpPr>
        <p:spPr>
          <a:xfrm>
            <a:off x="6365967" y="27069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6" name="直接箭头连接符 35"/>
          <p:cNvCxnSpPr>
            <a:stCxn id="63" idx="5"/>
          </p:cNvCxnSpPr>
          <p:nvPr/>
        </p:nvCxnSpPr>
        <p:spPr>
          <a:xfrm>
            <a:off x="6298419" y="2364701"/>
            <a:ext cx="194269" cy="342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19"/>
          <p:cNvSpPr/>
          <p:nvPr/>
        </p:nvSpPr>
        <p:spPr>
          <a:xfrm>
            <a:off x="6658070" y="218857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0" name="直接箭头连接符 37"/>
          <p:cNvCxnSpPr/>
          <p:nvPr/>
        </p:nvCxnSpPr>
        <p:spPr>
          <a:xfrm>
            <a:off x="6621003" y="192760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9"/>
          <p:cNvSpPr/>
          <p:nvPr/>
        </p:nvSpPr>
        <p:spPr>
          <a:xfrm>
            <a:off x="6925076" y="262510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2" name="直接箭头连接符 38"/>
          <p:cNvCxnSpPr/>
          <p:nvPr/>
        </p:nvCxnSpPr>
        <p:spPr>
          <a:xfrm>
            <a:off x="6925100" y="2366355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63777" y="3530506"/>
            <a:ext cx="2547492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white"/>
                </a:solidFill>
                <a:latin typeface="Verdana"/>
              </a:rPr>
              <a:t>7,14,23,31,70,71,73,93,94,99</a:t>
            </a:r>
          </a:p>
        </p:txBody>
      </p:sp>
    </p:spTree>
    <p:extLst>
      <p:ext uri="{BB962C8B-B14F-4D97-AF65-F5344CB8AC3E}">
        <p14:creationId xmlns:p14="http://schemas.microsoft.com/office/powerpoint/2010/main" val="8716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8" grpId="0" animBg="1"/>
      <p:bldP spid="52" grpId="0" animBg="1"/>
      <p:bldP spid="54" grpId="0" animBg="1"/>
      <p:bldP spid="57" grpId="0" animBg="1"/>
      <p:bldP spid="63" grpId="0" animBg="1"/>
      <p:bldP spid="65" grpId="0" animBg="1"/>
      <p:bldP spid="69" grpId="0" animBg="1"/>
      <p:bldP spid="71" grpId="0" animBg="1"/>
      <p:bldP spid="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0283" y="4440446"/>
            <a:ext cx="3625008" cy="886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 defTabSz="685800">
              <a:lnSpc>
                <a:spcPct val="150000"/>
              </a:lnSpc>
              <a:buFontTx/>
              <a:buAutoNum type="arabicParenR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Need extra array to store sorted data</a:t>
            </a:r>
          </a:p>
          <a:p>
            <a:pPr marL="600075" lvl="1" indent="-257175" defTabSz="685800">
              <a:lnSpc>
                <a:spcPct val="150000"/>
              </a:lnSpc>
              <a:buFontTx/>
              <a:buAutoNum type="arabicParenR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Rebuild the whole tree  </a:t>
            </a:r>
          </a:p>
        </p:txBody>
      </p:sp>
      <p:sp>
        <p:nvSpPr>
          <p:cNvPr id="4" name="object 6"/>
          <p:cNvSpPr/>
          <p:nvPr/>
        </p:nvSpPr>
        <p:spPr>
          <a:xfrm>
            <a:off x="2105395" y="175974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105395" y="1759742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1598610" y="212961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598610" y="21296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1345219" y="255775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345219" y="255775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2612179" y="212961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2612179" y="21296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2358788" y="256099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2358788" y="25609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865573" y="256099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2865572" y="256099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1540231" y="301615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1540231" y="30161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2321721" y="1930156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1814935" y="1930155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6" idx="3"/>
            <a:endCxn id="9" idx="0"/>
          </p:cNvCxnSpPr>
          <p:nvPr/>
        </p:nvCxnSpPr>
        <p:spPr>
          <a:xfrm flipH="1">
            <a:off x="1471939" y="2300024"/>
            <a:ext cx="163787" cy="257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2485509" y="2300024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2828504" y="2300024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endCxn id="16" idx="0"/>
          </p:cNvCxnSpPr>
          <p:nvPr/>
        </p:nvCxnSpPr>
        <p:spPr>
          <a:xfrm>
            <a:off x="1540255" y="2757409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1078112" y="30161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/>
          <p:nvPr/>
        </p:nvCxnSpPr>
        <p:spPr>
          <a:xfrm flipH="1">
            <a:off x="1204833" y="2755189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2039114" y="30161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/>
          <p:nvPr/>
        </p:nvCxnSpPr>
        <p:spPr>
          <a:xfrm flipH="1">
            <a:off x="2198109" y="2755189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3103202" y="299237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/>
          <p:nvPr/>
        </p:nvCxnSpPr>
        <p:spPr>
          <a:xfrm>
            <a:off x="3103226" y="2733626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903678" y="1797238"/>
            <a:ext cx="253440" cy="199652"/>
            <a:chOff x="7557806" y="777961"/>
            <a:chExt cx="337920" cy="266202"/>
          </a:xfrm>
        </p:grpSpPr>
        <p:sp>
          <p:nvSpPr>
            <p:cNvPr id="33" name="object 6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4" name="object 7"/>
            <p:cNvSpPr/>
            <p:nvPr/>
          </p:nvSpPr>
          <p:spPr>
            <a:xfrm>
              <a:off x="7557806" y="777961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46" name="object 11"/>
          <p:cNvSpPr/>
          <p:nvPr/>
        </p:nvSpPr>
        <p:spPr>
          <a:xfrm>
            <a:off x="5397240" y="21645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7"/>
          <p:cNvSpPr/>
          <p:nvPr/>
        </p:nvSpPr>
        <p:spPr>
          <a:xfrm>
            <a:off x="5144906" y="26057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9" name="直接箭头连接符 35"/>
          <p:cNvCxnSpPr/>
          <p:nvPr/>
        </p:nvCxnSpPr>
        <p:spPr>
          <a:xfrm flipH="1">
            <a:off x="5271627" y="2344770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5"/>
          <p:cNvCxnSpPr>
            <a:stCxn id="34" idx="3"/>
          </p:cNvCxnSpPr>
          <p:nvPr/>
        </p:nvCxnSpPr>
        <p:spPr>
          <a:xfrm flipH="1">
            <a:off x="5613219" y="1967652"/>
            <a:ext cx="327575" cy="25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ject 39"/>
          <p:cNvSpPr/>
          <p:nvPr/>
        </p:nvSpPr>
        <p:spPr>
          <a:xfrm>
            <a:off x="5613219" y="26173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3" name="直接箭头连接符 38"/>
          <p:cNvCxnSpPr/>
          <p:nvPr/>
        </p:nvCxnSpPr>
        <p:spPr>
          <a:xfrm>
            <a:off x="5613243" y="2358553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9"/>
          <p:cNvSpPr/>
          <p:nvPr/>
        </p:nvSpPr>
        <p:spPr>
          <a:xfrm>
            <a:off x="5841036" y="308942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5" name="直接箭头连接符 33"/>
          <p:cNvCxnSpPr/>
          <p:nvPr/>
        </p:nvCxnSpPr>
        <p:spPr>
          <a:xfrm>
            <a:off x="5829544" y="2793338"/>
            <a:ext cx="74135" cy="305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17"/>
          <p:cNvSpPr/>
          <p:nvPr/>
        </p:nvSpPr>
        <p:spPr>
          <a:xfrm>
            <a:off x="6366575" y="216300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8" name="直接箭头连接符 35"/>
          <p:cNvCxnSpPr>
            <a:stCxn id="34" idx="5"/>
            <a:endCxn id="57" idx="1"/>
          </p:cNvCxnSpPr>
          <p:nvPr/>
        </p:nvCxnSpPr>
        <p:spPr>
          <a:xfrm>
            <a:off x="6120003" y="1967652"/>
            <a:ext cx="283687" cy="22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17"/>
          <p:cNvSpPr/>
          <p:nvPr/>
        </p:nvSpPr>
        <p:spPr>
          <a:xfrm>
            <a:off x="6082094" y="259940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4" name="直接箭头连接符 35"/>
          <p:cNvCxnSpPr/>
          <p:nvPr/>
        </p:nvCxnSpPr>
        <p:spPr>
          <a:xfrm flipH="1">
            <a:off x="6241089" y="233843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17"/>
          <p:cNvSpPr/>
          <p:nvPr/>
        </p:nvSpPr>
        <p:spPr>
          <a:xfrm>
            <a:off x="6365967" y="3112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6" name="直接箭头连接符 35"/>
          <p:cNvCxnSpPr>
            <a:stCxn id="63" idx="5"/>
          </p:cNvCxnSpPr>
          <p:nvPr/>
        </p:nvCxnSpPr>
        <p:spPr>
          <a:xfrm>
            <a:off x="6298419" y="2769817"/>
            <a:ext cx="194269" cy="342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19"/>
          <p:cNvSpPr/>
          <p:nvPr/>
        </p:nvSpPr>
        <p:spPr>
          <a:xfrm>
            <a:off x="6658070" y="25936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0" name="直接箭头连接符 37"/>
          <p:cNvCxnSpPr/>
          <p:nvPr/>
        </p:nvCxnSpPr>
        <p:spPr>
          <a:xfrm>
            <a:off x="6621003" y="2332717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9"/>
          <p:cNvSpPr/>
          <p:nvPr/>
        </p:nvSpPr>
        <p:spPr>
          <a:xfrm>
            <a:off x="6925076" y="30302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2" name="直接箭头连接符 38"/>
          <p:cNvCxnSpPr/>
          <p:nvPr/>
        </p:nvCxnSpPr>
        <p:spPr>
          <a:xfrm>
            <a:off x="6925100" y="2771471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56639" y="3588941"/>
            <a:ext cx="3805980" cy="886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Most Balanced BST: Each tree node has exactly two child nodes except for the bottom 2 levels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733774" y="2363987"/>
            <a:ext cx="907676" cy="487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974" y="3567226"/>
            <a:ext cx="4055437" cy="17081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treeBalance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data[],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last,</a:t>
            </a:r>
            <a:r>
              <a:rPr lang="en-SG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if(last&lt;first){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 = 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root,data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[middle]);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treeBalance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(data,first,middle-1,root);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treeBalance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(data,middle+1,last,root);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77735" y="2069191"/>
            <a:ext cx="2246128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050" dirty="0">
                <a:solidFill>
                  <a:prstClr val="white"/>
                </a:solidFill>
                <a:latin typeface="Verdana"/>
              </a:rPr>
              <a:t>7,14,23,31,70,71,73,93,94,99</a:t>
            </a:r>
          </a:p>
        </p:txBody>
      </p:sp>
    </p:spTree>
    <p:extLst>
      <p:ext uri="{BB962C8B-B14F-4D97-AF65-F5344CB8AC3E}">
        <p14:creationId xmlns:p14="http://schemas.microsoft.com/office/powerpoint/2010/main" val="353016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5381" y="1312338"/>
            <a:ext cx="7440517" cy="254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Add/ remove only one node to/ from a BST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The BST may become unbalance after insertion or removal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Instead of reconstructing the BST via sorting data, the BST can be locally balanced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It is known as AVL Tree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The height of left and right subtrees of every node differ by at most one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4048997" y="389704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4048997" y="3897040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3542211" y="426690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3746690" y="4698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3288820" y="469505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3577835" y="431088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4555781" y="426690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4555781" y="426690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4302389" y="469829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4302389" y="4698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4809174" y="469829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4809173" y="4698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3483832" y="515345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3483832" y="51534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4265322" y="4067454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3758536" y="4067454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3704555" y="4510533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4429110" y="4437322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4772106" y="4437322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6" idx="0"/>
          </p:cNvCxnSpPr>
          <p:nvPr/>
        </p:nvCxnSpPr>
        <p:spPr>
          <a:xfrm flipH="1">
            <a:off x="3610552" y="4868706"/>
            <a:ext cx="173254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3289258" y="47333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/>
          <p:nvPr/>
        </p:nvCxnSpPr>
        <p:spPr>
          <a:xfrm flipH="1">
            <a:off x="3444432" y="448136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3982715" y="51534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/>
          <p:nvPr/>
        </p:nvCxnSpPr>
        <p:spPr>
          <a:xfrm flipH="1">
            <a:off x="4141710" y="489248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5046803" y="51296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/>
          <p:nvPr/>
        </p:nvCxnSpPr>
        <p:spPr>
          <a:xfrm>
            <a:off x="5046827" y="4870925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6"/>
          <p:cNvSpPr/>
          <p:nvPr/>
        </p:nvSpPr>
        <p:spPr>
          <a:xfrm>
            <a:off x="6699515" y="387325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1" name="object 7"/>
          <p:cNvSpPr/>
          <p:nvPr/>
        </p:nvSpPr>
        <p:spPr>
          <a:xfrm>
            <a:off x="6699515" y="3873258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2" name="object 8"/>
          <p:cNvSpPr/>
          <p:nvPr/>
        </p:nvSpPr>
        <p:spPr>
          <a:xfrm>
            <a:off x="6192729" y="424312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3" name="object 9"/>
          <p:cNvSpPr/>
          <p:nvPr/>
        </p:nvSpPr>
        <p:spPr>
          <a:xfrm>
            <a:off x="6415338" y="468460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4" name="object 10"/>
          <p:cNvSpPr/>
          <p:nvPr/>
        </p:nvSpPr>
        <p:spPr>
          <a:xfrm>
            <a:off x="5939338" y="467127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5" name="object 11"/>
          <p:cNvSpPr/>
          <p:nvPr/>
        </p:nvSpPr>
        <p:spPr>
          <a:xfrm>
            <a:off x="5939338" y="467127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" name="object 14"/>
          <p:cNvSpPr/>
          <p:nvPr/>
        </p:nvSpPr>
        <p:spPr>
          <a:xfrm>
            <a:off x="7206299" y="424312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" name="object 15"/>
          <p:cNvSpPr/>
          <p:nvPr/>
        </p:nvSpPr>
        <p:spPr>
          <a:xfrm>
            <a:off x="7206299" y="42431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8" name="object 16"/>
          <p:cNvSpPr/>
          <p:nvPr/>
        </p:nvSpPr>
        <p:spPr>
          <a:xfrm>
            <a:off x="6952907" y="467451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9" name="object 17"/>
          <p:cNvSpPr/>
          <p:nvPr/>
        </p:nvSpPr>
        <p:spPr>
          <a:xfrm>
            <a:off x="6952907" y="46745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0" name="object 18"/>
          <p:cNvSpPr/>
          <p:nvPr/>
        </p:nvSpPr>
        <p:spPr>
          <a:xfrm>
            <a:off x="7459692" y="467451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1" name="object 19"/>
          <p:cNvSpPr/>
          <p:nvPr/>
        </p:nvSpPr>
        <p:spPr>
          <a:xfrm>
            <a:off x="7459691" y="46745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" name="object 39"/>
          <p:cNvSpPr/>
          <p:nvPr/>
        </p:nvSpPr>
        <p:spPr>
          <a:xfrm>
            <a:off x="6229845" y="424672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3" name="直接箭头连接符 32"/>
          <p:cNvCxnSpPr>
            <a:stCxn id="31" idx="5"/>
            <a:endCxn id="37" idx="1"/>
          </p:cNvCxnSpPr>
          <p:nvPr/>
        </p:nvCxnSpPr>
        <p:spPr>
          <a:xfrm>
            <a:off x="6915840" y="4043672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3"/>
          <p:cNvCxnSpPr>
            <a:stCxn id="31" idx="3"/>
            <a:endCxn id="32" idx="7"/>
          </p:cNvCxnSpPr>
          <p:nvPr/>
        </p:nvCxnSpPr>
        <p:spPr>
          <a:xfrm flipH="1">
            <a:off x="6409054" y="4043671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34"/>
          <p:cNvCxnSpPr>
            <a:stCxn id="42" idx="3"/>
            <a:endCxn id="35" idx="0"/>
          </p:cNvCxnSpPr>
          <p:nvPr/>
        </p:nvCxnSpPr>
        <p:spPr>
          <a:xfrm flipH="1">
            <a:off x="6066058" y="4417140"/>
            <a:ext cx="200903" cy="254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35"/>
          <p:cNvCxnSpPr>
            <a:stCxn id="37" idx="3"/>
            <a:endCxn id="38" idx="0"/>
          </p:cNvCxnSpPr>
          <p:nvPr/>
        </p:nvCxnSpPr>
        <p:spPr>
          <a:xfrm flipH="1">
            <a:off x="7079628" y="4413540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37" idx="5"/>
            <a:endCxn id="40" idx="0"/>
          </p:cNvCxnSpPr>
          <p:nvPr/>
        </p:nvCxnSpPr>
        <p:spPr>
          <a:xfrm>
            <a:off x="7422624" y="4413540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8"/>
          <p:cNvCxnSpPr/>
          <p:nvPr/>
        </p:nvCxnSpPr>
        <p:spPr>
          <a:xfrm>
            <a:off x="6406467" y="4433341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17"/>
          <p:cNvSpPr/>
          <p:nvPr/>
        </p:nvSpPr>
        <p:spPr>
          <a:xfrm>
            <a:off x="5672231" y="51296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0" name="直接箭头连接符 35"/>
          <p:cNvCxnSpPr/>
          <p:nvPr/>
        </p:nvCxnSpPr>
        <p:spPr>
          <a:xfrm flipH="1">
            <a:off x="5798952" y="486870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ject 17"/>
          <p:cNvSpPr/>
          <p:nvPr/>
        </p:nvSpPr>
        <p:spPr>
          <a:xfrm>
            <a:off x="6867971" y="51533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2" name="直接箭头连接符 35"/>
          <p:cNvCxnSpPr>
            <a:stCxn id="39" idx="3"/>
            <a:endCxn id="51" idx="0"/>
          </p:cNvCxnSpPr>
          <p:nvPr/>
        </p:nvCxnSpPr>
        <p:spPr>
          <a:xfrm>
            <a:off x="6990023" y="4844924"/>
            <a:ext cx="4669" cy="30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9"/>
          <p:cNvSpPr/>
          <p:nvPr/>
        </p:nvSpPr>
        <p:spPr>
          <a:xfrm>
            <a:off x="7697321" y="51058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/>
          <p:nvPr/>
        </p:nvCxnSpPr>
        <p:spPr>
          <a:xfrm>
            <a:off x="7697345" y="4847142"/>
            <a:ext cx="126696" cy="25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7"/>
          <p:cNvSpPr/>
          <p:nvPr/>
        </p:nvSpPr>
        <p:spPr>
          <a:xfrm>
            <a:off x="6191414" y="5148265"/>
            <a:ext cx="253440" cy="204747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6" name="直接箭头连接符 35"/>
          <p:cNvCxnSpPr>
            <a:stCxn id="33" idx="3"/>
            <a:endCxn id="55" idx="0"/>
          </p:cNvCxnSpPr>
          <p:nvPr/>
        </p:nvCxnSpPr>
        <p:spPr>
          <a:xfrm flipH="1">
            <a:off x="6318134" y="4855015"/>
            <a:ext cx="134319" cy="293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17"/>
          <p:cNvSpPr/>
          <p:nvPr/>
        </p:nvSpPr>
        <p:spPr>
          <a:xfrm>
            <a:off x="6406443" y="568185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8" name="直接箭头连接符 35"/>
          <p:cNvCxnSpPr>
            <a:stCxn id="55" idx="4"/>
            <a:endCxn id="57" idx="0"/>
          </p:cNvCxnSpPr>
          <p:nvPr/>
        </p:nvCxnSpPr>
        <p:spPr>
          <a:xfrm>
            <a:off x="6318135" y="5353012"/>
            <a:ext cx="215029" cy="328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bject 39"/>
          <p:cNvSpPr/>
          <p:nvPr/>
        </p:nvSpPr>
        <p:spPr>
          <a:xfrm>
            <a:off x="6561440" y="514448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0" name="直接箭头连接符 38"/>
          <p:cNvCxnSpPr>
            <a:endCxn id="59" idx="0"/>
          </p:cNvCxnSpPr>
          <p:nvPr/>
        </p:nvCxnSpPr>
        <p:spPr>
          <a:xfrm>
            <a:off x="6588191" y="4876762"/>
            <a:ext cx="99970" cy="267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8820" y="3636168"/>
            <a:ext cx="18453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Most Balanced BST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1414" y="356055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Balanced BST</a:t>
            </a:r>
          </a:p>
        </p:txBody>
      </p:sp>
    </p:spTree>
    <p:extLst>
      <p:ext uri="{BB962C8B-B14F-4D97-AF65-F5344CB8AC3E}">
        <p14:creationId xmlns:p14="http://schemas.microsoft.com/office/powerpoint/2010/main" val="335219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416" y="1536504"/>
            <a:ext cx="7187454" cy="430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srgbClr val="3366FF"/>
                </a:solidFill>
                <a:latin typeface="Verdana"/>
              </a:rPr>
              <a:t>Balance Factor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: Height of Left Subtree – Height of Right Subtree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All the leave have 0 Balance Factor</a:t>
            </a: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An AVL tree: The height of left and right subtrees of every node differ by at most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Balance Factor of each node in an AVL tree can only be -1, 0 or 1.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prstClr val="black"/>
                </a:solidFill>
                <a:latin typeface="Verdana"/>
              </a:rPr>
              <a:t>Node insertion or node removal from the tree may change the balance factor of its ancestors (from parent, grandparent, grand-grandparent etc. to the root of the tree)</a:t>
            </a:r>
          </a:p>
        </p:txBody>
      </p:sp>
      <p:sp>
        <p:nvSpPr>
          <p:cNvPr id="4" name="object 6"/>
          <p:cNvSpPr/>
          <p:nvPr/>
        </p:nvSpPr>
        <p:spPr>
          <a:xfrm>
            <a:off x="5810561" y="236683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5810561" y="2366839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5303776" y="273670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5508255" y="3168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5050385" y="316485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5339399" y="278067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6317345" y="273670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6317345" y="27367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6063954" y="316809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6063954" y="3168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6570739" y="316809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6362137" y="36077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5245397" y="362325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5298022" y="36334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6026887" y="2537253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5520101" y="2537252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5466120" y="2980331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6190675" y="290712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6533670" y="290712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7" idx="0"/>
          </p:cNvCxnSpPr>
          <p:nvPr/>
        </p:nvCxnSpPr>
        <p:spPr>
          <a:xfrm flipH="1">
            <a:off x="5424742" y="3338504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4831800" y="316485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>
            <a:stCxn id="9" idx="3"/>
            <a:endCxn id="24" idx="7"/>
          </p:cNvCxnSpPr>
          <p:nvPr/>
        </p:nvCxnSpPr>
        <p:spPr>
          <a:xfrm flipH="1">
            <a:off x="5048125" y="2951092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5744280" y="362325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>
            <a:stCxn id="7" idx="5"/>
          </p:cNvCxnSpPr>
          <p:nvPr/>
        </p:nvCxnSpPr>
        <p:spPr>
          <a:xfrm>
            <a:off x="5724580" y="3338505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6607806" y="315390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>
            <a:stCxn id="28" idx="3"/>
          </p:cNvCxnSpPr>
          <p:nvPr/>
        </p:nvCxnSpPr>
        <p:spPr>
          <a:xfrm flipH="1">
            <a:off x="6488857" y="3324316"/>
            <a:ext cx="156065" cy="29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ject 39"/>
          <p:cNvSpPr/>
          <p:nvPr/>
        </p:nvSpPr>
        <p:spPr>
          <a:xfrm>
            <a:off x="4913255" y="362325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9" name="直接箭头连接符 38"/>
          <p:cNvCxnSpPr>
            <a:stCxn id="24" idx="5"/>
            <a:endCxn id="38" idx="0"/>
          </p:cNvCxnSpPr>
          <p:nvPr/>
        </p:nvCxnSpPr>
        <p:spPr>
          <a:xfrm flipH="1">
            <a:off x="5039975" y="3335266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39159" y="345253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62228" y="345253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66288" y="345556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09600" y="344339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9851" y="29936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1545" y="2982454"/>
            <a:ext cx="473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1603" y="295980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96648" y="304174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62228" y="261084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28477" y="2514600"/>
            <a:ext cx="443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11925" y="220972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73508" y="2565611"/>
            <a:ext cx="3131454" cy="1338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685800"/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item;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pPr algn="just" defTabSz="685800"/>
            <a:r>
              <a:rPr lang="en-US" sz="135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5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5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height;</a:t>
            </a:r>
          </a:p>
          <a:p>
            <a:pPr algn="just" defTabSz="685800"/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3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3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53483" y="1419344"/>
            <a:ext cx="7187454" cy="171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200" b="1" dirty="0">
                <a:solidFill>
                  <a:srgbClr val="3366FF"/>
                </a:solidFill>
                <a:latin typeface="Verdana"/>
              </a:rPr>
              <a:t>Balance Factor: </a:t>
            </a:r>
            <a:r>
              <a:rPr lang="en-SG" sz="1200" b="1" dirty="0">
                <a:latin typeface="Verdana"/>
              </a:rPr>
              <a:t>Height of Left Subtree – Height of Right Subtree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557213" lvl="1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7116972" y="229222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7116972" y="2292229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610187" y="26620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6814666" y="3093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6356795" y="30902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645810" y="270606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7623756" y="26620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7623756" y="26620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7370365" y="309348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7370365" y="3093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7877150" y="309348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7668548" y="353310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6551807" y="354864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6604433" y="355880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7333297" y="2462643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6826512" y="2462642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6772530" y="2905721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7497085" y="283251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7840081" y="283251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7" idx="0"/>
          </p:cNvCxnSpPr>
          <p:nvPr/>
        </p:nvCxnSpPr>
        <p:spPr>
          <a:xfrm flipH="1">
            <a:off x="6731152" y="3263894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6138211" y="30902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>
            <a:stCxn id="9" idx="3"/>
            <a:endCxn id="24" idx="7"/>
          </p:cNvCxnSpPr>
          <p:nvPr/>
        </p:nvCxnSpPr>
        <p:spPr>
          <a:xfrm flipH="1">
            <a:off x="6354536" y="2876482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7050691" y="35486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>
            <a:stCxn id="7" idx="5"/>
          </p:cNvCxnSpPr>
          <p:nvPr/>
        </p:nvCxnSpPr>
        <p:spPr>
          <a:xfrm>
            <a:off x="7030991" y="3263895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7914217" y="307929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>
            <a:stCxn id="28" idx="3"/>
          </p:cNvCxnSpPr>
          <p:nvPr/>
        </p:nvCxnSpPr>
        <p:spPr>
          <a:xfrm flipH="1">
            <a:off x="7795267" y="3249706"/>
            <a:ext cx="156065" cy="29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ject 39"/>
          <p:cNvSpPr/>
          <p:nvPr/>
        </p:nvSpPr>
        <p:spPr>
          <a:xfrm>
            <a:off x="6219665" y="35486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9" name="直接箭头连接符 38"/>
          <p:cNvCxnSpPr>
            <a:stCxn id="24" idx="5"/>
            <a:endCxn id="38" idx="0"/>
          </p:cNvCxnSpPr>
          <p:nvPr/>
        </p:nvCxnSpPr>
        <p:spPr>
          <a:xfrm flipH="1">
            <a:off x="6346386" y="3260656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45570" y="337792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68638" y="337792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72699" y="338095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6010" y="336878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26262" y="291900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58953" y="2907844"/>
            <a:ext cx="399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8013" y="288519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03059" y="296713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68638" y="253623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34889" y="2497440"/>
            <a:ext cx="36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8335" y="213511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2692" y="2343657"/>
            <a:ext cx="313145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685800"/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item;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pPr algn="just" defTabSz="685800"/>
            <a:r>
              <a:rPr lang="en-US" sz="1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height;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4374" y="3556406"/>
            <a:ext cx="496802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if(cur==NULL) return 0;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cur-&gt;height; 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6858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balanceFactor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if(cur==NULL) return 0;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height(cur-&gt;left)-height(cur-&gt;right);</a:t>
            </a:r>
          </a:p>
          <a:p>
            <a:pPr defTabSz="6858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28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72267" y="1439850"/>
            <a:ext cx="7187454" cy="4533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prstClr val="black"/>
                </a:solidFill>
                <a:latin typeface="Verdana"/>
              </a:rPr>
              <a:t>Case 1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: Balance factor of nodes along the insertion path from the root to the expectant parent node is zero.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prstClr val="black"/>
                </a:solidFill>
                <a:latin typeface="Verdana"/>
              </a:rPr>
              <a:t>Case 2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: Balance factor of nodes along the insertion path from the root to the expectant parent node is non-zero (1 or -1) but a new node is inserted at the shorter subtree.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b="1" dirty="0">
                <a:solidFill>
                  <a:prstClr val="black"/>
                </a:solidFill>
                <a:latin typeface="Verdana"/>
              </a:rPr>
              <a:t>Case 3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: Balance factor of nodes along the insertion path from the root to the expectant parent node is non-zero (1 or -1) and a new node is inserted at the higher subtree. The new node is inserted at the non-zero balance factor node’s 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child’s Left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LL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child’s Right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RR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child’s Right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LR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</a:t>
            </a:r>
          </a:p>
          <a:p>
            <a:pPr marL="942975" lvl="2" indent="-257175" defTabSz="685800">
              <a:lnSpc>
                <a:spcPct val="150000"/>
              </a:lnSpc>
              <a:buFont typeface="+mj-lt"/>
              <a:buAutoNum type="alphaLcParenR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child’s Left subtree (</a:t>
            </a:r>
            <a:r>
              <a:rPr lang="en-SG" sz="1400" b="1" dirty="0">
                <a:solidFill>
                  <a:prstClr val="black"/>
                </a:solidFill>
                <a:latin typeface="Verdana"/>
              </a:rPr>
              <a:t>RL Case</a:t>
            </a:r>
            <a:r>
              <a:rPr lang="en-SG" sz="1400" dirty="0">
                <a:solidFill>
                  <a:prstClr val="black"/>
                </a:solidFill>
                <a:latin typeface="Verdana"/>
              </a:rPr>
              <a:t>)	</a:t>
            </a:r>
          </a:p>
          <a:p>
            <a:pPr marL="342900" lvl="1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789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814445" y="377532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814445" y="3775320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4307660" y="414518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4512139" y="457657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4054268" y="457333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4343283" y="41891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5321229" y="414518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5321229" y="414518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5067838" y="457657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5067838" y="457657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5574623" y="457657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5366021" y="50161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4249280" y="503173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4301906" y="50418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5030770" y="3945734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4523985" y="3945734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4470003" y="4388813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5194558" y="4315602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5537554" y="4315602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4428625" y="4746986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835684" y="457333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4052009" y="4359574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4748164" y="503173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4728464" y="4746986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5611690" y="456238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</p:cNvCxnSpPr>
          <p:nvPr/>
        </p:nvCxnSpPr>
        <p:spPr>
          <a:xfrm flipH="1">
            <a:off x="5492740" y="4732798"/>
            <a:ext cx="156065" cy="29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917138" y="503173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4043859" y="4743748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43043" y="48610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6111" y="48610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0172" y="486405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3483" y="485187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3735" y="440209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00678" y="4390935"/>
            <a:ext cx="478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70908" y="4371741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0532" y="445022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6111" y="401933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2362" y="3957382"/>
            <a:ext cx="4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5808" y="36182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1430" y="1351303"/>
            <a:ext cx="7581417" cy="198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1: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is zero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at most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 balancing issue.  </a:t>
            </a:r>
          </a:p>
        </p:txBody>
      </p:sp>
      <p:sp>
        <p:nvSpPr>
          <p:cNvPr id="43" name="object 39"/>
          <p:cNvSpPr/>
          <p:nvPr/>
        </p:nvSpPr>
        <p:spPr>
          <a:xfrm>
            <a:off x="3015856" y="15047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4" name="object 39"/>
          <p:cNvSpPr/>
          <p:nvPr/>
        </p:nvSpPr>
        <p:spPr>
          <a:xfrm>
            <a:off x="4491874" y="54880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5" name="直接箭头连接符 38"/>
          <p:cNvCxnSpPr>
            <a:stCxn id="16" idx="5"/>
            <a:endCxn id="44" idx="0"/>
          </p:cNvCxnSpPr>
          <p:nvPr/>
        </p:nvCxnSpPr>
        <p:spPr>
          <a:xfrm>
            <a:off x="4518230" y="5212312"/>
            <a:ext cx="100364" cy="275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39"/>
          <p:cNvSpPr/>
          <p:nvPr/>
        </p:nvSpPr>
        <p:spPr>
          <a:xfrm>
            <a:off x="7933286" y="180633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4272471" y="3775320"/>
            <a:ext cx="427276" cy="1321176"/>
          </a:xfrm>
          <a:custGeom>
            <a:avLst/>
            <a:gdLst>
              <a:gd name="connsiteX0" fmla="*/ 591670 w 591670"/>
              <a:gd name="connsiteY0" fmla="*/ 0 h 1828144"/>
              <a:gd name="connsiteX1" fmla="*/ 519953 w 591670"/>
              <a:gd name="connsiteY1" fmla="*/ 26894 h 1828144"/>
              <a:gd name="connsiteX2" fmla="*/ 430306 w 591670"/>
              <a:gd name="connsiteY2" fmla="*/ 35859 h 1828144"/>
              <a:gd name="connsiteX3" fmla="*/ 286870 w 591670"/>
              <a:gd name="connsiteY3" fmla="*/ 62753 h 1828144"/>
              <a:gd name="connsiteX4" fmla="*/ 233082 w 591670"/>
              <a:gd name="connsiteY4" fmla="*/ 80683 h 1828144"/>
              <a:gd name="connsiteX5" fmla="*/ 179294 w 591670"/>
              <a:gd name="connsiteY5" fmla="*/ 116541 h 1828144"/>
              <a:gd name="connsiteX6" fmla="*/ 107576 w 591670"/>
              <a:gd name="connsiteY6" fmla="*/ 188259 h 1828144"/>
              <a:gd name="connsiteX7" fmla="*/ 71717 w 591670"/>
              <a:gd name="connsiteY7" fmla="*/ 224118 h 1828144"/>
              <a:gd name="connsiteX8" fmla="*/ 44823 w 591670"/>
              <a:gd name="connsiteY8" fmla="*/ 242047 h 1828144"/>
              <a:gd name="connsiteX9" fmla="*/ 35859 w 591670"/>
              <a:gd name="connsiteY9" fmla="*/ 268941 h 1828144"/>
              <a:gd name="connsiteX10" fmla="*/ 17929 w 591670"/>
              <a:gd name="connsiteY10" fmla="*/ 286871 h 1828144"/>
              <a:gd name="connsiteX11" fmla="*/ 0 w 591670"/>
              <a:gd name="connsiteY11" fmla="*/ 340659 h 1828144"/>
              <a:gd name="connsiteX12" fmla="*/ 8965 w 591670"/>
              <a:gd name="connsiteY12" fmla="*/ 591671 h 1828144"/>
              <a:gd name="connsiteX13" fmla="*/ 26894 w 591670"/>
              <a:gd name="connsiteY13" fmla="*/ 690283 h 1828144"/>
              <a:gd name="connsiteX14" fmla="*/ 44823 w 591670"/>
              <a:gd name="connsiteY14" fmla="*/ 815789 h 1828144"/>
              <a:gd name="connsiteX15" fmla="*/ 53788 w 591670"/>
              <a:gd name="connsiteY15" fmla="*/ 842683 h 1828144"/>
              <a:gd name="connsiteX16" fmla="*/ 71717 w 591670"/>
              <a:gd name="connsiteY16" fmla="*/ 869577 h 1828144"/>
              <a:gd name="connsiteX17" fmla="*/ 98612 w 591670"/>
              <a:gd name="connsiteY17" fmla="*/ 914400 h 1828144"/>
              <a:gd name="connsiteX18" fmla="*/ 125506 w 591670"/>
              <a:gd name="connsiteY18" fmla="*/ 995083 h 1828144"/>
              <a:gd name="connsiteX19" fmla="*/ 134470 w 591670"/>
              <a:gd name="connsiteY19" fmla="*/ 1021977 h 1828144"/>
              <a:gd name="connsiteX20" fmla="*/ 143435 w 591670"/>
              <a:gd name="connsiteY20" fmla="*/ 1156447 h 1828144"/>
              <a:gd name="connsiteX21" fmla="*/ 143435 w 591670"/>
              <a:gd name="connsiteY21" fmla="*/ 1389530 h 1828144"/>
              <a:gd name="connsiteX22" fmla="*/ 134470 w 591670"/>
              <a:gd name="connsiteY22" fmla="*/ 1416424 h 1828144"/>
              <a:gd name="connsiteX23" fmla="*/ 107576 w 591670"/>
              <a:gd name="connsiteY23" fmla="*/ 1524000 h 1828144"/>
              <a:gd name="connsiteX24" fmla="*/ 98612 w 591670"/>
              <a:gd name="connsiteY24" fmla="*/ 1550894 h 1828144"/>
              <a:gd name="connsiteX25" fmla="*/ 80682 w 591670"/>
              <a:gd name="connsiteY25" fmla="*/ 1568824 h 1828144"/>
              <a:gd name="connsiteX26" fmla="*/ 62753 w 591670"/>
              <a:gd name="connsiteY26" fmla="*/ 1622612 h 1828144"/>
              <a:gd name="connsiteX27" fmla="*/ 53788 w 591670"/>
              <a:gd name="connsiteY27" fmla="*/ 1649506 h 1828144"/>
              <a:gd name="connsiteX28" fmla="*/ 44823 w 591670"/>
              <a:gd name="connsiteY28" fmla="*/ 1694330 h 1828144"/>
              <a:gd name="connsiteX29" fmla="*/ 26894 w 591670"/>
              <a:gd name="connsiteY29" fmla="*/ 1801906 h 182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670" h="1828144">
                <a:moveTo>
                  <a:pt x="591670" y="0"/>
                </a:moveTo>
                <a:cubicBezTo>
                  <a:pt x="590415" y="502"/>
                  <a:pt x="531378" y="25136"/>
                  <a:pt x="519953" y="26894"/>
                </a:cubicBezTo>
                <a:cubicBezTo>
                  <a:pt x="490271" y="31460"/>
                  <a:pt x="460154" y="32542"/>
                  <a:pt x="430306" y="35859"/>
                </a:cubicBezTo>
                <a:cubicBezTo>
                  <a:pt x="375017" y="42002"/>
                  <a:pt x="340147" y="44993"/>
                  <a:pt x="286870" y="62753"/>
                </a:cubicBezTo>
                <a:cubicBezTo>
                  <a:pt x="268941" y="68730"/>
                  <a:pt x="248807" y="70200"/>
                  <a:pt x="233082" y="80683"/>
                </a:cubicBezTo>
                <a:cubicBezTo>
                  <a:pt x="215153" y="92636"/>
                  <a:pt x="194531" y="101304"/>
                  <a:pt x="179294" y="116541"/>
                </a:cubicBezTo>
                <a:lnTo>
                  <a:pt x="107576" y="188259"/>
                </a:lnTo>
                <a:lnTo>
                  <a:pt x="71717" y="224118"/>
                </a:lnTo>
                <a:lnTo>
                  <a:pt x="44823" y="242047"/>
                </a:lnTo>
                <a:cubicBezTo>
                  <a:pt x="41835" y="251012"/>
                  <a:pt x="40721" y="260838"/>
                  <a:pt x="35859" y="268941"/>
                </a:cubicBezTo>
                <a:cubicBezTo>
                  <a:pt x="31510" y="276189"/>
                  <a:pt x="21709" y="279311"/>
                  <a:pt x="17929" y="286871"/>
                </a:cubicBezTo>
                <a:cubicBezTo>
                  <a:pt x="9477" y="303775"/>
                  <a:pt x="0" y="340659"/>
                  <a:pt x="0" y="340659"/>
                </a:cubicBezTo>
                <a:cubicBezTo>
                  <a:pt x="2988" y="424330"/>
                  <a:pt x="4321" y="508076"/>
                  <a:pt x="8965" y="591671"/>
                </a:cubicBezTo>
                <a:cubicBezTo>
                  <a:pt x="12344" y="652496"/>
                  <a:pt x="12960" y="648484"/>
                  <a:pt x="26894" y="690283"/>
                </a:cubicBezTo>
                <a:cubicBezTo>
                  <a:pt x="34037" y="761711"/>
                  <a:pt x="29826" y="763300"/>
                  <a:pt x="44823" y="815789"/>
                </a:cubicBezTo>
                <a:cubicBezTo>
                  <a:pt x="47419" y="824875"/>
                  <a:pt x="49562" y="834231"/>
                  <a:pt x="53788" y="842683"/>
                </a:cubicBezTo>
                <a:cubicBezTo>
                  <a:pt x="58606" y="852320"/>
                  <a:pt x="66899" y="859940"/>
                  <a:pt x="71717" y="869577"/>
                </a:cubicBezTo>
                <a:cubicBezTo>
                  <a:pt x="94991" y="916125"/>
                  <a:pt x="63592" y="879382"/>
                  <a:pt x="98612" y="914400"/>
                </a:cubicBezTo>
                <a:lnTo>
                  <a:pt x="125506" y="995083"/>
                </a:lnTo>
                <a:lnTo>
                  <a:pt x="134470" y="1021977"/>
                </a:lnTo>
                <a:cubicBezTo>
                  <a:pt x="137458" y="1066800"/>
                  <a:pt x="140116" y="1111647"/>
                  <a:pt x="143435" y="1156447"/>
                </a:cubicBezTo>
                <a:cubicBezTo>
                  <a:pt x="152562" y="1279654"/>
                  <a:pt x="158835" y="1258632"/>
                  <a:pt x="143435" y="1389530"/>
                </a:cubicBezTo>
                <a:cubicBezTo>
                  <a:pt x="142331" y="1398915"/>
                  <a:pt x="137458" y="1407459"/>
                  <a:pt x="134470" y="1416424"/>
                </a:cubicBezTo>
                <a:cubicBezTo>
                  <a:pt x="122398" y="1488859"/>
                  <a:pt x="131255" y="1452963"/>
                  <a:pt x="107576" y="1524000"/>
                </a:cubicBezTo>
                <a:cubicBezTo>
                  <a:pt x="104588" y="1532965"/>
                  <a:pt x="105294" y="1544212"/>
                  <a:pt x="98612" y="1550894"/>
                </a:cubicBezTo>
                <a:lnTo>
                  <a:pt x="80682" y="1568824"/>
                </a:lnTo>
                <a:lnTo>
                  <a:pt x="62753" y="1622612"/>
                </a:lnTo>
                <a:cubicBezTo>
                  <a:pt x="59765" y="1631577"/>
                  <a:pt x="55641" y="1640240"/>
                  <a:pt x="53788" y="1649506"/>
                </a:cubicBezTo>
                <a:lnTo>
                  <a:pt x="44823" y="1694330"/>
                </a:lnTo>
                <a:cubicBezTo>
                  <a:pt x="35383" y="1826501"/>
                  <a:pt x="54616" y="1857350"/>
                  <a:pt x="26894" y="180190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99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7100133" y="1720578"/>
            <a:ext cx="739699" cy="6700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10200" y="2345135"/>
            <a:ext cx="1973654" cy="2620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83853" y="2240442"/>
            <a:ext cx="1701881" cy="2303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Why use BSTs?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01856" y="1308965"/>
            <a:ext cx="4573245" cy="4525963"/>
          </a:xfrm>
        </p:spPr>
        <p:txBody>
          <a:bodyPr>
            <a:normAutofit/>
          </a:bodyPr>
          <a:lstStyle/>
          <a:p>
            <a:r>
              <a:rPr lang="en-US" sz="2000" dirty="0"/>
              <a:t>BSTs are a special form of BT</a:t>
            </a:r>
          </a:p>
          <a:p>
            <a:r>
              <a:rPr lang="en-US" sz="2000" dirty="0"/>
              <a:t>At every node, L &lt; C &lt; R</a:t>
            </a:r>
          </a:p>
          <a:p>
            <a:pPr lvl="1"/>
            <a:r>
              <a:rPr lang="en-US" dirty="0"/>
              <a:t>At every node, we always know whether to continue searching in the left or right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If we continue searching in the left </a:t>
            </a:r>
            <a:r>
              <a:rPr lang="en-US" dirty="0" err="1"/>
              <a:t>subtree</a:t>
            </a:r>
            <a:r>
              <a:rPr lang="en-US" dirty="0"/>
              <a:t>, all nodes in the right </a:t>
            </a:r>
            <a:r>
              <a:rPr lang="en-US" dirty="0" err="1"/>
              <a:t>subtree</a:t>
            </a:r>
            <a:r>
              <a:rPr lang="en-US" dirty="0"/>
              <a:t> can be ignored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9832" y="1752844"/>
            <a:ext cx="3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79646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26567" y="2245949"/>
            <a:ext cx="3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79646"/>
                </a:solidFill>
              </a:rPr>
              <a:t>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15885" y="2160469"/>
            <a:ext cx="3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79646"/>
                </a:solidFill>
              </a:rPr>
              <a:t>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606769" y="1873054"/>
            <a:ext cx="3408812" cy="2885838"/>
            <a:chOff x="4150522" y="1663159"/>
            <a:chExt cx="4150135" cy="3513428"/>
          </a:xfrm>
        </p:grpSpPr>
        <p:sp>
          <p:nvSpPr>
            <p:cNvPr id="35" name="Rectangle 34"/>
            <p:cNvSpPr/>
            <p:nvPr/>
          </p:nvSpPr>
          <p:spPr>
            <a:xfrm>
              <a:off x="6144304" y="1663159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H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527040" y="2341974"/>
              <a:ext cx="1617264" cy="1152013"/>
              <a:chOff x="4384744" y="3185084"/>
              <a:chExt cx="1873872" cy="146375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009368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384744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633992" y="41834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683393" y="2341974"/>
              <a:ext cx="1617264" cy="1157955"/>
              <a:chOff x="6812928" y="3185084"/>
              <a:chExt cx="1873872" cy="14713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437552" y="318508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L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12928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J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62176" y="4191034"/>
                <a:ext cx="624624" cy="4653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M</a:t>
                </a:r>
              </a:p>
            </p:txBody>
          </p:sp>
        </p:grpSp>
        <p:cxnSp>
          <p:nvCxnSpPr>
            <p:cNvPr id="39" name="Straight Arrow Connector 38"/>
            <p:cNvCxnSpPr>
              <a:stCxn id="35" idx="2"/>
              <a:endCxn id="60" idx="0"/>
            </p:cNvCxnSpPr>
            <p:nvPr/>
          </p:nvCxnSpPr>
          <p:spPr>
            <a:xfrm flipH="1">
              <a:off x="5335672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2"/>
              <a:endCxn id="57" idx="0"/>
            </p:cNvCxnSpPr>
            <p:nvPr/>
          </p:nvCxnSpPr>
          <p:spPr>
            <a:xfrm>
              <a:off x="6413849" y="2029403"/>
              <a:ext cx="1078176" cy="3125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61" idx="0"/>
            </p:cNvCxnSpPr>
            <p:nvPr/>
          </p:nvCxnSpPr>
          <p:spPr>
            <a:xfrm flipH="1">
              <a:off x="4796584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62" idx="0"/>
            </p:cNvCxnSpPr>
            <p:nvPr/>
          </p:nvCxnSpPr>
          <p:spPr>
            <a:xfrm>
              <a:off x="5335672" y="2708218"/>
              <a:ext cx="539088" cy="419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58" idx="0"/>
            </p:cNvCxnSpPr>
            <p:nvPr/>
          </p:nvCxnSpPr>
          <p:spPr>
            <a:xfrm flipH="1">
              <a:off x="6952937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59" idx="0"/>
            </p:cNvCxnSpPr>
            <p:nvPr/>
          </p:nvCxnSpPr>
          <p:spPr>
            <a:xfrm>
              <a:off x="7492025" y="2708218"/>
              <a:ext cx="539088" cy="42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05216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G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55397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K</a:t>
              </a:r>
            </a:p>
          </p:txBody>
        </p:sp>
        <p:cxnSp>
          <p:nvCxnSpPr>
            <p:cNvPr id="47" name="Straight Arrow Connector 46"/>
            <p:cNvCxnSpPr>
              <a:stCxn id="58" idx="2"/>
              <a:endCxn id="46" idx="0"/>
            </p:cNvCxnSpPr>
            <p:nvPr/>
          </p:nvCxnSpPr>
          <p:spPr>
            <a:xfrm>
              <a:off x="6952937" y="3499929"/>
              <a:ext cx="372004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2" idx="2"/>
              <a:endCxn id="45" idx="0"/>
            </p:cNvCxnSpPr>
            <p:nvPr/>
          </p:nvCxnSpPr>
          <p:spPr>
            <a:xfrm>
              <a:off x="5874760" y="3493987"/>
              <a:ext cx="0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14074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I</a:t>
              </a:r>
            </a:p>
          </p:txBody>
        </p:sp>
        <p:cxnSp>
          <p:nvCxnSpPr>
            <p:cNvPr id="50" name="Straight Arrow Connector 49"/>
            <p:cNvCxnSpPr>
              <a:stCxn id="58" idx="2"/>
              <a:endCxn id="49" idx="0"/>
            </p:cNvCxnSpPr>
            <p:nvPr/>
          </p:nvCxnSpPr>
          <p:spPr>
            <a:xfrm flipH="1">
              <a:off x="6583618" y="3499929"/>
              <a:ext cx="369319" cy="469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91845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52" name="Straight Arrow Connector 51"/>
            <p:cNvCxnSpPr>
              <a:stCxn id="61" idx="2"/>
              <a:endCxn id="51" idx="0"/>
            </p:cNvCxnSpPr>
            <p:nvPr/>
          </p:nvCxnSpPr>
          <p:spPr>
            <a:xfrm>
              <a:off x="4796584" y="3493987"/>
              <a:ext cx="364805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150522" y="39690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54" name="Straight Arrow Connector 53"/>
            <p:cNvCxnSpPr>
              <a:stCxn id="61" idx="2"/>
              <a:endCxn id="53" idx="0"/>
            </p:cNvCxnSpPr>
            <p:nvPr/>
          </p:nvCxnSpPr>
          <p:spPr>
            <a:xfrm flipH="1">
              <a:off x="4420066" y="3493987"/>
              <a:ext cx="376518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161389" y="4810343"/>
              <a:ext cx="539088" cy="3662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56" name="Straight Arrow Connector 55"/>
            <p:cNvCxnSpPr>
              <a:stCxn id="51" idx="2"/>
              <a:endCxn id="55" idx="0"/>
            </p:cNvCxnSpPr>
            <p:nvPr/>
          </p:nvCxnSpPr>
          <p:spPr>
            <a:xfrm>
              <a:off x="5161389" y="4335287"/>
              <a:ext cx="269544" cy="475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643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40781" y="1509298"/>
            <a:ext cx="7500394" cy="2310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2: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-1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shorter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at most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 balancing issue.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795346" y="375557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795346" y="3755579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4288560" y="412544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4493039" y="45568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4035169" y="455359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4324184" y="416941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5302130" y="412544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5302130" y="412544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5048738" y="455683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5048738" y="455683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5555523" y="455683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5515880" y="50221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4230181" y="501199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4282806" y="502215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5011671" y="3925993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4504885" y="3925993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4450904" y="4369072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5175459" y="429586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5518455" y="429586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4409526" y="4727245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816584" y="455359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4032909" y="4339833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4729064" y="50119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4709364" y="4727245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5592590" y="45426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5629706" y="4713056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898039" y="50119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4024759" y="4724007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3944" y="484127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47012" y="484127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51072" y="484430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62487" y="486639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04636" y="438235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08705" y="4371194"/>
            <a:ext cx="328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91200" y="4422587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1432" y="443048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7012" y="399958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13261" y="3960791"/>
            <a:ext cx="404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95198" y="360572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3136082" y="165227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7987734" y="19490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389522" y="225513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455265" y="261632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39"/>
          <p:cNvSpPr/>
          <p:nvPr/>
        </p:nvSpPr>
        <p:spPr>
          <a:xfrm>
            <a:off x="5186543" y="50119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3" name="直接箭头连接符 38"/>
          <p:cNvCxnSpPr>
            <a:stCxn id="12" idx="5"/>
          </p:cNvCxnSpPr>
          <p:nvPr/>
        </p:nvCxnSpPr>
        <p:spPr>
          <a:xfrm>
            <a:off x="5265064" y="4727245"/>
            <a:ext cx="81218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4908176" y="4028376"/>
            <a:ext cx="262218" cy="544607"/>
          </a:xfrm>
          <a:custGeom>
            <a:avLst/>
            <a:gdLst>
              <a:gd name="connsiteX0" fmla="*/ 0 w 349624"/>
              <a:gd name="connsiteY0" fmla="*/ 0 h 726142"/>
              <a:gd name="connsiteX1" fmla="*/ 179294 w 349624"/>
              <a:gd name="connsiteY1" fmla="*/ 35859 h 726142"/>
              <a:gd name="connsiteX2" fmla="*/ 206189 w 349624"/>
              <a:gd name="connsiteY2" fmla="*/ 44824 h 726142"/>
              <a:gd name="connsiteX3" fmla="*/ 233083 w 349624"/>
              <a:gd name="connsiteY3" fmla="*/ 53789 h 726142"/>
              <a:gd name="connsiteX4" fmla="*/ 286871 w 349624"/>
              <a:gd name="connsiteY4" fmla="*/ 107577 h 726142"/>
              <a:gd name="connsiteX5" fmla="*/ 313765 w 349624"/>
              <a:gd name="connsiteY5" fmla="*/ 206189 h 726142"/>
              <a:gd name="connsiteX6" fmla="*/ 322730 w 349624"/>
              <a:gd name="connsiteY6" fmla="*/ 242048 h 726142"/>
              <a:gd name="connsiteX7" fmla="*/ 331694 w 349624"/>
              <a:gd name="connsiteY7" fmla="*/ 286871 h 726142"/>
              <a:gd name="connsiteX8" fmla="*/ 349624 w 349624"/>
              <a:gd name="connsiteY8" fmla="*/ 358589 h 726142"/>
              <a:gd name="connsiteX9" fmla="*/ 340659 w 349624"/>
              <a:gd name="connsiteY9" fmla="*/ 430306 h 726142"/>
              <a:gd name="connsiteX10" fmla="*/ 251012 w 349624"/>
              <a:gd name="connsiteY10" fmla="*/ 537883 h 726142"/>
              <a:gd name="connsiteX11" fmla="*/ 233083 w 349624"/>
              <a:gd name="connsiteY11" fmla="*/ 564777 h 726142"/>
              <a:gd name="connsiteX12" fmla="*/ 197224 w 349624"/>
              <a:gd name="connsiteY12" fmla="*/ 600636 h 726142"/>
              <a:gd name="connsiteX13" fmla="*/ 188259 w 349624"/>
              <a:gd name="connsiteY13" fmla="*/ 627530 h 726142"/>
              <a:gd name="connsiteX14" fmla="*/ 170330 w 349624"/>
              <a:gd name="connsiteY14" fmla="*/ 654424 h 726142"/>
              <a:gd name="connsiteX15" fmla="*/ 179294 w 349624"/>
              <a:gd name="connsiteY15" fmla="*/ 726142 h 7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9624" h="726142">
                <a:moveTo>
                  <a:pt x="0" y="0"/>
                </a:moveTo>
                <a:cubicBezTo>
                  <a:pt x="126844" y="11532"/>
                  <a:pt x="67300" y="-1472"/>
                  <a:pt x="179294" y="35859"/>
                </a:cubicBezTo>
                <a:lnTo>
                  <a:pt x="206189" y="44824"/>
                </a:lnTo>
                <a:lnTo>
                  <a:pt x="233083" y="53789"/>
                </a:lnTo>
                <a:cubicBezTo>
                  <a:pt x="251012" y="71718"/>
                  <a:pt x="278852" y="83522"/>
                  <a:pt x="286871" y="107577"/>
                </a:cubicBezTo>
                <a:cubicBezTo>
                  <a:pt x="303629" y="157850"/>
                  <a:pt x="293543" y="125299"/>
                  <a:pt x="313765" y="206189"/>
                </a:cubicBezTo>
                <a:cubicBezTo>
                  <a:pt x="316753" y="218142"/>
                  <a:pt x="320314" y="229966"/>
                  <a:pt x="322730" y="242048"/>
                </a:cubicBezTo>
                <a:cubicBezTo>
                  <a:pt x="325718" y="256989"/>
                  <a:pt x="328268" y="272024"/>
                  <a:pt x="331694" y="286871"/>
                </a:cubicBezTo>
                <a:cubicBezTo>
                  <a:pt x="337235" y="310882"/>
                  <a:pt x="349624" y="358589"/>
                  <a:pt x="349624" y="358589"/>
                </a:cubicBezTo>
                <a:cubicBezTo>
                  <a:pt x="346636" y="382495"/>
                  <a:pt x="348762" y="407618"/>
                  <a:pt x="340659" y="430306"/>
                </a:cubicBezTo>
                <a:cubicBezTo>
                  <a:pt x="318095" y="493484"/>
                  <a:pt x="287843" y="482635"/>
                  <a:pt x="251012" y="537883"/>
                </a:cubicBezTo>
                <a:cubicBezTo>
                  <a:pt x="245036" y="546848"/>
                  <a:pt x="240095" y="556597"/>
                  <a:pt x="233083" y="564777"/>
                </a:cubicBezTo>
                <a:cubicBezTo>
                  <a:pt x="222082" y="577612"/>
                  <a:pt x="197224" y="600636"/>
                  <a:pt x="197224" y="600636"/>
                </a:cubicBezTo>
                <a:cubicBezTo>
                  <a:pt x="194236" y="609601"/>
                  <a:pt x="192485" y="619078"/>
                  <a:pt x="188259" y="627530"/>
                </a:cubicBezTo>
                <a:cubicBezTo>
                  <a:pt x="183441" y="637167"/>
                  <a:pt x="171305" y="643694"/>
                  <a:pt x="170330" y="654424"/>
                </a:cubicBezTo>
                <a:cubicBezTo>
                  <a:pt x="168149" y="678417"/>
                  <a:pt x="179294" y="726142"/>
                  <a:pt x="179294" y="72614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705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25968" y="1289378"/>
            <a:ext cx="7473080" cy="2310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(a) LL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  is required to rebalance the tree.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467850" y="375321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467850" y="3753211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3961065" y="412308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4165544" y="455446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3707674" y="455122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3996688" y="41670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4974634" y="412308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4974634" y="412307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4721243" y="455446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4721243" y="455446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5228028" y="455446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5188384" y="501978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3902686" y="500962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3955311" y="501978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4684176" y="3923625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4177390" y="3923624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4123409" y="4366703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4847964" y="4293493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5190959" y="4293493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4082031" y="4724877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489089" y="45512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3705414" y="4337465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4401569" y="500962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4381869" y="4724877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5265095" y="454027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5302210" y="4710688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570544" y="500962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3697264" y="4721639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96448" y="48389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19517" y="48389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23577" y="484194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34992" y="486402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7140" y="437998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80085" y="4372714"/>
            <a:ext cx="328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14081" y="4394910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53937" y="44281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19517" y="399722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5767" y="3958422"/>
            <a:ext cx="412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67703" y="360335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77390" y="14227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8045608" y="171340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516242" y="20312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578694" y="24016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5108895" y="547495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endCxn id="50" idx="0"/>
          </p:cNvCxnSpPr>
          <p:nvPr/>
        </p:nvCxnSpPr>
        <p:spPr>
          <a:xfrm flipH="1">
            <a:off x="5235615" y="5209280"/>
            <a:ext cx="22364" cy="265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276160" y="331849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66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3" name="object 6"/>
          <p:cNvSpPr/>
          <p:nvPr/>
        </p:nvSpPr>
        <p:spPr>
          <a:xfrm>
            <a:off x="1339452" y="16958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1339452" y="1695898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832667" y="206576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1037146" y="249715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79275" y="249391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868290" y="210973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1846236" y="206576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1846236" y="20657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1592845" y="249715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1592845" y="249715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2099630" y="249715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2059986" y="296247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774287" y="295231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826913" y="296247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1555777" y="1866312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1048992" y="1866312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995010" y="2309391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1719565" y="2236181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2062561" y="2236181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953632" y="2667564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60691" y="249391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577016" y="2280152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1273171" y="29523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1253471" y="2667564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2136697" y="248296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2173812" y="2653375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442145" y="295231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568866" y="2664326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8050" y="27815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1118" y="27815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95179" y="278462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6594" y="28067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48742" y="232267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296" y="2315402"/>
            <a:ext cx="31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64" y="2337597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5539" y="237080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1118" y="193990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57369" y="1901110"/>
            <a:ext cx="376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9305" y="154604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2" name="object 39"/>
          <p:cNvSpPr/>
          <p:nvPr/>
        </p:nvSpPr>
        <p:spPr>
          <a:xfrm>
            <a:off x="1980497" y="341764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3" name="直接箭头连接符 38"/>
          <p:cNvCxnSpPr>
            <a:endCxn id="42" idx="0"/>
          </p:cNvCxnSpPr>
          <p:nvPr/>
        </p:nvCxnSpPr>
        <p:spPr>
          <a:xfrm flipH="1">
            <a:off x="2107216" y="3151967"/>
            <a:ext cx="22364" cy="265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 rot="20511286">
            <a:off x="2244236" y="3003867"/>
            <a:ext cx="255664" cy="534929"/>
          </a:xfrm>
          <a:custGeom>
            <a:avLst/>
            <a:gdLst>
              <a:gd name="connsiteX0" fmla="*/ 0 w 215155"/>
              <a:gd name="connsiteY0" fmla="*/ 744070 h 744070"/>
              <a:gd name="connsiteX1" fmla="*/ 26894 w 215155"/>
              <a:gd name="connsiteY1" fmla="*/ 690282 h 744070"/>
              <a:gd name="connsiteX2" fmla="*/ 53788 w 215155"/>
              <a:gd name="connsiteY2" fmla="*/ 645459 h 744070"/>
              <a:gd name="connsiteX3" fmla="*/ 62753 w 215155"/>
              <a:gd name="connsiteY3" fmla="*/ 618564 h 744070"/>
              <a:gd name="connsiteX4" fmla="*/ 98611 w 215155"/>
              <a:gd name="connsiteY4" fmla="*/ 555812 h 744070"/>
              <a:gd name="connsiteX5" fmla="*/ 116541 w 215155"/>
              <a:gd name="connsiteY5" fmla="*/ 502023 h 744070"/>
              <a:gd name="connsiteX6" fmla="*/ 134470 w 215155"/>
              <a:gd name="connsiteY6" fmla="*/ 430306 h 744070"/>
              <a:gd name="connsiteX7" fmla="*/ 152400 w 215155"/>
              <a:gd name="connsiteY7" fmla="*/ 394447 h 744070"/>
              <a:gd name="connsiteX8" fmla="*/ 179294 w 215155"/>
              <a:gd name="connsiteY8" fmla="*/ 268941 h 744070"/>
              <a:gd name="connsiteX9" fmla="*/ 188258 w 215155"/>
              <a:gd name="connsiteY9" fmla="*/ 224117 h 744070"/>
              <a:gd name="connsiteX10" fmla="*/ 197223 w 215155"/>
              <a:gd name="connsiteY10" fmla="*/ 179294 h 744070"/>
              <a:gd name="connsiteX11" fmla="*/ 206188 w 215155"/>
              <a:gd name="connsiteY11" fmla="*/ 71717 h 744070"/>
              <a:gd name="connsiteX12" fmla="*/ 215153 w 215155"/>
              <a:gd name="connsiteY12" fmla="*/ 0 h 74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155" h="744070">
                <a:moveTo>
                  <a:pt x="0" y="744070"/>
                </a:moveTo>
                <a:cubicBezTo>
                  <a:pt x="8965" y="726141"/>
                  <a:pt x="17295" y="707880"/>
                  <a:pt x="26894" y="690282"/>
                </a:cubicBezTo>
                <a:cubicBezTo>
                  <a:pt x="35238" y="674985"/>
                  <a:pt x="45996" y="661044"/>
                  <a:pt x="53788" y="645459"/>
                </a:cubicBezTo>
                <a:cubicBezTo>
                  <a:pt x="58014" y="637007"/>
                  <a:pt x="58527" y="627016"/>
                  <a:pt x="62753" y="618564"/>
                </a:cubicBezTo>
                <a:cubicBezTo>
                  <a:pt x="95098" y="553872"/>
                  <a:pt x="67177" y="634397"/>
                  <a:pt x="98611" y="555812"/>
                </a:cubicBezTo>
                <a:cubicBezTo>
                  <a:pt x="105630" y="538264"/>
                  <a:pt x="111349" y="520195"/>
                  <a:pt x="116541" y="502023"/>
                </a:cubicBezTo>
                <a:cubicBezTo>
                  <a:pt x="123311" y="478330"/>
                  <a:pt x="123450" y="452346"/>
                  <a:pt x="134470" y="430306"/>
                </a:cubicBezTo>
                <a:lnTo>
                  <a:pt x="152400" y="394447"/>
                </a:lnTo>
                <a:cubicBezTo>
                  <a:pt x="168753" y="329030"/>
                  <a:pt x="158952" y="370653"/>
                  <a:pt x="179294" y="268941"/>
                </a:cubicBezTo>
                <a:lnTo>
                  <a:pt x="188258" y="224117"/>
                </a:lnTo>
                <a:lnTo>
                  <a:pt x="197223" y="179294"/>
                </a:lnTo>
                <a:cubicBezTo>
                  <a:pt x="200211" y="143435"/>
                  <a:pt x="202421" y="107503"/>
                  <a:pt x="206188" y="71717"/>
                </a:cubicBezTo>
                <a:cubicBezTo>
                  <a:pt x="215576" y="-17462"/>
                  <a:pt x="215153" y="33413"/>
                  <a:pt x="215153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12994" y="1939909"/>
            <a:ext cx="380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height of node 97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balance factor of node 97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00738" y="279995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49" name="Freeform 48"/>
          <p:cNvSpPr/>
          <p:nvPr/>
        </p:nvSpPr>
        <p:spPr>
          <a:xfrm rot="20511286">
            <a:off x="2313051" y="2570911"/>
            <a:ext cx="255664" cy="534929"/>
          </a:xfrm>
          <a:custGeom>
            <a:avLst/>
            <a:gdLst>
              <a:gd name="connsiteX0" fmla="*/ 0 w 215155"/>
              <a:gd name="connsiteY0" fmla="*/ 744070 h 744070"/>
              <a:gd name="connsiteX1" fmla="*/ 26894 w 215155"/>
              <a:gd name="connsiteY1" fmla="*/ 690282 h 744070"/>
              <a:gd name="connsiteX2" fmla="*/ 53788 w 215155"/>
              <a:gd name="connsiteY2" fmla="*/ 645459 h 744070"/>
              <a:gd name="connsiteX3" fmla="*/ 62753 w 215155"/>
              <a:gd name="connsiteY3" fmla="*/ 618564 h 744070"/>
              <a:gd name="connsiteX4" fmla="*/ 98611 w 215155"/>
              <a:gd name="connsiteY4" fmla="*/ 555812 h 744070"/>
              <a:gd name="connsiteX5" fmla="*/ 116541 w 215155"/>
              <a:gd name="connsiteY5" fmla="*/ 502023 h 744070"/>
              <a:gd name="connsiteX6" fmla="*/ 134470 w 215155"/>
              <a:gd name="connsiteY6" fmla="*/ 430306 h 744070"/>
              <a:gd name="connsiteX7" fmla="*/ 152400 w 215155"/>
              <a:gd name="connsiteY7" fmla="*/ 394447 h 744070"/>
              <a:gd name="connsiteX8" fmla="*/ 179294 w 215155"/>
              <a:gd name="connsiteY8" fmla="*/ 268941 h 744070"/>
              <a:gd name="connsiteX9" fmla="*/ 188258 w 215155"/>
              <a:gd name="connsiteY9" fmla="*/ 224117 h 744070"/>
              <a:gd name="connsiteX10" fmla="*/ 197223 w 215155"/>
              <a:gd name="connsiteY10" fmla="*/ 179294 h 744070"/>
              <a:gd name="connsiteX11" fmla="*/ 206188 w 215155"/>
              <a:gd name="connsiteY11" fmla="*/ 71717 h 744070"/>
              <a:gd name="connsiteX12" fmla="*/ 215153 w 215155"/>
              <a:gd name="connsiteY12" fmla="*/ 0 h 74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155" h="744070">
                <a:moveTo>
                  <a:pt x="0" y="744070"/>
                </a:moveTo>
                <a:cubicBezTo>
                  <a:pt x="8965" y="726141"/>
                  <a:pt x="17295" y="707880"/>
                  <a:pt x="26894" y="690282"/>
                </a:cubicBezTo>
                <a:cubicBezTo>
                  <a:pt x="35238" y="674985"/>
                  <a:pt x="45996" y="661044"/>
                  <a:pt x="53788" y="645459"/>
                </a:cubicBezTo>
                <a:cubicBezTo>
                  <a:pt x="58014" y="637007"/>
                  <a:pt x="58527" y="627016"/>
                  <a:pt x="62753" y="618564"/>
                </a:cubicBezTo>
                <a:cubicBezTo>
                  <a:pt x="95098" y="553872"/>
                  <a:pt x="67177" y="634397"/>
                  <a:pt x="98611" y="555812"/>
                </a:cubicBezTo>
                <a:cubicBezTo>
                  <a:pt x="105630" y="538264"/>
                  <a:pt x="111349" y="520195"/>
                  <a:pt x="116541" y="502023"/>
                </a:cubicBezTo>
                <a:cubicBezTo>
                  <a:pt x="123311" y="478330"/>
                  <a:pt x="123450" y="452346"/>
                  <a:pt x="134470" y="430306"/>
                </a:cubicBezTo>
                <a:lnTo>
                  <a:pt x="152400" y="394447"/>
                </a:lnTo>
                <a:cubicBezTo>
                  <a:pt x="168753" y="329030"/>
                  <a:pt x="158952" y="370653"/>
                  <a:pt x="179294" y="268941"/>
                </a:cubicBezTo>
                <a:lnTo>
                  <a:pt x="188258" y="224117"/>
                </a:lnTo>
                <a:lnTo>
                  <a:pt x="197223" y="179294"/>
                </a:lnTo>
                <a:cubicBezTo>
                  <a:pt x="200211" y="143435"/>
                  <a:pt x="202421" y="107503"/>
                  <a:pt x="206188" y="71717"/>
                </a:cubicBezTo>
                <a:cubicBezTo>
                  <a:pt x="215576" y="-17462"/>
                  <a:pt x="215153" y="33413"/>
                  <a:pt x="215153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12995" y="2451190"/>
            <a:ext cx="5123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height of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Update the balance factor of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Node 99 is imbalanced. BF&gt;1</a:t>
            </a:r>
          </a:p>
          <a:p>
            <a:pPr defTabSz="685800"/>
            <a:r>
              <a:rPr lang="en-US" sz="1400" dirty="0">
                <a:solidFill>
                  <a:prstClr val="black"/>
                </a:solidFill>
              </a:rPr>
              <a:t>=&gt; Some nodes in the left subtree need to shift to right subtree</a:t>
            </a:r>
          </a:p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97771" y="2337596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2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387169" y="3571134"/>
            <a:ext cx="2519316" cy="1634598"/>
            <a:chOff x="516226" y="3618512"/>
            <a:chExt cx="3359087" cy="2179464"/>
          </a:xfrm>
        </p:grpSpPr>
        <p:sp>
          <p:nvSpPr>
            <p:cNvPr id="52" name="object 6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3" name="object 7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4" name="object 8"/>
            <p:cNvSpPr/>
            <p:nvPr/>
          </p:nvSpPr>
          <p:spPr>
            <a:xfrm>
              <a:off x="1359767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5" name="object 9"/>
            <p:cNvSpPr/>
            <p:nvPr/>
          </p:nvSpPr>
          <p:spPr>
            <a:xfrm>
              <a:off x="1632406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6" name="object 10"/>
            <p:cNvSpPr/>
            <p:nvPr/>
          </p:nvSpPr>
          <p:spPr>
            <a:xfrm>
              <a:off x="1021912" y="488234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7" name="object 11"/>
            <p:cNvSpPr/>
            <p:nvPr/>
          </p:nvSpPr>
          <p:spPr>
            <a:xfrm>
              <a:off x="1407265" y="43701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8" name="object 14"/>
            <p:cNvSpPr/>
            <p:nvPr/>
          </p:nvSpPr>
          <p:spPr>
            <a:xfrm>
              <a:off x="2711193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9" name="object 15"/>
            <p:cNvSpPr/>
            <p:nvPr/>
          </p:nvSpPr>
          <p:spPr>
            <a:xfrm>
              <a:off x="2711193" y="431148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0" name="object 16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1" name="object 17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2" name="object 18"/>
            <p:cNvSpPr/>
            <p:nvPr/>
          </p:nvSpPr>
          <p:spPr>
            <a:xfrm>
              <a:off x="3049051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3" name="object 19"/>
            <p:cNvSpPr/>
            <p:nvPr/>
          </p:nvSpPr>
          <p:spPr>
            <a:xfrm>
              <a:off x="3059167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4" name="object 38"/>
            <p:cNvSpPr/>
            <p:nvPr/>
          </p:nvSpPr>
          <p:spPr>
            <a:xfrm>
              <a:off x="1281928" y="549354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5" name="object 39"/>
            <p:cNvSpPr/>
            <p:nvPr/>
          </p:nvSpPr>
          <p:spPr>
            <a:xfrm>
              <a:off x="1352095" y="550709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66" name="直接箭头连接符 32"/>
            <p:cNvCxnSpPr>
              <a:stCxn id="53" idx="5"/>
              <a:endCxn id="59" idx="1"/>
            </p:cNvCxnSpPr>
            <p:nvPr/>
          </p:nvCxnSpPr>
          <p:spPr>
            <a:xfrm>
              <a:off x="2323914" y="4045542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33"/>
            <p:cNvCxnSpPr>
              <a:stCxn id="53" idx="3"/>
              <a:endCxn id="54" idx="7"/>
            </p:cNvCxnSpPr>
            <p:nvPr/>
          </p:nvCxnSpPr>
          <p:spPr>
            <a:xfrm flipH="1">
              <a:off x="1648200" y="4045542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34"/>
            <p:cNvCxnSpPr>
              <a:stCxn id="57" idx="4"/>
              <a:endCxn id="55" idx="0"/>
            </p:cNvCxnSpPr>
            <p:nvPr/>
          </p:nvCxnSpPr>
          <p:spPr>
            <a:xfrm>
              <a:off x="1576225" y="4636313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35"/>
            <p:cNvCxnSpPr>
              <a:stCxn id="59" idx="3"/>
              <a:endCxn id="60" idx="0"/>
            </p:cNvCxnSpPr>
            <p:nvPr/>
          </p:nvCxnSpPr>
          <p:spPr>
            <a:xfrm flipH="1">
              <a:off x="2542298" y="4538700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37"/>
            <p:cNvCxnSpPr>
              <a:stCxn id="59" idx="5"/>
              <a:endCxn id="62" idx="0"/>
            </p:cNvCxnSpPr>
            <p:nvPr/>
          </p:nvCxnSpPr>
          <p:spPr>
            <a:xfrm>
              <a:off x="2999626" y="4538700"/>
              <a:ext cx="218385" cy="34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38"/>
            <p:cNvCxnSpPr>
              <a:stCxn id="55" idx="3"/>
              <a:endCxn id="65" idx="0"/>
            </p:cNvCxnSpPr>
            <p:nvPr/>
          </p:nvCxnSpPr>
          <p:spPr>
            <a:xfrm flipH="1">
              <a:off x="1521055" y="5113878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bject 17"/>
            <p:cNvSpPr/>
            <p:nvPr/>
          </p:nvSpPr>
          <p:spPr>
            <a:xfrm>
              <a:off x="730466" y="488234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3" name="直接箭头连接符 35"/>
            <p:cNvCxnSpPr>
              <a:stCxn id="57" idx="3"/>
              <a:endCxn id="72" idx="7"/>
            </p:cNvCxnSpPr>
            <p:nvPr/>
          </p:nvCxnSpPr>
          <p:spPr>
            <a:xfrm flipH="1">
              <a:off x="1018899" y="4597329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bject 17"/>
            <p:cNvSpPr/>
            <p:nvPr/>
          </p:nvSpPr>
          <p:spPr>
            <a:xfrm>
              <a:off x="1947106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5" name="直接箭头连接符 35"/>
            <p:cNvCxnSpPr>
              <a:stCxn id="55" idx="5"/>
            </p:cNvCxnSpPr>
            <p:nvPr/>
          </p:nvCxnSpPr>
          <p:spPr>
            <a:xfrm>
              <a:off x="1920839" y="5113878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bject 39"/>
            <p:cNvSpPr/>
            <p:nvPr/>
          </p:nvSpPr>
          <p:spPr>
            <a:xfrm>
              <a:off x="3537393" y="553177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7" name="直接箭头连接符 38"/>
            <p:cNvCxnSpPr>
              <a:stCxn id="63" idx="5"/>
              <a:endCxn id="76" idx="0"/>
            </p:cNvCxnSpPr>
            <p:nvPr/>
          </p:nvCxnSpPr>
          <p:spPr>
            <a:xfrm>
              <a:off x="3347600" y="5113878"/>
              <a:ext cx="358753" cy="417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9"/>
            <p:cNvSpPr/>
            <p:nvPr/>
          </p:nvSpPr>
          <p:spPr>
            <a:xfrm>
              <a:off x="839072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9" name="直接箭头连接符 38"/>
            <p:cNvCxnSpPr>
              <a:stCxn id="72" idx="5"/>
              <a:endCxn id="78" idx="0"/>
            </p:cNvCxnSpPr>
            <p:nvPr/>
          </p:nvCxnSpPr>
          <p:spPr>
            <a:xfrm flipH="1">
              <a:off x="1008032" y="5109561"/>
              <a:ext cx="10867" cy="383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40278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04370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43116" y="526996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4535" y="465402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6226" y="4644328"/>
              <a:ext cx="50675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83596" y="471819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04370" y="4143671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26037" y="4091939"/>
              <a:ext cx="50531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01951" y="361851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1" name="object 39"/>
            <p:cNvSpPr/>
            <p:nvPr/>
          </p:nvSpPr>
          <p:spPr>
            <a:xfrm>
              <a:off x="2855410" y="547742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92" name="直接箭头连接符 38"/>
            <p:cNvCxnSpPr/>
            <p:nvPr/>
          </p:nvCxnSpPr>
          <p:spPr>
            <a:xfrm flipH="1">
              <a:off x="3029084" y="5102073"/>
              <a:ext cx="70393" cy="3914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682452" y="530155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381" y="4701331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97086" y="533819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50" name="Curved Down Arrow 149"/>
            <p:cNvSpPr/>
            <p:nvPr/>
          </p:nvSpPr>
          <p:spPr>
            <a:xfrm rot="3965103">
              <a:off x="3280992" y="4749195"/>
              <a:ext cx="640973" cy="31486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046965" y="3636690"/>
            <a:ext cx="5189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400" dirty="0">
                <a:solidFill>
                  <a:prstClr val="black"/>
                </a:solidFill>
              </a:rPr>
              <a:t>Rotate Right about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Let Node 97’s right child be Node 99’s left child (NULL in this case) </a:t>
            </a:r>
            <a:r>
              <a:rPr lang="en-US" sz="1400" baseline="30000" dirty="0">
                <a:solidFill>
                  <a:prstClr val="black"/>
                </a:solidFill>
              </a:rPr>
              <a:t>*those nodes are between 99 and 97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Let Node 99 be Node 97’s right child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Let Node 97 be Node 93’s right child.</a:t>
            </a:r>
          </a:p>
          <a:p>
            <a:pPr marL="257175" indent="-257175" defTabSz="685800"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</a:endParaRPr>
          </a:p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3" name="Curved Down Arrow 152"/>
          <p:cNvSpPr/>
          <p:nvPr/>
        </p:nvSpPr>
        <p:spPr>
          <a:xfrm rot="3965103">
            <a:off x="2388522" y="2429354"/>
            <a:ext cx="480730" cy="236145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780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2" grpId="0" animBg="1"/>
      <p:bldP spid="45" grpId="0" animBg="1"/>
      <p:bldP spid="45" grpId="1" animBg="1"/>
      <p:bldP spid="47" grpId="0"/>
      <p:bldP spid="48" grpId="0"/>
      <p:bldP spid="49" grpId="0" animBg="1"/>
      <p:bldP spid="50" grpId="0"/>
      <p:bldP spid="51" grpId="0"/>
      <p:bldP spid="152" grpId="0"/>
      <p:bldP spid="1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04293" y="2884862"/>
            <a:ext cx="2423030" cy="1634598"/>
            <a:chOff x="644607" y="3618512"/>
            <a:chExt cx="3230706" cy="2179464"/>
          </a:xfrm>
        </p:grpSpPr>
        <p:sp>
          <p:nvSpPr>
            <p:cNvPr id="52" name="object 6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3" name="object 7"/>
            <p:cNvSpPr/>
            <p:nvPr/>
          </p:nvSpPr>
          <p:spPr>
            <a:xfrm>
              <a:off x="2035481" y="3818324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4" name="object 8"/>
            <p:cNvSpPr/>
            <p:nvPr/>
          </p:nvSpPr>
          <p:spPr>
            <a:xfrm>
              <a:off x="1359767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5" name="object 9"/>
            <p:cNvSpPr/>
            <p:nvPr/>
          </p:nvSpPr>
          <p:spPr>
            <a:xfrm>
              <a:off x="1632406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7" name="object 11"/>
            <p:cNvSpPr/>
            <p:nvPr/>
          </p:nvSpPr>
          <p:spPr>
            <a:xfrm>
              <a:off x="1407265" y="43701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8" name="object 14"/>
            <p:cNvSpPr/>
            <p:nvPr/>
          </p:nvSpPr>
          <p:spPr>
            <a:xfrm>
              <a:off x="2711193" y="431148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59" name="object 15"/>
            <p:cNvSpPr/>
            <p:nvPr/>
          </p:nvSpPr>
          <p:spPr>
            <a:xfrm>
              <a:off x="2711193" y="431148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0" name="object 16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1" name="object 17"/>
            <p:cNvSpPr/>
            <p:nvPr/>
          </p:nvSpPr>
          <p:spPr>
            <a:xfrm>
              <a:off x="2373338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2" name="object 18"/>
            <p:cNvSpPr/>
            <p:nvPr/>
          </p:nvSpPr>
          <p:spPr>
            <a:xfrm>
              <a:off x="3049051" y="488666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3" name="object 19"/>
            <p:cNvSpPr/>
            <p:nvPr/>
          </p:nvSpPr>
          <p:spPr>
            <a:xfrm>
              <a:off x="3059167" y="488666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4" name="object 38"/>
            <p:cNvSpPr/>
            <p:nvPr/>
          </p:nvSpPr>
          <p:spPr>
            <a:xfrm>
              <a:off x="1281928" y="549354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65" name="object 39"/>
            <p:cNvSpPr/>
            <p:nvPr/>
          </p:nvSpPr>
          <p:spPr>
            <a:xfrm>
              <a:off x="1352095" y="550709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66" name="直接箭头连接符 32"/>
            <p:cNvCxnSpPr>
              <a:stCxn id="53" idx="5"/>
              <a:endCxn id="59" idx="1"/>
            </p:cNvCxnSpPr>
            <p:nvPr/>
          </p:nvCxnSpPr>
          <p:spPr>
            <a:xfrm>
              <a:off x="2323914" y="4045542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33"/>
            <p:cNvCxnSpPr>
              <a:stCxn id="53" idx="3"/>
              <a:endCxn id="54" idx="7"/>
            </p:cNvCxnSpPr>
            <p:nvPr/>
          </p:nvCxnSpPr>
          <p:spPr>
            <a:xfrm flipH="1">
              <a:off x="1648200" y="4045542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34"/>
            <p:cNvCxnSpPr>
              <a:stCxn id="57" idx="4"/>
              <a:endCxn id="55" idx="0"/>
            </p:cNvCxnSpPr>
            <p:nvPr/>
          </p:nvCxnSpPr>
          <p:spPr>
            <a:xfrm>
              <a:off x="1576225" y="4636313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35"/>
            <p:cNvCxnSpPr>
              <a:stCxn id="59" idx="3"/>
              <a:endCxn id="60" idx="0"/>
            </p:cNvCxnSpPr>
            <p:nvPr/>
          </p:nvCxnSpPr>
          <p:spPr>
            <a:xfrm flipH="1">
              <a:off x="2542298" y="4538700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37"/>
            <p:cNvCxnSpPr>
              <a:stCxn id="59" idx="5"/>
              <a:endCxn id="62" idx="0"/>
            </p:cNvCxnSpPr>
            <p:nvPr/>
          </p:nvCxnSpPr>
          <p:spPr>
            <a:xfrm>
              <a:off x="2999626" y="4538700"/>
              <a:ext cx="218385" cy="34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38"/>
            <p:cNvCxnSpPr>
              <a:stCxn id="55" idx="3"/>
              <a:endCxn id="65" idx="0"/>
            </p:cNvCxnSpPr>
            <p:nvPr/>
          </p:nvCxnSpPr>
          <p:spPr>
            <a:xfrm flipH="1">
              <a:off x="1521055" y="5113878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bject 17"/>
            <p:cNvSpPr/>
            <p:nvPr/>
          </p:nvSpPr>
          <p:spPr>
            <a:xfrm>
              <a:off x="730466" y="488234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3" name="直接箭头连接符 35"/>
            <p:cNvCxnSpPr>
              <a:stCxn id="57" idx="3"/>
              <a:endCxn id="72" idx="7"/>
            </p:cNvCxnSpPr>
            <p:nvPr/>
          </p:nvCxnSpPr>
          <p:spPr>
            <a:xfrm flipH="1">
              <a:off x="1018899" y="4597329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bject 17"/>
            <p:cNvSpPr/>
            <p:nvPr/>
          </p:nvSpPr>
          <p:spPr>
            <a:xfrm>
              <a:off x="1947106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5" name="直接箭头连接符 35"/>
            <p:cNvCxnSpPr>
              <a:stCxn id="55" idx="5"/>
            </p:cNvCxnSpPr>
            <p:nvPr/>
          </p:nvCxnSpPr>
          <p:spPr>
            <a:xfrm>
              <a:off x="1920839" y="5113878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bject 39"/>
            <p:cNvSpPr/>
            <p:nvPr/>
          </p:nvSpPr>
          <p:spPr>
            <a:xfrm>
              <a:off x="3537393" y="553177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7" name="直接箭头连接符 38"/>
            <p:cNvCxnSpPr>
              <a:stCxn id="63" idx="5"/>
              <a:endCxn id="76" idx="0"/>
            </p:cNvCxnSpPr>
            <p:nvPr/>
          </p:nvCxnSpPr>
          <p:spPr>
            <a:xfrm>
              <a:off x="3347600" y="5113878"/>
              <a:ext cx="358753" cy="417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9"/>
            <p:cNvSpPr/>
            <p:nvPr/>
          </p:nvSpPr>
          <p:spPr>
            <a:xfrm>
              <a:off x="839072" y="549354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79" name="直接箭头连接符 38"/>
            <p:cNvCxnSpPr>
              <a:stCxn id="72" idx="5"/>
              <a:endCxn id="78" idx="0"/>
            </p:cNvCxnSpPr>
            <p:nvPr/>
          </p:nvCxnSpPr>
          <p:spPr>
            <a:xfrm flipH="1">
              <a:off x="1008032" y="5109561"/>
              <a:ext cx="10867" cy="383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40278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04370" y="52659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43116" y="526996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4535" y="465402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4607" y="4644328"/>
              <a:ext cx="46444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83596" y="471819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04370" y="4143671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26036" y="4091939"/>
              <a:ext cx="5051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01951" y="361851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1" name="object 39"/>
            <p:cNvSpPr/>
            <p:nvPr/>
          </p:nvSpPr>
          <p:spPr>
            <a:xfrm>
              <a:off x="2855410" y="547742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92" name="直接箭头连接符 38"/>
            <p:cNvCxnSpPr/>
            <p:nvPr/>
          </p:nvCxnSpPr>
          <p:spPr>
            <a:xfrm flipH="1">
              <a:off x="3029084" y="5102073"/>
              <a:ext cx="70393" cy="3914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682452" y="530155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381" y="4701331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97086" y="533819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srgbClr val="FF0000"/>
                  </a:solidFill>
                  <a:latin typeface="Verdana"/>
                </a:rPr>
                <a:t>0</a:t>
              </a:r>
            </a:p>
          </p:txBody>
        </p:sp>
        <p:sp>
          <p:nvSpPr>
            <p:cNvPr id="150" name="Curved Down Arrow 149"/>
            <p:cNvSpPr/>
            <p:nvPr/>
          </p:nvSpPr>
          <p:spPr>
            <a:xfrm rot="3965103">
              <a:off x="3280992" y="4749195"/>
              <a:ext cx="640973" cy="31486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016613" y="1776866"/>
            <a:ext cx="51893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Rotate Right about Node 99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97’s right child be Node 99’s left child (NULL in this case) </a:t>
            </a:r>
            <a:r>
              <a:rPr lang="en-US" sz="900" baseline="30000" dirty="0">
                <a:solidFill>
                  <a:prstClr val="black"/>
                </a:solidFill>
                <a:latin typeface="Verdana"/>
              </a:rPr>
              <a:t>*</a:t>
            </a:r>
            <a:r>
              <a:rPr lang="en-US" sz="1200" baseline="30000" dirty="0">
                <a:solidFill>
                  <a:prstClr val="black"/>
                </a:solidFill>
                <a:latin typeface="Verdana"/>
              </a:rPr>
              <a:t>those nodes are between 99 and 97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99 be Node 97’s right child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97 be Node 93’s right child.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7713" y="2884862"/>
            <a:ext cx="538275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x = cur-&gt;left;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x-&gt;right;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rotation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cur-&gt;left =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//Step 1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x-&gt;right = cur;      //Step 2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Update heights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cur-&gt;height = max(height(cur-&gt;left), height(cur-&gt;right))+1;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x-&gt;height = max(height(x-&gt;left), height(x-&gt;right))+1;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Step 3: Return new root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9971" y="4614128"/>
            <a:ext cx="26116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defTabSz="685800"/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item;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pPr algn="just" defTabSz="685800"/>
            <a:r>
              <a:rPr lang="en-US" sz="1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height;</a:t>
            </a:r>
          </a:p>
          <a:p>
            <a:pPr algn="just" defTabSz="685800"/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10944" y="933592"/>
            <a:ext cx="2450664" cy="2071253"/>
            <a:chOff x="423487" y="93063"/>
            <a:chExt cx="3267552" cy="2761671"/>
          </a:xfrm>
        </p:grpSpPr>
        <p:sp>
          <p:nvSpPr>
            <p:cNvPr id="139" name="object 6"/>
            <p:cNvSpPr/>
            <p:nvPr/>
          </p:nvSpPr>
          <p:spPr>
            <a:xfrm>
              <a:off x="1814362" y="292875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0" name="object 7"/>
            <p:cNvSpPr/>
            <p:nvPr/>
          </p:nvSpPr>
          <p:spPr>
            <a:xfrm>
              <a:off x="1814362" y="292875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1" name="object 8"/>
            <p:cNvSpPr/>
            <p:nvPr/>
          </p:nvSpPr>
          <p:spPr>
            <a:xfrm>
              <a:off x="1138648" y="78603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2" name="object 9"/>
            <p:cNvSpPr/>
            <p:nvPr/>
          </p:nvSpPr>
          <p:spPr>
            <a:xfrm>
              <a:off x="1411287" y="13612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3" name="object 10"/>
            <p:cNvSpPr/>
            <p:nvPr/>
          </p:nvSpPr>
          <p:spPr>
            <a:xfrm>
              <a:off x="800793" y="135689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4" name="object 11"/>
            <p:cNvSpPr/>
            <p:nvPr/>
          </p:nvSpPr>
          <p:spPr>
            <a:xfrm>
              <a:off x="1186146" y="84466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5" name="object 14"/>
            <p:cNvSpPr/>
            <p:nvPr/>
          </p:nvSpPr>
          <p:spPr>
            <a:xfrm>
              <a:off x="2490074" y="78603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6" name="object 15"/>
            <p:cNvSpPr/>
            <p:nvPr/>
          </p:nvSpPr>
          <p:spPr>
            <a:xfrm>
              <a:off x="2490074" y="78603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7" name="object 16"/>
            <p:cNvSpPr/>
            <p:nvPr/>
          </p:nvSpPr>
          <p:spPr>
            <a:xfrm>
              <a:off x="2152219" y="136121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49" name="object 17"/>
            <p:cNvSpPr/>
            <p:nvPr/>
          </p:nvSpPr>
          <p:spPr>
            <a:xfrm>
              <a:off x="2152219" y="136121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3" name="object 18"/>
            <p:cNvSpPr/>
            <p:nvPr/>
          </p:nvSpPr>
          <p:spPr>
            <a:xfrm>
              <a:off x="2827932" y="136121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4" name="object 19"/>
            <p:cNvSpPr/>
            <p:nvPr/>
          </p:nvSpPr>
          <p:spPr>
            <a:xfrm>
              <a:off x="2775074" y="198164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5" name="object 38"/>
            <p:cNvSpPr/>
            <p:nvPr/>
          </p:nvSpPr>
          <p:spPr>
            <a:xfrm>
              <a:off x="1060809" y="196809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56" name="object 39"/>
            <p:cNvSpPr/>
            <p:nvPr/>
          </p:nvSpPr>
          <p:spPr>
            <a:xfrm>
              <a:off x="1130976" y="198164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57" name="直接箭头连接符 32"/>
            <p:cNvCxnSpPr>
              <a:stCxn id="140" idx="5"/>
              <a:endCxn id="146" idx="1"/>
            </p:cNvCxnSpPr>
            <p:nvPr/>
          </p:nvCxnSpPr>
          <p:spPr>
            <a:xfrm>
              <a:off x="2102795" y="520093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33"/>
            <p:cNvCxnSpPr>
              <a:stCxn id="140" idx="3"/>
              <a:endCxn id="141" idx="7"/>
            </p:cNvCxnSpPr>
            <p:nvPr/>
          </p:nvCxnSpPr>
          <p:spPr>
            <a:xfrm flipH="1">
              <a:off x="1427081" y="520093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34"/>
            <p:cNvCxnSpPr>
              <a:stCxn id="144" idx="4"/>
              <a:endCxn id="142" idx="0"/>
            </p:cNvCxnSpPr>
            <p:nvPr/>
          </p:nvCxnSpPr>
          <p:spPr>
            <a:xfrm>
              <a:off x="1355106" y="1110864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35"/>
            <p:cNvCxnSpPr>
              <a:stCxn id="146" idx="3"/>
              <a:endCxn id="147" idx="0"/>
            </p:cNvCxnSpPr>
            <p:nvPr/>
          </p:nvCxnSpPr>
          <p:spPr>
            <a:xfrm flipH="1">
              <a:off x="2321179" y="1013251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37"/>
            <p:cNvCxnSpPr>
              <a:stCxn id="146" idx="5"/>
              <a:endCxn id="153" idx="0"/>
            </p:cNvCxnSpPr>
            <p:nvPr/>
          </p:nvCxnSpPr>
          <p:spPr>
            <a:xfrm>
              <a:off x="2778507" y="1013251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38"/>
            <p:cNvCxnSpPr>
              <a:stCxn id="142" idx="3"/>
              <a:endCxn id="156" idx="0"/>
            </p:cNvCxnSpPr>
            <p:nvPr/>
          </p:nvCxnSpPr>
          <p:spPr>
            <a:xfrm flipH="1">
              <a:off x="1299936" y="1588429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bject 17"/>
            <p:cNvSpPr/>
            <p:nvPr/>
          </p:nvSpPr>
          <p:spPr>
            <a:xfrm>
              <a:off x="509347" y="135689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64" name="直接箭头连接符 35"/>
            <p:cNvCxnSpPr>
              <a:stCxn id="144" idx="3"/>
              <a:endCxn id="163" idx="7"/>
            </p:cNvCxnSpPr>
            <p:nvPr/>
          </p:nvCxnSpPr>
          <p:spPr>
            <a:xfrm flipH="1">
              <a:off x="797780" y="1071880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bject 17"/>
            <p:cNvSpPr/>
            <p:nvPr/>
          </p:nvSpPr>
          <p:spPr>
            <a:xfrm>
              <a:off x="1725987" y="196809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66" name="直接箭头连接符 35"/>
            <p:cNvCxnSpPr>
              <a:stCxn id="142" idx="5"/>
            </p:cNvCxnSpPr>
            <p:nvPr/>
          </p:nvCxnSpPr>
          <p:spPr>
            <a:xfrm>
              <a:off x="1699720" y="1588429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bject 39"/>
            <p:cNvSpPr/>
            <p:nvPr/>
          </p:nvSpPr>
          <p:spPr>
            <a:xfrm>
              <a:off x="2877355" y="134229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68" name="直接箭头连接符 38"/>
            <p:cNvCxnSpPr>
              <a:stCxn id="167" idx="3"/>
              <a:endCxn id="154" idx="0"/>
            </p:cNvCxnSpPr>
            <p:nvPr/>
          </p:nvCxnSpPr>
          <p:spPr>
            <a:xfrm>
              <a:off x="2926842" y="1569511"/>
              <a:ext cx="17192" cy="412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bject 39"/>
            <p:cNvSpPr/>
            <p:nvPr/>
          </p:nvSpPr>
          <p:spPr>
            <a:xfrm>
              <a:off x="617953" y="196809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70" name="直接箭头连接符 38"/>
            <p:cNvCxnSpPr>
              <a:stCxn id="163" idx="5"/>
              <a:endCxn id="169" idx="0"/>
            </p:cNvCxnSpPr>
            <p:nvPr/>
          </p:nvCxnSpPr>
          <p:spPr>
            <a:xfrm flipH="1">
              <a:off x="786913" y="1584112"/>
              <a:ext cx="10867" cy="383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519159" y="174046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083249" y="174046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621997" y="1744514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093415" y="112857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23487" y="1118879"/>
              <a:ext cx="4184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62477" y="119274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83249" y="61822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504918" y="566490"/>
              <a:ext cx="60807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80832" y="9306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82" name="object 39"/>
            <p:cNvSpPr/>
            <p:nvPr/>
          </p:nvSpPr>
          <p:spPr>
            <a:xfrm>
              <a:off x="2669088" y="258853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83" name="直接箭头连接符 38"/>
            <p:cNvCxnSpPr>
              <a:endCxn id="182" idx="0"/>
            </p:cNvCxnSpPr>
            <p:nvPr/>
          </p:nvCxnSpPr>
          <p:spPr>
            <a:xfrm flipH="1">
              <a:off x="2838048" y="2234300"/>
              <a:ext cx="29818" cy="3542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641706" y="177260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647034" y="1211747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2</a:t>
              </a:r>
            </a:p>
          </p:txBody>
        </p:sp>
        <p:sp>
          <p:nvSpPr>
            <p:cNvPr id="188" name="Curved Down Arrow 187"/>
            <p:cNvSpPr/>
            <p:nvPr/>
          </p:nvSpPr>
          <p:spPr>
            <a:xfrm rot="3965103">
              <a:off x="3213122" y="1270815"/>
              <a:ext cx="640973" cy="31486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9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25967" y="1555595"/>
            <a:ext cx="7620673" cy="2594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(b) RR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-1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  is required to rebalance the tree.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4028863" y="407864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028863" y="4078644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3522077" y="444851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3726556" y="48798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3268686" y="487665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3557701" y="449248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4535647" y="444851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4535647" y="444851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4282255" y="487989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4282255" y="487989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4789040" y="487989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4749397" y="53452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3463698" y="533506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3516323" y="534522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4245188" y="4249058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3738402" y="4249057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3684421" y="4692136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4408976" y="4618926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4751972" y="4618926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3643043" y="5050309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3050101" y="487665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3266426" y="4662897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3962581" y="533506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3942881" y="5050310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4826107" y="48657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4863223" y="5036121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3131556" y="533506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stCxn id="23" idx="5"/>
            <a:endCxn id="29" idx="0"/>
          </p:cNvCxnSpPr>
          <p:nvPr/>
        </p:nvCxnSpPr>
        <p:spPr>
          <a:xfrm flipH="1">
            <a:off x="3258276" y="5047071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7461" y="516433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0529" y="516433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84589" y="516737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6004" y="518946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8153" y="470542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6054" y="4694259"/>
            <a:ext cx="454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6375" y="4720342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4949" y="475354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0529" y="432265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6778" y="4283855"/>
            <a:ext cx="364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28715" y="392878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66255" y="16709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8021750" y="199414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452494" y="234719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579214" y="26287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3210258" y="579346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endCxn id="50" idx="0"/>
          </p:cNvCxnSpPr>
          <p:nvPr/>
        </p:nvCxnSpPr>
        <p:spPr>
          <a:xfrm>
            <a:off x="3307617" y="5534304"/>
            <a:ext cx="29361" cy="259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166255" y="36230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118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2238" y="3128654"/>
            <a:ext cx="5171937" cy="2839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*cur)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x = cur-&gt;right;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x-&gt;left;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rotation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cur-&gt;right = </a:t>
            </a:r>
            <a:r>
              <a:rPr lang="en-US" sz="105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xLChild</a:t>
            </a: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//Step 1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x-&gt;left = cur;      //Step 2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Update heights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cur-&gt;height = max(height(cur-&gt;left), height(cur-&gt;right))+1;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x-&gt;height = max(height(x-&gt;left), height(x-&gt;right))+1;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Step 3: Return new root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 </a:t>
            </a:r>
          </a:p>
          <a:p>
            <a:pPr defTabSz="685800"/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object 6"/>
          <p:cNvSpPr/>
          <p:nvPr/>
        </p:nvSpPr>
        <p:spPr>
          <a:xfrm>
            <a:off x="1615117" y="15929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1615117" y="1592983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1108331" y="19628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312811" y="23942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1143955" y="200682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2121901" y="19628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2121901" y="19628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1868510" y="23942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1868510" y="23942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375294" y="23942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2335651" y="28595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8"/>
          <p:cNvSpPr/>
          <p:nvPr/>
        </p:nvSpPr>
        <p:spPr>
          <a:xfrm>
            <a:off x="1049952" y="284940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7" name="object 39"/>
          <p:cNvSpPr/>
          <p:nvPr/>
        </p:nvSpPr>
        <p:spPr>
          <a:xfrm>
            <a:off x="1102577" y="28595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" name="直接箭头连接符 32"/>
          <p:cNvCxnSpPr>
            <a:stCxn id="5" idx="5"/>
            <a:endCxn id="11" idx="1"/>
          </p:cNvCxnSpPr>
          <p:nvPr/>
        </p:nvCxnSpPr>
        <p:spPr>
          <a:xfrm>
            <a:off x="1831442" y="1763397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3"/>
          <p:cNvCxnSpPr>
            <a:stCxn id="5" idx="3"/>
            <a:endCxn id="6" idx="7"/>
          </p:cNvCxnSpPr>
          <p:nvPr/>
        </p:nvCxnSpPr>
        <p:spPr>
          <a:xfrm flipH="1">
            <a:off x="1324656" y="1763396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4"/>
          <p:cNvCxnSpPr>
            <a:stCxn id="9" idx="4"/>
            <a:endCxn id="7" idx="0"/>
          </p:cNvCxnSpPr>
          <p:nvPr/>
        </p:nvCxnSpPr>
        <p:spPr>
          <a:xfrm>
            <a:off x="1270675" y="2206475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5"/>
          <p:cNvCxnSpPr>
            <a:stCxn id="11" idx="3"/>
            <a:endCxn id="12" idx="0"/>
          </p:cNvCxnSpPr>
          <p:nvPr/>
        </p:nvCxnSpPr>
        <p:spPr>
          <a:xfrm flipH="1">
            <a:off x="1995230" y="213326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7"/>
          <p:cNvCxnSpPr>
            <a:stCxn id="11" idx="5"/>
            <a:endCxn id="14" idx="0"/>
          </p:cNvCxnSpPr>
          <p:nvPr/>
        </p:nvCxnSpPr>
        <p:spPr>
          <a:xfrm>
            <a:off x="2338226" y="2133265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8"/>
          <p:cNvCxnSpPr>
            <a:stCxn id="7" idx="3"/>
            <a:endCxn id="17" idx="0"/>
          </p:cNvCxnSpPr>
          <p:nvPr/>
        </p:nvCxnSpPr>
        <p:spPr>
          <a:xfrm flipH="1">
            <a:off x="1229297" y="2564648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7"/>
          <p:cNvSpPr/>
          <p:nvPr/>
        </p:nvSpPr>
        <p:spPr>
          <a:xfrm>
            <a:off x="636356" y="23909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5" name="直接箭头连接符 35"/>
          <p:cNvCxnSpPr>
            <a:stCxn id="9" idx="3"/>
            <a:endCxn id="24" idx="7"/>
          </p:cNvCxnSpPr>
          <p:nvPr/>
        </p:nvCxnSpPr>
        <p:spPr>
          <a:xfrm flipH="1">
            <a:off x="852681" y="2177236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7"/>
          <p:cNvSpPr/>
          <p:nvPr/>
        </p:nvSpPr>
        <p:spPr>
          <a:xfrm>
            <a:off x="1548836" y="284940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7" name="直接箭头连接符 35"/>
          <p:cNvCxnSpPr>
            <a:stCxn id="7" idx="5"/>
          </p:cNvCxnSpPr>
          <p:nvPr/>
        </p:nvCxnSpPr>
        <p:spPr>
          <a:xfrm>
            <a:off x="1529135" y="2564649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9"/>
          <p:cNvSpPr/>
          <p:nvPr/>
        </p:nvSpPr>
        <p:spPr>
          <a:xfrm>
            <a:off x="2412362" y="23800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9" name="直接箭头连接符 38"/>
          <p:cNvCxnSpPr>
            <a:stCxn id="28" idx="3"/>
            <a:endCxn id="15" idx="0"/>
          </p:cNvCxnSpPr>
          <p:nvPr/>
        </p:nvCxnSpPr>
        <p:spPr>
          <a:xfrm>
            <a:off x="2449477" y="2550460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39"/>
          <p:cNvSpPr/>
          <p:nvPr/>
        </p:nvSpPr>
        <p:spPr>
          <a:xfrm>
            <a:off x="717810" y="284940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1" name="直接箭头连接符 38"/>
          <p:cNvCxnSpPr>
            <a:stCxn id="24" idx="5"/>
            <a:endCxn id="30" idx="0"/>
          </p:cNvCxnSpPr>
          <p:nvPr/>
        </p:nvCxnSpPr>
        <p:spPr>
          <a:xfrm flipH="1">
            <a:off x="844531" y="2561410"/>
            <a:ext cx="8150" cy="28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3715" y="26786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783" y="26786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70843" y="268171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2259" y="270379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4407" y="221975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3086" y="2208598"/>
            <a:ext cx="346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srgbClr val="FF0000"/>
                </a:solidFill>
                <a:latin typeface="Verdana"/>
              </a:rPr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2629" y="2234681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1203" y="226788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6783" y="18369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3034" y="1798194"/>
            <a:ext cx="36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4970" y="144312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796512" y="330780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44" name="直接箭头连接符 38"/>
          <p:cNvCxnSpPr>
            <a:endCxn id="43" idx="0"/>
          </p:cNvCxnSpPr>
          <p:nvPr/>
        </p:nvCxnSpPr>
        <p:spPr>
          <a:xfrm>
            <a:off x="893871" y="3048643"/>
            <a:ext cx="29361" cy="259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6"/>
          <p:cNvSpPr/>
          <p:nvPr/>
        </p:nvSpPr>
        <p:spPr>
          <a:xfrm>
            <a:off x="1797571" y="348427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object 7"/>
          <p:cNvSpPr/>
          <p:nvPr/>
        </p:nvSpPr>
        <p:spPr>
          <a:xfrm>
            <a:off x="1797571" y="3484274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7" name="object 8"/>
          <p:cNvSpPr/>
          <p:nvPr/>
        </p:nvSpPr>
        <p:spPr>
          <a:xfrm>
            <a:off x="1290785" y="38541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9"/>
          <p:cNvSpPr/>
          <p:nvPr/>
        </p:nvSpPr>
        <p:spPr>
          <a:xfrm>
            <a:off x="1495265" y="42855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11"/>
          <p:cNvSpPr/>
          <p:nvPr/>
        </p:nvSpPr>
        <p:spPr>
          <a:xfrm>
            <a:off x="1326409" y="38981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4"/>
          <p:cNvSpPr/>
          <p:nvPr/>
        </p:nvSpPr>
        <p:spPr>
          <a:xfrm>
            <a:off x="2304355" y="38541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2304355" y="38541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3" name="object 16"/>
          <p:cNvSpPr/>
          <p:nvPr/>
        </p:nvSpPr>
        <p:spPr>
          <a:xfrm>
            <a:off x="2050964" y="42855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4" name="object 17"/>
          <p:cNvSpPr/>
          <p:nvPr/>
        </p:nvSpPr>
        <p:spPr>
          <a:xfrm>
            <a:off x="2050964" y="42855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5" name="object 18"/>
          <p:cNvSpPr/>
          <p:nvPr/>
        </p:nvSpPr>
        <p:spPr>
          <a:xfrm>
            <a:off x="2557748" y="42855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6" name="object 19"/>
          <p:cNvSpPr/>
          <p:nvPr/>
        </p:nvSpPr>
        <p:spPr>
          <a:xfrm>
            <a:off x="2518105" y="475085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232406" y="4740691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8" name="object 39"/>
          <p:cNvSpPr/>
          <p:nvPr/>
        </p:nvSpPr>
        <p:spPr>
          <a:xfrm>
            <a:off x="1285031" y="475085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9" name="直接箭头连接符 32"/>
          <p:cNvCxnSpPr>
            <a:stCxn id="46" idx="5"/>
            <a:endCxn id="52" idx="1"/>
          </p:cNvCxnSpPr>
          <p:nvPr/>
        </p:nvCxnSpPr>
        <p:spPr>
          <a:xfrm>
            <a:off x="2013896" y="3654688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33"/>
          <p:cNvCxnSpPr>
            <a:stCxn id="46" idx="3"/>
            <a:endCxn id="47" idx="7"/>
          </p:cNvCxnSpPr>
          <p:nvPr/>
        </p:nvCxnSpPr>
        <p:spPr>
          <a:xfrm flipH="1">
            <a:off x="1507110" y="3654688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34"/>
          <p:cNvCxnSpPr>
            <a:stCxn id="50" idx="4"/>
            <a:endCxn id="48" idx="0"/>
          </p:cNvCxnSpPr>
          <p:nvPr/>
        </p:nvCxnSpPr>
        <p:spPr>
          <a:xfrm>
            <a:off x="1453129" y="4097767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35"/>
          <p:cNvCxnSpPr>
            <a:stCxn id="52" idx="3"/>
            <a:endCxn id="53" idx="0"/>
          </p:cNvCxnSpPr>
          <p:nvPr/>
        </p:nvCxnSpPr>
        <p:spPr>
          <a:xfrm flipH="1">
            <a:off x="2177684" y="4024556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37"/>
          <p:cNvCxnSpPr>
            <a:stCxn id="52" idx="5"/>
            <a:endCxn id="55" idx="0"/>
          </p:cNvCxnSpPr>
          <p:nvPr/>
        </p:nvCxnSpPr>
        <p:spPr>
          <a:xfrm>
            <a:off x="2520680" y="4024556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38"/>
          <p:cNvCxnSpPr>
            <a:stCxn id="48" idx="3"/>
            <a:endCxn id="58" idx="0"/>
          </p:cNvCxnSpPr>
          <p:nvPr/>
        </p:nvCxnSpPr>
        <p:spPr>
          <a:xfrm flipH="1">
            <a:off x="1411751" y="4455940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17"/>
          <p:cNvSpPr/>
          <p:nvPr/>
        </p:nvSpPr>
        <p:spPr>
          <a:xfrm>
            <a:off x="324190" y="47030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6" name="直接箭头连接符 35"/>
          <p:cNvCxnSpPr>
            <a:stCxn id="50" idx="3"/>
            <a:endCxn id="71" idx="7"/>
          </p:cNvCxnSpPr>
          <p:nvPr/>
        </p:nvCxnSpPr>
        <p:spPr>
          <a:xfrm flipH="1">
            <a:off x="955131" y="4068528"/>
            <a:ext cx="408394" cy="271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17"/>
          <p:cNvSpPr/>
          <p:nvPr/>
        </p:nvSpPr>
        <p:spPr>
          <a:xfrm>
            <a:off x="1731290" y="474069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8" name="直接箭头连接符 35"/>
          <p:cNvCxnSpPr>
            <a:stCxn id="48" idx="5"/>
          </p:cNvCxnSpPr>
          <p:nvPr/>
        </p:nvCxnSpPr>
        <p:spPr>
          <a:xfrm>
            <a:off x="1711589" y="4455940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39"/>
          <p:cNvSpPr/>
          <p:nvPr/>
        </p:nvSpPr>
        <p:spPr>
          <a:xfrm>
            <a:off x="2594816" y="427133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0" name="直接箭头连接符 38"/>
          <p:cNvCxnSpPr>
            <a:stCxn id="69" idx="3"/>
            <a:endCxn id="56" idx="0"/>
          </p:cNvCxnSpPr>
          <p:nvPr/>
        </p:nvCxnSpPr>
        <p:spPr>
          <a:xfrm>
            <a:off x="2631931" y="4441751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9"/>
          <p:cNvSpPr/>
          <p:nvPr/>
        </p:nvSpPr>
        <p:spPr>
          <a:xfrm>
            <a:off x="738806" y="431075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3605" y="4129227"/>
            <a:ext cx="1590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srgbClr val="FF0000"/>
                </a:solidFill>
                <a:latin typeface="Verdana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49237" y="456996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53297" y="457300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64713" y="459509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06861" y="411105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4152" y="4481940"/>
            <a:ext cx="3616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srgbClr val="FF0000"/>
                </a:solidFill>
                <a:latin typeface="Verdana"/>
              </a:rPr>
              <a:t>-1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65083" y="412597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83657" y="415917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49237" y="372828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15488" y="3689486"/>
            <a:ext cx="35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97424" y="333441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4" name="object 39"/>
          <p:cNvSpPr/>
          <p:nvPr/>
        </p:nvSpPr>
        <p:spPr>
          <a:xfrm>
            <a:off x="858049" y="47285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12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85" name="直接箭头连接符 38"/>
          <p:cNvCxnSpPr>
            <a:stCxn id="71" idx="5"/>
          </p:cNvCxnSpPr>
          <p:nvPr/>
        </p:nvCxnSpPr>
        <p:spPr>
          <a:xfrm>
            <a:off x="955130" y="4481169"/>
            <a:ext cx="55868" cy="24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38"/>
          <p:cNvCxnSpPr>
            <a:stCxn id="71" idx="3"/>
            <a:endCxn id="65" idx="7"/>
          </p:cNvCxnSpPr>
          <p:nvPr/>
        </p:nvCxnSpPr>
        <p:spPr>
          <a:xfrm flipH="1">
            <a:off x="540515" y="4481169"/>
            <a:ext cx="235406" cy="251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3538" y="316262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62312" y="45858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16613" y="1776866"/>
            <a:ext cx="51893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Verdana"/>
              </a:rPr>
              <a:t>Rotate Left about Node 7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10’s left child be Node 7’s right child (NULL in this case) </a:t>
            </a:r>
            <a:r>
              <a:rPr lang="en-US" sz="1200" baseline="30000" dirty="0">
                <a:solidFill>
                  <a:prstClr val="black"/>
                </a:solidFill>
                <a:latin typeface="Verdana"/>
              </a:rPr>
              <a:t>*those nodes are between 7 and 10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7 be Node 10’s left child</a:t>
            </a:r>
          </a:p>
          <a:p>
            <a:pPr marL="257175" indent="-257175" defTabSz="685800"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Verdana"/>
              </a:rPr>
              <a:t>Let Node 10 be Node 14’s left child.</a:t>
            </a:r>
          </a:p>
        </p:txBody>
      </p:sp>
    </p:spTree>
    <p:extLst>
      <p:ext uri="{BB962C8B-B14F-4D97-AF65-F5344CB8AC3E}">
        <p14:creationId xmlns:p14="http://schemas.microsoft.com/office/powerpoint/2010/main" val="37808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6" grpId="0"/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25967" y="1312945"/>
            <a:ext cx="7631851" cy="351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(c) LR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6517422" y="407864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6517422" y="4078646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6010636" y="444851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6215115" y="48798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757245" y="487666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6046260" y="449248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7024206" y="444851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7024206" y="44485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6770814" y="48798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6770814" y="48798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7277599" y="487989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7142873" y="531222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5952257" y="57517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6004882" y="534521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6733747" y="4249060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6226961" y="4249059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6172980" y="4692138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6897535" y="461892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7240531" y="4618928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cxnSpLocks/>
            <a:stCxn id="6" idx="3"/>
          </p:cNvCxnSpPr>
          <p:nvPr/>
        </p:nvCxnSpPr>
        <p:spPr>
          <a:xfrm flipH="1">
            <a:off x="6131602" y="5050311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5538660" y="48766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5754985" y="4662899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6451140" y="533506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6431440" y="5050312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7314666" y="486570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 flipH="1">
            <a:off x="7269593" y="5036123"/>
            <a:ext cx="82189" cy="276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5697005" y="53170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cxnSpLocks/>
          </p:cNvCxnSpPr>
          <p:nvPr/>
        </p:nvCxnSpPr>
        <p:spPr>
          <a:xfrm>
            <a:off x="5721535" y="5084410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6033" y="520660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69088" y="516433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73148" y="516737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52906" y="512731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26712" y="470542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11941" y="4694261"/>
            <a:ext cx="347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84934" y="4720344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03508" y="475355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9088" y="4322655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5337" y="4283857"/>
            <a:ext cx="360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7274" y="392878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84093" y="14759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8021750" y="176780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465463" y="207572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592183" y="24007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7396313" y="56588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stCxn id="14" idx="5"/>
          </p:cNvCxnSpPr>
          <p:nvPr/>
        </p:nvCxnSpPr>
        <p:spPr>
          <a:xfrm>
            <a:off x="7359198" y="5482636"/>
            <a:ext cx="113826" cy="246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464301" y="36757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646321" y="400570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375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85008" y="1129457"/>
            <a:ext cx="7583487" cy="254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(c) LR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2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55" name="object 15"/>
          <p:cNvSpPr/>
          <p:nvPr/>
        </p:nvSpPr>
        <p:spPr>
          <a:xfrm>
            <a:off x="4399687" y="225003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491242" y="257044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0" name="object 6"/>
          <p:cNvSpPr/>
          <p:nvPr/>
        </p:nvSpPr>
        <p:spPr>
          <a:xfrm>
            <a:off x="1231875" y="307888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1" name="object 7"/>
          <p:cNvSpPr/>
          <p:nvPr/>
        </p:nvSpPr>
        <p:spPr>
          <a:xfrm>
            <a:off x="1231875" y="3078883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2" name="object 8"/>
          <p:cNvSpPr/>
          <p:nvPr/>
        </p:nvSpPr>
        <p:spPr>
          <a:xfrm>
            <a:off x="725090" y="34487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3" name="object 9"/>
          <p:cNvSpPr/>
          <p:nvPr/>
        </p:nvSpPr>
        <p:spPr>
          <a:xfrm>
            <a:off x="929569" y="38801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4" name="object 10"/>
          <p:cNvSpPr/>
          <p:nvPr/>
        </p:nvSpPr>
        <p:spPr>
          <a:xfrm>
            <a:off x="471698" y="387689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5" name="object 11"/>
          <p:cNvSpPr/>
          <p:nvPr/>
        </p:nvSpPr>
        <p:spPr>
          <a:xfrm>
            <a:off x="760713" y="349272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6" name="object 14"/>
          <p:cNvSpPr/>
          <p:nvPr/>
        </p:nvSpPr>
        <p:spPr>
          <a:xfrm>
            <a:off x="1738659" y="34487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1738659" y="344875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8" name="object 16"/>
          <p:cNvSpPr/>
          <p:nvPr/>
        </p:nvSpPr>
        <p:spPr>
          <a:xfrm>
            <a:off x="1485268" y="38801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9" name="object 17"/>
          <p:cNvSpPr/>
          <p:nvPr/>
        </p:nvSpPr>
        <p:spPr>
          <a:xfrm>
            <a:off x="1485268" y="388013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0" name="object 18"/>
          <p:cNvSpPr/>
          <p:nvPr/>
        </p:nvSpPr>
        <p:spPr>
          <a:xfrm>
            <a:off x="1992053" y="38801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1" name="object 19"/>
          <p:cNvSpPr/>
          <p:nvPr/>
        </p:nvSpPr>
        <p:spPr>
          <a:xfrm>
            <a:off x="1857326" y="43124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2" name="object 38"/>
          <p:cNvSpPr/>
          <p:nvPr/>
        </p:nvSpPr>
        <p:spPr>
          <a:xfrm>
            <a:off x="666710" y="433530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3" name="object 39"/>
          <p:cNvSpPr/>
          <p:nvPr/>
        </p:nvSpPr>
        <p:spPr>
          <a:xfrm>
            <a:off x="719336" y="434546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54" name="直接箭头连接符 32"/>
          <p:cNvCxnSpPr>
            <a:stCxn id="141" idx="5"/>
            <a:endCxn id="147" idx="1"/>
          </p:cNvCxnSpPr>
          <p:nvPr/>
        </p:nvCxnSpPr>
        <p:spPr>
          <a:xfrm>
            <a:off x="1448200" y="3249297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33"/>
          <p:cNvCxnSpPr>
            <a:stCxn id="141" idx="3"/>
            <a:endCxn id="142" idx="7"/>
          </p:cNvCxnSpPr>
          <p:nvPr/>
        </p:nvCxnSpPr>
        <p:spPr>
          <a:xfrm flipH="1">
            <a:off x="941415" y="3249296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34"/>
          <p:cNvCxnSpPr>
            <a:stCxn id="145" idx="4"/>
            <a:endCxn id="143" idx="0"/>
          </p:cNvCxnSpPr>
          <p:nvPr/>
        </p:nvCxnSpPr>
        <p:spPr>
          <a:xfrm>
            <a:off x="887433" y="3692375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35"/>
          <p:cNvCxnSpPr>
            <a:stCxn id="147" idx="3"/>
            <a:endCxn id="148" idx="0"/>
          </p:cNvCxnSpPr>
          <p:nvPr/>
        </p:nvCxnSpPr>
        <p:spPr>
          <a:xfrm flipH="1">
            <a:off x="1611988" y="3619165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37"/>
          <p:cNvCxnSpPr>
            <a:stCxn id="147" idx="5"/>
            <a:endCxn id="150" idx="0"/>
          </p:cNvCxnSpPr>
          <p:nvPr/>
        </p:nvCxnSpPr>
        <p:spPr>
          <a:xfrm>
            <a:off x="1954984" y="3619165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38"/>
          <p:cNvCxnSpPr>
            <a:stCxn id="143" idx="3"/>
            <a:endCxn id="153" idx="0"/>
          </p:cNvCxnSpPr>
          <p:nvPr/>
        </p:nvCxnSpPr>
        <p:spPr>
          <a:xfrm flipH="1">
            <a:off x="846055" y="4050548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bject 17"/>
          <p:cNvSpPr/>
          <p:nvPr/>
        </p:nvSpPr>
        <p:spPr>
          <a:xfrm>
            <a:off x="253114" y="387689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1" name="直接箭头连接符 35"/>
          <p:cNvCxnSpPr>
            <a:stCxn id="145" idx="3"/>
            <a:endCxn id="160" idx="7"/>
          </p:cNvCxnSpPr>
          <p:nvPr/>
        </p:nvCxnSpPr>
        <p:spPr>
          <a:xfrm flipH="1">
            <a:off x="469439" y="3663136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bject 17"/>
          <p:cNvSpPr/>
          <p:nvPr/>
        </p:nvSpPr>
        <p:spPr>
          <a:xfrm>
            <a:off x="1165594" y="433530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3" name="直接箭头连接符 35"/>
          <p:cNvCxnSpPr>
            <a:stCxn id="143" idx="5"/>
          </p:cNvCxnSpPr>
          <p:nvPr/>
        </p:nvCxnSpPr>
        <p:spPr>
          <a:xfrm>
            <a:off x="1145894" y="4050549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bject 39"/>
          <p:cNvSpPr/>
          <p:nvPr/>
        </p:nvSpPr>
        <p:spPr>
          <a:xfrm>
            <a:off x="2029120" y="386594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5" name="直接箭头连接符 38"/>
          <p:cNvCxnSpPr>
            <a:stCxn id="164" idx="3"/>
            <a:endCxn id="151" idx="0"/>
          </p:cNvCxnSpPr>
          <p:nvPr/>
        </p:nvCxnSpPr>
        <p:spPr>
          <a:xfrm flipH="1">
            <a:off x="1984047" y="4036360"/>
            <a:ext cx="82189" cy="276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bject 39"/>
          <p:cNvSpPr/>
          <p:nvPr/>
        </p:nvSpPr>
        <p:spPr>
          <a:xfrm>
            <a:off x="388308" y="434047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67" name="直接箭头连接符 38"/>
          <p:cNvCxnSpPr>
            <a:endCxn id="166" idx="0"/>
          </p:cNvCxnSpPr>
          <p:nvPr/>
        </p:nvCxnSpPr>
        <p:spPr>
          <a:xfrm>
            <a:off x="435988" y="4084647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80486" y="420684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83541" y="41645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87602" y="416761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712096" y="4167612"/>
            <a:ext cx="392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441165" y="370565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89844" y="3694498"/>
            <a:ext cx="316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899387" y="3720581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srgbClr val="FF0000"/>
                </a:solidFill>
                <a:latin typeface="Verdana"/>
              </a:rPr>
              <a:t>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17962" y="375378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83541" y="332289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749792" y="3284094"/>
            <a:ext cx="355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131728" y="292902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179" name="object 39"/>
          <p:cNvSpPr/>
          <p:nvPr/>
        </p:nvSpPr>
        <p:spPr>
          <a:xfrm>
            <a:off x="2110766" y="47285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80" name="直接箭头连接符 38"/>
          <p:cNvCxnSpPr>
            <a:stCxn id="151" idx="5"/>
          </p:cNvCxnSpPr>
          <p:nvPr/>
        </p:nvCxnSpPr>
        <p:spPr>
          <a:xfrm>
            <a:off x="2073651" y="4482873"/>
            <a:ext cx="113826" cy="246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945844" y="460227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46859" y="2924142"/>
            <a:ext cx="2677888" cy="2512493"/>
            <a:chOff x="3262478" y="2755855"/>
            <a:chExt cx="3570517" cy="3349991"/>
          </a:xfrm>
        </p:grpSpPr>
        <p:sp>
          <p:nvSpPr>
            <p:cNvPr id="230" name="object 6"/>
            <p:cNvSpPr/>
            <p:nvPr/>
          </p:nvSpPr>
          <p:spPr>
            <a:xfrm>
              <a:off x="5432082" y="295566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1" name="object 7"/>
            <p:cNvSpPr/>
            <p:nvPr/>
          </p:nvSpPr>
          <p:spPr>
            <a:xfrm>
              <a:off x="5432082" y="2955667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2" name="object 8"/>
            <p:cNvSpPr/>
            <p:nvPr/>
          </p:nvSpPr>
          <p:spPr>
            <a:xfrm>
              <a:off x="4756368" y="344882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3" name="object 9"/>
            <p:cNvSpPr/>
            <p:nvPr/>
          </p:nvSpPr>
          <p:spPr>
            <a:xfrm>
              <a:off x="5029007" y="402400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4" name="object 10"/>
            <p:cNvSpPr/>
            <p:nvPr/>
          </p:nvSpPr>
          <p:spPr>
            <a:xfrm>
              <a:off x="4418513" y="401968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5" name="object 11"/>
            <p:cNvSpPr/>
            <p:nvPr/>
          </p:nvSpPr>
          <p:spPr>
            <a:xfrm>
              <a:off x="4803866" y="350745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6" name="object 14"/>
            <p:cNvSpPr/>
            <p:nvPr/>
          </p:nvSpPr>
          <p:spPr>
            <a:xfrm>
              <a:off x="6107794" y="344882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7" name="object 15"/>
            <p:cNvSpPr/>
            <p:nvPr/>
          </p:nvSpPr>
          <p:spPr>
            <a:xfrm>
              <a:off x="6107794" y="344882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8" name="object 16"/>
            <p:cNvSpPr/>
            <p:nvPr/>
          </p:nvSpPr>
          <p:spPr>
            <a:xfrm>
              <a:off x="5769939" y="402400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9" name="object 17"/>
            <p:cNvSpPr/>
            <p:nvPr/>
          </p:nvSpPr>
          <p:spPr>
            <a:xfrm>
              <a:off x="5769939" y="402400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0" name="object 18"/>
            <p:cNvSpPr/>
            <p:nvPr/>
          </p:nvSpPr>
          <p:spPr>
            <a:xfrm>
              <a:off x="6445652" y="402400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1" name="object 19"/>
            <p:cNvSpPr/>
            <p:nvPr/>
          </p:nvSpPr>
          <p:spPr>
            <a:xfrm>
              <a:off x="5869364" y="503517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2" name="object 38"/>
            <p:cNvSpPr/>
            <p:nvPr/>
          </p:nvSpPr>
          <p:spPr>
            <a:xfrm>
              <a:off x="4678529" y="463089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3" name="object 39"/>
            <p:cNvSpPr/>
            <p:nvPr/>
          </p:nvSpPr>
          <p:spPr>
            <a:xfrm>
              <a:off x="4748696" y="464443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44" name="直接箭头连接符 32"/>
            <p:cNvCxnSpPr>
              <a:stCxn id="231" idx="5"/>
              <a:endCxn id="237" idx="1"/>
            </p:cNvCxnSpPr>
            <p:nvPr/>
          </p:nvCxnSpPr>
          <p:spPr>
            <a:xfrm>
              <a:off x="5720515" y="3182885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33"/>
            <p:cNvCxnSpPr>
              <a:stCxn id="231" idx="3"/>
              <a:endCxn id="232" idx="7"/>
            </p:cNvCxnSpPr>
            <p:nvPr/>
          </p:nvCxnSpPr>
          <p:spPr>
            <a:xfrm flipH="1">
              <a:off x="5044801" y="3182885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34"/>
            <p:cNvCxnSpPr>
              <a:stCxn id="235" idx="4"/>
              <a:endCxn id="233" idx="0"/>
            </p:cNvCxnSpPr>
            <p:nvPr/>
          </p:nvCxnSpPr>
          <p:spPr>
            <a:xfrm>
              <a:off x="4972826" y="3773656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35"/>
            <p:cNvCxnSpPr>
              <a:stCxn id="237" idx="3"/>
              <a:endCxn id="238" idx="0"/>
            </p:cNvCxnSpPr>
            <p:nvPr/>
          </p:nvCxnSpPr>
          <p:spPr>
            <a:xfrm flipH="1">
              <a:off x="5938899" y="3676043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37"/>
            <p:cNvCxnSpPr>
              <a:stCxn id="237" idx="5"/>
              <a:endCxn id="240" idx="0"/>
            </p:cNvCxnSpPr>
            <p:nvPr/>
          </p:nvCxnSpPr>
          <p:spPr>
            <a:xfrm>
              <a:off x="6396227" y="3676043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38"/>
            <p:cNvCxnSpPr>
              <a:stCxn id="233" idx="3"/>
              <a:endCxn id="243" idx="0"/>
            </p:cNvCxnSpPr>
            <p:nvPr/>
          </p:nvCxnSpPr>
          <p:spPr>
            <a:xfrm flipH="1">
              <a:off x="4917656" y="4251221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bject 17"/>
            <p:cNvSpPr/>
            <p:nvPr/>
          </p:nvSpPr>
          <p:spPr>
            <a:xfrm>
              <a:off x="4127067" y="401968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1" name="直接箭头连接符 35"/>
            <p:cNvCxnSpPr>
              <a:stCxn id="235" idx="3"/>
              <a:endCxn id="250" idx="7"/>
            </p:cNvCxnSpPr>
            <p:nvPr/>
          </p:nvCxnSpPr>
          <p:spPr>
            <a:xfrm flipH="1">
              <a:off x="4415500" y="3734672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bject 17"/>
            <p:cNvSpPr/>
            <p:nvPr/>
          </p:nvSpPr>
          <p:spPr>
            <a:xfrm>
              <a:off x="5343707" y="463089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4" name="直接箭头连接符 35"/>
            <p:cNvCxnSpPr>
              <a:stCxn id="233" idx="5"/>
            </p:cNvCxnSpPr>
            <p:nvPr/>
          </p:nvCxnSpPr>
          <p:spPr>
            <a:xfrm>
              <a:off x="5317440" y="4251221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bject 39"/>
            <p:cNvSpPr/>
            <p:nvPr/>
          </p:nvSpPr>
          <p:spPr>
            <a:xfrm>
              <a:off x="6495075" y="400508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6" name="直接箭头连接符 38"/>
            <p:cNvCxnSpPr>
              <a:stCxn id="255" idx="3"/>
              <a:endCxn id="270" idx="0"/>
            </p:cNvCxnSpPr>
            <p:nvPr/>
          </p:nvCxnSpPr>
          <p:spPr>
            <a:xfrm flipH="1">
              <a:off x="6373287" y="4232303"/>
              <a:ext cx="171275" cy="314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object 39"/>
            <p:cNvSpPr/>
            <p:nvPr/>
          </p:nvSpPr>
          <p:spPr>
            <a:xfrm>
              <a:off x="4307326" y="463778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58" name="直接箭头连接符 38"/>
            <p:cNvCxnSpPr>
              <a:endCxn id="257" idx="0"/>
            </p:cNvCxnSpPr>
            <p:nvPr/>
          </p:nvCxnSpPr>
          <p:spPr>
            <a:xfrm>
              <a:off x="4370900" y="4296685"/>
              <a:ext cx="105386" cy="3411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4163563" y="445961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700970" y="440325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39716" y="440730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067524" y="4373948"/>
              <a:ext cx="3872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711135" y="379136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042706" y="3776487"/>
              <a:ext cx="43566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322098" y="3811264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b="1" dirty="0">
                  <a:solidFill>
                    <a:srgbClr val="FF0000"/>
                  </a:solidFill>
                  <a:latin typeface="Verdana"/>
                </a:rPr>
                <a:t>2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880197" y="3855539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4700970" y="328101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22638" y="3229282"/>
              <a:ext cx="43676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298552" y="275585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70" name="object 39"/>
            <p:cNvSpPr/>
            <p:nvPr/>
          </p:nvSpPr>
          <p:spPr>
            <a:xfrm>
              <a:off x="6204327" y="454715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71" name="直接箭头连接符 38"/>
            <p:cNvCxnSpPr>
              <a:stCxn id="270" idx="3"/>
              <a:endCxn id="241" idx="0"/>
            </p:cNvCxnSpPr>
            <p:nvPr/>
          </p:nvCxnSpPr>
          <p:spPr>
            <a:xfrm flipH="1">
              <a:off x="6038324" y="4774374"/>
              <a:ext cx="215490" cy="260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5771711" y="481040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73" name="Right Arrow 272"/>
            <p:cNvSpPr/>
            <p:nvPr/>
          </p:nvSpPr>
          <p:spPr>
            <a:xfrm>
              <a:off x="3514554" y="3801518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6601" y="5705737"/>
              <a:ext cx="7132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2478" y="5595475"/>
              <a:ext cx="312384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Left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4" name="object 15"/>
            <p:cNvSpPr/>
            <p:nvPr/>
          </p:nvSpPr>
          <p:spPr>
            <a:xfrm>
              <a:off x="6283200" y="564704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40899" y="2992666"/>
            <a:ext cx="2871416" cy="2512493"/>
            <a:chOff x="7121199" y="2847220"/>
            <a:chExt cx="3828554" cy="3349991"/>
          </a:xfrm>
        </p:grpSpPr>
        <p:sp>
          <p:nvSpPr>
            <p:cNvPr id="276" name="object 6"/>
            <p:cNvSpPr/>
            <p:nvPr/>
          </p:nvSpPr>
          <p:spPr>
            <a:xfrm>
              <a:off x="9333961" y="3047032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7" name="object 7"/>
            <p:cNvSpPr/>
            <p:nvPr/>
          </p:nvSpPr>
          <p:spPr>
            <a:xfrm>
              <a:off x="9333961" y="3047032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8" name="object 8"/>
            <p:cNvSpPr/>
            <p:nvPr/>
          </p:nvSpPr>
          <p:spPr>
            <a:xfrm>
              <a:off x="8658247" y="354019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9" name="object 9"/>
            <p:cNvSpPr/>
            <p:nvPr/>
          </p:nvSpPr>
          <p:spPr>
            <a:xfrm>
              <a:off x="8930886" y="411536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0" name="object 10"/>
            <p:cNvSpPr/>
            <p:nvPr/>
          </p:nvSpPr>
          <p:spPr>
            <a:xfrm>
              <a:off x="8320392" y="411105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1" name="object 11"/>
            <p:cNvSpPr/>
            <p:nvPr/>
          </p:nvSpPr>
          <p:spPr>
            <a:xfrm>
              <a:off x="8705745" y="3598819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2" name="object 14"/>
            <p:cNvSpPr/>
            <p:nvPr/>
          </p:nvSpPr>
          <p:spPr>
            <a:xfrm>
              <a:off x="10009673" y="354019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3" name="object 15"/>
            <p:cNvSpPr/>
            <p:nvPr/>
          </p:nvSpPr>
          <p:spPr>
            <a:xfrm>
              <a:off x="10009673" y="354019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4" name="object 16"/>
            <p:cNvSpPr/>
            <p:nvPr/>
          </p:nvSpPr>
          <p:spPr>
            <a:xfrm>
              <a:off x="9671818" y="411536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5" name="object 17"/>
            <p:cNvSpPr/>
            <p:nvPr/>
          </p:nvSpPr>
          <p:spPr>
            <a:xfrm>
              <a:off x="9671818" y="411536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6" name="object 18"/>
            <p:cNvSpPr/>
            <p:nvPr/>
          </p:nvSpPr>
          <p:spPr>
            <a:xfrm>
              <a:off x="10347531" y="411536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7" name="object 19"/>
            <p:cNvSpPr/>
            <p:nvPr/>
          </p:nvSpPr>
          <p:spPr>
            <a:xfrm>
              <a:off x="10031111" y="4677389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8" name="object 38"/>
            <p:cNvSpPr/>
            <p:nvPr/>
          </p:nvSpPr>
          <p:spPr>
            <a:xfrm>
              <a:off x="8580408" y="4722255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89" name="object 39"/>
            <p:cNvSpPr/>
            <p:nvPr/>
          </p:nvSpPr>
          <p:spPr>
            <a:xfrm>
              <a:off x="8650575" y="473580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90" name="直接箭头连接符 32"/>
            <p:cNvCxnSpPr>
              <a:stCxn id="277" idx="5"/>
              <a:endCxn id="283" idx="1"/>
            </p:cNvCxnSpPr>
            <p:nvPr/>
          </p:nvCxnSpPr>
          <p:spPr>
            <a:xfrm>
              <a:off x="9622394" y="3274250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33"/>
            <p:cNvCxnSpPr>
              <a:stCxn id="277" idx="3"/>
              <a:endCxn id="278" idx="7"/>
            </p:cNvCxnSpPr>
            <p:nvPr/>
          </p:nvCxnSpPr>
          <p:spPr>
            <a:xfrm flipH="1">
              <a:off x="8946680" y="3274250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34"/>
            <p:cNvCxnSpPr>
              <a:stCxn id="281" idx="4"/>
              <a:endCxn id="279" idx="0"/>
            </p:cNvCxnSpPr>
            <p:nvPr/>
          </p:nvCxnSpPr>
          <p:spPr>
            <a:xfrm>
              <a:off x="8874705" y="3865021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35"/>
            <p:cNvCxnSpPr>
              <a:stCxn id="283" idx="3"/>
              <a:endCxn id="284" idx="0"/>
            </p:cNvCxnSpPr>
            <p:nvPr/>
          </p:nvCxnSpPr>
          <p:spPr>
            <a:xfrm flipH="1">
              <a:off x="9840778" y="3767408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37"/>
            <p:cNvCxnSpPr>
              <a:stCxn id="283" idx="5"/>
              <a:endCxn id="286" idx="0"/>
            </p:cNvCxnSpPr>
            <p:nvPr/>
          </p:nvCxnSpPr>
          <p:spPr>
            <a:xfrm>
              <a:off x="10298106" y="3767408"/>
              <a:ext cx="218385" cy="347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38"/>
            <p:cNvCxnSpPr>
              <a:stCxn id="279" idx="3"/>
              <a:endCxn id="289" idx="0"/>
            </p:cNvCxnSpPr>
            <p:nvPr/>
          </p:nvCxnSpPr>
          <p:spPr>
            <a:xfrm flipH="1">
              <a:off x="8819535" y="4342586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bject 17"/>
            <p:cNvSpPr/>
            <p:nvPr/>
          </p:nvSpPr>
          <p:spPr>
            <a:xfrm>
              <a:off x="8028946" y="411105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97" name="直接箭头连接符 35"/>
            <p:cNvCxnSpPr>
              <a:stCxn id="281" idx="3"/>
              <a:endCxn id="296" idx="7"/>
            </p:cNvCxnSpPr>
            <p:nvPr/>
          </p:nvCxnSpPr>
          <p:spPr>
            <a:xfrm flipH="1">
              <a:off x="8317379" y="3826037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bject 17"/>
            <p:cNvSpPr/>
            <p:nvPr/>
          </p:nvSpPr>
          <p:spPr>
            <a:xfrm>
              <a:off x="9245586" y="472225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99" name="直接箭头连接符 35"/>
            <p:cNvCxnSpPr>
              <a:stCxn id="279" idx="5"/>
            </p:cNvCxnSpPr>
            <p:nvPr/>
          </p:nvCxnSpPr>
          <p:spPr>
            <a:xfrm>
              <a:off x="9219319" y="4342586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bject 39"/>
            <p:cNvSpPr/>
            <p:nvPr/>
          </p:nvSpPr>
          <p:spPr>
            <a:xfrm>
              <a:off x="10611833" y="469488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301" name="直接箭头连接符 38"/>
            <p:cNvCxnSpPr>
              <a:stCxn id="315" idx="5"/>
              <a:endCxn id="300" idx="0"/>
            </p:cNvCxnSpPr>
            <p:nvPr/>
          </p:nvCxnSpPr>
          <p:spPr>
            <a:xfrm>
              <a:off x="10604548" y="4319294"/>
              <a:ext cx="176245" cy="3755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bject 39"/>
            <p:cNvSpPr/>
            <p:nvPr/>
          </p:nvSpPr>
          <p:spPr>
            <a:xfrm>
              <a:off x="8209205" y="472915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303" name="直接箭头连接符 38"/>
            <p:cNvCxnSpPr>
              <a:endCxn id="302" idx="0"/>
            </p:cNvCxnSpPr>
            <p:nvPr/>
          </p:nvCxnSpPr>
          <p:spPr>
            <a:xfrm>
              <a:off x="8272779" y="4388050"/>
              <a:ext cx="105386" cy="3411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8065442" y="455098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8602849" y="449462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141596" y="4498671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0499029" y="4484658"/>
              <a:ext cx="3872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613015" y="388273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944584" y="3867852"/>
              <a:ext cx="43358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0187674" y="3894385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782076" y="3946904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602849" y="337237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0024516" y="3320647"/>
              <a:ext cx="45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200431" y="284722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5" name="object 39"/>
            <p:cNvSpPr/>
            <p:nvPr/>
          </p:nvSpPr>
          <p:spPr>
            <a:xfrm>
              <a:off x="10316115" y="409207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316" name="直接箭头连接符 38"/>
            <p:cNvCxnSpPr>
              <a:stCxn id="315" idx="3"/>
              <a:endCxn id="287" idx="0"/>
            </p:cNvCxnSpPr>
            <p:nvPr/>
          </p:nvCxnSpPr>
          <p:spPr>
            <a:xfrm flipH="1">
              <a:off x="10200071" y="4319294"/>
              <a:ext cx="165531" cy="358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9878815" y="448347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318" name="Right Arrow 317"/>
            <p:cNvSpPr/>
            <p:nvPr/>
          </p:nvSpPr>
          <p:spPr>
            <a:xfrm>
              <a:off x="7416433" y="3892883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7658480" y="5797102"/>
              <a:ext cx="7132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121199" y="5632898"/>
              <a:ext cx="329055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Right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21" name="object 15"/>
            <p:cNvSpPr/>
            <p:nvPr/>
          </p:nvSpPr>
          <p:spPr>
            <a:xfrm>
              <a:off x="10288416" y="570517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184" name="object 39">
            <a:extLst>
              <a:ext uri="{FF2B5EF4-FFF2-40B4-BE49-F238E27FC236}">
                <a16:creationId xmlns:a16="http://schemas.microsoft.com/office/drawing/2014/main" id="{64EEC81A-EB46-4188-AB3B-1EAB2B9A923A}"/>
              </a:ext>
            </a:extLst>
          </p:cNvPr>
          <p:cNvSpPr/>
          <p:nvPr/>
        </p:nvSpPr>
        <p:spPr>
          <a:xfrm>
            <a:off x="4148584" y="128401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85" name="object 39">
            <a:extLst>
              <a:ext uri="{FF2B5EF4-FFF2-40B4-BE49-F238E27FC236}">
                <a16:creationId xmlns:a16="http://schemas.microsoft.com/office/drawing/2014/main" id="{8F87C881-FA13-4225-9E2F-3489CCF34D25}"/>
              </a:ext>
            </a:extLst>
          </p:cNvPr>
          <p:cNvSpPr/>
          <p:nvPr/>
        </p:nvSpPr>
        <p:spPr>
          <a:xfrm>
            <a:off x="8038013" y="16191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255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97313" y="1347253"/>
            <a:ext cx="7569502" cy="3563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(d) RL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Balance factor of        is -1 before insert the node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Insertion occurs at      ‘s higher subtree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After insertion, the height of left and right subtrees of every node still differ by more than one. 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4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3" name="object 6"/>
          <p:cNvSpPr/>
          <p:nvPr/>
        </p:nvSpPr>
        <p:spPr>
          <a:xfrm>
            <a:off x="6424825" y="358093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6424825" y="3580935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5918039" y="395080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6122518" y="43821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664648" y="4378949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5953663" y="399477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6931609" y="3950804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6931609" y="395080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6678217" y="438218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6678217" y="438218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7185002" y="4382187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object 19"/>
          <p:cNvSpPr/>
          <p:nvPr/>
        </p:nvSpPr>
        <p:spPr>
          <a:xfrm>
            <a:off x="7145359" y="484751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5" name="object 38"/>
          <p:cNvSpPr/>
          <p:nvPr/>
        </p:nvSpPr>
        <p:spPr>
          <a:xfrm>
            <a:off x="5859660" y="4837352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6" name="object 39"/>
          <p:cNvSpPr/>
          <p:nvPr/>
        </p:nvSpPr>
        <p:spPr>
          <a:xfrm>
            <a:off x="5912285" y="484751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17" name="直接箭头连接符 32"/>
          <p:cNvCxnSpPr>
            <a:stCxn id="4" idx="5"/>
            <a:endCxn id="10" idx="1"/>
          </p:cNvCxnSpPr>
          <p:nvPr/>
        </p:nvCxnSpPr>
        <p:spPr>
          <a:xfrm>
            <a:off x="6641150" y="3751349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>
            <a:stCxn id="4" idx="3"/>
            <a:endCxn id="5" idx="7"/>
          </p:cNvCxnSpPr>
          <p:nvPr/>
        </p:nvCxnSpPr>
        <p:spPr>
          <a:xfrm flipH="1">
            <a:off x="6134364" y="3751348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/>
          <p:cNvCxnSpPr>
            <a:stCxn id="8" idx="4"/>
            <a:endCxn id="6" idx="0"/>
          </p:cNvCxnSpPr>
          <p:nvPr/>
        </p:nvCxnSpPr>
        <p:spPr>
          <a:xfrm>
            <a:off x="6080383" y="4194427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5"/>
          <p:cNvCxnSpPr>
            <a:stCxn id="10" idx="3"/>
            <a:endCxn id="11" idx="0"/>
          </p:cNvCxnSpPr>
          <p:nvPr/>
        </p:nvCxnSpPr>
        <p:spPr>
          <a:xfrm flipH="1">
            <a:off x="6804938" y="4121217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7"/>
          <p:cNvCxnSpPr>
            <a:stCxn id="10" idx="5"/>
            <a:endCxn id="13" idx="0"/>
          </p:cNvCxnSpPr>
          <p:nvPr/>
        </p:nvCxnSpPr>
        <p:spPr>
          <a:xfrm>
            <a:off x="7147934" y="4121217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8"/>
          <p:cNvCxnSpPr>
            <a:stCxn id="6" idx="3"/>
            <a:endCxn id="16" idx="0"/>
          </p:cNvCxnSpPr>
          <p:nvPr/>
        </p:nvCxnSpPr>
        <p:spPr>
          <a:xfrm flipH="1">
            <a:off x="6039005" y="4552600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7"/>
          <p:cNvSpPr/>
          <p:nvPr/>
        </p:nvSpPr>
        <p:spPr>
          <a:xfrm>
            <a:off x="5446063" y="437894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4" name="直接箭头连接符 35"/>
          <p:cNvCxnSpPr>
            <a:stCxn id="8" idx="3"/>
            <a:endCxn id="23" idx="7"/>
          </p:cNvCxnSpPr>
          <p:nvPr/>
        </p:nvCxnSpPr>
        <p:spPr>
          <a:xfrm flipH="1">
            <a:off x="5662388" y="4165188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7"/>
          <p:cNvSpPr/>
          <p:nvPr/>
        </p:nvSpPr>
        <p:spPr>
          <a:xfrm>
            <a:off x="6358543" y="4837352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6" name="直接箭头连接符 35"/>
          <p:cNvCxnSpPr>
            <a:stCxn id="6" idx="5"/>
          </p:cNvCxnSpPr>
          <p:nvPr/>
        </p:nvCxnSpPr>
        <p:spPr>
          <a:xfrm>
            <a:off x="6338843" y="4552601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9"/>
          <p:cNvSpPr/>
          <p:nvPr/>
        </p:nvSpPr>
        <p:spPr>
          <a:xfrm>
            <a:off x="7222069" y="436799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28" name="直接箭头连接符 38"/>
          <p:cNvCxnSpPr>
            <a:stCxn id="27" idx="3"/>
            <a:endCxn id="14" idx="0"/>
          </p:cNvCxnSpPr>
          <p:nvPr/>
        </p:nvCxnSpPr>
        <p:spPr>
          <a:xfrm>
            <a:off x="7259185" y="4538412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39"/>
          <p:cNvSpPr/>
          <p:nvPr/>
        </p:nvSpPr>
        <p:spPr>
          <a:xfrm>
            <a:off x="5581258" y="484252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30" name="直接箭头连接符 38"/>
          <p:cNvCxnSpPr>
            <a:endCxn id="29" idx="0"/>
          </p:cNvCxnSpPr>
          <p:nvPr/>
        </p:nvCxnSpPr>
        <p:spPr>
          <a:xfrm>
            <a:off x="5628938" y="4586699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73436" y="470889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76491" y="4666628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0551" y="466966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91966" y="469175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34115" y="4207711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82793" y="4196550"/>
            <a:ext cx="353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92337" y="4222633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0911" y="4255839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6491" y="3824944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2741" y="3786146"/>
            <a:ext cx="422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24677" y="343107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43" name="object 39"/>
          <p:cNvSpPr/>
          <p:nvPr/>
        </p:nvSpPr>
        <p:spPr>
          <a:xfrm>
            <a:off x="4166255" y="148715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9" name="object 39"/>
          <p:cNvSpPr/>
          <p:nvPr/>
        </p:nvSpPr>
        <p:spPr>
          <a:xfrm>
            <a:off x="7952300" y="180983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3356001" y="210075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1" name="object 15"/>
          <p:cNvSpPr/>
          <p:nvPr/>
        </p:nvSpPr>
        <p:spPr>
          <a:xfrm>
            <a:off x="3424846" y="242511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5326702" y="5264589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54" name="直接箭头连接符 38"/>
          <p:cNvCxnSpPr>
            <a:stCxn id="29" idx="3"/>
            <a:endCxn id="50" idx="0"/>
          </p:cNvCxnSpPr>
          <p:nvPr/>
        </p:nvCxnSpPr>
        <p:spPr>
          <a:xfrm flipH="1">
            <a:off x="5453422" y="5012939"/>
            <a:ext cx="164951" cy="251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15"/>
          <p:cNvSpPr/>
          <p:nvPr/>
        </p:nvSpPr>
        <p:spPr>
          <a:xfrm>
            <a:off x="4445280" y="37192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292975" y="403436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237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75496" y="1292683"/>
            <a:ext cx="7487508" cy="2271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Case 3 (d) RL Case: Insert node</a:t>
            </a:r>
          </a:p>
          <a:p>
            <a:pPr marL="342900" lvl="1" defTabSz="685800">
              <a:lnSpc>
                <a:spcPct val="150000"/>
              </a:lnSpc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Nodes along the insertion path from the root to the expectant parent node,</a:t>
            </a: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Two rotations are required: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Right Rotation about node      .</a:t>
            </a:r>
          </a:p>
          <a:p>
            <a:pPr marL="1243013" lvl="3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prstClr val="black"/>
                </a:solidFill>
                <a:latin typeface="Verdana"/>
              </a:rPr>
              <a:t>Left Rotation about node      . </a:t>
            </a:r>
          </a:p>
          <a:p>
            <a:pPr marL="685800" lvl="2" defTabSz="685800">
              <a:lnSpc>
                <a:spcPct val="150000"/>
              </a:lnSpc>
            </a:pPr>
            <a:endParaRPr lang="en-SG" sz="1400" dirty="0">
              <a:solidFill>
                <a:prstClr val="black"/>
              </a:solidFill>
              <a:latin typeface="Verdana"/>
            </a:endParaRPr>
          </a:p>
          <a:p>
            <a:pPr marL="900113" lvl="2" indent="-214313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Insertion</a:t>
            </a:r>
          </a:p>
        </p:txBody>
      </p:sp>
      <p:sp>
        <p:nvSpPr>
          <p:cNvPr id="55" name="object 15"/>
          <p:cNvSpPr/>
          <p:nvPr/>
        </p:nvSpPr>
        <p:spPr>
          <a:xfrm>
            <a:off x="4528121" y="239550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2" name="object 15"/>
          <p:cNvSpPr/>
          <p:nvPr/>
        </p:nvSpPr>
        <p:spPr>
          <a:xfrm>
            <a:off x="4391169" y="272165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674442" y="3255826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6" name="object 7"/>
          <p:cNvSpPr/>
          <p:nvPr/>
        </p:nvSpPr>
        <p:spPr>
          <a:xfrm>
            <a:off x="1674442" y="3255826"/>
            <a:ext cx="253440" cy="199652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7" name="object 8"/>
          <p:cNvSpPr/>
          <p:nvPr/>
        </p:nvSpPr>
        <p:spPr>
          <a:xfrm>
            <a:off x="1167656" y="36256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8" name="object 9"/>
          <p:cNvSpPr/>
          <p:nvPr/>
        </p:nvSpPr>
        <p:spPr>
          <a:xfrm>
            <a:off x="1372136" y="40570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31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9" name="object 10"/>
          <p:cNvSpPr/>
          <p:nvPr/>
        </p:nvSpPr>
        <p:spPr>
          <a:xfrm>
            <a:off x="914265" y="4053840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0" name="object 11"/>
          <p:cNvSpPr/>
          <p:nvPr/>
        </p:nvSpPr>
        <p:spPr>
          <a:xfrm>
            <a:off x="1203280" y="3669666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14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1" name="object 14"/>
          <p:cNvSpPr/>
          <p:nvPr/>
        </p:nvSpPr>
        <p:spPr>
          <a:xfrm>
            <a:off x="2181226" y="3625695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2" name="object 15"/>
          <p:cNvSpPr/>
          <p:nvPr/>
        </p:nvSpPr>
        <p:spPr>
          <a:xfrm>
            <a:off x="2181226" y="3625695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3" name="object 16"/>
          <p:cNvSpPr/>
          <p:nvPr/>
        </p:nvSpPr>
        <p:spPr>
          <a:xfrm>
            <a:off x="1927835" y="40570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4" name="object 17"/>
          <p:cNvSpPr/>
          <p:nvPr/>
        </p:nvSpPr>
        <p:spPr>
          <a:xfrm>
            <a:off x="1927835" y="4057078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73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5" name="object 18"/>
          <p:cNvSpPr/>
          <p:nvPr/>
        </p:nvSpPr>
        <p:spPr>
          <a:xfrm>
            <a:off x="2434619" y="4057078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6" name="object 19"/>
          <p:cNvSpPr/>
          <p:nvPr/>
        </p:nvSpPr>
        <p:spPr>
          <a:xfrm>
            <a:off x="2394976" y="45224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7" name="object 38"/>
          <p:cNvSpPr/>
          <p:nvPr/>
        </p:nvSpPr>
        <p:spPr>
          <a:xfrm>
            <a:off x="1109277" y="4512243"/>
            <a:ext cx="253440" cy="199652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685800"/>
            <a:endParaRPr sz="105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68" name="object 39"/>
          <p:cNvSpPr/>
          <p:nvPr/>
        </p:nvSpPr>
        <p:spPr>
          <a:xfrm>
            <a:off x="1161902" y="45224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23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69" name="直接箭头连接符 32"/>
          <p:cNvCxnSpPr>
            <a:stCxn id="56" idx="5"/>
            <a:endCxn id="62" idx="1"/>
          </p:cNvCxnSpPr>
          <p:nvPr/>
        </p:nvCxnSpPr>
        <p:spPr>
          <a:xfrm>
            <a:off x="1890767" y="3426240"/>
            <a:ext cx="327575" cy="22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33"/>
          <p:cNvCxnSpPr>
            <a:stCxn id="56" idx="3"/>
            <a:endCxn id="57" idx="7"/>
          </p:cNvCxnSpPr>
          <p:nvPr/>
        </p:nvCxnSpPr>
        <p:spPr>
          <a:xfrm flipH="1">
            <a:off x="1383981" y="3426240"/>
            <a:ext cx="327577" cy="228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34"/>
          <p:cNvCxnSpPr>
            <a:stCxn id="60" idx="4"/>
            <a:endCxn id="58" idx="0"/>
          </p:cNvCxnSpPr>
          <p:nvPr/>
        </p:nvCxnSpPr>
        <p:spPr>
          <a:xfrm>
            <a:off x="1330000" y="3869319"/>
            <a:ext cx="168856" cy="18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35"/>
          <p:cNvCxnSpPr>
            <a:stCxn id="62" idx="3"/>
            <a:endCxn id="63" idx="0"/>
          </p:cNvCxnSpPr>
          <p:nvPr/>
        </p:nvCxnSpPr>
        <p:spPr>
          <a:xfrm flipH="1">
            <a:off x="2054555" y="3796108"/>
            <a:ext cx="163787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37"/>
          <p:cNvCxnSpPr>
            <a:stCxn id="62" idx="5"/>
            <a:endCxn id="65" idx="0"/>
          </p:cNvCxnSpPr>
          <p:nvPr/>
        </p:nvCxnSpPr>
        <p:spPr>
          <a:xfrm>
            <a:off x="2397551" y="3796108"/>
            <a:ext cx="163789" cy="260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38"/>
          <p:cNvCxnSpPr>
            <a:stCxn id="58" idx="3"/>
            <a:endCxn id="68" idx="0"/>
          </p:cNvCxnSpPr>
          <p:nvPr/>
        </p:nvCxnSpPr>
        <p:spPr>
          <a:xfrm flipH="1">
            <a:off x="1288622" y="4227492"/>
            <a:ext cx="120629" cy="29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bject 17"/>
          <p:cNvSpPr/>
          <p:nvPr/>
        </p:nvSpPr>
        <p:spPr>
          <a:xfrm>
            <a:off x="695681" y="405384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 7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6" name="直接箭头连接符 35"/>
          <p:cNvCxnSpPr>
            <a:stCxn id="60" idx="3"/>
            <a:endCxn id="75" idx="7"/>
          </p:cNvCxnSpPr>
          <p:nvPr/>
        </p:nvCxnSpPr>
        <p:spPr>
          <a:xfrm flipH="1">
            <a:off x="912006" y="3840080"/>
            <a:ext cx="328390" cy="2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bject 17"/>
          <p:cNvSpPr/>
          <p:nvPr/>
        </p:nvSpPr>
        <p:spPr>
          <a:xfrm>
            <a:off x="1608161" y="451224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45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78" name="直接箭头连接符 35"/>
          <p:cNvCxnSpPr>
            <a:stCxn id="58" idx="5"/>
          </p:cNvCxnSpPr>
          <p:nvPr/>
        </p:nvCxnSpPr>
        <p:spPr>
          <a:xfrm>
            <a:off x="1588460" y="4227492"/>
            <a:ext cx="178695" cy="28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bject 39"/>
          <p:cNvSpPr/>
          <p:nvPr/>
        </p:nvSpPr>
        <p:spPr>
          <a:xfrm>
            <a:off x="2471687" y="4042890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99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80" name="直接箭头连接符 38"/>
          <p:cNvCxnSpPr>
            <a:stCxn id="79" idx="3"/>
            <a:endCxn id="66" idx="0"/>
          </p:cNvCxnSpPr>
          <p:nvPr/>
        </p:nvCxnSpPr>
        <p:spPr>
          <a:xfrm>
            <a:off x="2508802" y="4213303"/>
            <a:ext cx="12894" cy="30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bject 39"/>
          <p:cNvSpPr/>
          <p:nvPr/>
        </p:nvSpPr>
        <p:spPr>
          <a:xfrm>
            <a:off x="830875" y="4517417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82" name="直接箭头连接符 38"/>
          <p:cNvCxnSpPr>
            <a:endCxn id="81" idx="0"/>
          </p:cNvCxnSpPr>
          <p:nvPr/>
        </p:nvCxnSpPr>
        <p:spPr>
          <a:xfrm>
            <a:off x="878555" y="4261590"/>
            <a:ext cx="79040" cy="255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23053" y="438379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26108" y="434152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30168" y="434455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41584" y="436664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83732" y="3882603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2411" y="3871441"/>
            <a:ext cx="369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srgbClr val="FF0000"/>
                </a:solidFill>
                <a:latin typeface="Verdana"/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41954" y="3897525"/>
            <a:ext cx="283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60528" y="3930730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26108" y="3499836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92359" y="3461038"/>
            <a:ext cx="415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74295" y="3105967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sp>
        <p:nvSpPr>
          <p:cNvPr id="94" name="object 39"/>
          <p:cNvSpPr/>
          <p:nvPr/>
        </p:nvSpPr>
        <p:spPr>
          <a:xfrm>
            <a:off x="576320" y="4939481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cxnSp>
        <p:nvCxnSpPr>
          <p:cNvPr id="95" name="直接箭头连接符 38"/>
          <p:cNvCxnSpPr>
            <a:stCxn id="81" idx="3"/>
            <a:endCxn id="94" idx="0"/>
          </p:cNvCxnSpPr>
          <p:nvPr/>
        </p:nvCxnSpPr>
        <p:spPr>
          <a:xfrm flipH="1">
            <a:off x="703039" y="4687830"/>
            <a:ext cx="164951" cy="251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3335" y="4731732"/>
            <a:ext cx="159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black"/>
                </a:solidFill>
                <a:latin typeface="Verdana"/>
              </a:rPr>
              <a:t>0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2098140" y="3123608"/>
            <a:ext cx="3343714" cy="2566356"/>
            <a:chOff x="2566020" y="2651415"/>
            <a:chExt cx="4458285" cy="3421807"/>
          </a:xfrm>
        </p:grpSpPr>
        <p:sp>
          <p:nvSpPr>
            <p:cNvPr id="97" name="object 6"/>
            <p:cNvSpPr/>
            <p:nvPr/>
          </p:nvSpPr>
          <p:spPr>
            <a:xfrm>
              <a:off x="5623392" y="2851227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8" name="object 7"/>
            <p:cNvSpPr/>
            <p:nvPr/>
          </p:nvSpPr>
          <p:spPr>
            <a:xfrm>
              <a:off x="5623392" y="2851227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99" name="object 8"/>
            <p:cNvSpPr/>
            <p:nvPr/>
          </p:nvSpPr>
          <p:spPr>
            <a:xfrm>
              <a:off x="4947678" y="334438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0" name="object 9"/>
            <p:cNvSpPr/>
            <p:nvPr/>
          </p:nvSpPr>
          <p:spPr>
            <a:xfrm>
              <a:off x="5220317" y="391956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1" name="object 10"/>
            <p:cNvSpPr/>
            <p:nvPr/>
          </p:nvSpPr>
          <p:spPr>
            <a:xfrm>
              <a:off x="4609823" y="391524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2" name="object 11"/>
            <p:cNvSpPr/>
            <p:nvPr/>
          </p:nvSpPr>
          <p:spPr>
            <a:xfrm>
              <a:off x="4995176" y="3403014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3" name="object 14"/>
            <p:cNvSpPr/>
            <p:nvPr/>
          </p:nvSpPr>
          <p:spPr>
            <a:xfrm>
              <a:off x="6299104" y="3344386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4" name="object 15"/>
            <p:cNvSpPr/>
            <p:nvPr/>
          </p:nvSpPr>
          <p:spPr>
            <a:xfrm>
              <a:off x="6299104" y="334438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5" name="object 16"/>
            <p:cNvSpPr/>
            <p:nvPr/>
          </p:nvSpPr>
          <p:spPr>
            <a:xfrm>
              <a:off x="5961249" y="391956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6" name="object 17"/>
            <p:cNvSpPr/>
            <p:nvPr/>
          </p:nvSpPr>
          <p:spPr>
            <a:xfrm>
              <a:off x="5961249" y="391956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7" name="object 18"/>
            <p:cNvSpPr/>
            <p:nvPr/>
          </p:nvSpPr>
          <p:spPr>
            <a:xfrm>
              <a:off x="6636962" y="3919563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8" name="object 19"/>
            <p:cNvSpPr/>
            <p:nvPr/>
          </p:nvSpPr>
          <p:spPr>
            <a:xfrm>
              <a:off x="6584104" y="453999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09" name="object 38"/>
            <p:cNvSpPr/>
            <p:nvPr/>
          </p:nvSpPr>
          <p:spPr>
            <a:xfrm>
              <a:off x="4869839" y="4526450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10" name="object 39"/>
            <p:cNvSpPr/>
            <p:nvPr/>
          </p:nvSpPr>
          <p:spPr>
            <a:xfrm>
              <a:off x="4940006" y="4539997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11" name="直接箭头连接符 32"/>
            <p:cNvCxnSpPr>
              <a:stCxn id="98" idx="5"/>
              <a:endCxn id="104" idx="1"/>
            </p:cNvCxnSpPr>
            <p:nvPr/>
          </p:nvCxnSpPr>
          <p:spPr>
            <a:xfrm>
              <a:off x="5911825" y="3078445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33"/>
            <p:cNvCxnSpPr>
              <a:stCxn id="98" idx="3"/>
              <a:endCxn id="99" idx="7"/>
            </p:cNvCxnSpPr>
            <p:nvPr/>
          </p:nvCxnSpPr>
          <p:spPr>
            <a:xfrm flipH="1">
              <a:off x="5236111" y="3078445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34"/>
            <p:cNvCxnSpPr>
              <a:stCxn id="102" idx="4"/>
              <a:endCxn id="100" idx="0"/>
            </p:cNvCxnSpPr>
            <p:nvPr/>
          </p:nvCxnSpPr>
          <p:spPr>
            <a:xfrm>
              <a:off x="5164136" y="3669216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35"/>
            <p:cNvCxnSpPr>
              <a:stCxn id="104" idx="3"/>
              <a:endCxn id="105" idx="0"/>
            </p:cNvCxnSpPr>
            <p:nvPr/>
          </p:nvCxnSpPr>
          <p:spPr>
            <a:xfrm flipH="1">
              <a:off x="6130209" y="3571603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37"/>
            <p:cNvCxnSpPr>
              <a:stCxn id="104" idx="5"/>
              <a:endCxn id="107" idx="0"/>
            </p:cNvCxnSpPr>
            <p:nvPr/>
          </p:nvCxnSpPr>
          <p:spPr>
            <a:xfrm>
              <a:off x="6587537" y="3571603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38"/>
            <p:cNvCxnSpPr>
              <a:stCxn id="100" idx="3"/>
              <a:endCxn id="110" idx="0"/>
            </p:cNvCxnSpPr>
            <p:nvPr/>
          </p:nvCxnSpPr>
          <p:spPr>
            <a:xfrm flipH="1">
              <a:off x="5108966" y="4146781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bject 17"/>
            <p:cNvSpPr/>
            <p:nvPr/>
          </p:nvSpPr>
          <p:spPr>
            <a:xfrm>
              <a:off x="4318377" y="391524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18" name="直接箭头连接符 35"/>
            <p:cNvCxnSpPr>
              <a:stCxn id="102" idx="3"/>
              <a:endCxn id="117" idx="7"/>
            </p:cNvCxnSpPr>
            <p:nvPr/>
          </p:nvCxnSpPr>
          <p:spPr>
            <a:xfrm flipH="1">
              <a:off x="4606810" y="3630232"/>
              <a:ext cx="437853" cy="3239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bject 17"/>
            <p:cNvSpPr/>
            <p:nvPr/>
          </p:nvSpPr>
          <p:spPr>
            <a:xfrm>
              <a:off x="5535017" y="4526450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20" name="直接箭头连接符 35"/>
            <p:cNvCxnSpPr>
              <a:stCxn id="100" idx="5"/>
            </p:cNvCxnSpPr>
            <p:nvPr/>
          </p:nvCxnSpPr>
          <p:spPr>
            <a:xfrm>
              <a:off x="5508750" y="4146781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bject 39"/>
            <p:cNvSpPr/>
            <p:nvPr/>
          </p:nvSpPr>
          <p:spPr>
            <a:xfrm>
              <a:off x="6686385" y="390064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22" name="直接箭头连接符 38"/>
            <p:cNvCxnSpPr>
              <a:stCxn id="121" idx="3"/>
              <a:endCxn id="108" idx="0"/>
            </p:cNvCxnSpPr>
            <p:nvPr/>
          </p:nvCxnSpPr>
          <p:spPr>
            <a:xfrm>
              <a:off x="6735872" y="4127863"/>
              <a:ext cx="17192" cy="412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bject 39"/>
            <p:cNvSpPr/>
            <p:nvPr/>
          </p:nvSpPr>
          <p:spPr>
            <a:xfrm>
              <a:off x="4700879" y="506580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24" name="直接箭头连接符 38"/>
            <p:cNvCxnSpPr>
              <a:endCxn id="123" idx="0"/>
            </p:cNvCxnSpPr>
            <p:nvPr/>
          </p:nvCxnSpPr>
          <p:spPr>
            <a:xfrm>
              <a:off x="4764453" y="4724705"/>
              <a:ext cx="105386" cy="3411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354873" y="435517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92280" y="4298818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31026" y="4302866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512914" y="43323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02445" y="368693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34016" y="3672047"/>
              <a:ext cx="49328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b="1" dirty="0">
                  <a:solidFill>
                    <a:srgbClr val="FF0000"/>
                  </a:solidFill>
                  <a:latin typeface="Verdana"/>
                </a:rPr>
                <a:t>-2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513408" y="3706826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071506" y="3751099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92280" y="3176574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13948" y="3124842"/>
              <a:ext cx="49197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489862" y="265141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136" name="object 39"/>
            <p:cNvSpPr/>
            <p:nvPr/>
          </p:nvSpPr>
          <p:spPr>
            <a:xfrm>
              <a:off x="4526560" y="446646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137" name="直接箭头连接符 38"/>
            <p:cNvCxnSpPr>
              <a:stCxn id="117" idx="5"/>
              <a:endCxn id="136" idx="0"/>
            </p:cNvCxnSpPr>
            <p:nvPr/>
          </p:nvCxnSpPr>
          <p:spPr>
            <a:xfrm>
              <a:off x="4606810" y="4142464"/>
              <a:ext cx="88710" cy="3239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564395" y="4890420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66020" y="5673113"/>
              <a:ext cx="32905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Right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1" name="object 15"/>
            <p:cNvSpPr/>
            <p:nvPr/>
          </p:nvSpPr>
          <p:spPr>
            <a:xfrm>
              <a:off x="5794494" y="574099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2" name="Right Arrow 181"/>
            <p:cNvSpPr/>
            <p:nvPr/>
          </p:nvSpPr>
          <p:spPr>
            <a:xfrm>
              <a:off x="3621504" y="3723646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5595806" y="3176234"/>
            <a:ext cx="2585309" cy="2501681"/>
            <a:chOff x="7229574" y="2721583"/>
            <a:chExt cx="3447079" cy="3335574"/>
          </a:xfrm>
        </p:grpSpPr>
        <p:sp>
          <p:nvSpPr>
            <p:cNvPr id="184" name="Right Arrow 183"/>
            <p:cNvSpPr/>
            <p:nvPr/>
          </p:nvSpPr>
          <p:spPr>
            <a:xfrm>
              <a:off x="7229574" y="3697325"/>
              <a:ext cx="484094" cy="344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279113" y="5657048"/>
              <a:ext cx="312384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SG" sz="1350" dirty="0">
                  <a:solidFill>
                    <a:prstClr val="black"/>
                  </a:solidFill>
                  <a:latin typeface="Verdana"/>
                </a:rPr>
                <a:t>Left Rotation about node</a:t>
              </a:r>
              <a:endParaRPr lang="en-US" sz="13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6" name="object 15"/>
            <p:cNvSpPr/>
            <p:nvPr/>
          </p:nvSpPr>
          <p:spPr>
            <a:xfrm>
              <a:off x="10338733" y="572467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7" name="object 6"/>
            <p:cNvSpPr/>
            <p:nvPr/>
          </p:nvSpPr>
          <p:spPr>
            <a:xfrm>
              <a:off x="9259919" y="2921395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8" name="object 7"/>
            <p:cNvSpPr/>
            <p:nvPr/>
          </p:nvSpPr>
          <p:spPr>
            <a:xfrm>
              <a:off x="9259919" y="2921395"/>
              <a:ext cx="337920" cy="266202"/>
            </a:xfrm>
            <a:prstGeom prst="ellipse">
              <a:avLst/>
            </a:prstGeom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89" name="object 8"/>
            <p:cNvSpPr/>
            <p:nvPr/>
          </p:nvSpPr>
          <p:spPr>
            <a:xfrm>
              <a:off x="8584205" y="341455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0" name="object 9"/>
            <p:cNvSpPr/>
            <p:nvPr/>
          </p:nvSpPr>
          <p:spPr>
            <a:xfrm>
              <a:off x="8856844" y="398973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31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1" name="object 10"/>
            <p:cNvSpPr/>
            <p:nvPr/>
          </p:nvSpPr>
          <p:spPr>
            <a:xfrm>
              <a:off x="8246350" y="398541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2" name="object 11"/>
            <p:cNvSpPr/>
            <p:nvPr/>
          </p:nvSpPr>
          <p:spPr>
            <a:xfrm>
              <a:off x="8631703" y="3473182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14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3" name="object 14"/>
            <p:cNvSpPr/>
            <p:nvPr/>
          </p:nvSpPr>
          <p:spPr>
            <a:xfrm>
              <a:off x="9935631" y="3414554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4" name="object 15"/>
            <p:cNvSpPr/>
            <p:nvPr/>
          </p:nvSpPr>
          <p:spPr>
            <a:xfrm>
              <a:off x="9935631" y="341455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5" name="object 16"/>
            <p:cNvSpPr/>
            <p:nvPr/>
          </p:nvSpPr>
          <p:spPr>
            <a:xfrm>
              <a:off x="9597776" y="398973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6" name="object 17"/>
            <p:cNvSpPr/>
            <p:nvPr/>
          </p:nvSpPr>
          <p:spPr>
            <a:xfrm>
              <a:off x="9597776" y="398973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73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7" name="object 18"/>
            <p:cNvSpPr/>
            <p:nvPr/>
          </p:nvSpPr>
          <p:spPr>
            <a:xfrm>
              <a:off x="10273489" y="3989731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8" name="object 19"/>
            <p:cNvSpPr/>
            <p:nvPr/>
          </p:nvSpPr>
          <p:spPr>
            <a:xfrm>
              <a:off x="10220631" y="461016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99" name="object 38"/>
            <p:cNvSpPr/>
            <p:nvPr/>
          </p:nvSpPr>
          <p:spPr>
            <a:xfrm>
              <a:off x="8506366" y="4596618"/>
              <a:ext cx="337920" cy="266202"/>
            </a:xfrm>
            <a:prstGeom prst="ellipse">
              <a:avLst/>
            </a:pr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defTabSz="685800"/>
              <a:endParaRPr sz="105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00" name="object 39"/>
            <p:cNvSpPr/>
            <p:nvPr/>
          </p:nvSpPr>
          <p:spPr>
            <a:xfrm>
              <a:off x="8576533" y="4610165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23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01" name="直接箭头连接符 32"/>
            <p:cNvCxnSpPr>
              <a:stCxn id="188" idx="5"/>
              <a:endCxn id="194" idx="1"/>
            </p:cNvCxnSpPr>
            <p:nvPr/>
          </p:nvCxnSpPr>
          <p:spPr>
            <a:xfrm>
              <a:off x="9548352" y="3148613"/>
              <a:ext cx="436767" cy="304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33"/>
            <p:cNvCxnSpPr>
              <a:stCxn id="188" idx="3"/>
              <a:endCxn id="189" idx="7"/>
            </p:cNvCxnSpPr>
            <p:nvPr/>
          </p:nvCxnSpPr>
          <p:spPr>
            <a:xfrm flipH="1">
              <a:off x="8872638" y="3148613"/>
              <a:ext cx="436769" cy="30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34"/>
            <p:cNvCxnSpPr>
              <a:stCxn id="192" idx="4"/>
              <a:endCxn id="190" idx="0"/>
            </p:cNvCxnSpPr>
            <p:nvPr/>
          </p:nvCxnSpPr>
          <p:spPr>
            <a:xfrm>
              <a:off x="8800663" y="3739384"/>
              <a:ext cx="225141" cy="250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35"/>
            <p:cNvCxnSpPr>
              <a:stCxn id="194" idx="3"/>
              <a:endCxn id="195" idx="0"/>
            </p:cNvCxnSpPr>
            <p:nvPr/>
          </p:nvCxnSpPr>
          <p:spPr>
            <a:xfrm flipH="1">
              <a:off x="9766736" y="3641771"/>
              <a:ext cx="218383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37"/>
            <p:cNvCxnSpPr>
              <a:stCxn id="194" idx="5"/>
              <a:endCxn id="197" idx="0"/>
            </p:cNvCxnSpPr>
            <p:nvPr/>
          </p:nvCxnSpPr>
          <p:spPr>
            <a:xfrm>
              <a:off x="10224064" y="3641771"/>
              <a:ext cx="218385" cy="347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38"/>
            <p:cNvCxnSpPr>
              <a:stCxn id="190" idx="3"/>
              <a:endCxn id="200" idx="0"/>
            </p:cNvCxnSpPr>
            <p:nvPr/>
          </p:nvCxnSpPr>
          <p:spPr>
            <a:xfrm flipH="1">
              <a:off x="8745493" y="4216949"/>
              <a:ext cx="160838" cy="393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bject 17"/>
            <p:cNvSpPr/>
            <p:nvPr/>
          </p:nvSpPr>
          <p:spPr>
            <a:xfrm>
              <a:off x="7517504" y="4393349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 7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08" name="直接箭头连接符 35"/>
            <p:cNvCxnSpPr>
              <a:stCxn id="192" idx="3"/>
              <a:endCxn id="226" idx="7"/>
            </p:cNvCxnSpPr>
            <p:nvPr/>
          </p:nvCxnSpPr>
          <p:spPr>
            <a:xfrm flipH="1">
              <a:off x="8400393" y="3700400"/>
              <a:ext cx="280797" cy="2303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bject 17"/>
            <p:cNvSpPr/>
            <p:nvPr/>
          </p:nvSpPr>
          <p:spPr>
            <a:xfrm>
              <a:off x="9171544" y="4596618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45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10" name="直接箭头连接符 35"/>
            <p:cNvCxnSpPr>
              <a:stCxn id="190" idx="5"/>
            </p:cNvCxnSpPr>
            <p:nvPr/>
          </p:nvCxnSpPr>
          <p:spPr>
            <a:xfrm>
              <a:off x="9145277" y="4216949"/>
              <a:ext cx="238260" cy="379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bject 39"/>
            <p:cNvSpPr/>
            <p:nvPr/>
          </p:nvSpPr>
          <p:spPr>
            <a:xfrm>
              <a:off x="10322912" y="3970813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99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12" name="直接箭头连接符 38"/>
            <p:cNvCxnSpPr>
              <a:stCxn id="211" idx="3"/>
              <a:endCxn id="198" idx="0"/>
            </p:cNvCxnSpPr>
            <p:nvPr/>
          </p:nvCxnSpPr>
          <p:spPr>
            <a:xfrm>
              <a:off x="10372399" y="4198031"/>
              <a:ext cx="17192" cy="412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bject 39"/>
            <p:cNvSpPr/>
            <p:nvPr/>
          </p:nvSpPr>
          <p:spPr>
            <a:xfrm>
              <a:off x="8159769" y="4566331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839950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10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14" name="直接箭头连接符 38"/>
            <p:cNvCxnSpPr>
              <a:stCxn id="226" idx="3"/>
              <a:endCxn id="207" idx="0"/>
            </p:cNvCxnSpPr>
            <p:nvPr/>
          </p:nvCxnSpPr>
          <p:spPr>
            <a:xfrm flipH="1">
              <a:off x="7686464" y="4118944"/>
              <a:ext cx="474983" cy="2744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7991399" y="442534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528807" y="4368985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067554" y="437303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0149441" y="440248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9538972" y="375709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915537" y="3733227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0149936" y="3776993"/>
              <a:ext cx="37837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708034" y="382126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528807" y="3246742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950476" y="3195010"/>
              <a:ext cx="51332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-1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126389" y="2721583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  <p:sp>
          <p:nvSpPr>
            <p:cNvPr id="226" name="object 39"/>
            <p:cNvSpPr/>
            <p:nvPr/>
          </p:nvSpPr>
          <p:spPr>
            <a:xfrm>
              <a:off x="8111960" y="3891726"/>
              <a:ext cx="337920" cy="266202"/>
            </a:xfrm>
            <a:prstGeom prst="ellipse">
              <a:avLst/>
            </a:prstGeom>
            <a:solidFill>
              <a:schemeClr val="bg1"/>
            </a:solidFill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 defTabSz="685800"/>
              <a:r>
                <a:rPr lang="en-US" sz="1050" dirty="0">
                  <a:solidFill>
                    <a:prstClr val="black"/>
                  </a:solidFill>
                  <a:latin typeface="Verdana"/>
                </a:rPr>
                <a:t>8</a:t>
              </a:r>
              <a:endParaRPr sz="1050" dirty="0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7" name="直接箭头连接符 38"/>
            <p:cNvCxnSpPr>
              <a:stCxn id="226" idx="4"/>
            </p:cNvCxnSpPr>
            <p:nvPr/>
          </p:nvCxnSpPr>
          <p:spPr>
            <a:xfrm>
              <a:off x="8280920" y="4157928"/>
              <a:ext cx="41751" cy="417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7362883" y="4239477"/>
              <a:ext cx="2121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900" dirty="0">
                  <a:solidFill>
                    <a:prstClr val="black"/>
                  </a:solidFill>
                  <a:latin typeface="Verdana"/>
                </a:rPr>
                <a:t>0</a:t>
              </a:r>
            </a:p>
          </p:txBody>
        </p:sp>
      </p:grpSp>
      <p:sp>
        <p:nvSpPr>
          <p:cNvPr id="143" name="object 39">
            <a:extLst>
              <a:ext uri="{FF2B5EF4-FFF2-40B4-BE49-F238E27FC236}">
                <a16:creationId xmlns:a16="http://schemas.microsoft.com/office/drawing/2014/main" id="{12F6BBCD-99D5-4A38-99E8-24A08D197AC1}"/>
              </a:ext>
            </a:extLst>
          </p:cNvPr>
          <p:cNvSpPr/>
          <p:nvPr/>
        </p:nvSpPr>
        <p:spPr>
          <a:xfrm>
            <a:off x="7989793" y="1751504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10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4" name="object 39">
            <a:extLst>
              <a:ext uri="{FF2B5EF4-FFF2-40B4-BE49-F238E27FC236}">
                <a16:creationId xmlns:a16="http://schemas.microsoft.com/office/drawing/2014/main" id="{D0A3FD29-6B63-4152-B5DB-0E8A743ADF42}"/>
              </a:ext>
            </a:extLst>
          </p:cNvPr>
          <p:cNvSpPr/>
          <p:nvPr/>
        </p:nvSpPr>
        <p:spPr>
          <a:xfrm>
            <a:off x="4168678" y="1404393"/>
            <a:ext cx="253440" cy="199652"/>
          </a:xfrm>
          <a:prstGeom prst="ellipse">
            <a:avLst/>
          </a:prstGeom>
          <a:solidFill>
            <a:schemeClr val="bg1"/>
          </a:solidFill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n-US" sz="1050" dirty="0">
                <a:solidFill>
                  <a:prstClr val="black"/>
                </a:solidFill>
                <a:latin typeface="Verdana"/>
              </a:rPr>
              <a:t>8</a:t>
            </a:r>
            <a:endParaRPr sz="105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620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Efficient search with BSTs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0814" y="1238491"/>
            <a:ext cx="6962372" cy="4639794"/>
          </a:xfrm>
        </p:spPr>
        <p:txBody>
          <a:bodyPr>
            <a:normAutofit/>
          </a:bodyPr>
          <a:lstStyle/>
          <a:p>
            <a:r>
              <a:rPr lang="en-US" altLang="zh-CN" dirty="0"/>
              <a:t>Search is efficient because we traverse </a:t>
            </a:r>
            <a:r>
              <a:rPr lang="en-US" altLang="zh-CN" u="sng" dirty="0"/>
              <a:t>one</a:t>
            </a:r>
            <a:r>
              <a:rPr lang="en-US" altLang="zh-CN" dirty="0"/>
              <a:t> external path</a:t>
            </a:r>
          </a:p>
          <a:p>
            <a:r>
              <a:rPr lang="en-US" altLang="zh-CN" dirty="0"/>
              <a:t># operations is proportional to </a:t>
            </a:r>
            <a:r>
              <a:rPr lang="en-US" altLang="zh-CN" u="sng" dirty="0"/>
              <a:t>path length</a:t>
            </a:r>
          </a:p>
          <a:p>
            <a:r>
              <a:rPr lang="en-US" altLang="zh-CN" dirty="0"/>
              <a:t>Try to keep path length low</a:t>
            </a:r>
          </a:p>
          <a:p>
            <a:pPr lvl="1"/>
            <a:r>
              <a:rPr lang="en-US" altLang="zh-CN" dirty="0" err="1"/>
              <a:t>Ie</a:t>
            </a:r>
            <a:r>
              <a:rPr lang="en-US" altLang="zh-CN" dirty="0"/>
              <a:t>, try to keep tree balanced</a:t>
            </a:r>
          </a:p>
          <a:p>
            <a:pPr marL="0" indent="0">
              <a:buNone/>
            </a:pPr>
            <a:endParaRPr lang="en-US" altLang="zh-CN" u="sng" dirty="0"/>
          </a:p>
          <a:p>
            <a:endParaRPr lang="en-US" altLang="zh-CN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97397" y="2869212"/>
            <a:ext cx="3435820" cy="2952072"/>
            <a:chOff x="2638253" y="3404863"/>
            <a:chExt cx="3435820" cy="2952072"/>
          </a:xfrm>
        </p:grpSpPr>
        <p:grpSp>
          <p:nvGrpSpPr>
            <p:cNvPr id="173" name="Group 172"/>
            <p:cNvGrpSpPr/>
            <p:nvPr/>
          </p:nvGrpSpPr>
          <p:grpSpPr>
            <a:xfrm>
              <a:off x="2665261" y="3471097"/>
              <a:ext cx="3408812" cy="2885838"/>
              <a:chOff x="4150522" y="1663159"/>
              <a:chExt cx="4150135" cy="3513428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6144304" y="1663159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4527040" y="2341974"/>
                <a:ext cx="1617264" cy="1152013"/>
                <a:chOff x="4384744" y="3185084"/>
                <a:chExt cx="1873872" cy="146375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5009368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E</a:t>
                  </a: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4384744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B</a:t>
                  </a: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5633992" y="41834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683393" y="2341974"/>
                <a:ext cx="1617264" cy="1157955"/>
                <a:chOff x="6812928" y="3185084"/>
                <a:chExt cx="1873872" cy="14713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7437552" y="318508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L</a:t>
                  </a: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812928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J</a:t>
                  </a: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8062176" y="4191034"/>
                  <a:ext cx="624624" cy="4653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r>
                    <a:rPr lang="en-US" dirty="0">
                      <a:solidFill>
                        <a:prstClr val="white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177" name="Straight Arrow Connector 176"/>
              <p:cNvCxnSpPr>
                <a:stCxn id="174" idx="2"/>
                <a:endCxn id="197" idx="0"/>
              </p:cNvCxnSpPr>
              <p:nvPr/>
            </p:nvCxnSpPr>
            <p:spPr>
              <a:xfrm flipH="1">
                <a:off x="5335672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74" idx="2"/>
                <a:endCxn id="194" idx="0"/>
              </p:cNvCxnSpPr>
              <p:nvPr/>
            </p:nvCxnSpPr>
            <p:spPr>
              <a:xfrm>
                <a:off x="6413849" y="2029403"/>
                <a:ext cx="1078176" cy="312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>
                <a:endCxn id="198" idx="0"/>
              </p:cNvCxnSpPr>
              <p:nvPr/>
            </p:nvCxnSpPr>
            <p:spPr>
              <a:xfrm flipH="1">
                <a:off x="4796584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99" idx="0"/>
              </p:cNvCxnSpPr>
              <p:nvPr/>
            </p:nvCxnSpPr>
            <p:spPr>
              <a:xfrm>
                <a:off x="5335672" y="2708218"/>
                <a:ext cx="539088" cy="4195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95" idx="0"/>
              </p:cNvCxnSpPr>
              <p:nvPr/>
            </p:nvCxnSpPr>
            <p:spPr>
              <a:xfrm flipH="1">
                <a:off x="6952937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96" idx="0"/>
              </p:cNvCxnSpPr>
              <p:nvPr/>
            </p:nvCxnSpPr>
            <p:spPr>
              <a:xfrm>
                <a:off x="7492025" y="2708218"/>
                <a:ext cx="539088" cy="4254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Rectangle 182"/>
              <p:cNvSpPr/>
              <p:nvPr/>
            </p:nvSpPr>
            <p:spPr>
              <a:xfrm>
                <a:off x="5605216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055397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K</a:t>
                </a:r>
              </a:p>
            </p:txBody>
          </p:sp>
          <p:cxnSp>
            <p:nvCxnSpPr>
              <p:cNvPr id="185" name="Straight Arrow Connector 184"/>
              <p:cNvCxnSpPr>
                <a:stCxn id="195" idx="2"/>
                <a:endCxn id="184" idx="0"/>
              </p:cNvCxnSpPr>
              <p:nvPr/>
            </p:nvCxnSpPr>
            <p:spPr>
              <a:xfrm>
                <a:off x="6952937" y="3499929"/>
                <a:ext cx="372004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99" idx="2"/>
                <a:endCxn id="183" idx="0"/>
              </p:cNvCxnSpPr>
              <p:nvPr/>
            </p:nvCxnSpPr>
            <p:spPr>
              <a:xfrm>
                <a:off x="5874760" y="3493987"/>
                <a:ext cx="0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314074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I</a:t>
                </a:r>
              </a:p>
            </p:txBody>
          </p:sp>
          <p:cxnSp>
            <p:nvCxnSpPr>
              <p:cNvPr id="188" name="Straight Arrow Connector 187"/>
              <p:cNvCxnSpPr>
                <a:stCxn id="195" idx="2"/>
                <a:endCxn id="187" idx="0"/>
              </p:cNvCxnSpPr>
              <p:nvPr/>
            </p:nvCxnSpPr>
            <p:spPr>
              <a:xfrm flipH="1">
                <a:off x="6583618" y="3499929"/>
                <a:ext cx="369319" cy="4691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4891845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  <p:cxnSp>
            <p:nvCxnSpPr>
              <p:cNvPr id="190" name="Straight Arrow Connector 189"/>
              <p:cNvCxnSpPr>
                <a:stCxn id="198" idx="2"/>
                <a:endCxn id="189" idx="0"/>
              </p:cNvCxnSpPr>
              <p:nvPr/>
            </p:nvCxnSpPr>
            <p:spPr>
              <a:xfrm>
                <a:off x="4796584" y="3493987"/>
                <a:ext cx="364805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1" name="Rectangle 190"/>
              <p:cNvSpPr/>
              <p:nvPr/>
            </p:nvSpPr>
            <p:spPr>
              <a:xfrm>
                <a:off x="4150522" y="39690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  <p:cxnSp>
            <p:nvCxnSpPr>
              <p:cNvPr id="192" name="Straight Arrow Connector 191"/>
              <p:cNvCxnSpPr>
                <a:stCxn id="198" idx="2"/>
                <a:endCxn id="191" idx="0"/>
              </p:cNvCxnSpPr>
              <p:nvPr/>
            </p:nvCxnSpPr>
            <p:spPr>
              <a:xfrm flipH="1">
                <a:off x="4420066" y="3493987"/>
                <a:ext cx="376518" cy="475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161389" y="4810343"/>
                <a:ext cx="539088" cy="3662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cxnSp>
          <p:nvCxnSpPr>
            <p:cNvPr id="200" name="Straight Arrow Connector 199"/>
            <p:cNvCxnSpPr/>
            <p:nvPr/>
          </p:nvCxnSpPr>
          <p:spPr>
            <a:xfrm flipH="1">
              <a:off x="3634555" y="3774195"/>
              <a:ext cx="885586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H="1">
              <a:off x="3191762" y="4331756"/>
              <a:ext cx="442793" cy="344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530379" y="3404863"/>
              <a:ext cx="68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H &gt; D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38253" y="399661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E &gt; D</a:t>
              </a: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>
              <a:off x="3191762" y="4977166"/>
              <a:ext cx="299641" cy="3901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3294196" y="492521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B &lt; D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708874" y="585285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1F497D"/>
                  </a:solidFill>
                </a:rPr>
                <a:t>C &lt; D</a:t>
              </a:r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3491403" y="5668188"/>
              <a:ext cx="364547" cy="3693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798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0" y="0"/>
            <a:ext cx="8072120" cy="677108"/>
          </a:xfrm>
        </p:spPr>
        <p:txBody>
          <a:bodyPr/>
          <a:lstStyle/>
          <a:p>
            <a:pPr algn="ctr"/>
            <a:r>
              <a:rPr lang="en-US" altLang="en-US" dirty="0"/>
              <a:t>AVL Trees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871" y="1257782"/>
            <a:ext cx="7014258" cy="47726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An AVL tree is a binary search tree with a </a:t>
            </a:r>
            <a:r>
              <a:rPr lang="en-US" altLang="en-US" sz="2000" i="1" dirty="0">
                <a:latin typeface="+mn-lt"/>
              </a:rPr>
              <a:t>balance</a:t>
            </a:r>
            <a:r>
              <a:rPr lang="en-US" altLang="en-US" sz="2000" dirty="0">
                <a:latin typeface="+mn-lt"/>
              </a:rPr>
              <a:t> condition.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</a:rPr>
              <a:t>AVL</a:t>
            </a:r>
            <a:r>
              <a:rPr lang="en-US" altLang="en-US" sz="2000" dirty="0">
                <a:latin typeface="+mn-lt"/>
              </a:rPr>
              <a:t> is named for its inventors:  </a:t>
            </a:r>
            <a:r>
              <a:rPr lang="en-US" altLang="en-US" sz="2000" b="1" dirty="0" err="1">
                <a:latin typeface="+mn-lt"/>
              </a:rPr>
              <a:t>A</a:t>
            </a:r>
            <a:r>
              <a:rPr lang="en-US" altLang="en-US" sz="2000" dirty="0" err="1">
                <a:latin typeface="+mn-lt"/>
              </a:rPr>
              <a:t>del’son-</a:t>
            </a:r>
            <a:r>
              <a:rPr lang="en-US" altLang="en-US" sz="2000" b="1" dirty="0" err="1">
                <a:latin typeface="+mn-lt"/>
              </a:rPr>
              <a:t>V</a:t>
            </a:r>
            <a:r>
              <a:rPr lang="en-US" altLang="en-US" sz="2000" dirty="0" err="1">
                <a:latin typeface="+mn-lt"/>
              </a:rPr>
              <a:t>el’skii</a:t>
            </a:r>
            <a:r>
              <a:rPr lang="en-US" altLang="en-US" sz="2000" dirty="0">
                <a:latin typeface="+mn-lt"/>
              </a:rPr>
              <a:t> and </a:t>
            </a:r>
            <a:r>
              <a:rPr lang="en-US" altLang="en-US" sz="2000" b="1" dirty="0">
                <a:latin typeface="+mn-lt"/>
              </a:rPr>
              <a:t>L</a:t>
            </a:r>
            <a:r>
              <a:rPr lang="en-US" altLang="en-US" sz="2000" dirty="0">
                <a:latin typeface="+mn-lt"/>
              </a:rPr>
              <a:t>andis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AVL tree </a:t>
            </a:r>
            <a:r>
              <a:rPr lang="en-US" altLang="en-US" sz="2000" i="1" dirty="0">
                <a:latin typeface="+mn-lt"/>
              </a:rPr>
              <a:t>approximates</a:t>
            </a:r>
            <a:r>
              <a:rPr lang="en-US" altLang="en-US" sz="2000" dirty="0">
                <a:latin typeface="+mn-lt"/>
              </a:rPr>
              <a:t> the ideal tree (completely balanced tree).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AVL Tree maintains a height close to the minimum.</a:t>
            </a:r>
          </a:p>
          <a:p>
            <a:pPr>
              <a:buFontTx/>
              <a:buNone/>
            </a:pPr>
            <a:endParaRPr lang="en-US" altLang="en-US" sz="2000" b="1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+mn-lt"/>
              </a:rPr>
              <a:t>Definition: </a:t>
            </a:r>
          </a:p>
          <a:p>
            <a:pPr lvl="1">
              <a:buFontTx/>
              <a:buNone/>
            </a:pPr>
            <a:r>
              <a:rPr lang="en-US" altLang="en-US" dirty="0"/>
              <a:t>	An AVL tree is a binary search tree such that </a:t>
            </a:r>
          </a:p>
          <a:p>
            <a:pPr lvl="1">
              <a:buFontTx/>
              <a:buNone/>
            </a:pPr>
            <a:r>
              <a:rPr lang="en-US" altLang="en-US" dirty="0"/>
              <a:t>	for any node in the tree, the height of the left 	and right subtrees can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39094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Efficient search with BSTs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But an imbalanced BST starts to look more like a linked list!</a:t>
            </a:r>
          </a:p>
          <a:p>
            <a:r>
              <a:rPr lang="en-US" altLang="zh-CN" dirty="0"/>
              <a:t>Path length is high</a:t>
            </a:r>
          </a:p>
          <a:p>
            <a:endParaRPr lang="en-US" altLang="zh-CN" dirty="0"/>
          </a:p>
        </p:txBody>
      </p:sp>
      <p:grpSp>
        <p:nvGrpSpPr>
          <p:cNvPr id="6" name="Group 5"/>
          <p:cNvGrpSpPr/>
          <p:nvPr/>
        </p:nvGrpSpPr>
        <p:grpSpPr>
          <a:xfrm>
            <a:off x="2428707" y="2246921"/>
            <a:ext cx="3305188" cy="3089274"/>
            <a:chOff x="2696044" y="3356976"/>
            <a:chExt cx="3305188" cy="3089274"/>
          </a:xfrm>
        </p:grpSpPr>
        <p:sp>
          <p:nvSpPr>
            <p:cNvPr id="53" name="Rectangle 52"/>
            <p:cNvSpPr/>
            <p:nvPr/>
          </p:nvSpPr>
          <p:spPr>
            <a:xfrm>
              <a:off x="2696044" y="3356976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917441" y="3653717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268523" y="3931511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489920" y="4228252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841002" y="4484990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062399" y="4781731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413481" y="503846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634878" y="5335210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985960" y="5591948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E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207357" y="5888689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558439" y="6145427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9873" y="2192016"/>
            <a:ext cx="2732709" cy="2539877"/>
            <a:chOff x="1588956" y="3369222"/>
            <a:chExt cx="2732709" cy="2539877"/>
          </a:xfrm>
        </p:grpSpPr>
        <p:sp>
          <p:nvSpPr>
            <p:cNvPr id="67" name="Rectangle 66"/>
            <p:cNvSpPr/>
            <p:nvPr/>
          </p:nvSpPr>
          <p:spPr>
            <a:xfrm>
              <a:off x="1588956" y="3369222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810353" y="3665963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2161435" y="3943757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382832" y="4240498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733914" y="4497236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955311" y="4793977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2733914" y="5608276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3527790" y="5347456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3306393" y="5054814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78872" y="5600112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  <p:cxnSp>
          <p:nvCxnSpPr>
            <p:cNvPr id="78" name="Straight Arrow Connector 77"/>
            <p:cNvCxnSpPr>
              <a:endCxn id="73" idx="0"/>
            </p:cNvCxnSpPr>
            <p:nvPr/>
          </p:nvCxnSpPr>
          <p:spPr>
            <a:xfrm flipH="1">
              <a:off x="2955311" y="5355637"/>
              <a:ext cx="572479" cy="2526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85891" y="2421718"/>
            <a:ext cx="2696677" cy="2009352"/>
            <a:chOff x="5990123" y="2095110"/>
            <a:chExt cx="2696677" cy="2009352"/>
          </a:xfrm>
        </p:grpSpPr>
        <p:sp>
          <p:nvSpPr>
            <p:cNvPr id="90" name="Rectangle 89"/>
            <p:cNvSpPr/>
            <p:nvPr/>
          </p:nvSpPr>
          <p:spPr>
            <a:xfrm>
              <a:off x="5990123" y="380363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A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80332" y="3525348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6558935" y="322814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38763" y="3803639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127747" y="2649003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D</a:t>
              </a:r>
            </a:p>
          </p:txBody>
        </p:sp>
        <p:cxnSp>
          <p:nvCxnSpPr>
            <p:cNvPr id="97" name="Straight Arrow Connector 96"/>
            <p:cNvCxnSpPr>
              <a:endCxn id="96" idx="0"/>
            </p:cNvCxnSpPr>
            <p:nvPr/>
          </p:nvCxnSpPr>
          <p:spPr>
            <a:xfrm flipH="1">
              <a:off x="7349144" y="2375291"/>
              <a:ext cx="568812" cy="273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696559" y="2095110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E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7917956" y="2395933"/>
              <a:ext cx="572479" cy="2567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8244007" y="2652671"/>
              <a:ext cx="442793" cy="300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6780332" y="2954437"/>
              <a:ext cx="568812" cy="273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6211520" y="3529927"/>
              <a:ext cx="568812" cy="273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47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420620"/>
            <a:ext cx="8566656" cy="1354217"/>
          </a:xfrm>
        </p:spPr>
        <p:txBody>
          <a:bodyPr/>
          <a:lstStyle/>
          <a:p>
            <a:r>
              <a:rPr lang="en-US" altLang="zh-CN" dirty="0"/>
              <a:t>Recall: BST is efficient for item search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244310" y="175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Jane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995624" y="3200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Anna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993872" y="3200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John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745186" y="2362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Brian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494748" y="3200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err="1"/>
              <a:t>Irit</a:t>
            </a:r>
            <a:endParaRPr lang="en-US" altLang="zh-CN" dirty="0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394438" y="3200400"/>
            <a:ext cx="749562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Simon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7743434" y="2362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Peter</a:t>
            </a:r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5049986" y="2819400"/>
            <a:ext cx="749562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  <a:endCxn id="7" idx="0"/>
          </p:cNvCxnSpPr>
          <p:nvPr/>
        </p:nvCxnSpPr>
        <p:spPr>
          <a:xfrm flipH="1">
            <a:off x="5049986" y="1981200"/>
            <a:ext cx="1194324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10" idx="0"/>
          </p:cNvCxnSpPr>
          <p:nvPr/>
        </p:nvCxnSpPr>
        <p:spPr>
          <a:xfrm>
            <a:off x="6853910" y="1981200"/>
            <a:ext cx="1194324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6" idx="0"/>
          </p:cNvCxnSpPr>
          <p:nvPr/>
        </p:nvCxnSpPr>
        <p:spPr>
          <a:xfrm flipH="1">
            <a:off x="7298672" y="2819400"/>
            <a:ext cx="749562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  <a:stCxn id="10" idx="2"/>
            <a:endCxn id="9" idx="0"/>
          </p:cNvCxnSpPr>
          <p:nvPr/>
        </p:nvCxnSpPr>
        <p:spPr>
          <a:xfrm>
            <a:off x="8048234" y="2819400"/>
            <a:ext cx="720985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5" idx="0"/>
          </p:cNvCxnSpPr>
          <p:nvPr/>
        </p:nvCxnSpPr>
        <p:spPr>
          <a:xfrm flipH="1">
            <a:off x="4300424" y="2819400"/>
            <a:ext cx="749562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124200" y="32004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Jane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676400" y="15240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Anna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52400" y="32004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438400" y="23622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38200" y="23622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Irit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133600" y="3200400"/>
            <a:ext cx="609600" cy="457200"/>
          </a:xfrm>
          <a:prstGeom prst="rect">
            <a:avLst/>
          </a:prstGeom>
          <a:solidFill>
            <a:srgbClr val="8BB4F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Simon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066800" y="3200400"/>
            <a:ext cx="609600" cy="457200"/>
          </a:xfrm>
          <a:prstGeom prst="rect">
            <a:avLst/>
          </a:prstGeom>
          <a:solidFill>
            <a:srgbClr val="8BB4FF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Peter</a:t>
            </a:r>
          </a:p>
        </p:txBody>
      </p:sp>
      <p:cxnSp>
        <p:nvCxnSpPr>
          <p:cNvPr id="24" name="AutoShape 11"/>
          <p:cNvCxnSpPr>
            <a:cxnSpLocks noChangeShapeType="1"/>
            <a:stCxn id="18" idx="2"/>
            <a:endCxn id="21" idx="0"/>
          </p:cNvCxnSpPr>
          <p:nvPr/>
        </p:nvCxnSpPr>
        <p:spPr bwMode="auto">
          <a:xfrm flipH="1">
            <a:off x="1143000" y="1995488"/>
            <a:ext cx="8382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2"/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1981200" y="1995488"/>
            <a:ext cx="7620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14"/>
          <p:cNvCxnSpPr>
            <a:cxnSpLocks noChangeShapeType="1"/>
            <a:stCxn id="21" idx="2"/>
            <a:endCxn id="19" idx="0"/>
          </p:cNvCxnSpPr>
          <p:nvPr/>
        </p:nvCxnSpPr>
        <p:spPr bwMode="auto">
          <a:xfrm flipH="1">
            <a:off x="457200" y="2833688"/>
            <a:ext cx="685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5"/>
          <p:cNvCxnSpPr>
            <a:cxnSpLocks noChangeShapeType="1"/>
            <a:stCxn id="21" idx="2"/>
            <a:endCxn id="23" idx="0"/>
          </p:cNvCxnSpPr>
          <p:nvPr/>
        </p:nvCxnSpPr>
        <p:spPr bwMode="auto">
          <a:xfrm>
            <a:off x="1143000" y="2833688"/>
            <a:ext cx="2286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6"/>
          <p:cNvCxnSpPr>
            <a:cxnSpLocks noChangeShapeType="1"/>
            <a:stCxn id="20" idx="2"/>
            <a:endCxn id="22" idx="0"/>
          </p:cNvCxnSpPr>
          <p:nvPr/>
        </p:nvCxnSpPr>
        <p:spPr bwMode="auto">
          <a:xfrm flipH="1">
            <a:off x="2438400" y="2833688"/>
            <a:ext cx="304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7"/>
          <p:cNvCxnSpPr>
            <a:cxnSpLocks noChangeShapeType="1"/>
            <a:stCxn id="20" idx="2"/>
            <a:endCxn id="17" idx="0"/>
          </p:cNvCxnSpPr>
          <p:nvPr/>
        </p:nvCxnSpPr>
        <p:spPr bwMode="auto">
          <a:xfrm>
            <a:off x="2743200" y="2833688"/>
            <a:ext cx="685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0" y="3889652"/>
            <a:ext cx="4097438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How many nodes are visited during search?</a:t>
            </a:r>
          </a:p>
          <a:p>
            <a:r>
              <a:rPr lang="en-US" altLang="zh-CN" sz="1400" b="1" dirty="0"/>
              <a:t>In general, for a BT with </a:t>
            </a:r>
            <a:r>
              <a:rPr lang="en-US" altLang="zh-CN" sz="1400" b="1" dirty="0">
                <a:solidFill>
                  <a:srgbClr val="FF0000"/>
                </a:solidFill>
              </a:rPr>
              <a:t>n</a:t>
            </a:r>
            <a:r>
              <a:rPr lang="en-US" altLang="zh-CN" sz="1400" b="1" dirty="0"/>
              <a:t> nodes:</a:t>
            </a:r>
          </a:p>
          <a:p>
            <a:r>
              <a:rPr lang="en-US" altLang="zh-CN" sz="1400" b="1" dirty="0"/>
              <a:t>--best case: First node in traversal</a:t>
            </a:r>
          </a:p>
          <a:p>
            <a:r>
              <a:rPr lang="en-US" altLang="zh-CN" sz="1400" b="1" dirty="0"/>
              <a:t>--worst case: </a:t>
            </a:r>
            <a:r>
              <a:rPr lang="en-US" altLang="zh-CN" sz="1400" b="1" dirty="0">
                <a:solidFill>
                  <a:srgbClr val="FF0000"/>
                </a:solidFill>
              </a:rPr>
              <a:t>Last node in traversal, n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097438" y="3886200"/>
            <a:ext cx="515073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How many nodes are visited during search?</a:t>
            </a:r>
          </a:p>
          <a:p>
            <a:r>
              <a:rPr lang="en-US" altLang="zh-CN" sz="1400" b="1" dirty="0"/>
              <a:t>In general, for a BST with </a:t>
            </a:r>
            <a:r>
              <a:rPr lang="en-US" altLang="zh-CN" sz="1400" b="1" dirty="0">
                <a:solidFill>
                  <a:srgbClr val="FF0000"/>
                </a:solidFill>
              </a:rPr>
              <a:t>n</a:t>
            </a:r>
            <a:r>
              <a:rPr lang="en-US" altLang="zh-CN" sz="1400" b="1" dirty="0"/>
              <a:t> nodes:</a:t>
            </a:r>
          </a:p>
          <a:p>
            <a:r>
              <a:rPr lang="en-US" altLang="zh-CN" sz="1400" b="1" dirty="0"/>
              <a:t>--best case: First node in traversal</a:t>
            </a:r>
          </a:p>
          <a:p>
            <a:r>
              <a:rPr lang="en-US" altLang="zh-CN" sz="1400" b="1" dirty="0"/>
              <a:t>--worst case: </a:t>
            </a:r>
            <a:r>
              <a:rPr lang="en-US" altLang="zh-CN" sz="1400" b="1" dirty="0">
                <a:solidFill>
                  <a:srgbClr val="FF0000"/>
                </a:solidFill>
              </a:rPr>
              <a:t>leaf node, the height of the root +1 </a:t>
            </a:r>
            <a:br>
              <a:rPr lang="en-US" altLang="zh-CN" sz="1400" b="1" dirty="0">
                <a:solidFill>
                  <a:srgbClr val="FF0000"/>
                </a:solidFill>
              </a:rPr>
            </a:br>
            <a:r>
              <a:rPr lang="en-US" altLang="zh-CN" sz="1400" b="1" dirty="0">
                <a:solidFill>
                  <a:srgbClr val="FF0000"/>
                </a:solidFill>
              </a:rPr>
              <a:t>	     Minimal height H =  </a:t>
            </a:r>
            <a:r>
              <a:rPr lang="en-US" altLang="zh-CN" sz="1400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sz="1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  <a:sym typeface="Symbol" panose="05050102010706020507" pitchFamily="18" charset="2"/>
              </a:rPr>
              <a:t>n</a:t>
            </a:r>
          </a:p>
          <a:p>
            <a:endParaRPr lang="en-US" altLang="zh-CN" sz="1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838200" y="5372219"/>
            <a:ext cx="7025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Number of nodes visited is proportional to the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height</a:t>
            </a:r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 of the tree</a:t>
            </a:r>
          </a:p>
          <a:p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Try to keep the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height</a:t>
            </a:r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 of tree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short</a:t>
            </a:r>
          </a:p>
          <a:p>
            <a:r>
              <a:rPr lang="en-US" altLang="zh-CN" sz="1400" b="1" spc="-20" dirty="0">
                <a:solidFill>
                  <a:prstClr val="black"/>
                </a:solidFill>
                <a:cs typeface="Calibri"/>
              </a:rPr>
              <a:t>Try to keep the tree </a:t>
            </a:r>
            <a:r>
              <a:rPr lang="en-US" altLang="zh-CN" sz="1400" b="1" spc="-20" dirty="0">
                <a:solidFill>
                  <a:srgbClr val="FF0000"/>
                </a:solidFill>
                <a:cs typeface="Calibri"/>
              </a:rPr>
              <a:t>balanced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8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09"/>
    </mc:Choice>
    <mc:Fallback xmlns="">
      <p:transition spd="slow" advTm="927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005" y="-18674"/>
            <a:ext cx="8072120" cy="677108"/>
          </a:xfrm>
        </p:spPr>
        <p:txBody>
          <a:bodyPr/>
          <a:lstStyle/>
          <a:p>
            <a:r>
              <a:rPr lang="en-US" altLang="zh-CN" dirty="0"/>
              <a:t>How do we get Minimal H= 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n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8281" y="1307509"/>
            <a:ext cx="5696489" cy="5909310"/>
          </a:xfrm>
        </p:spPr>
        <p:txBody>
          <a:bodyPr/>
          <a:lstStyle/>
          <a:p>
            <a:r>
              <a:rPr lang="en-US" altLang="zh-CN" dirty="0"/>
              <a:t> for a tree with height </a:t>
            </a:r>
            <a:r>
              <a:rPr lang="en-US" altLang="zh-CN" i="1" dirty="0"/>
              <a:t>H, we have:</a:t>
            </a:r>
          </a:p>
          <a:p>
            <a:r>
              <a:rPr lang="en-US" altLang="zh-CN" i="1" dirty="0"/>
              <a:t>               </a:t>
            </a:r>
            <a:r>
              <a:rPr lang="en-US" altLang="zh-CN" i="1" dirty="0">
                <a:solidFill>
                  <a:srgbClr val="3366FF"/>
                </a:solidFill>
              </a:rPr>
              <a:t>n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 2</a:t>
            </a:r>
            <a:r>
              <a:rPr lang="en-US" altLang="zh-CN" baseline="30000" dirty="0">
                <a:solidFill>
                  <a:srgbClr val="3366FF"/>
                </a:solidFill>
                <a:sym typeface="Symbol" panose="05050102010706020507" pitchFamily="18" charset="2"/>
              </a:rPr>
              <a:t>H+1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-1</a:t>
            </a:r>
            <a:r>
              <a:rPr lang="en-US" altLang="zh-CN" i="1" dirty="0">
                <a:solidFill>
                  <a:srgbClr val="3366FF"/>
                </a:solidFill>
              </a:rPr>
              <a:t> </a:t>
            </a:r>
          </a:p>
          <a:p>
            <a:r>
              <a:rPr lang="en-US" altLang="zh-CN" i="1" dirty="0"/>
              <a:t>      where n is the size of the tree.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3366FF"/>
                </a:solidFill>
              </a:rPr>
              <a:t> Tree Height </a:t>
            </a:r>
            <a:r>
              <a:rPr lang="en-US" altLang="zh-CN" sz="2800" dirty="0">
                <a:solidFill>
                  <a:srgbClr val="3366FF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olidFill>
                  <a:srgbClr val="3366FF"/>
                </a:solidFill>
              </a:rPr>
              <a:t> </a:t>
            </a:r>
            <a:r>
              <a:rPr lang="en-US" altLang="zh-CN" dirty="0">
                <a:solidFill>
                  <a:srgbClr val="3366FF"/>
                </a:solidFill>
              </a:rPr>
              <a:t> H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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n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3366FF"/>
                </a:solidFill>
              </a:rPr>
              <a:t>Minimal Height = </a:t>
            </a:r>
            <a:r>
              <a:rPr lang="en-US" altLang="zh-CN" b="1" dirty="0">
                <a:solidFill>
                  <a:srgbClr val="3366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n</a:t>
            </a:r>
          </a:p>
          <a:p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pc="-15" dirty="0">
                <a:solidFill>
                  <a:schemeClr val="accent6">
                    <a:lumMod val="50000"/>
                  </a:schemeClr>
                </a:solidFill>
              </a:rPr>
              <a:t>Height of a node </a:t>
            </a:r>
            <a:r>
              <a:rPr lang="en-US" spc="-15" dirty="0"/>
              <a:t>= number of links from that node to the deepest leaf node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object 11"/>
          <p:cNvSpPr/>
          <p:nvPr/>
        </p:nvSpPr>
        <p:spPr>
          <a:xfrm>
            <a:off x="6635860" y="203217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6791334" y="2032176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6193046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5"/>
          <p:cNvSpPr txBox="1"/>
          <p:nvPr/>
        </p:nvSpPr>
        <p:spPr>
          <a:xfrm>
            <a:off x="6342185" y="2677590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7"/>
          <p:cNvSpPr/>
          <p:nvPr/>
        </p:nvSpPr>
        <p:spPr>
          <a:xfrm>
            <a:off x="7078643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7237421" y="2677590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E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65"/>
          <p:cNvSpPr/>
          <p:nvPr/>
        </p:nvSpPr>
        <p:spPr>
          <a:xfrm>
            <a:off x="6492695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66"/>
          <p:cNvSpPr txBox="1"/>
          <p:nvPr/>
        </p:nvSpPr>
        <p:spPr>
          <a:xfrm>
            <a:off x="6643049" y="3368633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13" name="object 71"/>
          <p:cNvSpPr/>
          <p:nvPr/>
        </p:nvSpPr>
        <p:spPr>
          <a:xfrm>
            <a:off x="5883796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72"/>
          <p:cNvSpPr txBox="1"/>
          <p:nvPr/>
        </p:nvSpPr>
        <p:spPr>
          <a:xfrm>
            <a:off x="6028953" y="3368633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77"/>
          <p:cNvSpPr/>
          <p:nvPr/>
        </p:nvSpPr>
        <p:spPr>
          <a:xfrm>
            <a:off x="7589488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78"/>
          <p:cNvSpPr txBox="1"/>
          <p:nvPr/>
        </p:nvSpPr>
        <p:spPr>
          <a:xfrm>
            <a:off x="7683446" y="3401716"/>
            <a:ext cx="19175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dirty="0">
                <a:solidFill>
                  <a:prstClr val="black"/>
                </a:solidFill>
                <a:cs typeface="Calibri"/>
              </a:rPr>
              <a:t>F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7" name="直接箭头连接符 16"/>
          <p:cNvCxnSpPr>
            <a:stCxn id="5" idx="4"/>
            <a:endCxn id="7" idx="7"/>
          </p:cNvCxnSpPr>
          <p:nvPr/>
        </p:nvCxnSpPr>
        <p:spPr>
          <a:xfrm flipH="1">
            <a:off x="6629079" y="2473330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9" idx="1"/>
          </p:cNvCxnSpPr>
          <p:nvPr/>
        </p:nvCxnSpPr>
        <p:spPr>
          <a:xfrm>
            <a:off x="6891283" y="2473330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4"/>
            <a:endCxn id="11" idx="0"/>
          </p:cNvCxnSpPr>
          <p:nvPr/>
        </p:nvCxnSpPr>
        <p:spPr>
          <a:xfrm>
            <a:off x="6448469" y="3118744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3" idx="0"/>
          </p:cNvCxnSpPr>
          <p:nvPr/>
        </p:nvCxnSpPr>
        <p:spPr>
          <a:xfrm flipH="1">
            <a:off x="6139219" y="3118744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5"/>
            <a:endCxn id="15" idx="0"/>
          </p:cNvCxnSpPr>
          <p:nvPr/>
        </p:nvCxnSpPr>
        <p:spPr>
          <a:xfrm>
            <a:off x="7514676" y="3054138"/>
            <a:ext cx="330235" cy="31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1"/>
          <p:cNvSpPr/>
          <p:nvPr/>
        </p:nvSpPr>
        <p:spPr>
          <a:xfrm>
            <a:off x="7013054" y="337589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23" name="直接箭头连接符 22"/>
          <p:cNvCxnSpPr>
            <a:stCxn id="9" idx="4"/>
            <a:endCxn id="22" idx="0"/>
          </p:cNvCxnSpPr>
          <p:nvPr/>
        </p:nvCxnSpPr>
        <p:spPr>
          <a:xfrm flipH="1">
            <a:off x="7268477" y="3118744"/>
            <a:ext cx="65589" cy="25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66"/>
          <p:cNvSpPr txBox="1"/>
          <p:nvPr/>
        </p:nvSpPr>
        <p:spPr>
          <a:xfrm>
            <a:off x="7161802" y="3366868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42184" y="3938999"/>
            <a:ext cx="15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Maximal size tree with H=2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07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005" y="-29927"/>
            <a:ext cx="8072120" cy="677108"/>
          </a:xfrm>
        </p:spPr>
        <p:txBody>
          <a:bodyPr/>
          <a:lstStyle/>
          <a:p>
            <a:r>
              <a:rPr lang="en-US" altLang="zh-CN" dirty="0"/>
              <a:t>How do we get Minimal H= 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n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197" y="1307884"/>
            <a:ext cx="5832352" cy="4924425"/>
          </a:xfrm>
        </p:spPr>
        <p:txBody>
          <a:bodyPr/>
          <a:lstStyle/>
          <a:p>
            <a:r>
              <a:rPr lang="en-US" altLang="zh-CN" dirty="0"/>
              <a:t> for a tree with height </a:t>
            </a:r>
            <a:r>
              <a:rPr lang="en-US" altLang="zh-CN" i="1" dirty="0"/>
              <a:t>H, we have:</a:t>
            </a:r>
          </a:p>
          <a:p>
            <a:r>
              <a:rPr lang="en-US" altLang="zh-CN" i="1" dirty="0"/>
              <a:t>               </a:t>
            </a:r>
            <a:r>
              <a:rPr lang="en-US" altLang="zh-CN" i="1" dirty="0">
                <a:solidFill>
                  <a:srgbClr val="3366FF"/>
                </a:solidFill>
              </a:rPr>
              <a:t>n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 2</a:t>
            </a:r>
            <a:r>
              <a:rPr lang="en-US" altLang="zh-CN" baseline="30000" dirty="0">
                <a:solidFill>
                  <a:srgbClr val="3366FF"/>
                </a:solidFill>
                <a:sym typeface="Symbol" panose="05050102010706020507" pitchFamily="18" charset="2"/>
              </a:rPr>
              <a:t>H+1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 -1</a:t>
            </a:r>
            <a:r>
              <a:rPr lang="en-US" altLang="zh-CN" i="1" dirty="0">
                <a:solidFill>
                  <a:srgbClr val="3366FF"/>
                </a:solidFill>
              </a:rPr>
              <a:t> </a:t>
            </a:r>
          </a:p>
          <a:p>
            <a:r>
              <a:rPr lang="en-US" altLang="zh-CN" i="1" dirty="0"/>
              <a:t>      where n is the size of the tree. </a:t>
            </a:r>
          </a:p>
          <a:p>
            <a:r>
              <a:rPr lang="en-US" altLang="zh-CN" i="1" dirty="0"/>
              <a:t>(because 2</a:t>
            </a:r>
            <a:r>
              <a:rPr lang="en-US" altLang="zh-CN" i="1" baseline="30000" dirty="0"/>
              <a:t>0</a:t>
            </a:r>
            <a:r>
              <a:rPr lang="en-US" altLang="zh-CN" i="1" dirty="0"/>
              <a:t>+2</a:t>
            </a:r>
            <a:r>
              <a:rPr lang="en-US" altLang="zh-CN" i="1" baseline="30000" dirty="0"/>
              <a:t>1</a:t>
            </a:r>
            <a:r>
              <a:rPr lang="en-US" altLang="zh-CN" i="1" dirty="0"/>
              <a:t>+2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+…+2</a:t>
            </a:r>
            <a:r>
              <a:rPr lang="en-US" altLang="zh-CN" i="1" baseline="30000" dirty="0"/>
              <a:t>H</a:t>
            </a:r>
            <a:r>
              <a:rPr lang="en-US" altLang="zh-CN" i="1" dirty="0"/>
              <a:t> = 2</a:t>
            </a:r>
            <a:r>
              <a:rPr lang="en-US" altLang="zh-CN" i="1" baseline="30000" dirty="0"/>
              <a:t>H+1</a:t>
            </a:r>
            <a:r>
              <a:rPr lang="en-US" altLang="zh-CN" i="1" dirty="0"/>
              <a:t>-1)                </a:t>
            </a:r>
          </a:p>
          <a:p>
            <a:r>
              <a:rPr lang="en-US" altLang="zh-CN" dirty="0"/>
              <a:t>And that implies:</a:t>
            </a:r>
          </a:p>
          <a:p>
            <a:r>
              <a:rPr lang="en-US" altLang="zh-CN" i="1" dirty="0"/>
              <a:t>      </a:t>
            </a:r>
            <a:r>
              <a:rPr lang="en-US" altLang="zh-CN" dirty="0"/>
              <a:t>    </a:t>
            </a:r>
            <a:r>
              <a:rPr lang="en-US" altLang="zh-CN" dirty="0">
                <a:solidFill>
                  <a:srgbClr val="3366FF"/>
                </a:solidFill>
              </a:rPr>
              <a:t>n-1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3366FF"/>
                </a:solidFill>
              </a:rPr>
              <a:t> 2 </a:t>
            </a:r>
            <a:r>
              <a:rPr lang="en-US" altLang="zh-CN" baseline="30000" dirty="0">
                <a:solidFill>
                  <a:srgbClr val="3366FF"/>
                </a:solidFill>
              </a:rPr>
              <a:t>H+1</a:t>
            </a:r>
            <a:r>
              <a:rPr lang="en-US" altLang="zh-CN" dirty="0">
                <a:solidFill>
                  <a:srgbClr val="3366FF"/>
                </a:solidFill>
              </a:rPr>
              <a:t>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3366FF"/>
                </a:solidFill>
              </a:rPr>
              <a:t>log</a:t>
            </a:r>
            <a:r>
              <a:rPr lang="en-US" altLang="zh-CN" baseline="-25000" dirty="0">
                <a:solidFill>
                  <a:srgbClr val="3366FF"/>
                </a:solidFill>
              </a:rPr>
              <a:t>2</a:t>
            </a:r>
            <a:r>
              <a:rPr lang="en-US" altLang="zh-CN" dirty="0">
                <a:solidFill>
                  <a:srgbClr val="3366FF"/>
                </a:solidFill>
              </a:rPr>
              <a:t> (n+1)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3366FF"/>
                </a:solidFill>
              </a:rPr>
              <a:t> log</a:t>
            </a:r>
            <a:r>
              <a:rPr lang="en-US" altLang="zh-CN" baseline="-25000" dirty="0">
                <a:solidFill>
                  <a:srgbClr val="3366FF"/>
                </a:solidFill>
              </a:rPr>
              <a:t>2</a:t>
            </a:r>
            <a:r>
              <a:rPr lang="en-US" altLang="zh-CN" dirty="0">
                <a:solidFill>
                  <a:srgbClr val="3366FF"/>
                </a:solidFill>
              </a:rPr>
              <a:t> 2 </a:t>
            </a:r>
            <a:r>
              <a:rPr lang="en-US" altLang="zh-CN" baseline="30000" dirty="0">
                <a:solidFill>
                  <a:srgbClr val="3366FF"/>
                </a:solidFill>
              </a:rPr>
              <a:t>H+1</a:t>
            </a:r>
            <a:r>
              <a:rPr lang="en-US" altLang="zh-CN" dirty="0">
                <a:solidFill>
                  <a:srgbClr val="3366FF"/>
                </a:solidFill>
              </a:rPr>
              <a:t> = H+1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	 </a:t>
            </a:r>
            <a:r>
              <a:rPr lang="en-US" altLang="zh-CN" dirty="0">
                <a:solidFill>
                  <a:srgbClr val="3366FF"/>
                </a:solidFill>
              </a:rPr>
              <a:t>H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3366FF"/>
                </a:solidFill>
              </a:rPr>
              <a:t> log</a:t>
            </a:r>
            <a:r>
              <a:rPr lang="en-US" altLang="zh-CN" baseline="-25000" dirty="0">
                <a:solidFill>
                  <a:srgbClr val="3366FF"/>
                </a:solidFill>
              </a:rPr>
              <a:t>2</a:t>
            </a:r>
            <a:r>
              <a:rPr lang="en-US" altLang="zh-CN" dirty="0">
                <a:solidFill>
                  <a:srgbClr val="3366FF"/>
                </a:solidFill>
              </a:rPr>
              <a:t> (n+1) -1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3366FF"/>
                </a:solidFill>
              </a:rPr>
              <a:t> H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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n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object 11"/>
          <p:cNvSpPr/>
          <p:nvPr/>
        </p:nvSpPr>
        <p:spPr>
          <a:xfrm>
            <a:off x="6936800" y="203217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7092274" y="2032176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6493986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15"/>
          <p:cNvSpPr txBox="1"/>
          <p:nvPr/>
        </p:nvSpPr>
        <p:spPr>
          <a:xfrm>
            <a:off x="6643125" y="2677590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7"/>
          <p:cNvSpPr/>
          <p:nvPr/>
        </p:nvSpPr>
        <p:spPr>
          <a:xfrm>
            <a:off x="7379583" y="2677590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7538361" y="2677590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E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65"/>
          <p:cNvSpPr/>
          <p:nvPr/>
        </p:nvSpPr>
        <p:spPr>
          <a:xfrm>
            <a:off x="6793635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66"/>
          <p:cNvSpPr txBox="1"/>
          <p:nvPr/>
        </p:nvSpPr>
        <p:spPr>
          <a:xfrm>
            <a:off x="6943989" y="3368633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13" name="object 71"/>
          <p:cNvSpPr/>
          <p:nvPr/>
        </p:nvSpPr>
        <p:spPr>
          <a:xfrm>
            <a:off x="6184736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72"/>
          <p:cNvSpPr txBox="1"/>
          <p:nvPr/>
        </p:nvSpPr>
        <p:spPr>
          <a:xfrm>
            <a:off x="6329893" y="3368633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77"/>
          <p:cNvSpPr/>
          <p:nvPr/>
        </p:nvSpPr>
        <p:spPr>
          <a:xfrm>
            <a:off x="7890428" y="3368633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78"/>
          <p:cNvSpPr txBox="1"/>
          <p:nvPr/>
        </p:nvSpPr>
        <p:spPr>
          <a:xfrm>
            <a:off x="7984386" y="3401716"/>
            <a:ext cx="19175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dirty="0">
                <a:solidFill>
                  <a:prstClr val="black"/>
                </a:solidFill>
                <a:cs typeface="Calibri"/>
              </a:rPr>
              <a:t>F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7" name="直接箭头连接符 16"/>
          <p:cNvCxnSpPr>
            <a:stCxn id="5" idx="4"/>
            <a:endCxn id="7" idx="7"/>
          </p:cNvCxnSpPr>
          <p:nvPr/>
        </p:nvCxnSpPr>
        <p:spPr>
          <a:xfrm flipH="1">
            <a:off x="6930019" y="2473330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9" idx="1"/>
          </p:cNvCxnSpPr>
          <p:nvPr/>
        </p:nvCxnSpPr>
        <p:spPr>
          <a:xfrm>
            <a:off x="7192223" y="2473330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4"/>
            <a:endCxn id="11" idx="0"/>
          </p:cNvCxnSpPr>
          <p:nvPr/>
        </p:nvCxnSpPr>
        <p:spPr>
          <a:xfrm>
            <a:off x="6749409" y="3118744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3" idx="0"/>
          </p:cNvCxnSpPr>
          <p:nvPr/>
        </p:nvCxnSpPr>
        <p:spPr>
          <a:xfrm flipH="1">
            <a:off x="6440159" y="3118744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5"/>
            <a:endCxn id="15" idx="0"/>
          </p:cNvCxnSpPr>
          <p:nvPr/>
        </p:nvCxnSpPr>
        <p:spPr>
          <a:xfrm>
            <a:off x="7815616" y="3054138"/>
            <a:ext cx="330235" cy="31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1"/>
          <p:cNvSpPr/>
          <p:nvPr/>
        </p:nvSpPr>
        <p:spPr>
          <a:xfrm>
            <a:off x="7313994" y="3375896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23" name="直接箭头连接符 22"/>
          <p:cNvCxnSpPr>
            <a:stCxn id="9" idx="4"/>
            <a:endCxn id="22" idx="0"/>
          </p:cNvCxnSpPr>
          <p:nvPr/>
        </p:nvCxnSpPr>
        <p:spPr>
          <a:xfrm flipH="1">
            <a:off x="7569417" y="3118744"/>
            <a:ext cx="65589" cy="25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66"/>
          <p:cNvSpPr txBox="1"/>
          <p:nvPr/>
        </p:nvSpPr>
        <p:spPr>
          <a:xfrm>
            <a:off x="7462742" y="3366868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43124" y="3938999"/>
            <a:ext cx="15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Maximal size tree with H=2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 txBox="1"/>
          <p:nvPr/>
        </p:nvSpPr>
        <p:spPr>
          <a:xfrm>
            <a:off x="1111398" y="1371600"/>
            <a:ext cx="6993106" cy="119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000" spc="-35" dirty="0">
                <a:solidFill>
                  <a:prstClr val="black"/>
                </a:solidFill>
                <a:cs typeface="Calibri"/>
              </a:rPr>
              <a:t>W</a:t>
            </a:r>
            <a:r>
              <a:rPr sz="2000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at</a:t>
            </a:r>
            <a:r>
              <a:rPr sz="2000" dirty="0">
                <a:solidFill>
                  <a:prstClr val="black"/>
                </a:solidFill>
                <a:cs typeface="Calibri"/>
              </a:rPr>
              <a:t> d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e</a:t>
            </a:r>
            <a:r>
              <a:rPr sz="2000" dirty="0">
                <a:solidFill>
                  <a:prstClr val="black"/>
                </a:solidFill>
                <a:cs typeface="Calibri"/>
              </a:rPr>
              <a:t>s a 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g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oo</a:t>
            </a:r>
            <a:r>
              <a:rPr sz="2000" dirty="0">
                <a:solidFill>
                  <a:prstClr val="black"/>
                </a:solidFill>
                <a:cs typeface="Calibri"/>
              </a:rPr>
              <a:t>d/bad 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B</a:t>
            </a:r>
            <a:r>
              <a:rPr sz="2000" dirty="0">
                <a:solidFill>
                  <a:prstClr val="black"/>
                </a:solidFill>
                <a:cs typeface="Calibri"/>
              </a:rPr>
              <a:t>ST l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oo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k</a:t>
            </a:r>
            <a:r>
              <a:rPr sz="2000" dirty="0">
                <a:solidFill>
                  <a:prstClr val="black"/>
                </a:solidFill>
                <a:cs typeface="Calibri"/>
              </a:rPr>
              <a:t> li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ke</a:t>
            </a:r>
            <a:r>
              <a:rPr sz="2000" dirty="0">
                <a:solidFill>
                  <a:prstClr val="black"/>
                </a:solidFill>
                <a:cs typeface="Calibri"/>
              </a:rPr>
              <a:t>?</a:t>
            </a:r>
          </a:p>
          <a:p>
            <a:pPr marL="355600" indent="-342900"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solidFill>
                  <a:prstClr val="black"/>
                </a:solidFill>
                <a:cs typeface="Calibri"/>
              </a:rPr>
              <a:t>Three </a:t>
            </a:r>
            <a:r>
              <a:rPr sz="2000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000" dirty="0">
                <a:solidFill>
                  <a:prstClr val="black"/>
                </a:solidFill>
                <a:cs typeface="Calibri"/>
              </a:rPr>
              <a:t>ssibl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e</a:t>
            </a:r>
            <a:r>
              <a:rPr sz="200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B</a:t>
            </a:r>
            <a:r>
              <a:rPr sz="2000" dirty="0">
                <a:solidFill>
                  <a:prstClr val="black"/>
                </a:solidFill>
                <a:cs typeface="Calibri"/>
              </a:rPr>
              <a:t>ST representa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tion</a:t>
            </a:r>
            <a:r>
              <a:rPr sz="2000" dirty="0">
                <a:solidFill>
                  <a:prstClr val="black"/>
                </a:solidFill>
                <a:cs typeface="Calibri"/>
              </a:rPr>
              <a:t>s of the lis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t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068195">
              <a:spcBef>
                <a:spcPts val="925"/>
              </a:spcBef>
            </a:pP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505200" y="2673188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581400" y="2658487"/>
            <a:ext cx="15811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77679" y="3260056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26802" y="3200400"/>
            <a:ext cx="1498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650158" y="3813536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774005" y="3774983"/>
            <a:ext cx="14732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98" name="object 98"/>
          <p:cNvSpPr/>
          <p:nvPr/>
        </p:nvSpPr>
        <p:spPr>
          <a:xfrm>
            <a:off x="5222635" y="4367015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363611" y="4330148"/>
            <a:ext cx="16637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D</a:t>
            </a:r>
          </a:p>
        </p:txBody>
      </p:sp>
      <p:sp>
        <p:nvSpPr>
          <p:cNvPr id="104" name="object 104"/>
          <p:cNvSpPr/>
          <p:nvPr/>
        </p:nvSpPr>
        <p:spPr>
          <a:xfrm>
            <a:off x="5795116" y="4920494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950600" y="4891825"/>
            <a:ext cx="1371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</a:p>
        </p:txBody>
      </p:sp>
      <p:sp>
        <p:nvSpPr>
          <p:cNvPr id="110" name="object 110"/>
          <p:cNvSpPr/>
          <p:nvPr/>
        </p:nvSpPr>
        <p:spPr>
          <a:xfrm>
            <a:off x="6367594" y="5473972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529710" y="5410200"/>
            <a:ext cx="13081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</a:p>
        </p:txBody>
      </p:sp>
      <p:sp>
        <p:nvSpPr>
          <p:cNvPr id="125" name="object 11"/>
          <p:cNvSpPr/>
          <p:nvPr/>
        </p:nvSpPr>
        <p:spPr>
          <a:xfrm>
            <a:off x="1608039" y="2890181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object 12"/>
          <p:cNvSpPr txBox="1"/>
          <p:nvPr/>
        </p:nvSpPr>
        <p:spPr>
          <a:xfrm>
            <a:off x="1763513" y="2890181"/>
            <a:ext cx="15808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D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7" name="object 14"/>
          <p:cNvSpPr/>
          <p:nvPr/>
        </p:nvSpPr>
        <p:spPr>
          <a:xfrm>
            <a:off x="1165225" y="3535595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object 15"/>
          <p:cNvSpPr txBox="1"/>
          <p:nvPr/>
        </p:nvSpPr>
        <p:spPr>
          <a:xfrm>
            <a:off x="1314364" y="3535595"/>
            <a:ext cx="172721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29" name="object 17"/>
          <p:cNvSpPr/>
          <p:nvPr/>
        </p:nvSpPr>
        <p:spPr>
          <a:xfrm>
            <a:off x="2050822" y="3535595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object 18"/>
          <p:cNvSpPr txBox="1"/>
          <p:nvPr/>
        </p:nvSpPr>
        <p:spPr>
          <a:xfrm>
            <a:off x="2209600" y="3535595"/>
            <a:ext cx="15076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E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43" name="object 65"/>
          <p:cNvSpPr/>
          <p:nvPr/>
        </p:nvSpPr>
        <p:spPr>
          <a:xfrm>
            <a:off x="1464874" y="4226638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object 66"/>
          <p:cNvSpPr txBox="1"/>
          <p:nvPr/>
        </p:nvSpPr>
        <p:spPr>
          <a:xfrm>
            <a:off x="1615228" y="4226638"/>
            <a:ext cx="169794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45" name="object 71"/>
          <p:cNvSpPr/>
          <p:nvPr/>
        </p:nvSpPr>
        <p:spPr>
          <a:xfrm>
            <a:off x="855975" y="4226638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6" name="object 72"/>
          <p:cNvSpPr txBox="1"/>
          <p:nvPr/>
        </p:nvSpPr>
        <p:spPr>
          <a:xfrm>
            <a:off x="1001132" y="4226638"/>
            <a:ext cx="182236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47" name="object 77"/>
          <p:cNvSpPr/>
          <p:nvPr/>
        </p:nvSpPr>
        <p:spPr>
          <a:xfrm>
            <a:off x="2306244" y="4226851"/>
            <a:ext cx="510845" cy="441154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148" name="object 78"/>
          <p:cNvSpPr txBox="1"/>
          <p:nvPr/>
        </p:nvSpPr>
        <p:spPr>
          <a:xfrm>
            <a:off x="2447218" y="4277701"/>
            <a:ext cx="19175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dirty="0">
                <a:solidFill>
                  <a:prstClr val="black"/>
                </a:solidFill>
                <a:cs typeface="Calibri"/>
              </a:rPr>
              <a:t>F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cxnSp>
        <p:nvCxnSpPr>
          <p:cNvPr id="151" name="直接箭头连接符 150"/>
          <p:cNvCxnSpPr>
            <a:stCxn id="125" idx="4"/>
            <a:endCxn id="127" idx="7"/>
          </p:cNvCxnSpPr>
          <p:nvPr/>
        </p:nvCxnSpPr>
        <p:spPr>
          <a:xfrm flipH="1">
            <a:off x="1601258" y="3331335"/>
            <a:ext cx="262204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5" idx="4"/>
            <a:endCxn id="129" idx="1"/>
          </p:cNvCxnSpPr>
          <p:nvPr/>
        </p:nvCxnSpPr>
        <p:spPr>
          <a:xfrm>
            <a:off x="1863462" y="3331335"/>
            <a:ext cx="262172" cy="26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27" idx="4"/>
            <a:endCxn id="143" idx="0"/>
          </p:cNvCxnSpPr>
          <p:nvPr/>
        </p:nvCxnSpPr>
        <p:spPr>
          <a:xfrm>
            <a:off x="1420648" y="3976749"/>
            <a:ext cx="299649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27" idx="4"/>
            <a:endCxn id="145" idx="0"/>
          </p:cNvCxnSpPr>
          <p:nvPr/>
        </p:nvCxnSpPr>
        <p:spPr>
          <a:xfrm flipH="1">
            <a:off x="1111398" y="3976749"/>
            <a:ext cx="309250" cy="24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endCxn id="147" idx="0"/>
          </p:cNvCxnSpPr>
          <p:nvPr/>
        </p:nvCxnSpPr>
        <p:spPr>
          <a:xfrm>
            <a:off x="2340260" y="3977006"/>
            <a:ext cx="221407" cy="249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3808475" y="2943719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4367554" y="3514793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98" idx="1"/>
          </p:cNvCxnSpPr>
          <p:nvPr/>
        </p:nvCxnSpPr>
        <p:spPr>
          <a:xfrm>
            <a:off x="5022778" y="4091529"/>
            <a:ext cx="264767" cy="3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5524644" y="4622011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6089223" y="5176191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8200" y="4890739"/>
            <a:ext cx="251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H=2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28223" y="4534995"/>
            <a:ext cx="251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H=5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inefficient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721" y="5240170"/>
            <a:ext cx="22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Balanced BST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31089" y="5116926"/>
            <a:ext cx="22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imbalanced BST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object 80"/>
          <p:cNvSpPr/>
          <p:nvPr/>
        </p:nvSpPr>
        <p:spPr>
          <a:xfrm>
            <a:off x="5794184" y="3261643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81"/>
          <p:cNvSpPr txBox="1"/>
          <p:nvPr/>
        </p:nvSpPr>
        <p:spPr>
          <a:xfrm>
            <a:off x="5939344" y="3179255"/>
            <a:ext cx="158115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prstClr val="black"/>
                </a:solidFill>
                <a:cs typeface="Calibri"/>
              </a:rPr>
              <a:t>A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86"/>
          <p:cNvSpPr/>
          <p:nvPr/>
        </p:nvSpPr>
        <p:spPr>
          <a:xfrm>
            <a:off x="6211279" y="2667000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87"/>
          <p:cNvSpPr txBox="1"/>
          <p:nvPr/>
        </p:nvSpPr>
        <p:spPr>
          <a:xfrm>
            <a:off x="6333745" y="2658487"/>
            <a:ext cx="1498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cs typeface="Calibri"/>
              </a:rPr>
              <a:t>B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9" name="object 92"/>
          <p:cNvSpPr/>
          <p:nvPr/>
        </p:nvSpPr>
        <p:spPr>
          <a:xfrm>
            <a:off x="6783758" y="3220480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93"/>
          <p:cNvSpPr txBox="1"/>
          <p:nvPr/>
        </p:nvSpPr>
        <p:spPr>
          <a:xfrm>
            <a:off x="6907605" y="3181927"/>
            <a:ext cx="14732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C</a:t>
            </a:r>
          </a:p>
        </p:txBody>
      </p:sp>
      <p:sp>
        <p:nvSpPr>
          <p:cNvPr id="51" name="object 98"/>
          <p:cNvSpPr/>
          <p:nvPr/>
        </p:nvSpPr>
        <p:spPr>
          <a:xfrm>
            <a:off x="7356235" y="3773959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99"/>
          <p:cNvSpPr txBox="1"/>
          <p:nvPr/>
        </p:nvSpPr>
        <p:spPr>
          <a:xfrm>
            <a:off x="7497211" y="3737092"/>
            <a:ext cx="16637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D</a:t>
            </a:r>
          </a:p>
        </p:txBody>
      </p:sp>
      <p:sp>
        <p:nvSpPr>
          <p:cNvPr id="53" name="object 104"/>
          <p:cNvSpPr/>
          <p:nvPr/>
        </p:nvSpPr>
        <p:spPr>
          <a:xfrm>
            <a:off x="7928716" y="4327438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105"/>
          <p:cNvSpPr txBox="1"/>
          <p:nvPr/>
        </p:nvSpPr>
        <p:spPr>
          <a:xfrm>
            <a:off x="8084200" y="4298769"/>
            <a:ext cx="13716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</a:t>
            </a:r>
          </a:p>
        </p:txBody>
      </p:sp>
      <p:sp>
        <p:nvSpPr>
          <p:cNvPr id="55" name="object 110"/>
          <p:cNvSpPr/>
          <p:nvPr/>
        </p:nvSpPr>
        <p:spPr>
          <a:xfrm>
            <a:off x="8564577" y="4939180"/>
            <a:ext cx="443230" cy="300990"/>
          </a:xfrm>
          <a:prstGeom prst="ellipse">
            <a:avLst/>
          </a:prstGeom>
          <a:ln w="25399">
            <a:solidFill>
              <a:srgbClr val="8399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111"/>
          <p:cNvSpPr txBox="1"/>
          <p:nvPr/>
        </p:nvSpPr>
        <p:spPr>
          <a:xfrm>
            <a:off x="8726693" y="4875408"/>
            <a:ext cx="130810" cy="389513"/>
          </a:xfrm>
          <a:prstGeom prst="ellipse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F</a:t>
            </a:r>
          </a:p>
        </p:txBody>
      </p:sp>
      <p:cxnSp>
        <p:nvCxnSpPr>
          <p:cNvPr id="57" name="直接箭头连接符 56"/>
          <p:cNvCxnSpPr>
            <a:stCxn id="47" idx="3"/>
            <a:endCxn id="46" idx="1"/>
          </p:cNvCxnSpPr>
          <p:nvPr/>
        </p:nvCxnSpPr>
        <p:spPr>
          <a:xfrm flipH="1">
            <a:off x="5962499" y="2923911"/>
            <a:ext cx="313690" cy="312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01154" y="2921737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1" idx="1"/>
          </p:cNvCxnSpPr>
          <p:nvPr/>
        </p:nvCxnSpPr>
        <p:spPr>
          <a:xfrm>
            <a:off x="7156378" y="3498473"/>
            <a:ext cx="264767" cy="3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658244" y="4028955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222823" y="4583135"/>
            <a:ext cx="418327" cy="38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774409" y="4394198"/>
            <a:ext cx="251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H=4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inefficient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83014" y="4987614"/>
            <a:ext cx="22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imbalanced BST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381000" y="-315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Recall: Efficient search with BSTs</a:t>
            </a:r>
          </a:p>
        </p:txBody>
      </p:sp>
      <p:sp>
        <p:nvSpPr>
          <p:cNvPr id="66" name="矩形 4"/>
          <p:cNvSpPr/>
          <p:nvPr/>
        </p:nvSpPr>
        <p:spPr>
          <a:xfrm>
            <a:off x="76200" y="5781551"/>
            <a:ext cx="8915400" cy="5109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2700" marR="5080" algn="ctr">
              <a:lnSpc>
                <a:spcPts val="3800"/>
              </a:lnSpc>
              <a:tabLst>
                <a:tab pos="355600" algn="l"/>
              </a:tabLst>
            </a:pP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an i</a:t>
            </a:r>
            <a:r>
              <a:rPr lang="en-US" altLang="zh-CN" sz="2000" spc="-30" dirty="0">
                <a:solidFill>
                  <a:srgbClr val="3366FF"/>
                </a:solidFill>
                <a:cs typeface="Calibri"/>
              </a:rPr>
              <a:t>m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balan</a:t>
            </a:r>
            <a:r>
              <a:rPr lang="en-US" altLang="zh-CN" sz="2000" spc="-15" dirty="0">
                <a:solidFill>
                  <a:srgbClr val="3366FF"/>
                </a:solidFill>
                <a:cs typeface="Calibri"/>
              </a:rPr>
              <a:t>ce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d </a:t>
            </a:r>
            <a:r>
              <a:rPr lang="en-US" altLang="zh-CN" sz="2000" spc="-25" dirty="0">
                <a:solidFill>
                  <a:srgbClr val="3366FF"/>
                </a:solidFill>
                <a:cs typeface="Calibri"/>
              </a:rPr>
              <a:t>B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ST l</a:t>
            </a:r>
            <a:r>
              <a:rPr lang="en-US" altLang="zh-CN" sz="2000" spc="-5" dirty="0">
                <a:solidFill>
                  <a:srgbClr val="3366FF"/>
                </a:solidFill>
                <a:cs typeface="Calibri"/>
              </a:rPr>
              <a:t>oo</a:t>
            </a:r>
            <a:r>
              <a:rPr lang="en-US" altLang="zh-CN" sz="2000" spc="-15" dirty="0">
                <a:solidFill>
                  <a:srgbClr val="3366FF"/>
                </a:solidFill>
                <a:cs typeface="Calibri"/>
              </a:rPr>
              <a:t>ks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 </a:t>
            </a:r>
            <a:r>
              <a:rPr lang="en-US" altLang="zh-CN" sz="2000" spc="-30" dirty="0">
                <a:solidFill>
                  <a:srgbClr val="3366FF"/>
                </a:solidFill>
                <a:cs typeface="Calibri"/>
              </a:rPr>
              <a:t>m</a:t>
            </a:r>
            <a:r>
              <a:rPr lang="en-US" altLang="zh-CN" sz="2000" spc="-5" dirty="0">
                <a:solidFill>
                  <a:srgbClr val="3366FF"/>
                </a:solidFill>
                <a:cs typeface="Calibri"/>
              </a:rPr>
              <a:t>o</a:t>
            </a:r>
            <a:r>
              <a:rPr lang="en-US" altLang="zh-CN" sz="2000" spc="-20" dirty="0">
                <a:solidFill>
                  <a:srgbClr val="3366FF"/>
                </a:solidFill>
                <a:cs typeface="Calibri"/>
              </a:rPr>
              <a:t>re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 li</a:t>
            </a:r>
            <a:r>
              <a:rPr lang="en-US" altLang="zh-CN" sz="2000" spc="-20" dirty="0">
                <a:solidFill>
                  <a:srgbClr val="3366FF"/>
                </a:solidFill>
                <a:cs typeface="Calibri"/>
              </a:rPr>
              <a:t>ke</a:t>
            </a:r>
            <a:r>
              <a:rPr lang="en-US" altLang="zh-CN" sz="2000" spc="-10" dirty="0">
                <a:solidFill>
                  <a:srgbClr val="3366FF"/>
                </a:solidFill>
                <a:cs typeface="Calibri"/>
              </a:rPr>
              <a:t> 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a lin</a:t>
            </a:r>
            <a:r>
              <a:rPr lang="en-US" altLang="zh-CN" sz="2000" spc="-20" dirty="0">
                <a:solidFill>
                  <a:srgbClr val="3366FF"/>
                </a:solidFill>
                <a:cs typeface="Calibri"/>
              </a:rPr>
              <a:t>ke</a:t>
            </a:r>
            <a:r>
              <a:rPr lang="en-US" altLang="zh-CN" sz="2000" dirty="0">
                <a:solidFill>
                  <a:srgbClr val="3366FF"/>
                </a:solidFill>
                <a:cs typeface="Calibri"/>
              </a:rPr>
              <a:t>d lis</a:t>
            </a:r>
            <a:r>
              <a:rPr lang="en-US" altLang="zh-CN" sz="2000" spc="-15" dirty="0">
                <a:solidFill>
                  <a:srgbClr val="3366FF"/>
                </a:solidFill>
                <a:cs typeface="Calibri"/>
              </a:rPr>
              <a:t>t!</a:t>
            </a:r>
            <a:endParaRPr lang="en-US" altLang="zh-CN" sz="2000" dirty="0">
              <a:solidFill>
                <a:srgbClr val="3366FF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1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50"/>
    </mc:Choice>
    <mc:Fallback xmlns="">
      <p:transition spd="slow" advTm="102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63" grpId="0"/>
      <p:bldP spid="6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6|5.9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 Hui Template</Template>
  <TotalTime>18698</TotalTime>
  <Words>3471</Words>
  <Application>Microsoft Office PowerPoint</Application>
  <PresentationFormat>On-screen Show (4:3)</PresentationFormat>
  <Paragraphs>1143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Verdana</vt:lpstr>
      <vt:lpstr>1_Office Theme</vt:lpstr>
      <vt:lpstr>PowerPoint Presentation</vt:lpstr>
      <vt:lpstr>Outline</vt:lpstr>
      <vt:lpstr>Recall: Why use BSTs?</vt:lpstr>
      <vt:lpstr>Recall: Efficient search with BSTs</vt:lpstr>
      <vt:lpstr>Recall: Efficient search with BSTs</vt:lpstr>
      <vt:lpstr>Recall: BST is efficient for item search</vt:lpstr>
      <vt:lpstr>How do we get Minimal H=  log2n </vt:lpstr>
      <vt:lpstr>How do we get Minimal H=  log2n </vt:lpstr>
      <vt:lpstr>PowerPoint Presentation</vt:lpstr>
      <vt:lpstr>Outline</vt:lpstr>
      <vt:lpstr>Tree balancing</vt:lpstr>
      <vt:lpstr>Balanced trees</vt:lpstr>
      <vt:lpstr>Balanced trees</vt:lpstr>
      <vt:lpstr>AVL Balanced trees</vt:lpstr>
      <vt:lpstr>Balanced trees</vt:lpstr>
      <vt:lpstr>Balanced trees</vt:lpstr>
      <vt:lpstr>Balanced trees</vt:lpstr>
      <vt:lpstr>Balanced trees</vt:lpstr>
      <vt:lpstr>Balanced trees</vt:lpstr>
      <vt:lpstr>Balanced trees</vt:lpstr>
      <vt:lpstr>Tree balancing</vt:lpstr>
      <vt:lpstr>Tree Balancing</vt:lpstr>
      <vt:lpstr>Tree Balancing</vt:lpstr>
      <vt:lpstr>Tree Balancing</vt:lpstr>
      <vt:lpstr>AVL TREE</vt:lpstr>
      <vt:lpstr>Balance Factor</vt:lpstr>
      <vt:lpstr>Balance Factor</vt:lpstr>
      <vt:lpstr>Node Insertion</vt:lpstr>
      <vt:lpstr>Node Insertion</vt:lpstr>
      <vt:lpstr>Node Insertion</vt:lpstr>
      <vt:lpstr>Node Insertion</vt:lpstr>
      <vt:lpstr>Right Rotation</vt:lpstr>
      <vt:lpstr>Right Rotation</vt:lpstr>
      <vt:lpstr>Node Insertion</vt:lpstr>
      <vt:lpstr>Left Rotation</vt:lpstr>
      <vt:lpstr>Node Insertion</vt:lpstr>
      <vt:lpstr>Node Insertion</vt:lpstr>
      <vt:lpstr>Node Insertion</vt:lpstr>
      <vt:lpstr>Node Insertion</vt:lpstr>
      <vt:lpstr>AVL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Owen Noel Newton Fernando</cp:lastModifiedBy>
  <cp:revision>459</cp:revision>
  <dcterms:created xsi:type="dcterms:W3CDTF">2017-06-13T06:38:25Z</dcterms:created>
  <dcterms:modified xsi:type="dcterms:W3CDTF">2021-02-15T04:40:43Z</dcterms:modified>
</cp:coreProperties>
</file>