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70" r:id="rId1"/>
  </p:sldMasterIdLst>
  <p:notesMasterIdLst>
    <p:notesMasterId r:id="rId35"/>
  </p:notesMasterIdLst>
  <p:handoutMasterIdLst>
    <p:handoutMasterId r:id="rId36"/>
  </p:handoutMasterIdLst>
  <p:sldIdLst>
    <p:sldId id="256" r:id="rId2"/>
    <p:sldId id="488" r:id="rId3"/>
    <p:sldId id="560" r:id="rId4"/>
    <p:sldId id="531" r:id="rId5"/>
    <p:sldId id="532" r:id="rId6"/>
    <p:sldId id="533" r:id="rId7"/>
    <p:sldId id="565" r:id="rId8"/>
    <p:sldId id="482" r:id="rId9"/>
    <p:sldId id="566" r:id="rId10"/>
    <p:sldId id="567" r:id="rId11"/>
    <p:sldId id="569" r:id="rId12"/>
    <p:sldId id="581" r:id="rId13"/>
    <p:sldId id="586" r:id="rId14"/>
    <p:sldId id="588" r:id="rId15"/>
    <p:sldId id="572" r:id="rId16"/>
    <p:sldId id="583" r:id="rId17"/>
    <p:sldId id="573" r:id="rId18"/>
    <p:sldId id="574" r:id="rId19"/>
    <p:sldId id="587" r:id="rId20"/>
    <p:sldId id="577" r:id="rId21"/>
    <p:sldId id="578" r:id="rId22"/>
    <p:sldId id="584" r:id="rId23"/>
    <p:sldId id="579" r:id="rId24"/>
    <p:sldId id="590" r:id="rId25"/>
    <p:sldId id="589" r:id="rId26"/>
    <p:sldId id="592" r:id="rId27"/>
    <p:sldId id="593" r:id="rId28"/>
    <p:sldId id="594" r:id="rId29"/>
    <p:sldId id="595" r:id="rId30"/>
    <p:sldId id="596" r:id="rId31"/>
    <p:sldId id="591" r:id="rId32"/>
    <p:sldId id="582" r:id="rId33"/>
    <p:sldId id="308" r:id="rId34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4"/>
    <a:srgbClr val="9933FF"/>
    <a:srgbClr val="E46C0A"/>
    <a:srgbClr val="0000FF"/>
    <a:srgbClr val="000099"/>
    <a:srgbClr val="CCFFCC"/>
    <a:srgbClr val="CCFF99"/>
    <a:srgbClr val="006600"/>
    <a:srgbClr val="8000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0837" autoAdjust="0"/>
  </p:normalViewPr>
  <p:slideViewPr>
    <p:cSldViewPr snapToGrid="0">
      <p:cViewPr varScale="1">
        <p:scale>
          <a:sx n="58" d="100"/>
          <a:sy n="5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6" y="-72"/>
      </p:cViewPr>
      <p:guideLst>
        <p:guide orient="horz" pos="2142"/>
        <p:guide pos="312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defTabSz="922998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756" y="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756" y="645741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7B03D8E6-5ADB-43C0-B7B5-8C4D2AFA329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1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>
            <a:lvl1pPr defTabSz="922998" eaLnBrk="0" hangingPunct="0">
              <a:defRPr lang="en-GB" sz="13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601" y="3228706"/>
            <a:ext cx="7275437" cy="30591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41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756" y="6457410"/>
            <a:ext cx="4302882" cy="3402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64" tIns="46132" rIns="92264" bIns="46132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2BF4266B-8E49-4C18-8543-D209868BF35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5623755" y="0"/>
            <a:ext cx="4300519" cy="340265"/>
          </a:xfrm>
          <a:prstGeom prst="rect">
            <a:avLst/>
          </a:prstGeom>
        </p:spPr>
        <p:txBody>
          <a:bodyPr vert="horz" wrap="square" lIns="88607" tIns="44304" rIns="88607" bIns="4430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E1EAF4-7604-4190-B8CA-38D6BB1B4FA8}" type="datetimeFigureOut">
              <a:rPr lang="en-US"/>
              <a:pPr/>
              <a:t>8/25/2020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9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34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r>
              <a:rPr lang="en-US" dirty="0"/>
              <a:t>Everybody</a:t>
            </a:r>
            <a:r>
              <a:rPr lang="en-US" baseline="0" dirty="0"/>
              <a:t> login to sunfire server through the software "SSH Secure Shell Client" which can be downloaded from IVLE </a:t>
            </a:r>
            <a:r>
              <a:rPr lang="en-US" baseline="0" dirty="0" err="1"/>
              <a:t>workbin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266B-8E49-4C18-8543-D209868BF35E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>
                <a:solidFill>
                  <a:srgbClr val="000000"/>
                </a:solidFill>
              </a:rPr>
              <a:t>Week7 -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397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>
                <a:solidFill>
                  <a:srgbClr val="000000"/>
                </a:solidFill>
              </a:rPr>
              <a:t>Week7 - </a:t>
            </a:r>
            <a:fld id="{CC4E50E2-CD7E-4F2D-86CF-4347527F4E5E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812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>
                <a:solidFill>
                  <a:srgbClr val="000000"/>
                </a:solidFill>
              </a:rPr>
              <a:t>Week7 - </a:t>
            </a:r>
            <a:fld id="{4E794475-146A-4151-98FD-9FB37E3BD9B5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369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CS2105 Introduction to Network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>
                <a:solidFill>
                  <a:srgbClr val="000000"/>
                </a:solidFill>
              </a:rPr>
              <a:t>Week7 - </a:t>
            </a:r>
            <a:fld id="{2BA8DEFE-F8A0-4495-9E9A-55C0FD41D5E9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72" r:id="rId2"/>
    <p:sldLayoutId id="2147485076" r:id="rId3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ysoc.nus.edu.sg/~myacct/resetpass.cg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c.nus.edu.sg/~newac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soc.nus.edu.sg/~myacct/iforgot.cg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879318"/>
            <a:ext cx="8153400" cy="2185214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GB" sz="3600" b="1" dirty="0">
                <a:solidFill>
                  <a:srgbClr val="FF0000"/>
                </a:solidFill>
              </a:rPr>
              <a:t>CS2105: UNIX Workshop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Adapted from CS1010</a:t>
            </a:r>
            <a:br>
              <a:rPr lang="en-GB" sz="3600" b="1" dirty="0">
                <a:solidFill>
                  <a:srgbClr val="C00000"/>
                </a:solidFill>
              </a:rPr>
            </a:br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2400" b="1" dirty="0">
                <a:solidFill>
                  <a:srgbClr val="005EA4"/>
                </a:solidFill>
              </a:rPr>
              <a:t>24 Aug. 2020</a:t>
            </a:r>
            <a:endParaRPr lang="en-GB" sz="3200" b="1" dirty="0">
              <a:solidFill>
                <a:srgbClr val="005EA4"/>
              </a:solidFill>
            </a:endParaRPr>
          </a:p>
        </p:txBody>
      </p:sp>
      <p:pic>
        <p:nvPicPr>
          <p:cNvPr id="6" name="Picture 2" descr="C:\modules\CG1101\admin\CoBrand-DepOfComputerSc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3657600" cy="8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14493"/>
            <a:ext cx="8325294" cy="34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UNIX commands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43527"/>
          </a:xfr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command (means </a:t>
            </a:r>
            <a:r>
              <a:rPr lang="en-US" altLang="zh-CN" dirty="0"/>
              <a:t>list directory contents</a:t>
            </a:r>
            <a:r>
              <a:rPr lang="en-US" altLang="zh-CN" dirty="0">
                <a:solidFill>
                  <a:schemeClr val="tx1"/>
                </a:solidFill>
              </a:rPr>
              <a:t>) will enable you to see all the files and subfolders in current folder.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There are a few more complex usage of 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zh-CN" dirty="0">
                <a:solidFill>
                  <a:schemeClr val="tx1"/>
                </a:solidFill>
              </a:rPr>
              <a:t>, but first of all, be familiar with the simplest one – just “</a:t>
            </a:r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zh-CN" dirty="0">
                <a:solidFill>
                  <a:schemeClr val="tx1"/>
                </a:solidFill>
              </a:rPr>
              <a:t>”.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650631" y="5435382"/>
            <a:ext cx="404038" cy="2286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4E9A4676-C334-4048-961B-745092E245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2993625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2" y="2712164"/>
            <a:ext cx="86487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UNIX commands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69962" cy="1274195"/>
          </a:xfr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CN" dirty="0">
                <a:solidFill>
                  <a:schemeClr val="tx1"/>
                </a:solidFill>
              </a:rPr>
              <a:t> (means </a:t>
            </a:r>
            <a:r>
              <a:rPr lang="en-US" altLang="zh-CN" dirty="0"/>
              <a:t>make directory</a:t>
            </a:r>
            <a:r>
              <a:rPr lang="en-US" altLang="zh-CN" dirty="0">
                <a:solidFill>
                  <a:schemeClr val="tx1"/>
                </a:solidFill>
              </a:rPr>
              <a:t>) will create a sub-directory.</a:t>
            </a:r>
          </a:p>
          <a:p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zh-CN" dirty="0">
                <a:solidFill>
                  <a:schemeClr val="tx1"/>
                </a:solidFill>
              </a:rPr>
              <a:t> (means </a:t>
            </a:r>
            <a:r>
              <a:rPr lang="en-US" altLang="zh-CN" dirty="0"/>
              <a:t>remove directory</a:t>
            </a:r>
            <a:r>
              <a:rPr lang="en-US" altLang="zh-CN" dirty="0">
                <a:solidFill>
                  <a:schemeClr val="tx1"/>
                </a:solidFill>
              </a:rPr>
              <a:t>) will delete an </a:t>
            </a:r>
            <a:r>
              <a:rPr lang="en-US" altLang="zh-CN" i="1" dirty="0">
                <a:solidFill>
                  <a:schemeClr val="tx1"/>
                </a:solidFill>
              </a:rPr>
              <a:t>empty</a:t>
            </a:r>
            <a:r>
              <a:rPr lang="en-US" altLang="zh-CN" dirty="0">
                <a:solidFill>
                  <a:schemeClr val="tx1"/>
                </a:solidFill>
              </a:rPr>
              <a:t> directory.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538431" y="4714415"/>
            <a:ext cx="25266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1600" dirty="0">
                <a:ea typeface="宋体" pitchFamily="2" charset="-122"/>
              </a:rPr>
              <a:t>make a new directory</a:t>
            </a:r>
          </a:p>
        </p:txBody>
      </p:sp>
      <p:cxnSp>
        <p:nvCxnSpPr>
          <p:cNvPr id="14" name="Straight Arrow Connector 10"/>
          <p:cNvCxnSpPr>
            <a:cxnSpLocks noChangeShapeType="1"/>
          </p:cNvCxnSpPr>
          <p:nvPr/>
        </p:nvCxnSpPr>
        <p:spPr bwMode="auto">
          <a:xfrm flipH="1">
            <a:off x="5170694" y="4910767"/>
            <a:ext cx="410270" cy="142202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3402420" y="4942666"/>
            <a:ext cx="1768274" cy="342376"/>
          </a:xfrm>
          <a:prstGeom prst="ellipse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782330" y="5389198"/>
            <a:ext cx="2095382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1600" dirty="0">
                <a:ea typeface="宋体" pitchFamily="2" charset="-122"/>
              </a:rPr>
              <a:t>the new directory just created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4130276" y="5604641"/>
            <a:ext cx="1116324" cy="292048"/>
          </a:xfrm>
          <a:prstGeom prst="ellipse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20" name="Straight Arrow Connector 10"/>
          <p:cNvCxnSpPr>
            <a:cxnSpLocks noChangeShapeType="1"/>
          </p:cNvCxnSpPr>
          <p:nvPr/>
        </p:nvCxnSpPr>
        <p:spPr bwMode="auto">
          <a:xfrm flipH="1">
            <a:off x="5331665" y="5594008"/>
            <a:ext cx="441815" cy="146024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C7A2D9C6-F387-4266-8611-82AAA184CC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15229310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UNIX commands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00329"/>
          </a:xfrm>
        </p:spPr>
        <p:txBody>
          <a:bodyPr>
            <a:spAutoFit/>
          </a:bodyPr>
          <a:lstStyle/>
          <a:p>
            <a:r>
              <a:rPr lang="en-SG" altLang="zh-CN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SG" altLang="zh-CN" dirty="0">
                <a:solidFill>
                  <a:schemeClr val="tx1"/>
                </a:solidFill>
              </a:rPr>
              <a:t> command allows you to </a:t>
            </a:r>
            <a:r>
              <a:rPr lang="en-SG" altLang="zh-CN" dirty="0"/>
              <a:t>enter a designated directory</a:t>
            </a:r>
            <a:r>
              <a:rPr lang="en-SG" altLang="zh-CN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workshop </a:t>
            </a:r>
            <a:r>
              <a:rPr lang="en-US" altLang="zh-CN" dirty="0">
                <a:ea typeface="+mn-ea"/>
              </a:rPr>
              <a:t>will bring you to the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workshop</a:t>
            </a:r>
            <a:r>
              <a:rPr lang="en-US" altLang="zh-CN" dirty="0">
                <a:ea typeface="+mn-ea"/>
              </a:rPr>
              <a:t> directory.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CN" dirty="0"/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.. </a:t>
            </a:r>
            <a:r>
              <a:rPr lang="en-US" altLang="zh-CN" dirty="0"/>
              <a:t>will bring you back to the </a:t>
            </a:r>
            <a:r>
              <a:rPr lang="en-US" altLang="zh-CN" i="1" dirty="0"/>
              <a:t>parent directory</a:t>
            </a:r>
            <a:r>
              <a:rPr lang="en-US" altLang="zh-CN" dirty="0"/>
              <a:t>.</a:t>
            </a:r>
            <a:endParaRPr lang="en-US" altLang="zh-CN" dirty="0">
              <a:ea typeface="+mn-ea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411972" y="5491934"/>
            <a:ext cx="2181448" cy="33855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1600" dirty="0">
                <a:ea typeface="宋体" pitchFamily="2" charset="-122"/>
              </a:rPr>
              <a:t>enter this directory</a:t>
            </a:r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6" y="2782908"/>
            <a:ext cx="7539498" cy="346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3732029" y="5234197"/>
            <a:ext cx="1297172" cy="342376"/>
          </a:xfrm>
          <a:prstGeom prst="ellipse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Straight Arrow Connector 10"/>
          <p:cNvCxnSpPr>
            <a:cxnSpLocks noChangeShapeType="1"/>
          </p:cNvCxnSpPr>
          <p:nvPr/>
        </p:nvCxnSpPr>
        <p:spPr bwMode="auto">
          <a:xfrm flipH="1">
            <a:off x="5029201" y="5280581"/>
            <a:ext cx="593050" cy="78821"/>
          </a:xfrm>
          <a:prstGeom prst="straightConnector1">
            <a:avLst/>
          </a:prstGeom>
          <a:noFill/>
          <a:ln w="317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73DBD989-3862-46EF-9B87-0100ABE2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21776216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UNIX Commands for File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21073"/>
          </a:xfrm>
        </p:spPr>
        <p:txBody>
          <a:bodyPr>
            <a:spAutoFit/>
          </a:bodyPr>
          <a:lstStyle/>
          <a:p>
            <a:r>
              <a:rPr lang="en-US" altLang="zh-CN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CN" sz="2800" dirty="0">
                <a:solidFill>
                  <a:schemeClr val="tx1"/>
                </a:solidFill>
              </a:rPr>
              <a:t> command makes a copy of a file.</a:t>
            </a:r>
          </a:p>
          <a:p>
            <a:pPr lvl="1">
              <a:buFont typeface="Wingdings" pitchFamily="2" charset="2"/>
              <a:buChar char="q"/>
            </a:pPr>
            <a:endParaRPr lang="en-US" altLang="zh-CN" sz="2400" b="1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altLang="zh-CN" sz="2800" dirty="0">
                <a:solidFill>
                  <a:schemeClr val="tx1"/>
                </a:solidFill>
              </a:rPr>
              <a:t> command moves a file to another folder.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mv</a:t>
            </a:r>
            <a:r>
              <a:rPr lang="en-US" altLang="zh-CN" sz="2400" dirty="0">
                <a:solidFill>
                  <a:schemeClr val="tx1"/>
                </a:solidFill>
              </a:rPr>
              <a:t> command is also used to rename a file.</a:t>
            </a:r>
          </a:p>
          <a:p>
            <a:pPr lvl="1">
              <a:buFont typeface="Wingdings" pitchFamily="2" charset="2"/>
              <a:buChar char="q"/>
            </a:pPr>
            <a:endParaRPr lang="en-US" altLang="zh-CN" sz="2400" b="1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command deletes a file.</a:t>
            </a:r>
          </a:p>
          <a:p>
            <a:pPr lvl="1"/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rm</a:t>
            </a:r>
            <a:r>
              <a:rPr lang="en-US" altLang="zh-CN" sz="2400" dirty="0"/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–r </a:t>
            </a:r>
            <a:r>
              <a:rPr lang="en-US" altLang="zh-CN" sz="2400" dirty="0"/>
              <a:t>to remove a directory recursively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altLang="zh-CN" sz="2400" b="1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77A1D14F-2B5B-40A5-91F4-766AD16970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20179102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C300-EA3C-47AD-AC17-A5C998DE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UNIX Commands for File Transfer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D783-BF58-4E6C-A804-2547B096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6347"/>
            <a:ext cx="8229600" cy="4935795"/>
          </a:xfrm>
        </p:spPr>
        <p:txBody>
          <a:bodyPr/>
          <a:lstStyle/>
          <a:p>
            <a:r>
              <a:rPr lang="en-US" altLang="zh-CN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altLang="zh-CN" sz="2800" dirty="0">
                <a:solidFill>
                  <a:schemeClr val="tx1"/>
                </a:solidFill>
              </a:rPr>
              <a:t> command helps transfer local file to server. You may use GUI like SSH Secure Shell/</a:t>
            </a:r>
            <a:r>
              <a:rPr lang="en-US" altLang="zh-CN" sz="2800" dirty="0" err="1">
                <a:solidFill>
                  <a:schemeClr val="tx1"/>
                </a:solidFill>
              </a:rPr>
              <a:t>Xshell</a:t>
            </a:r>
            <a:r>
              <a:rPr lang="en-US" altLang="zh-CN" sz="2800" dirty="0">
                <a:solidFill>
                  <a:schemeClr val="tx1"/>
                </a:solidFill>
              </a:rPr>
              <a:t>/WINSCP to achieve this with simple clicking and dragging as well.</a:t>
            </a:r>
          </a:p>
          <a:p>
            <a:pPr lvl="1"/>
            <a:r>
              <a:rPr lang="en-US" altLang="zh-CN" sz="1800" dirty="0">
                <a:latin typeface="LMMono12-Regular"/>
              </a:rPr>
              <a:t>Command is: </a:t>
            </a:r>
            <a:r>
              <a:rPr lang="da-DK" sz="1800" dirty="0">
                <a:latin typeface="LMMono12-Regular"/>
              </a:rPr>
              <a:t>scp -r &lt;source-folder&gt; &lt;SoC-UNIX-ID&gt;@sunfire.comp.nus.edu.sg:&lt;target-folder&gt;</a:t>
            </a:r>
          </a:p>
          <a:p>
            <a:pPr lvl="1"/>
            <a:r>
              <a:rPr lang="da-DK" altLang="zh-CN" sz="1800" dirty="0">
                <a:latin typeface="LMMono12-Regular"/>
              </a:rPr>
              <a:t>Here &lt;source-folder&gt; is the path of the folder you want to upload, </a:t>
            </a:r>
            <a:r>
              <a:rPr lang="da-DK" sz="1800" dirty="0">
                <a:latin typeface="LMMono12-Regular"/>
              </a:rPr>
              <a:t>&lt;SoC-UNIX-ID&gt; is your soc unix ID, and &lt;target-folder&gt; is the folder on sunfire you want to copy to. </a:t>
            </a:r>
          </a:p>
          <a:p>
            <a:pPr lvl="1"/>
            <a:r>
              <a:rPr lang="da-DK" sz="1800" dirty="0">
                <a:latin typeface="LMMono12-Regular"/>
              </a:rPr>
              <a:t>If &lt;target-folder&gt; exists already, &lt;source-folder&gt; will be copied under it as a subdirectory even if they have the same name.</a:t>
            </a:r>
            <a:endParaRPr lang="en-US" altLang="zh-CN" sz="1800" dirty="0">
              <a:latin typeface="LMMono12-Regular"/>
            </a:endParaRPr>
          </a:p>
          <a:p>
            <a:r>
              <a:rPr lang="en-US" dirty="0"/>
              <a:t>Check wiki or any </a:t>
            </a:r>
            <a:r>
              <a:rPr lang="en-US" dirty="0" err="1"/>
              <a:t>unix</a:t>
            </a:r>
            <a:r>
              <a:rPr lang="en-US" dirty="0"/>
              <a:t> command references for more details and commands if you need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FCE69AA-15F8-47A3-857C-90B96E9A9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37486647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Cover</a:t>
            </a:r>
            <a:endParaRPr lang="en-SG" dirty="0"/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Login to UNIX operating system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Basic UNIX commands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Coding: Edit – Run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……………………………………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……………………………………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46626A-BB8A-430F-947B-7859A88A7B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18360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870800" y="1745304"/>
            <a:ext cx="4974997" cy="1081652"/>
            <a:chOff x="2394012" y="1458899"/>
            <a:chExt cx="4721439" cy="859779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4419600" y="1622396"/>
              <a:ext cx="1046086" cy="522302"/>
              <a:chOff x="4360415" y="1590583"/>
              <a:chExt cx="1046086" cy="522302"/>
            </a:xfrm>
          </p:grpSpPr>
          <p:sp>
            <p:nvSpPr>
              <p:cNvPr id="23591" name="Right Arrow 8"/>
              <p:cNvSpPr>
                <a:spLocks noChangeArrowheads="1"/>
              </p:cNvSpPr>
              <p:nvPr/>
            </p:nvSpPr>
            <p:spPr bwMode="auto">
              <a:xfrm>
                <a:off x="4465469" y="1811044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23592" name="TextBox 9"/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46086" cy="244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i="1"/>
                  <a:t>produces</a:t>
                </a:r>
                <a:endParaRPr lang="en-SG" sz="1400" i="1"/>
              </a:p>
            </p:txBody>
          </p:sp>
        </p:grp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5987988" y="1458899"/>
              <a:ext cx="1127463" cy="815488"/>
              <a:chOff x="5894773" y="1458899"/>
              <a:chExt cx="1127463" cy="815488"/>
            </a:xfrm>
          </p:grpSpPr>
          <p:sp>
            <p:nvSpPr>
              <p:cNvPr id="23588" name="Flowchart: Document 11"/>
              <p:cNvSpPr>
                <a:spLocks noChangeArrowheads="1"/>
              </p:cNvSpPr>
              <p:nvPr/>
            </p:nvSpPr>
            <p:spPr bwMode="auto">
              <a:xfrm>
                <a:off x="5903649" y="1688461"/>
                <a:ext cx="1118587" cy="585926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23589" name="TextBox 12"/>
              <p:cNvSpPr txBox="1">
                <a:spLocks noChangeArrowheads="1"/>
              </p:cNvSpPr>
              <p:nvPr/>
            </p:nvSpPr>
            <p:spPr bwMode="auto">
              <a:xfrm>
                <a:off x="5894773" y="1458899"/>
                <a:ext cx="1127462" cy="244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/>
                  <a:t>Source code</a:t>
                </a:r>
                <a:endParaRPr lang="en-SG" sz="1400" i="1" dirty="0"/>
              </a:p>
            </p:txBody>
          </p:sp>
          <p:sp>
            <p:nvSpPr>
              <p:cNvPr id="23590" name="TextBox 13"/>
              <p:cNvSpPr txBox="1">
                <a:spLocks noChangeArrowheads="1"/>
              </p:cNvSpPr>
              <p:nvPr/>
            </p:nvSpPr>
            <p:spPr bwMode="auto">
              <a:xfrm>
                <a:off x="5925844" y="1771096"/>
                <a:ext cx="1052005" cy="415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hello_world.py</a:t>
                </a:r>
                <a:endParaRPr lang="en-SG" sz="1400" dirty="0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2394012" y="1550635"/>
              <a:ext cx="1660124" cy="768043"/>
              <a:chOff x="2334828" y="1562470"/>
              <a:chExt cx="1660124" cy="768043"/>
            </a:xfrm>
          </p:grpSpPr>
          <p:sp>
            <p:nvSpPr>
              <p:cNvPr id="23585" name="Rounded Rectangle 5"/>
              <p:cNvSpPr>
                <a:spLocks noChangeArrowheads="1"/>
              </p:cNvSpPr>
              <p:nvPr/>
            </p:nvSpPr>
            <p:spPr bwMode="auto">
              <a:xfrm>
                <a:off x="2334828" y="1562470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23586" name="TextBox 6"/>
              <p:cNvSpPr txBox="1">
                <a:spLocks noChangeArrowheads="1"/>
              </p:cNvSpPr>
              <p:nvPr/>
            </p:nvSpPr>
            <p:spPr bwMode="auto">
              <a:xfrm>
                <a:off x="2654423" y="1615737"/>
                <a:ext cx="1029810" cy="318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Editor</a:t>
                </a:r>
                <a:endParaRPr lang="en-SG" sz="2000"/>
              </a:p>
            </p:txBody>
          </p:sp>
          <p:sp>
            <p:nvSpPr>
              <p:cNvPr id="23587" name="TextBox 23"/>
              <p:cNvSpPr txBox="1">
                <a:spLocks noChangeArrowheads="1"/>
              </p:cNvSpPr>
              <p:nvPr/>
            </p:nvSpPr>
            <p:spPr bwMode="auto">
              <a:xfrm>
                <a:off x="2388094" y="1914618"/>
                <a:ext cx="1580225" cy="415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 err="1"/>
                  <a:t>eg</a:t>
                </a:r>
                <a:r>
                  <a:rPr lang="en-US" sz="1400" dirty="0"/>
                  <a:t>: </a:t>
                </a:r>
                <a:r>
                  <a:rPr lang="en-US" sz="1400" dirty="0">
                    <a:solidFill>
                      <a:srgbClr val="C00000"/>
                    </a:solidFill>
                  </a:rPr>
                  <a:t>vim</a:t>
                </a:r>
                <a:r>
                  <a:rPr lang="en-US" sz="1400" dirty="0"/>
                  <a:t> hello_world.py</a:t>
                </a:r>
                <a:endParaRPr lang="en-SG" sz="1400" dirty="0"/>
              </a:p>
            </p:txBody>
          </p:sp>
        </p:grp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1870800" y="4409373"/>
            <a:ext cx="5203407" cy="1167045"/>
            <a:chOff x="2394012" y="4045198"/>
            <a:chExt cx="4914931" cy="971015"/>
          </a:xfrm>
        </p:grpSpPr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2394012" y="4228731"/>
              <a:ext cx="1660124" cy="787482"/>
              <a:chOff x="2453197" y="4299752"/>
              <a:chExt cx="1660124" cy="787482"/>
            </a:xfrm>
          </p:grpSpPr>
          <p:sp>
            <p:nvSpPr>
              <p:cNvPr id="23568" name="Rounded Rectangle 27"/>
              <p:cNvSpPr>
                <a:spLocks noChangeArrowheads="1"/>
              </p:cNvSpPr>
              <p:nvPr/>
            </p:nvSpPr>
            <p:spPr bwMode="auto">
              <a:xfrm>
                <a:off x="2453197" y="4299752"/>
                <a:ext cx="1660124" cy="665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23569" name="TextBox 28"/>
              <p:cNvSpPr txBox="1">
                <a:spLocks noChangeArrowheads="1"/>
              </p:cNvSpPr>
              <p:nvPr/>
            </p:nvSpPr>
            <p:spPr bwMode="auto">
              <a:xfrm>
                <a:off x="2619316" y="4353019"/>
                <a:ext cx="1393794" cy="332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Execution</a:t>
                </a:r>
                <a:endParaRPr lang="en-SG" sz="2000" dirty="0"/>
              </a:p>
            </p:txBody>
          </p:sp>
          <p:sp>
            <p:nvSpPr>
              <p:cNvPr id="23570" name="TextBox 29"/>
              <p:cNvSpPr txBox="1">
                <a:spLocks noChangeArrowheads="1"/>
              </p:cNvSpPr>
              <p:nvPr/>
            </p:nvSpPr>
            <p:spPr bwMode="auto">
              <a:xfrm>
                <a:off x="2619316" y="4651900"/>
                <a:ext cx="1454055" cy="435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err="1"/>
                  <a:t>eg</a:t>
                </a:r>
                <a:r>
                  <a:rPr lang="en-US" sz="1400" dirty="0"/>
                  <a:t>: python3 hello_world.py</a:t>
                </a:r>
                <a:endParaRPr lang="en-SG" sz="1400" dirty="0"/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4419600" y="4300492"/>
              <a:ext cx="1046086" cy="522302"/>
              <a:chOff x="4478785" y="4354498"/>
              <a:chExt cx="1046086" cy="522302"/>
            </a:xfrm>
          </p:grpSpPr>
          <p:sp>
            <p:nvSpPr>
              <p:cNvPr id="23566" name="Right Arrow 30"/>
              <p:cNvSpPr>
                <a:spLocks noChangeArrowheads="1"/>
              </p:cNvSpPr>
              <p:nvPr/>
            </p:nvSpPr>
            <p:spPr bwMode="auto">
              <a:xfrm>
                <a:off x="4583839" y="4574959"/>
                <a:ext cx="941032" cy="301841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9966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23567" name="TextBox 31"/>
              <p:cNvSpPr txBox="1">
                <a:spLocks noChangeArrowheads="1"/>
              </p:cNvSpPr>
              <p:nvPr/>
            </p:nvSpPr>
            <p:spPr bwMode="auto">
              <a:xfrm>
                <a:off x="4478785" y="4354498"/>
                <a:ext cx="1046086" cy="2560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i="1"/>
                  <a:t>produces</a:t>
                </a:r>
                <a:endParaRPr lang="en-SG" sz="1400" i="1"/>
              </a:p>
            </p:txBody>
          </p:sp>
        </p:grp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5832629" y="4045198"/>
              <a:ext cx="1476314" cy="886717"/>
              <a:chOff x="5859262" y="4045198"/>
              <a:chExt cx="1476314" cy="886717"/>
            </a:xfrm>
          </p:grpSpPr>
          <p:sp>
            <p:nvSpPr>
              <p:cNvPr id="23563" name="Rounded Rectangle 32"/>
              <p:cNvSpPr>
                <a:spLocks noChangeArrowheads="1"/>
              </p:cNvSpPr>
              <p:nvPr/>
            </p:nvSpPr>
            <p:spPr bwMode="auto">
              <a:xfrm>
                <a:off x="5859262" y="4305670"/>
                <a:ext cx="1438183" cy="626245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sz="20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986171" y="4411686"/>
                <a:ext cx="1349405" cy="256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SG" sz="1400" dirty="0">
                    <a:solidFill>
                      <a:schemeClr val="bg1">
                        <a:lumMod val="95000"/>
                      </a:schemeClr>
                    </a:solidFill>
                  </a:rPr>
                  <a:t>hello world</a:t>
                </a:r>
              </a:p>
            </p:txBody>
          </p:sp>
          <p:sp>
            <p:nvSpPr>
              <p:cNvPr id="23565" name="TextBox 34"/>
              <p:cNvSpPr txBox="1">
                <a:spLocks noChangeArrowheads="1"/>
              </p:cNvSpPr>
              <p:nvPr/>
            </p:nvSpPr>
            <p:spPr bwMode="auto">
              <a:xfrm>
                <a:off x="5948039" y="4045198"/>
                <a:ext cx="1329319" cy="2560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/>
                  <a:t>Sample output</a:t>
                </a:r>
                <a:endParaRPr lang="en-SG" sz="1400" i="1" dirty="0"/>
              </a:p>
            </p:txBody>
          </p:sp>
        </p:grp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Programs: Edit and Execute</a:t>
            </a:r>
            <a:endParaRPr lang="en-SG" dirty="0"/>
          </a:p>
        </p:txBody>
      </p:sp>
      <p:sp>
        <p:nvSpPr>
          <p:cNvPr id="45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C08B1-71AA-46D4-86B4-103545473A9A}"/>
              </a:ext>
            </a:extLst>
          </p:cNvPr>
          <p:cNvSpPr txBox="1"/>
          <p:nvPr/>
        </p:nvSpPr>
        <p:spPr>
          <a:xfrm>
            <a:off x="1808572" y="3236313"/>
            <a:ext cx="5520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Unlike c/</a:t>
            </a:r>
            <a:r>
              <a:rPr lang="en-SG" dirty="0" err="1"/>
              <a:t>cpp</a:t>
            </a:r>
            <a:r>
              <a:rPr lang="en-SG" dirty="0"/>
              <a:t>/java, no compilation is needed for python because python is an interpreted language</a:t>
            </a:r>
          </a:p>
          <a:p>
            <a:endParaRPr lang="en-US" dirty="0"/>
          </a:p>
        </p:txBody>
      </p:sp>
      <p:sp>
        <p:nvSpPr>
          <p:cNvPr id="42" name="Footer Placeholder 6">
            <a:extLst>
              <a:ext uri="{FF2B5EF4-FFF2-40B4-BE49-F238E27FC236}">
                <a16:creationId xmlns:a16="http://schemas.microsoft.com/office/drawing/2014/main" id="{AE8BF8B7-CFF5-4190-8472-9BAF8F43E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11110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Write a Python Program using </a:t>
            </a:r>
            <a:r>
              <a:rPr lang="en-SG" i="1" dirty="0"/>
              <a:t>vim</a:t>
            </a:r>
            <a:r>
              <a:rPr lang="en-SG" dirty="0"/>
              <a:t>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33384"/>
          </a:xfrm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Vim </a:t>
            </a:r>
            <a:r>
              <a:rPr lang="en-US" altLang="zh-CN" sz="3200" dirty="0">
                <a:solidFill>
                  <a:schemeClr val="tx1"/>
                </a:solidFill>
              </a:rPr>
              <a:t>is a powerful text editor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800" i="1" kern="1200" dirty="0">
                <a:solidFill>
                  <a:srgbClr val="006600"/>
                </a:solidFill>
                <a:ea typeface="+mn-ea"/>
              </a:rPr>
              <a:t>Command Mode </a:t>
            </a:r>
            <a:r>
              <a:rPr lang="en-US" altLang="zh-CN" sz="2800" dirty="0"/>
              <a:t>is used to issue </a:t>
            </a:r>
            <a:r>
              <a:rPr lang="en-US" altLang="zh-CN" sz="2800" dirty="0">
                <a:solidFill>
                  <a:srgbClr val="C00000"/>
                </a:solidFill>
                <a:ea typeface="+mn-ea"/>
              </a:rPr>
              <a:t>vim</a:t>
            </a:r>
            <a:r>
              <a:rPr lang="en-US" altLang="zh-CN" sz="2800" dirty="0"/>
              <a:t> commands. </a:t>
            </a:r>
          </a:p>
          <a:p>
            <a:pPr lvl="2">
              <a:buFont typeface="Wingdings" pitchFamily="2" charset="2"/>
              <a:buChar char="q"/>
            </a:pPr>
            <a:r>
              <a:rPr lang="en-US" altLang="zh-CN" sz="2400" dirty="0"/>
              <a:t>The default mode when you open </a:t>
            </a:r>
            <a:r>
              <a:rPr lang="en-US" altLang="zh-CN" sz="2400" dirty="0">
                <a:solidFill>
                  <a:srgbClr val="C00000"/>
                </a:solidFill>
                <a:ea typeface="+mn-ea"/>
              </a:rPr>
              <a:t>vim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800" i="1" kern="1200" dirty="0">
                <a:solidFill>
                  <a:srgbClr val="006600"/>
                </a:solidFill>
                <a:ea typeface="+mn-ea"/>
              </a:rPr>
              <a:t>Insert Mode </a:t>
            </a:r>
            <a:r>
              <a:rPr lang="en-US" altLang="zh-CN" sz="2800" dirty="0">
                <a:solidFill>
                  <a:schemeClr val="tx1"/>
                </a:solidFill>
              </a:rPr>
              <a:t>is used to type in text.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800" dirty="0"/>
              <a:t>Switch back and forth between two modes: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zh-CN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&lt;Esc&gt;</a:t>
            </a:r>
            <a:endParaRPr lang="zh-CN" alt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092E28CF-FC86-4281-A815-157A3A0DE4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2178577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Write a Python Program using </a:t>
            </a:r>
            <a:r>
              <a:rPr lang="en-SG" i="1" dirty="0"/>
              <a:t>vim</a:t>
            </a:r>
            <a:r>
              <a:rPr lang="en-SG" dirty="0"/>
              <a:t>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069"/>
          </a:xfr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Now use </a:t>
            </a:r>
            <a:r>
              <a:rPr lang="en-US" altLang="zh-CN" sz="2800" dirty="0">
                <a:solidFill>
                  <a:srgbClr val="C00000"/>
                </a:solidFill>
              </a:rPr>
              <a:t>vim</a:t>
            </a:r>
            <a:r>
              <a:rPr lang="en-US" altLang="zh-CN" sz="2800" dirty="0">
                <a:solidFill>
                  <a:schemeClr val="tx1"/>
                </a:solidFill>
              </a:rPr>
              <a:t> to type in the follow program: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vim hello_world.py</a:t>
            </a:r>
          </a:p>
          <a:p>
            <a:pPr lvl="1">
              <a:buFont typeface="Wingdings" pitchFamily="2" charset="2"/>
              <a:buChar char="q"/>
            </a:pPr>
            <a:endParaRPr lang="en-US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endParaRPr lang="en-US" altLang="zh-CN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endParaRPr lang="en-US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endParaRPr lang="en-US" altLang="zh-CN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endParaRPr lang="en-US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endParaRPr lang="en-US" altLang="zh-CN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endParaRPr lang="en-US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</a:pPr>
            <a:endParaRPr lang="en-US" altLang="zh-CN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You can choose other editors if you know, or just edit locally and upload the new file</a:t>
            </a:r>
            <a:endParaRPr lang="en-US" altLang="zh-CN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347" y="2470078"/>
            <a:ext cx="7669537" cy="1815882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this program print out "Hello World!" on the screen</a:t>
            </a:r>
          </a:p>
          <a:p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SG" sz="16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SG" sz="16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sys.stdout.buffer.write</a:t>
            </a:r>
            <a:r>
              <a:rPr lang="en-SG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b'hello</a:t>
            </a:r>
            <a:r>
              <a:rPr lang="en-SG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world')</a:t>
            </a:r>
          </a:p>
          <a:p>
            <a:r>
              <a:rPr lang="en-SG" sz="16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sys.stdout.flush</a:t>
            </a:r>
            <a:r>
              <a:rPr lang="en-SG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SG" sz="16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1032" y="3462657"/>
            <a:ext cx="3035768" cy="164660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120000"/>
              <a:defRPr/>
            </a:pPr>
            <a:r>
              <a:rPr lang="en-US" sz="20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When finished:</a:t>
            </a:r>
          </a:p>
          <a:p>
            <a:pPr marL="342900" indent="-342900"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80000"/>
              <a:buFont typeface="+mj-lt"/>
              <a:buAutoNum type="arabicPeriod"/>
              <a:defRPr/>
            </a:pPr>
            <a:r>
              <a:rPr lang="en-US" sz="16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Switch back to command mode: </a:t>
            </a:r>
            <a:r>
              <a:rPr lang="en-US" sz="2000" b="1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&lt;Esc&gt;</a:t>
            </a:r>
            <a:endParaRPr lang="en-US" sz="1600" kern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hangingPunct="0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SzPct val="80000"/>
              <a:buFont typeface="+mj-lt"/>
              <a:buAutoNum type="arabicPeriod"/>
              <a:defRPr/>
            </a:pPr>
            <a:r>
              <a:rPr lang="en-US" sz="16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Save and quit vim by pressing key combination </a:t>
            </a:r>
            <a:r>
              <a:rPr lang="en-US" sz="2000" b="1" kern="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2000" b="1" kern="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wq</a:t>
            </a:r>
            <a:endParaRPr lang="en-US" sz="2000" b="1" kern="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C5E4520E-0EB9-4B23-9E27-AC531C5555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3356964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E7BD-8452-4C12-8606-92C2D7B4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Executing hello_world.py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C8F1-56EA-4126-A8BA-51F83C02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Simply execute below command, under the same directory where hello_world.py is locating:</a:t>
            </a:r>
          </a:p>
          <a:p>
            <a:pPr lvl="1"/>
            <a:r>
              <a:rPr lang="en-US" dirty="0"/>
              <a:t>python3 hello_world.py</a:t>
            </a:r>
          </a:p>
          <a:p>
            <a:r>
              <a:rPr lang="en-US" dirty="0"/>
              <a:t>And you get “hello world” outputted, without end of line.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C824546-B2A6-465A-8D19-3C710294A4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20881948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Cover</a:t>
            </a:r>
            <a:endParaRPr lang="en-SG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Login to UNIX operating system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……………………………………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……………………………………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……………………………………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……………………………………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Cover</a:t>
            </a:r>
            <a:endParaRPr lang="en-SG" dirty="0"/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Login to UNIX operating system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Basic UNIX commands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Coding: Edit – Compile – Run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File transfer between your sunfire account and your own laptop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……………………………….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ED034B-ED46-4EFE-B5FB-FA18C09FCD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14064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File Transfer from / to sunfire (1/2)</a:t>
            </a:r>
            <a:endParaRPr lang="en-SG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24" y="1307802"/>
            <a:ext cx="5954162" cy="495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072271" y="1446027"/>
            <a:ext cx="797439" cy="701748"/>
            <a:chOff x="4072271" y="1499192"/>
            <a:chExt cx="797439" cy="701748"/>
          </a:xfrm>
        </p:grpSpPr>
        <p:sp>
          <p:nvSpPr>
            <p:cNvPr id="5" name="Oval 4"/>
            <p:cNvSpPr/>
            <p:nvPr/>
          </p:nvSpPr>
          <p:spPr bwMode="auto">
            <a:xfrm>
              <a:off x="4072271" y="1818168"/>
              <a:ext cx="306833" cy="382772"/>
            </a:xfrm>
            <a:prstGeom prst="ellipse">
              <a:avLst/>
            </a:prstGeom>
            <a:noFill/>
            <a:ln w="317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>
              <a:off x="4347205" y="1499192"/>
              <a:ext cx="522505" cy="350875"/>
            </a:xfrm>
            <a:prstGeom prst="straightConnector1">
              <a:avLst/>
            </a:prstGeom>
            <a:noFill/>
            <a:ln w="317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14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38EFD449-490C-4F6F-874B-6AB0B2CCDB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24245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File Transfer from / to sunfire (2/2)</a:t>
            </a:r>
            <a:endParaRPr lang="en-SG" i="1" dirty="0"/>
          </a:p>
        </p:txBody>
      </p:sp>
      <p:sp>
        <p:nvSpPr>
          <p:cNvPr id="14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22</a:t>
            </a:fld>
            <a:endParaRPr lang="en-US" sz="1000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680493" y="5699231"/>
            <a:ext cx="7446269" cy="658835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None/>
            </a:pPr>
            <a:r>
              <a:rPr lang="en-SG" sz="2800" dirty="0"/>
              <a:t>Click on a file, drag and drop in another panel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45" y="1273140"/>
            <a:ext cx="6706256" cy="440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339513-3A6B-4CDF-9B79-2BC347933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41970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Open a Python Program in Windows System (any text editor will do)</a:t>
            </a:r>
            <a:endParaRPr lang="en-SG" i="1" dirty="0"/>
          </a:p>
        </p:txBody>
      </p:sp>
      <p:sp>
        <p:nvSpPr>
          <p:cNvPr id="18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23</a:t>
            </a:fld>
            <a:endParaRPr lang="en-US" sz="1000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306C3016-07FA-4C40-B0CA-858861683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545FA-D005-49E6-97D2-3D4D3AA5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13" y="1747287"/>
            <a:ext cx="5062277" cy="41605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417705" y="3418607"/>
            <a:ext cx="2602509" cy="255181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78535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Cover</a:t>
            </a:r>
            <a:endParaRPr lang="en-SG" dirty="0"/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24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Login to UNIX operating system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Basic UNIX commands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Coding: Edit – Compile – Run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File transfer between your sunfire account and your own laptop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Sample run for assignment 0 task 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26ABBC-31BD-4904-8BBC-46D99EE43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6246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5BB2-E68F-4299-A1C4-AAC40E3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Connecting to </a:t>
            </a:r>
            <a:r>
              <a:rPr lang="en-SG" dirty="0" err="1"/>
              <a:t>sunfire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5C2FB-DB0B-4277-BF27-82C490F2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SG" sz="1800" b="0" i="0" u="none" strike="noStrike" baseline="0" dirty="0">
                <a:solidFill>
                  <a:srgbClr val="000000"/>
                </a:solidFill>
                <a:latin typeface="TeXGyreHeros-Regular"/>
              </a:rPr>
              <a:t>1. If you don’t have your SoC UNIX account, please create it here: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LMMono12-Regular"/>
              </a:rPr>
              <a:t>	https://mysoc.nus.edu.sg/~newacct</a:t>
            </a:r>
          </a:p>
          <a:p>
            <a:pPr marL="0" indent="0" algn="l">
              <a:buNone/>
            </a:pPr>
            <a:r>
              <a:rPr lang="en-SG" sz="1800" b="0" i="0" u="none" strike="noStrike" baseline="0" dirty="0">
                <a:solidFill>
                  <a:srgbClr val="000000"/>
                </a:solidFill>
                <a:latin typeface="TeXGyreHeros-Regular"/>
              </a:rPr>
              <a:t>2. If you forget your SoC password, please reset it here using your NUSNET ID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eXGyreHeros-Regular"/>
              </a:rPr>
              <a:t>password: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LMMono12-Regular"/>
              </a:rPr>
              <a:t>	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MMono12-Regular"/>
                <a:hlinkClick r:id="rId2"/>
              </a:rPr>
              <a:t>https://mysoc.nus.edu.sg/~myacct/resetpass.cgi</a:t>
            </a:r>
            <a:endParaRPr lang="en-US" sz="1800" b="0" i="0" u="none" strike="noStrike" baseline="0" dirty="0">
              <a:solidFill>
                <a:srgbClr val="0000FF"/>
              </a:solidFill>
              <a:latin typeface="LMMono12-Regular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TeXGyreHeros-Regular"/>
              </a:rPr>
              <a:t>3. Now use </a:t>
            </a:r>
            <a:r>
              <a:rPr lang="en-US" sz="1800" dirty="0" err="1">
                <a:solidFill>
                  <a:srgbClr val="000000"/>
                </a:solidFill>
                <a:latin typeface="TeXGyreHeros-Regular"/>
              </a:rPr>
              <a:t>ssh</a:t>
            </a:r>
            <a:r>
              <a:rPr lang="en-US" sz="1800" dirty="0">
                <a:solidFill>
                  <a:srgbClr val="000000"/>
                </a:solidFill>
                <a:latin typeface="TeXGyreHeros-Regular"/>
              </a:rPr>
              <a:t> command under any </a:t>
            </a:r>
            <a:r>
              <a:rPr lang="en-US" sz="1800" dirty="0" err="1">
                <a:solidFill>
                  <a:srgbClr val="000000"/>
                </a:solidFill>
                <a:latin typeface="TeXGyreHeros-Regular"/>
              </a:rPr>
              <a:t>unix</a:t>
            </a:r>
            <a:r>
              <a:rPr lang="en-US" sz="1800" dirty="0">
                <a:solidFill>
                  <a:srgbClr val="000000"/>
                </a:solidFill>
                <a:latin typeface="TeXGyreHeros-Regular"/>
              </a:rPr>
              <a:t> like system or GUI (like SSH Secure shell/</a:t>
            </a:r>
            <a:r>
              <a:rPr lang="en-US" sz="1800" dirty="0" err="1">
                <a:solidFill>
                  <a:srgbClr val="000000"/>
                </a:solidFill>
                <a:latin typeface="TeXGyreHeros-Regular"/>
              </a:rPr>
              <a:t>Xshell</a:t>
            </a:r>
            <a:r>
              <a:rPr lang="en-US" sz="1800" dirty="0">
                <a:solidFill>
                  <a:srgbClr val="000000"/>
                </a:solidFill>
                <a:latin typeface="TeXGyreHeros-Regular"/>
              </a:rPr>
              <a:t>) to connect to </a:t>
            </a:r>
            <a:r>
              <a:rPr lang="en-US" sz="1800" dirty="0" err="1">
                <a:solidFill>
                  <a:srgbClr val="000000"/>
                </a:solidFill>
                <a:latin typeface="TeXGyreHeros-Regular"/>
              </a:rPr>
              <a:t>sunfire</a:t>
            </a:r>
            <a:r>
              <a:rPr lang="en-US" sz="1800" dirty="0">
                <a:solidFill>
                  <a:srgbClr val="000000"/>
                </a:solidFill>
                <a:latin typeface="TeXGyreHeros-Regular"/>
              </a:rPr>
              <a:t>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TeXGyreHeros-Regular"/>
              </a:rPr>
              <a:t>	</a:t>
            </a:r>
            <a:r>
              <a:rPr lang="en-SG" sz="1800" b="0" i="0" u="none" strike="noStrike" baseline="0" dirty="0" err="1">
                <a:latin typeface="LMMono12-Regular"/>
              </a:rPr>
              <a:t>ssh</a:t>
            </a:r>
            <a:r>
              <a:rPr lang="en-SG" sz="1800" b="0" i="0" u="none" strike="noStrike" baseline="0" dirty="0">
                <a:latin typeface="LMMono12-Regular"/>
              </a:rPr>
              <a:t> &lt;SoC-UNIX-ID&gt;@sunfire.comp.nus.edu.sg</a:t>
            </a: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  <a:latin typeface="TeXGyreHeros-Regular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5DFDB2-65D5-4D09-8986-21722F30DF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162106059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2652-3E86-4A30-BE87-CE9A2568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connection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21B3-8D3B-430D-8ADA-BCBC4264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is sample connection I made under windows subsystem ubuntu. Replace </a:t>
            </a:r>
            <a:r>
              <a:rPr lang="en-SG" dirty="0" err="1"/>
              <a:t>suna</a:t>
            </a:r>
            <a:r>
              <a:rPr lang="en-SG" dirty="0"/>
              <a:t> with </a:t>
            </a:r>
            <a:r>
              <a:rPr lang="en-SG" dirty="0" err="1"/>
              <a:t>sunfire</a:t>
            </a:r>
            <a:r>
              <a:rPr lang="en-SG" dirty="0"/>
              <a:t> in below screenshot as </a:t>
            </a:r>
            <a:r>
              <a:rPr lang="en-SG" dirty="0" err="1"/>
              <a:t>suna</a:t>
            </a:r>
            <a:r>
              <a:rPr lang="en-SG" dirty="0"/>
              <a:t> is for staff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B3F8F-20F9-465B-AC4F-EE6B9706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93" y="2477029"/>
            <a:ext cx="6897330" cy="39823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ACADA9-0120-4A19-AAF3-5BECB66D0E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12305154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2652-3E86-4A30-BE87-CE9A2568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 folder/files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21B3-8D3B-430D-8ADA-BCBC4264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2890"/>
            <a:ext cx="8229600" cy="4864510"/>
          </a:xfrm>
        </p:spPr>
        <p:txBody>
          <a:bodyPr/>
          <a:lstStyle/>
          <a:p>
            <a:r>
              <a:rPr lang="en-SG" dirty="0"/>
              <a:t>Make sure you are in your local system</a:t>
            </a:r>
          </a:p>
          <a:p>
            <a:r>
              <a:rPr lang="en-SG" dirty="0"/>
              <a:t>Use </a:t>
            </a:r>
            <a:r>
              <a:rPr lang="en-SG" dirty="0" err="1">
                <a:solidFill>
                  <a:srgbClr val="FF0000"/>
                </a:solidFill>
              </a:rPr>
              <a:t>scp</a:t>
            </a:r>
            <a:r>
              <a:rPr lang="en-SG" dirty="0"/>
              <a:t> to upload test folder, and your program files. In this demo it is uploaded to home directory of yours (~/) and you can change it as you like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ACADA9-0120-4A19-AAF3-5BECB66D0E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C4FEF6-FEAB-489B-AE74-493A1E1A0DD5}"/>
              </a:ext>
            </a:extLst>
          </p:cNvPr>
          <p:cNvGrpSpPr/>
          <p:nvPr/>
        </p:nvGrpSpPr>
        <p:grpSpPr>
          <a:xfrm>
            <a:off x="321682" y="2672987"/>
            <a:ext cx="8619443" cy="3810443"/>
            <a:chOff x="321682" y="2672987"/>
            <a:chExt cx="8619443" cy="38104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D910B8-19C7-4D78-BDD9-F6F0DF2D6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82" y="2672987"/>
              <a:ext cx="6636772" cy="38104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778E27-E04D-46ED-9107-9A691DEF6A95}"/>
                </a:ext>
              </a:extLst>
            </p:cNvPr>
            <p:cNvSpPr txBox="1"/>
            <p:nvPr/>
          </p:nvSpPr>
          <p:spPr>
            <a:xfrm>
              <a:off x="7093972" y="2823882"/>
              <a:ext cx="1847153" cy="2031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Here you can see test folder and Checksum.py are under my current local directory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9E20D6-C834-4AF5-9846-37025062258A}"/>
                </a:ext>
              </a:extLst>
            </p:cNvPr>
            <p:cNvCxnSpPr/>
            <p:nvPr/>
          </p:nvCxnSpPr>
          <p:spPr bwMode="auto">
            <a:xfrm>
              <a:off x="5124244" y="3262998"/>
              <a:ext cx="1969728" cy="0"/>
            </a:xfrm>
            <a:prstGeom prst="straightConnector1">
              <a:avLst/>
            </a:prstGeom>
            <a:noFill/>
            <a:ln w="317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CCD42E-7243-4EB7-A029-64E8C8DE7F3B}"/>
                </a:ext>
              </a:extLst>
            </p:cNvPr>
            <p:cNvSpPr/>
            <p:nvPr/>
          </p:nvSpPr>
          <p:spPr bwMode="auto">
            <a:xfrm>
              <a:off x="4572000" y="3007360"/>
              <a:ext cx="355600" cy="226142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62DF75-34F7-42FA-8B13-301916FF7C5A}"/>
                </a:ext>
              </a:extLst>
            </p:cNvPr>
            <p:cNvSpPr/>
            <p:nvPr/>
          </p:nvSpPr>
          <p:spPr bwMode="auto">
            <a:xfrm>
              <a:off x="762001" y="3124035"/>
              <a:ext cx="653844" cy="138963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51488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BE98-8E04-4763-90A4-016F4A9F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Uploading successful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26A0-9F26-458F-BF59-397C4E9A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Now you can see files/folders are under your </a:t>
            </a:r>
            <a:r>
              <a:rPr lang="en-SG" dirty="0" err="1"/>
              <a:t>sunfire</a:t>
            </a:r>
            <a:r>
              <a:rPr lang="en-SG" dirty="0"/>
              <a:t> home directory, after uploading Checksum.py as well</a:t>
            </a:r>
            <a:endParaRPr lang="en-US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D82857DD-0093-45C9-8794-C8BFB8678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E427F-3FB3-441F-BC5B-A24A1593579A}"/>
              </a:ext>
            </a:extLst>
          </p:cNvPr>
          <p:cNvGrpSpPr/>
          <p:nvPr/>
        </p:nvGrpSpPr>
        <p:grpSpPr>
          <a:xfrm>
            <a:off x="736028" y="2272575"/>
            <a:ext cx="7208436" cy="4103644"/>
            <a:chOff x="736028" y="2272575"/>
            <a:chExt cx="7208436" cy="41036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477ECB-4D1D-41AC-A578-19A1023951A0}"/>
                </a:ext>
              </a:extLst>
            </p:cNvPr>
            <p:cNvGrpSpPr/>
            <p:nvPr/>
          </p:nvGrpSpPr>
          <p:grpSpPr>
            <a:xfrm>
              <a:off x="736028" y="2272575"/>
              <a:ext cx="7208436" cy="4103644"/>
              <a:chOff x="362403" y="2454377"/>
              <a:chExt cx="6756152" cy="389849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A5F6D29-ADBA-4D1C-A39C-F2ED1D042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2404" y="2454377"/>
                <a:ext cx="6756151" cy="389849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EDEC1-09FE-4825-8256-59404F97D3E4}"/>
                  </a:ext>
                </a:extLst>
              </p:cNvPr>
              <p:cNvSpPr/>
              <p:nvPr/>
            </p:nvSpPr>
            <p:spPr bwMode="auto">
              <a:xfrm>
                <a:off x="4216400" y="5093110"/>
                <a:ext cx="355600" cy="186813"/>
              </a:xfrm>
              <a:prstGeom prst="rect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94CBCF-45CC-4284-94D9-DA0A196A9294}"/>
                  </a:ext>
                </a:extLst>
              </p:cNvPr>
              <p:cNvSpPr/>
              <p:nvPr/>
            </p:nvSpPr>
            <p:spPr bwMode="auto">
              <a:xfrm>
                <a:off x="362403" y="5486400"/>
                <a:ext cx="679815" cy="157316"/>
              </a:xfrm>
              <a:prstGeom prst="rect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8F2A89-0596-4198-AF4C-88DDB438FDF8}"/>
                </a:ext>
              </a:extLst>
            </p:cNvPr>
            <p:cNvSpPr/>
            <p:nvPr/>
          </p:nvSpPr>
          <p:spPr bwMode="auto">
            <a:xfrm>
              <a:off x="2669665" y="2518362"/>
              <a:ext cx="3039264" cy="196644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15030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A389-266E-49E2-8B62-85AFCAA7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Running testing 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3062-4A43-40BA-BCFC-54EE917D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Setting up python3 alias. Note that it is active only after you disconnect and reconnect next time.</a:t>
            </a:r>
          </a:p>
          <a:p>
            <a:r>
              <a:rPr lang="en-SG" dirty="0"/>
              <a:t>Run the bash script to test your code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D8D5C-00B3-4CFE-BA41-EF31DFEE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5" y="2793892"/>
            <a:ext cx="7987689" cy="324935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BB5-7A13-4974-95D0-4028EA227D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34752563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  <p:pic>
        <p:nvPicPr>
          <p:cNvPr id="10" name="Picture 13" descr="MCj04260500000[1]"/>
          <p:cNvPicPr>
            <a:picLocks noChangeAspect="1" noChangeArrowheads="1"/>
          </p:cNvPicPr>
          <p:nvPr/>
        </p:nvPicPr>
        <p:blipFill>
          <a:blip r:embed="rId3" cstate="print"/>
          <a:srcRect l="25714"/>
          <a:stretch>
            <a:fillRect/>
          </a:stretch>
        </p:blipFill>
        <p:spPr bwMode="auto">
          <a:xfrm>
            <a:off x="5896097" y="2183258"/>
            <a:ext cx="2147738" cy="300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249135" y="1241387"/>
            <a:ext cx="3264768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800" b="1" dirty="0">
                <a:latin typeface="Cambria" pitchFamily="18" charset="0"/>
                <a:cs typeface="Arial" charset="0"/>
              </a:rPr>
              <a:t>sunfire UNIX server</a:t>
            </a:r>
          </a:p>
        </p:txBody>
      </p:sp>
      <p:pic>
        <p:nvPicPr>
          <p:cNvPr id="12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019" y="537602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072355" y="2024419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627783" y="1529790"/>
            <a:ext cx="2952329" cy="132673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11537" y="2856524"/>
            <a:ext cx="3224559" cy="40328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16" name="Picture 31" descr="MCj0433941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2212" y="4037013"/>
            <a:ext cx="949325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0" descr="MCj0433943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364483" y="5395637"/>
            <a:ext cx="949326" cy="9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2411760" y="3717032"/>
            <a:ext cx="3114961" cy="816074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419872" y="4533106"/>
            <a:ext cx="2160241" cy="1128142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pic>
        <p:nvPicPr>
          <p:cNvPr id="20" name="Picture 2" descr="C:\modules\CG1101\take home lab\img\ssh_icon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57" y="2865050"/>
            <a:ext cx="1373178" cy="16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37FEAD59-94B9-4252-815C-81BB23B3B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257993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4527-9D30-44FF-9EEB-884BC3E9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6F17-0691-4371-918C-C4708074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Same procedures follow to connect to </a:t>
            </a:r>
            <a:r>
              <a:rPr lang="en-SG" dirty="0" err="1"/>
              <a:t>sunfire</a:t>
            </a:r>
            <a:r>
              <a:rPr lang="en-SG" dirty="0"/>
              <a:t> using all the command line systems, including but not limited to Cygwin/windows subsystem ubuntu/</a:t>
            </a:r>
            <a:r>
              <a:rPr lang="en-SG" dirty="0" err="1"/>
              <a:t>linux</a:t>
            </a:r>
            <a:r>
              <a:rPr lang="en-SG" dirty="0"/>
              <a:t>/SSH secure shell/</a:t>
            </a:r>
            <a:r>
              <a:rPr lang="en-SG" dirty="0" err="1"/>
              <a:t>Xshell</a:t>
            </a:r>
            <a:r>
              <a:rPr lang="en-SG" dirty="0"/>
              <a:t>/Mac command line tools etc. Just some GUI tools like SSH secure shell provides GUI operation for file transfer which might </a:t>
            </a:r>
            <a:r>
              <a:rPr lang="en-SG"/>
              <a:t>be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6242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2AC8-1E1A-4367-AA9B-B9BADBA9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More references/materials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DA19-8BC6-45BE-9537-43B8C795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Below are suggested extra materials (not module materials) for those who want to brush and catch up with python syntax</a:t>
            </a:r>
          </a:p>
          <a:p>
            <a:pPr lvl="1"/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https://www.w3schools.com/python/</a:t>
            </a:r>
            <a:r>
              <a:rPr lang="en-US" dirty="0"/>
              <a:t> (this one has interactive IDE to test your coding on the webpage)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63B69EDB-2D59-4C32-BD64-A25BC039B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7235203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Congratulations!</a:t>
            </a:r>
            <a:endParaRPr lang="en-SG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76583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You have cleared this UNIX workshop (no certificate will be issued though…)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You will gain more experience after days and weeks.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Now you may want to disconnect from sunfire.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The command is quite simple: 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Try it and say “bye-bye”!</a:t>
            </a:r>
          </a:p>
        </p:txBody>
      </p:sp>
      <p:sp>
        <p:nvSpPr>
          <p:cNvPr id="14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32</a:t>
            </a:fld>
            <a:endParaRPr lang="en-US" sz="1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600E26-9C93-4987-8FBA-A98BE545DE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354275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into UNIX System (1/3)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To login to sunfire server, you need your </a:t>
            </a:r>
            <a:r>
              <a:rPr lang="en-US" sz="2800" dirty="0" err="1"/>
              <a:t>SoC</a:t>
            </a:r>
            <a:r>
              <a:rPr lang="en-US" sz="2800" dirty="0"/>
              <a:t> UNIX account user-name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password.</a:t>
            </a:r>
          </a:p>
          <a:p>
            <a:endParaRPr lang="en-US" sz="2800" dirty="0"/>
          </a:p>
          <a:p>
            <a:r>
              <a:rPr lang="en-GB" sz="2800" dirty="0">
                <a:solidFill>
                  <a:schemeClr val="tx1"/>
                </a:solidFill>
              </a:rPr>
              <a:t>If you don’t have it yet, create your account here:</a:t>
            </a:r>
          </a:p>
          <a:p>
            <a:pPr marL="457200" lvl="1" indent="0">
              <a:buNone/>
            </a:pPr>
            <a:r>
              <a:rPr lang="en-GB" sz="2400" dirty="0">
                <a:hlinkClick r:id="rId3"/>
              </a:rPr>
              <a:t>https://mysoc.nus.edu.sg/~newacct</a:t>
            </a:r>
            <a:endParaRPr lang="en-GB" sz="2400" dirty="0"/>
          </a:p>
          <a:p>
            <a:endParaRPr lang="en-US" sz="2800" dirty="0"/>
          </a:p>
          <a:p>
            <a:r>
              <a:rPr lang="en-SG" sz="2800" dirty="0">
                <a:solidFill>
                  <a:schemeClr val="tx1"/>
                </a:solidFill>
              </a:rPr>
              <a:t>If you forget your password, reset it here:</a:t>
            </a:r>
            <a:endParaRPr lang="en-GB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GB" sz="2400" dirty="0">
                <a:hlinkClick r:id="rId4"/>
              </a:rPr>
              <a:t>https://mysoc.nus.edu.sg/~myacct/iforgot.cgi</a:t>
            </a:r>
            <a:endParaRPr lang="en-GB" sz="2400" dirty="0"/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7A0643E-67B8-4626-8A2C-282F8AEB8B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271897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06412" y="1339851"/>
            <a:ext cx="4394978" cy="923330"/>
            <a:chOff x="506026" y="1340528"/>
            <a:chExt cx="4395133" cy="922315"/>
          </a:xfrm>
        </p:grpSpPr>
        <p:pic>
          <p:nvPicPr>
            <p:cNvPr id="25614" name="Picture 5" descr="ssh_icon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884" y="1372940"/>
              <a:ext cx="676275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15" name="TextBox 6"/>
            <p:cNvSpPr txBox="1">
              <a:spLocks noChangeArrowheads="1"/>
            </p:cNvSpPr>
            <p:nvPr/>
          </p:nvSpPr>
          <p:spPr bwMode="auto">
            <a:xfrm>
              <a:off x="506026" y="1340528"/>
              <a:ext cx="3665693" cy="922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1.	Look for the </a:t>
              </a:r>
              <a:r>
                <a:rPr lang="en-US" dirty="0">
                  <a:solidFill>
                    <a:srgbClr val="0000FF"/>
                  </a:solidFill>
                </a:rPr>
                <a:t>SSH Secure Shell Client</a:t>
              </a:r>
              <a:r>
                <a:rPr lang="en-US" dirty="0"/>
                <a:t> icon on your desktop, and double click on it.</a:t>
              </a:r>
              <a:endParaRPr lang="en-SG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6964" y="2439726"/>
            <a:ext cx="8910072" cy="3818476"/>
            <a:chOff x="116452" y="2280746"/>
            <a:chExt cx="8910522" cy="3817398"/>
          </a:xfrm>
        </p:grpSpPr>
        <p:sp>
          <p:nvSpPr>
            <p:cNvPr id="25612" name="TextBox 8"/>
            <p:cNvSpPr txBox="1">
              <a:spLocks noChangeArrowheads="1"/>
            </p:cNvSpPr>
            <p:nvPr/>
          </p:nvSpPr>
          <p:spPr bwMode="auto">
            <a:xfrm>
              <a:off x="116452" y="2395566"/>
              <a:ext cx="3471687" cy="3415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>
                <a:buAutoNum type="arabicPeriod" startAt="2"/>
              </a:pPr>
              <a:r>
                <a:rPr lang="en-US" dirty="0"/>
                <a:t>Click on “</a:t>
              </a:r>
              <a:r>
                <a:rPr lang="en-US" dirty="0">
                  <a:solidFill>
                    <a:srgbClr val="0000FF"/>
                  </a:solidFill>
                </a:rPr>
                <a:t>Quick Connect</a:t>
              </a:r>
              <a:r>
                <a:rPr lang="en-US" dirty="0"/>
                <a:t>” to get the pop-up window. </a:t>
              </a:r>
              <a:br>
                <a:rPr lang="en-US" dirty="0"/>
              </a:br>
              <a:br>
                <a:rPr lang="en-US" dirty="0"/>
              </a:br>
              <a:r>
                <a:rPr lang="en-SG" dirty="0"/>
                <a:t>Enter “</a:t>
              </a:r>
              <a:r>
                <a:rPr lang="en-SG" dirty="0">
                  <a:solidFill>
                    <a:srgbClr val="0000FF"/>
                  </a:solidFill>
                </a:rPr>
                <a:t>sunfire.comp.nus.edu.sg</a:t>
              </a:r>
              <a:r>
                <a:rPr lang="en-SG" dirty="0"/>
                <a:t>” as hostname. You might need to launch NUS VPN before connecting </a:t>
              </a:r>
              <a:r>
                <a:rPr lang="en-SG"/>
                <a:t>to Sunfire </a:t>
              </a:r>
              <a:r>
                <a:rPr lang="en-SG" dirty="0"/>
                <a:t>(from off campus).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Enter your </a:t>
              </a:r>
              <a:r>
                <a:rPr lang="en-US" dirty="0">
                  <a:solidFill>
                    <a:srgbClr val="0000FF"/>
                  </a:solidFill>
                </a:rPr>
                <a:t>UNIX id </a:t>
              </a:r>
              <a:r>
                <a:rPr lang="en-US" dirty="0"/>
                <a:t>as User Name.</a:t>
              </a:r>
              <a:endParaRPr lang="en-SG" dirty="0"/>
            </a:p>
          </p:txBody>
        </p:sp>
        <p:pic>
          <p:nvPicPr>
            <p:cNvPr id="2561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8650" y="2280746"/>
              <a:ext cx="5438324" cy="3817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32567" y="2635995"/>
            <a:ext cx="3366608" cy="2967363"/>
            <a:chOff x="2732310" y="2476870"/>
            <a:chExt cx="3366649" cy="2966560"/>
          </a:xfrm>
        </p:grpSpPr>
        <p:cxnSp>
          <p:nvCxnSpPr>
            <p:cNvPr id="25609" name="Straight Arrow Connector 10"/>
            <p:cNvCxnSpPr>
              <a:cxnSpLocks noChangeShapeType="1"/>
            </p:cNvCxnSpPr>
            <p:nvPr/>
          </p:nvCxnSpPr>
          <p:spPr bwMode="auto">
            <a:xfrm>
              <a:off x="2732310" y="2476870"/>
              <a:ext cx="1129476" cy="319596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5610" name="Straight Arrow Connector 12"/>
            <p:cNvCxnSpPr>
              <a:cxnSpLocks noChangeShapeType="1"/>
            </p:cNvCxnSpPr>
            <p:nvPr/>
          </p:nvCxnSpPr>
          <p:spPr bwMode="auto">
            <a:xfrm>
              <a:off x="3093821" y="4003829"/>
              <a:ext cx="3005138" cy="0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5611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3366117" y="4103174"/>
              <a:ext cx="2732842" cy="1340256"/>
            </a:xfrm>
            <a:prstGeom prst="straightConnector1">
              <a:avLst/>
            </a:prstGeom>
            <a:noFill/>
            <a:ln w="28575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into UNIX System (2/3)</a:t>
            </a:r>
            <a:endParaRPr lang="en-SG" dirty="0"/>
          </a:p>
        </p:txBody>
      </p:sp>
      <p:sp>
        <p:nvSpPr>
          <p:cNvPr id="17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05B0BDF8-3CF3-41EE-B296-9BBF0B906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361693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4975" y="1322388"/>
            <a:ext cx="6427788" cy="1320800"/>
            <a:chOff x="435005" y="1322773"/>
            <a:chExt cx="6427433" cy="1319977"/>
          </a:xfrm>
        </p:grpSpPr>
        <p:sp>
          <p:nvSpPr>
            <p:cNvPr id="26635" name="TextBox 6"/>
            <p:cNvSpPr txBox="1">
              <a:spLocks noChangeArrowheads="1"/>
            </p:cNvSpPr>
            <p:nvPr/>
          </p:nvSpPr>
          <p:spPr bwMode="auto">
            <a:xfrm>
              <a:off x="435005" y="1322773"/>
              <a:ext cx="3568823" cy="369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55600" indent="-355600"/>
              <a:r>
                <a:rPr lang="en-US" dirty="0"/>
                <a:t>3.	Enter your UNIX password.</a:t>
              </a:r>
              <a:endParaRPr lang="en-SG" dirty="0"/>
            </a:p>
          </p:txBody>
        </p:sp>
        <p:pic>
          <p:nvPicPr>
            <p:cNvPr id="26636" name="Picture 17" descr="password_popup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8519" y="1353567"/>
              <a:ext cx="2723919" cy="128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2690813" y="1662113"/>
            <a:ext cx="1562100" cy="450850"/>
          </a:xfrm>
          <a:prstGeom prst="straightConnector1">
            <a:avLst/>
          </a:prstGeom>
          <a:noFill/>
          <a:ln w="28575" cap="sq" algn="ctr">
            <a:solidFill>
              <a:srgbClr val="8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71488" y="2709863"/>
            <a:ext cx="8091487" cy="3573722"/>
            <a:chOff x="471995" y="2602637"/>
            <a:chExt cx="8090193" cy="3574580"/>
          </a:xfrm>
        </p:grpSpPr>
        <p:sp>
          <p:nvSpPr>
            <p:cNvPr id="26633" name="TextBox 21"/>
            <p:cNvSpPr txBox="1">
              <a:spLocks noChangeArrowheads="1"/>
            </p:cNvSpPr>
            <p:nvPr/>
          </p:nvSpPr>
          <p:spPr bwMode="auto">
            <a:xfrm>
              <a:off x="471995" y="2602637"/>
              <a:ext cx="2999895" cy="1477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55600" indent="-355600"/>
              <a:r>
                <a:rPr lang="en-US" dirty="0"/>
                <a:t>4.	Once you log in successfully into your UNIX account, you will see this screen (actual display may vary).</a:t>
              </a:r>
              <a:endParaRPr lang="en-SG" dirty="0"/>
            </a:p>
          </p:txBody>
        </p:sp>
        <p:pic>
          <p:nvPicPr>
            <p:cNvPr id="26634" name="Picture 22" descr="logged_in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7600" y="2947990"/>
              <a:ext cx="4904588" cy="3229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into UNIX System (3/3)</a:t>
            </a:r>
            <a:endParaRPr lang="en-SG" dirty="0"/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2876553" y="3987389"/>
            <a:ext cx="781050" cy="225425"/>
          </a:xfrm>
          <a:prstGeom prst="straightConnector1">
            <a:avLst/>
          </a:prstGeom>
          <a:noFill/>
          <a:ln w="28575" cap="sq" algn="ctr">
            <a:solidFill>
              <a:srgbClr val="800000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5D897E07-CB4A-4F16-A3C1-16603AF6E3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3331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Cover</a:t>
            </a:r>
            <a:endParaRPr lang="en-SG" dirty="0"/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Login to UNIX operating system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/>
              <a:t>Basic UNIX commands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……………………………………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……………………………………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SG" sz="2800" dirty="0">
                <a:solidFill>
                  <a:schemeClr val="tx1"/>
                </a:solidFill>
              </a:rPr>
              <a:t>……………………………………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</a:pPr>
            <a:endParaRPr lang="en-SG" sz="28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960A54A-D0FD-4704-9401-748BB6282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24895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r"/>
      </p:transition>
    </mc:Choice>
    <mc:Fallback xmlns="">
      <p:transition spd="slow">
        <p:push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UNIX commands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US" dirty="0"/>
              <a:t>UNIX file system: tree structure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6" y="1894947"/>
            <a:ext cx="8181311" cy="441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F88D9CCA-F903-416E-B3EA-23F3DBEEE2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UNIX commands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50449"/>
          </a:xfrm>
        </p:spPr>
        <p:txBody>
          <a:bodyPr>
            <a:spAutoFit/>
          </a:bodyPr>
          <a:lstStyle/>
          <a:p>
            <a:pPr algn="just"/>
            <a:r>
              <a:rPr lang="en-SG" dirty="0">
                <a:solidFill>
                  <a:schemeClr val="tx1"/>
                </a:solidFill>
              </a:rPr>
              <a:t>In a UNIX shell (like sunfire), you need </a:t>
            </a:r>
            <a:r>
              <a:rPr lang="en-SG" dirty="0"/>
              <a:t>a lot of typing but much less mouse clicking, </a:t>
            </a:r>
            <a:r>
              <a:rPr lang="en-SG" dirty="0">
                <a:solidFill>
                  <a:schemeClr val="tx1"/>
                </a:solidFill>
              </a:rPr>
              <a:t>compared with Windows operating system which you might be more familiar with.</a:t>
            </a:r>
          </a:p>
          <a:p>
            <a:pPr algn="just"/>
            <a:endParaRPr lang="en-SG" dirty="0"/>
          </a:p>
          <a:p>
            <a:pPr algn="just"/>
            <a:r>
              <a:rPr lang="en-SG" dirty="0">
                <a:solidFill>
                  <a:schemeClr val="tx1"/>
                </a:solidFill>
              </a:rPr>
              <a:t>There are a few useful commands that you need to remember which will facilitate your navigation in the UNIX world.</a:t>
            </a:r>
          </a:p>
          <a:p>
            <a:pPr algn="just"/>
            <a:endParaRPr lang="en-SG" dirty="0"/>
          </a:p>
          <a:p>
            <a:pPr algn="just"/>
            <a:r>
              <a:rPr lang="en-SG" dirty="0"/>
              <a:t>Practice is the best way </a:t>
            </a:r>
            <a:r>
              <a:rPr lang="en-SG" dirty="0">
                <a:solidFill>
                  <a:schemeClr val="tx1"/>
                </a:solidFill>
              </a:rPr>
              <a:t>to recognize UNIX commands. Gradually you will be more and more familiar with UNIX commands – so don’t worry too much at the beginning.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400871" y="6459379"/>
            <a:ext cx="128592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/>
              <a:t>UNIX Workshop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0AF17A-44F8-433F-B255-88552D9EB9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/>
              <a:t>CS2015 Introduction to Network</a:t>
            </a:r>
          </a:p>
        </p:txBody>
      </p:sp>
    </p:spTree>
    <p:extLst>
      <p:ext uri="{BB962C8B-B14F-4D97-AF65-F5344CB8AC3E}">
        <p14:creationId xmlns:p14="http://schemas.microsoft.com/office/powerpoint/2010/main" val="363569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>
          <a:defRPr/>
        </a:defPPr>
      </a:lstStyle>
    </a:spDef>
    <a:lnDef>
      <a:spPr bwMode="auto">
        <a:noFill/>
        <a:ln w="317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15078</TotalTime>
  <Words>1703</Words>
  <Application>Microsoft Office PowerPoint</Application>
  <PresentationFormat>On-screen Show (4:3)</PresentationFormat>
  <Paragraphs>242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LMMono12-Regular</vt:lpstr>
      <vt:lpstr>TeXGyreHeros-Regular</vt:lpstr>
      <vt:lpstr>Arial</vt:lpstr>
      <vt:lpstr>Calibri</vt:lpstr>
      <vt:lpstr>Cambria</vt:lpstr>
      <vt:lpstr>Courier New</vt:lpstr>
      <vt:lpstr>Garamond</vt:lpstr>
      <vt:lpstr>Times New Roman</vt:lpstr>
      <vt:lpstr>Verdana</vt:lpstr>
      <vt:lpstr>Wingdings</vt:lpstr>
      <vt:lpstr>1_Pixel</vt:lpstr>
      <vt:lpstr>CS2105: UNIX Workshop Adapted from CS1010  24 Aug. 2020</vt:lpstr>
      <vt:lpstr>Topics to Cover</vt:lpstr>
      <vt:lpstr>PowerPoint Presentation</vt:lpstr>
      <vt:lpstr>Logging into UNIX System (1/3)</vt:lpstr>
      <vt:lpstr>Logging into UNIX System (2/3)</vt:lpstr>
      <vt:lpstr>Logging into UNIX System (3/3)</vt:lpstr>
      <vt:lpstr>Topics to Cover</vt:lpstr>
      <vt:lpstr>Basic UNIX commands (1/5)</vt:lpstr>
      <vt:lpstr>Basic UNIX commands (2/5)</vt:lpstr>
      <vt:lpstr>Basic UNIX commands (3/5)</vt:lpstr>
      <vt:lpstr>Basic UNIX commands (4/5)</vt:lpstr>
      <vt:lpstr>Basic UNIX commands (5/5)</vt:lpstr>
      <vt:lpstr>UNIX Commands for File Processing</vt:lpstr>
      <vt:lpstr>UNIX Commands for File Transfer</vt:lpstr>
      <vt:lpstr>Topics to Cover</vt:lpstr>
      <vt:lpstr>Programs: Edit and Execute</vt:lpstr>
      <vt:lpstr>Write a Python Program using vim (1/2)</vt:lpstr>
      <vt:lpstr>Write a Python Program using vim (2/2)</vt:lpstr>
      <vt:lpstr>Executing hello_world.py</vt:lpstr>
      <vt:lpstr>Topics to Cover</vt:lpstr>
      <vt:lpstr>File Transfer from / to sunfire (1/2)</vt:lpstr>
      <vt:lpstr>File Transfer from / to sunfire (2/2)</vt:lpstr>
      <vt:lpstr>Open a Python Program in Windows System (any text editor will do)</vt:lpstr>
      <vt:lpstr>Topics to Cover</vt:lpstr>
      <vt:lpstr>Connecting to sunfire</vt:lpstr>
      <vt:lpstr>Sample connection</vt:lpstr>
      <vt:lpstr>Upload folder/files</vt:lpstr>
      <vt:lpstr>Uploading successful</vt:lpstr>
      <vt:lpstr>Running testing script</vt:lpstr>
      <vt:lpstr>Additional notes</vt:lpstr>
      <vt:lpstr>More references/materials</vt:lpstr>
      <vt:lpstr>Congratulations!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 lecture notes</dc:subject>
  <dc:creator>Zhou Lifeng</dc:creator>
  <cp:lastModifiedBy>Wu Biao</cp:lastModifiedBy>
  <cp:revision>2359</cp:revision>
  <cp:lastPrinted>2012-08-13T14:26:37Z</cp:lastPrinted>
  <dcterms:created xsi:type="dcterms:W3CDTF">1998-09-05T15:03:32Z</dcterms:created>
  <dcterms:modified xsi:type="dcterms:W3CDTF">2020-08-24T16:55:18Z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