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138"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BC67-C89B-456D-9E13-F4DEBAEF95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5E32899A-9348-49F4-9E4F-81B021F928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E854A25B-92B2-4853-8E0B-FED675F15446}"/>
              </a:ext>
            </a:extLst>
          </p:cNvPr>
          <p:cNvSpPr>
            <a:spLocks noGrp="1"/>
          </p:cNvSpPr>
          <p:nvPr>
            <p:ph type="dt" sz="half" idx="10"/>
          </p:nvPr>
        </p:nvSpPr>
        <p:spPr/>
        <p:txBody>
          <a:bodyPr/>
          <a:lstStyle/>
          <a:p>
            <a:fld id="{E4F5F0C4-CEAC-42C2-BD26-750844CC13B5}" type="datetimeFigureOut">
              <a:rPr lang="en-ID" smtClean="0"/>
              <a:t>23/08/2021</a:t>
            </a:fld>
            <a:endParaRPr lang="en-ID"/>
          </a:p>
        </p:txBody>
      </p:sp>
      <p:sp>
        <p:nvSpPr>
          <p:cNvPr id="5" name="Footer Placeholder 4">
            <a:extLst>
              <a:ext uri="{FF2B5EF4-FFF2-40B4-BE49-F238E27FC236}">
                <a16:creationId xmlns:a16="http://schemas.microsoft.com/office/drawing/2014/main" id="{9A810BDD-DCE6-4B2B-8CBE-FD36BAA111B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DDB2FBA-3DC9-49F1-9364-EE33FE647F1D}"/>
              </a:ext>
            </a:extLst>
          </p:cNvPr>
          <p:cNvSpPr>
            <a:spLocks noGrp="1"/>
          </p:cNvSpPr>
          <p:nvPr>
            <p:ph type="sldNum" sz="quarter" idx="12"/>
          </p:nvPr>
        </p:nvSpPr>
        <p:spPr/>
        <p:txBody>
          <a:bodyPr/>
          <a:lstStyle/>
          <a:p>
            <a:fld id="{6AF2F513-4451-4973-B08C-CB1D4A4FEA5E}" type="slidenum">
              <a:rPr lang="en-ID" smtClean="0"/>
              <a:t>‹#›</a:t>
            </a:fld>
            <a:endParaRPr lang="en-ID"/>
          </a:p>
        </p:txBody>
      </p:sp>
    </p:spTree>
    <p:extLst>
      <p:ext uri="{BB962C8B-B14F-4D97-AF65-F5344CB8AC3E}">
        <p14:creationId xmlns:p14="http://schemas.microsoft.com/office/powerpoint/2010/main" val="3433682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88F3E-6B00-4757-A92D-D3DBF5A119CA}"/>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EECF092-D8C8-459F-9DCA-C36E59585C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C9A11A11-FF56-4163-ACFE-99118A56D411}"/>
              </a:ext>
            </a:extLst>
          </p:cNvPr>
          <p:cNvSpPr>
            <a:spLocks noGrp="1"/>
          </p:cNvSpPr>
          <p:nvPr>
            <p:ph type="dt" sz="half" idx="10"/>
          </p:nvPr>
        </p:nvSpPr>
        <p:spPr/>
        <p:txBody>
          <a:bodyPr/>
          <a:lstStyle/>
          <a:p>
            <a:fld id="{E4F5F0C4-CEAC-42C2-BD26-750844CC13B5}" type="datetimeFigureOut">
              <a:rPr lang="en-ID" smtClean="0"/>
              <a:t>23/08/2021</a:t>
            </a:fld>
            <a:endParaRPr lang="en-ID"/>
          </a:p>
        </p:txBody>
      </p:sp>
      <p:sp>
        <p:nvSpPr>
          <p:cNvPr id="5" name="Footer Placeholder 4">
            <a:extLst>
              <a:ext uri="{FF2B5EF4-FFF2-40B4-BE49-F238E27FC236}">
                <a16:creationId xmlns:a16="http://schemas.microsoft.com/office/drawing/2014/main" id="{A7695CB5-C1B2-4275-8EC0-145C7EEF3EB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5DB83FD-038B-4A5B-B5DD-696E2F5A2460}"/>
              </a:ext>
            </a:extLst>
          </p:cNvPr>
          <p:cNvSpPr>
            <a:spLocks noGrp="1"/>
          </p:cNvSpPr>
          <p:nvPr>
            <p:ph type="sldNum" sz="quarter" idx="12"/>
          </p:nvPr>
        </p:nvSpPr>
        <p:spPr/>
        <p:txBody>
          <a:bodyPr/>
          <a:lstStyle/>
          <a:p>
            <a:fld id="{6AF2F513-4451-4973-B08C-CB1D4A4FEA5E}" type="slidenum">
              <a:rPr lang="en-ID" smtClean="0"/>
              <a:t>‹#›</a:t>
            </a:fld>
            <a:endParaRPr lang="en-ID"/>
          </a:p>
        </p:txBody>
      </p:sp>
    </p:spTree>
    <p:extLst>
      <p:ext uri="{BB962C8B-B14F-4D97-AF65-F5344CB8AC3E}">
        <p14:creationId xmlns:p14="http://schemas.microsoft.com/office/powerpoint/2010/main" val="2166053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13FAC6-964A-445D-AFF5-BB5D510916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B77E239-A795-4E81-807A-45B42C6753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8D6EAC4-D0D4-4376-B2C8-C2A7F2CF5AAB}"/>
              </a:ext>
            </a:extLst>
          </p:cNvPr>
          <p:cNvSpPr>
            <a:spLocks noGrp="1"/>
          </p:cNvSpPr>
          <p:nvPr>
            <p:ph type="dt" sz="half" idx="10"/>
          </p:nvPr>
        </p:nvSpPr>
        <p:spPr/>
        <p:txBody>
          <a:bodyPr/>
          <a:lstStyle/>
          <a:p>
            <a:fld id="{E4F5F0C4-CEAC-42C2-BD26-750844CC13B5}" type="datetimeFigureOut">
              <a:rPr lang="en-ID" smtClean="0"/>
              <a:t>23/08/2021</a:t>
            </a:fld>
            <a:endParaRPr lang="en-ID"/>
          </a:p>
        </p:txBody>
      </p:sp>
      <p:sp>
        <p:nvSpPr>
          <p:cNvPr id="5" name="Footer Placeholder 4">
            <a:extLst>
              <a:ext uri="{FF2B5EF4-FFF2-40B4-BE49-F238E27FC236}">
                <a16:creationId xmlns:a16="http://schemas.microsoft.com/office/drawing/2014/main" id="{09536566-09DA-433C-802F-03D6E3A642B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D1B1C0A-B24C-41CA-BE8F-CED6272D10EE}"/>
              </a:ext>
            </a:extLst>
          </p:cNvPr>
          <p:cNvSpPr>
            <a:spLocks noGrp="1"/>
          </p:cNvSpPr>
          <p:nvPr>
            <p:ph type="sldNum" sz="quarter" idx="12"/>
          </p:nvPr>
        </p:nvSpPr>
        <p:spPr/>
        <p:txBody>
          <a:bodyPr/>
          <a:lstStyle/>
          <a:p>
            <a:fld id="{6AF2F513-4451-4973-B08C-CB1D4A4FEA5E}" type="slidenum">
              <a:rPr lang="en-ID" smtClean="0"/>
              <a:t>‹#›</a:t>
            </a:fld>
            <a:endParaRPr lang="en-ID"/>
          </a:p>
        </p:txBody>
      </p:sp>
    </p:spTree>
    <p:extLst>
      <p:ext uri="{BB962C8B-B14F-4D97-AF65-F5344CB8AC3E}">
        <p14:creationId xmlns:p14="http://schemas.microsoft.com/office/powerpoint/2010/main" val="3863831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AECA3-B76E-4D06-ABF0-113AABBB3FDB}"/>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408E7311-AFBA-46E3-86AB-53E6CE8AB4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25B6041-7658-4730-BA26-0D464670516D}"/>
              </a:ext>
            </a:extLst>
          </p:cNvPr>
          <p:cNvSpPr>
            <a:spLocks noGrp="1"/>
          </p:cNvSpPr>
          <p:nvPr>
            <p:ph type="dt" sz="half" idx="10"/>
          </p:nvPr>
        </p:nvSpPr>
        <p:spPr/>
        <p:txBody>
          <a:bodyPr/>
          <a:lstStyle/>
          <a:p>
            <a:fld id="{E4F5F0C4-CEAC-42C2-BD26-750844CC13B5}" type="datetimeFigureOut">
              <a:rPr lang="en-ID" smtClean="0"/>
              <a:t>23/08/2021</a:t>
            </a:fld>
            <a:endParaRPr lang="en-ID"/>
          </a:p>
        </p:txBody>
      </p:sp>
      <p:sp>
        <p:nvSpPr>
          <p:cNvPr id="5" name="Footer Placeholder 4">
            <a:extLst>
              <a:ext uri="{FF2B5EF4-FFF2-40B4-BE49-F238E27FC236}">
                <a16:creationId xmlns:a16="http://schemas.microsoft.com/office/drawing/2014/main" id="{765B523D-9FA1-432E-AB41-7EDB7CE6F87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D3ACA89-CFD8-41B3-9B45-A657DC748D67}"/>
              </a:ext>
            </a:extLst>
          </p:cNvPr>
          <p:cNvSpPr>
            <a:spLocks noGrp="1"/>
          </p:cNvSpPr>
          <p:nvPr>
            <p:ph type="sldNum" sz="quarter" idx="12"/>
          </p:nvPr>
        </p:nvSpPr>
        <p:spPr/>
        <p:txBody>
          <a:bodyPr/>
          <a:lstStyle/>
          <a:p>
            <a:fld id="{6AF2F513-4451-4973-B08C-CB1D4A4FEA5E}" type="slidenum">
              <a:rPr lang="en-ID" smtClean="0"/>
              <a:t>‹#›</a:t>
            </a:fld>
            <a:endParaRPr lang="en-ID"/>
          </a:p>
        </p:txBody>
      </p:sp>
    </p:spTree>
    <p:extLst>
      <p:ext uri="{BB962C8B-B14F-4D97-AF65-F5344CB8AC3E}">
        <p14:creationId xmlns:p14="http://schemas.microsoft.com/office/powerpoint/2010/main" val="2682903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9BC84-B02E-4E48-8AD5-F46FCA614B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9E3BAE16-C955-496C-8F91-A06417117B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D28C82-8B54-4582-A740-AEFB11442A78}"/>
              </a:ext>
            </a:extLst>
          </p:cNvPr>
          <p:cNvSpPr>
            <a:spLocks noGrp="1"/>
          </p:cNvSpPr>
          <p:nvPr>
            <p:ph type="dt" sz="half" idx="10"/>
          </p:nvPr>
        </p:nvSpPr>
        <p:spPr/>
        <p:txBody>
          <a:bodyPr/>
          <a:lstStyle/>
          <a:p>
            <a:fld id="{E4F5F0C4-CEAC-42C2-BD26-750844CC13B5}" type="datetimeFigureOut">
              <a:rPr lang="en-ID" smtClean="0"/>
              <a:t>23/08/2021</a:t>
            </a:fld>
            <a:endParaRPr lang="en-ID"/>
          </a:p>
        </p:txBody>
      </p:sp>
      <p:sp>
        <p:nvSpPr>
          <p:cNvPr id="5" name="Footer Placeholder 4">
            <a:extLst>
              <a:ext uri="{FF2B5EF4-FFF2-40B4-BE49-F238E27FC236}">
                <a16:creationId xmlns:a16="http://schemas.microsoft.com/office/drawing/2014/main" id="{1557742C-9AFA-4E93-8765-DE88ABD165F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2E0DEE0-413C-4AAF-BFDF-43F88C847177}"/>
              </a:ext>
            </a:extLst>
          </p:cNvPr>
          <p:cNvSpPr>
            <a:spLocks noGrp="1"/>
          </p:cNvSpPr>
          <p:nvPr>
            <p:ph type="sldNum" sz="quarter" idx="12"/>
          </p:nvPr>
        </p:nvSpPr>
        <p:spPr/>
        <p:txBody>
          <a:bodyPr/>
          <a:lstStyle/>
          <a:p>
            <a:fld id="{6AF2F513-4451-4973-B08C-CB1D4A4FEA5E}" type="slidenum">
              <a:rPr lang="en-ID" smtClean="0"/>
              <a:t>‹#›</a:t>
            </a:fld>
            <a:endParaRPr lang="en-ID"/>
          </a:p>
        </p:txBody>
      </p:sp>
    </p:spTree>
    <p:extLst>
      <p:ext uri="{BB962C8B-B14F-4D97-AF65-F5344CB8AC3E}">
        <p14:creationId xmlns:p14="http://schemas.microsoft.com/office/powerpoint/2010/main" val="140191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C4C5-6838-465C-A956-CFC8D61D961D}"/>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E1741833-73A8-413A-86B8-F114A6FB78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6CC78274-0ECD-46AD-A20D-5E88111BF1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8575784B-37E8-4D8D-B42D-65B1D7CE7BDF}"/>
              </a:ext>
            </a:extLst>
          </p:cNvPr>
          <p:cNvSpPr>
            <a:spLocks noGrp="1"/>
          </p:cNvSpPr>
          <p:nvPr>
            <p:ph type="dt" sz="half" idx="10"/>
          </p:nvPr>
        </p:nvSpPr>
        <p:spPr/>
        <p:txBody>
          <a:bodyPr/>
          <a:lstStyle/>
          <a:p>
            <a:fld id="{E4F5F0C4-CEAC-42C2-BD26-750844CC13B5}" type="datetimeFigureOut">
              <a:rPr lang="en-ID" smtClean="0"/>
              <a:t>23/08/2021</a:t>
            </a:fld>
            <a:endParaRPr lang="en-ID"/>
          </a:p>
        </p:txBody>
      </p:sp>
      <p:sp>
        <p:nvSpPr>
          <p:cNvPr id="6" name="Footer Placeholder 5">
            <a:extLst>
              <a:ext uri="{FF2B5EF4-FFF2-40B4-BE49-F238E27FC236}">
                <a16:creationId xmlns:a16="http://schemas.microsoft.com/office/drawing/2014/main" id="{5C24DAB5-1E2E-4D55-94BA-A21BF1495A3C}"/>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52C84C5-6D7E-4A1F-A4C6-026E011AD908}"/>
              </a:ext>
            </a:extLst>
          </p:cNvPr>
          <p:cNvSpPr>
            <a:spLocks noGrp="1"/>
          </p:cNvSpPr>
          <p:nvPr>
            <p:ph type="sldNum" sz="quarter" idx="12"/>
          </p:nvPr>
        </p:nvSpPr>
        <p:spPr/>
        <p:txBody>
          <a:bodyPr/>
          <a:lstStyle/>
          <a:p>
            <a:fld id="{6AF2F513-4451-4973-B08C-CB1D4A4FEA5E}" type="slidenum">
              <a:rPr lang="en-ID" smtClean="0"/>
              <a:t>‹#›</a:t>
            </a:fld>
            <a:endParaRPr lang="en-ID"/>
          </a:p>
        </p:txBody>
      </p:sp>
    </p:spTree>
    <p:extLst>
      <p:ext uri="{BB962C8B-B14F-4D97-AF65-F5344CB8AC3E}">
        <p14:creationId xmlns:p14="http://schemas.microsoft.com/office/powerpoint/2010/main" val="4235301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7BF60-4BCA-4F60-9BE1-A83B4E7F7A30}"/>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DB6F61D-D49D-4966-85E5-9624040E71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5F6011-20E4-4FD4-87C5-1D77A98923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6698E575-6061-4639-A092-C188760BEF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43B6E8-6FF2-40D1-9ADA-9E368CA342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3117F64F-FA72-4B59-B367-E4DD73D6A7F6}"/>
              </a:ext>
            </a:extLst>
          </p:cNvPr>
          <p:cNvSpPr>
            <a:spLocks noGrp="1"/>
          </p:cNvSpPr>
          <p:nvPr>
            <p:ph type="dt" sz="half" idx="10"/>
          </p:nvPr>
        </p:nvSpPr>
        <p:spPr/>
        <p:txBody>
          <a:bodyPr/>
          <a:lstStyle/>
          <a:p>
            <a:fld id="{E4F5F0C4-CEAC-42C2-BD26-750844CC13B5}" type="datetimeFigureOut">
              <a:rPr lang="en-ID" smtClean="0"/>
              <a:t>23/08/2021</a:t>
            </a:fld>
            <a:endParaRPr lang="en-ID"/>
          </a:p>
        </p:txBody>
      </p:sp>
      <p:sp>
        <p:nvSpPr>
          <p:cNvPr id="8" name="Footer Placeholder 7">
            <a:extLst>
              <a:ext uri="{FF2B5EF4-FFF2-40B4-BE49-F238E27FC236}">
                <a16:creationId xmlns:a16="http://schemas.microsoft.com/office/drawing/2014/main" id="{D4A966AD-A129-461E-BDAF-F58704841407}"/>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41F2305A-125C-4AFB-8A16-E8A92C68A0D4}"/>
              </a:ext>
            </a:extLst>
          </p:cNvPr>
          <p:cNvSpPr>
            <a:spLocks noGrp="1"/>
          </p:cNvSpPr>
          <p:nvPr>
            <p:ph type="sldNum" sz="quarter" idx="12"/>
          </p:nvPr>
        </p:nvSpPr>
        <p:spPr/>
        <p:txBody>
          <a:bodyPr/>
          <a:lstStyle/>
          <a:p>
            <a:fld id="{6AF2F513-4451-4973-B08C-CB1D4A4FEA5E}" type="slidenum">
              <a:rPr lang="en-ID" smtClean="0"/>
              <a:t>‹#›</a:t>
            </a:fld>
            <a:endParaRPr lang="en-ID"/>
          </a:p>
        </p:txBody>
      </p:sp>
    </p:spTree>
    <p:extLst>
      <p:ext uri="{BB962C8B-B14F-4D97-AF65-F5344CB8AC3E}">
        <p14:creationId xmlns:p14="http://schemas.microsoft.com/office/powerpoint/2010/main" val="380146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DA738-F8A1-43F0-8466-30DBEB6BDB98}"/>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B4A60210-3201-4033-97CE-0EAFBF759D34}"/>
              </a:ext>
            </a:extLst>
          </p:cNvPr>
          <p:cNvSpPr>
            <a:spLocks noGrp="1"/>
          </p:cNvSpPr>
          <p:nvPr>
            <p:ph type="dt" sz="half" idx="10"/>
          </p:nvPr>
        </p:nvSpPr>
        <p:spPr/>
        <p:txBody>
          <a:bodyPr/>
          <a:lstStyle/>
          <a:p>
            <a:fld id="{E4F5F0C4-CEAC-42C2-BD26-750844CC13B5}" type="datetimeFigureOut">
              <a:rPr lang="en-ID" smtClean="0"/>
              <a:t>23/08/2021</a:t>
            </a:fld>
            <a:endParaRPr lang="en-ID"/>
          </a:p>
        </p:txBody>
      </p:sp>
      <p:sp>
        <p:nvSpPr>
          <p:cNvPr id="4" name="Footer Placeholder 3">
            <a:extLst>
              <a:ext uri="{FF2B5EF4-FFF2-40B4-BE49-F238E27FC236}">
                <a16:creationId xmlns:a16="http://schemas.microsoft.com/office/drawing/2014/main" id="{4629E396-58FF-4F7D-ACBE-0621D3C1A20F}"/>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C646F3C8-94DC-4EE7-823E-4E88DC1D54E2}"/>
              </a:ext>
            </a:extLst>
          </p:cNvPr>
          <p:cNvSpPr>
            <a:spLocks noGrp="1"/>
          </p:cNvSpPr>
          <p:nvPr>
            <p:ph type="sldNum" sz="quarter" idx="12"/>
          </p:nvPr>
        </p:nvSpPr>
        <p:spPr/>
        <p:txBody>
          <a:bodyPr/>
          <a:lstStyle/>
          <a:p>
            <a:fld id="{6AF2F513-4451-4973-B08C-CB1D4A4FEA5E}" type="slidenum">
              <a:rPr lang="en-ID" smtClean="0"/>
              <a:t>‹#›</a:t>
            </a:fld>
            <a:endParaRPr lang="en-ID"/>
          </a:p>
        </p:txBody>
      </p:sp>
    </p:spTree>
    <p:extLst>
      <p:ext uri="{BB962C8B-B14F-4D97-AF65-F5344CB8AC3E}">
        <p14:creationId xmlns:p14="http://schemas.microsoft.com/office/powerpoint/2010/main" val="377641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4E8C43-15A6-480F-9B09-2B93BDFEB70E}"/>
              </a:ext>
            </a:extLst>
          </p:cNvPr>
          <p:cNvSpPr>
            <a:spLocks noGrp="1"/>
          </p:cNvSpPr>
          <p:nvPr>
            <p:ph type="dt" sz="half" idx="10"/>
          </p:nvPr>
        </p:nvSpPr>
        <p:spPr/>
        <p:txBody>
          <a:bodyPr/>
          <a:lstStyle/>
          <a:p>
            <a:fld id="{E4F5F0C4-CEAC-42C2-BD26-750844CC13B5}" type="datetimeFigureOut">
              <a:rPr lang="en-ID" smtClean="0"/>
              <a:t>23/08/2021</a:t>
            </a:fld>
            <a:endParaRPr lang="en-ID"/>
          </a:p>
        </p:txBody>
      </p:sp>
      <p:sp>
        <p:nvSpPr>
          <p:cNvPr id="3" name="Footer Placeholder 2">
            <a:extLst>
              <a:ext uri="{FF2B5EF4-FFF2-40B4-BE49-F238E27FC236}">
                <a16:creationId xmlns:a16="http://schemas.microsoft.com/office/drawing/2014/main" id="{3576D437-8840-4763-90DD-09285226A646}"/>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B8E2BE4A-39E2-44BE-8205-4BED334B01CE}"/>
              </a:ext>
            </a:extLst>
          </p:cNvPr>
          <p:cNvSpPr>
            <a:spLocks noGrp="1"/>
          </p:cNvSpPr>
          <p:nvPr>
            <p:ph type="sldNum" sz="quarter" idx="12"/>
          </p:nvPr>
        </p:nvSpPr>
        <p:spPr/>
        <p:txBody>
          <a:bodyPr/>
          <a:lstStyle/>
          <a:p>
            <a:fld id="{6AF2F513-4451-4973-B08C-CB1D4A4FEA5E}" type="slidenum">
              <a:rPr lang="en-ID" smtClean="0"/>
              <a:t>‹#›</a:t>
            </a:fld>
            <a:endParaRPr lang="en-ID"/>
          </a:p>
        </p:txBody>
      </p:sp>
    </p:spTree>
    <p:extLst>
      <p:ext uri="{BB962C8B-B14F-4D97-AF65-F5344CB8AC3E}">
        <p14:creationId xmlns:p14="http://schemas.microsoft.com/office/powerpoint/2010/main" val="605032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F80AF-68B2-4BDD-A1B0-A0D3C6007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B7515314-7890-4366-8F5C-4B59B26B32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D821D432-91B4-4C91-BF18-7F647269A9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C80CE6-9AB1-4601-A1D3-46F77D0E7652}"/>
              </a:ext>
            </a:extLst>
          </p:cNvPr>
          <p:cNvSpPr>
            <a:spLocks noGrp="1"/>
          </p:cNvSpPr>
          <p:nvPr>
            <p:ph type="dt" sz="half" idx="10"/>
          </p:nvPr>
        </p:nvSpPr>
        <p:spPr/>
        <p:txBody>
          <a:bodyPr/>
          <a:lstStyle/>
          <a:p>
            <a:fld id="{E4F5F0C4-CEAC-42C2-BD26-750844CC13B5}" type="datetimeFigureOut">
              <a:rPr lang="en-ID" smtClean="0"/>
              <a:t>23/08/2021</a:t>
            </a:fld>
            <a:endParaRPr lang="en-ID"/>
          </a:p>
        </p:txBody>
      </p:sp>
      <p:sp>
        <p:nvSpPr>
          <p:cNvPr id="6" name="Footer Placeholder 5">
            <a:extLst>
              <a:ext uri="{FF2B5EF4-FFF2-40B4-BE49-F238E27FC236}">
                <a16:creationId xmlns:a16="http://schemas.microsoft.com/office/drawing/2014/main" id="{90E42BF1-209D-40F5-A4B7-052A922FB159}"/>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F84609CC-6161-4819-9843-DA0EAF6ED409}"/>
              </a:ext>
            </a:extLst>
          </p:cNvPr>
          <p:cNvSpPr>
            <a:spLocks noGrp="1"/>
          </p:cNvSpPr>
          <p:nvPr>
            <p:ph type="sldNum" sz="quarter" idx="12"/>
          </p:nvPr>
        </p:nvSpPr>
        <p:spPr/>
        <p:txBody>
          <a:bodyPr/>
          <a:lstStyle/>
          <a:p>
            <a:fld id="{6AF2F513-4451-4973-B08C-CB1D4A4FEA5E}" type="slidenum">
              <a:rPr lang="en-ID" smtClean="0"/>
              <a:t>‹#›</a:t>
            </a:fld>
            <a:endParaRPr lang="en-ID"/>
          </a:p>
        </p:txBody>
      </p:sp>
    </p:spTree>
    <p:extLst>
      <p:ext uri="{BB962C8B-B14F-4D97-AF65-F5344CB8AC3E}">
        <p14:creationId xmlns:p14="http://schemas.microsoft.com/office/powerpoint/2010/main" val="1288266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A7C8A-8BE2-4037-9098-FB6FB4854A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172E45B6-11AB-4AAA-B644-1B99435DBE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07C39623-064A-433D-83ED-AB76D7EFB0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77D1F9-9B80-4FC1-8F20-840FFB33B98D}"/>
              </a:ext>
            </a:extLst>
          </p:cNvPr>
          <p:cNvSpPr>
            <a:spLocks noGrp="1"/>
          </p:cNvSpPr>
          <p:nvPr>
            <p:ph type="dt" sz="half" idx="10"/>
          </p:nvPr>
        </p:nvSpPr>
        <p:spPr/>
        <p:txBody>
          <a:bodyPr/>
          <a:lstStyle/>
          <a:p>
            <a:fld id="{E4F5F0C4-CEAC-42C2-BD26-750844CC13B5}" type="datetimeFigureOut">
              <a:rPr lang="en-ID" smtClean="0"/>
              <a:t>23/08/2021</a:t>
            </a:fld>
            <a:endParaRPr lang="en-ID"/>
          </a:p>
        </p:txBody>
      </p:sp>
      <p:sp>
        <p:nvSpPr>
          <p:cNvPr id="6" name="Footer Placeholder 5">
            <a:extLst>
              <a:ext uri="{FF2B5EF4-FFF2-40B4-BE49-F238E27FC236}">
                <a16:creationId xmlns:a16="http://schemas.microsoft.com/office/drawing/2014/main" id="{EBCC9AA1-DBFA-402D-8AD6-FFBBD4D45BF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A891E8D-0702-4A6E-99CB-7ED71BEFDA35}"/>
              </a:ext>
            </a:extLst>
          </p:cNvPr>
          <p:cNvSpPr>
            <a:spLocks noGrp="1"/>
          </p:cNvSpPr>
          <p:nvPr>
            <p:ph type="sldNum" sz="quarter" idx="12"/>
          </p:nvPr>
        </p:nvSpPr>
        <p:spPr/>
        <p:txBody>
          <a:bodyPr/>
          <a:lstStyle/>
          <a:p>
            <a:fld id="{6AF2F513-4451-4973-B08C-CB1D4A4FEA5E}" type="slidenum">
              <a:rPr lang="en-ID" smtClean="0"/>
              <a:t>‹#›</a:t>
            </a:fld>
            <a:endParaRPr lang="en-ID"/>
          </a:p>
        </p:txBody>
      </p:sp>
    </p:spTree>
    <p:extLst>
      <p:ext uri="{BB962C8B-B14F-4D97-AF65-F5344CB8AC3E}">
        <p14:creationId xmlns:p14="http://schemas.microsoft.com/office/powerpoint/2010/main" val="1355401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096AA9-A1B9-4BB9-A632-F320E739B7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09609DA1-F770-41B5-95EA-EC7F55C6A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3C239E4-0D9D-44E7-AF79-C6220A1A8E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F5F0C4-CEAC-42C2-BD26-750844CC13B5}" type="datetimeFigureOut">
              <a:rPr lang="en-ID" smtClean="0"/>
              <a:t>23/08/2021</a:t>
            </a:fld>
            <a:endParaRPr lang="en-ID"/>
          </a:p>
        </p:txBody>
      </p:sp>
      <p:sp>
        <p:nvSpPr>
          <p:cNvPr id="5" name="Footer Placeholder 4">
            <a:extLst>
              <a:ext uri="{FF2B5EF4-FFF2-40B4-BE49-F238E27FC236}">
                <a16:creationId xmlns:a16="http://schemas.microsoft.com/office/drawing/2014/main" id="{6EED1132-7D04-47F7-9894-4094401F55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7938C3E8-0A93-432F-B1A6-55B071E4C3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F2F513-4451-4973-B08C-CB1D4A4FEA5E}" type="slidenum">
              <a:rPr lang="en-ID" smtClean="0"/>
              <a:t>‹#›</a:t>
            </a:fld>
            <a:endParaRPr lang="en-ID"/>
          </a:p>
        </p:txBody>
      </p:sp>
    </p:spTree>
    <p:extLst>
      <p:ext uri="{BB962C8B-B14F-4D97-AF65-F5344CB8AC3E}">
        <p14:creationId xmlns:p14="http://schemas.microsoft.com/office/powerpoint/2010/main" val="3859545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D8FD6-7CC3-4CF7-9A6F-753FE9F545CB}"/>
              </a:ext>
            </a:extLst>
          </p:cNvPr>
          <p:cNvSpPr>
            <a:spLocks noGrp="1"/>
          </p:cNvSpPr>
          <p:nvPr>
            <p:ph type="ctrTitle"/>
          </p:nvPr>
        </p:nvSpPr>
        <p:spPr>
          <a:xfrm>
            <a:off x="0" y="1703293"/>
            <a:ext cx="12192000" cy="4621587"/>
          </a:xfrm>
        </p:spPr>
        <p:txBody>
          <a:bodyPr>
            <a:normAutofit fontScale="90000"/>
          </a:bodyPr>
          <a:lstStyle/>
          <a:p>
            <a:r>
              <a:rPr lang="en-US" dirty="0"/>
              <a:t>CS2105</a:t>
            </a:r>
            <a:br>
              <a:rPr lang="en-US" dirty="0"/>
            </a:br>
            <a:r>
              <a:rPr lang="en-ID" sz="6000" dirty="0">
                <a:latin typeface="+mj-lt"/>
              </a:rPr>
              <a:t>Introduction to Computer Networks</a:t>
            </a:r>
            <a:br>
              <a:rPr lang="en-ID" sz="6000" dirty="0">
                <a:latin typeface="+mj-lt"/>
              </a:rPr>
            </a:br>
            <a:r>
              <a:rPr lang="en-ID" sz="6000" dirty="0">
                <a:latin typeface="+mj-lt"/>
              </a:rPr>
              <a:t>Tutorial 1</a:t>
            </a:r>
            <a:br>
              <a:rPr lang="en-ID" sz="6000" dirty="0">
                <a:latin typeface="+mj-lt"/>
              </a:rPr>
            </a:br>
            <a:br>
              <a:rPr lang="en-ID" sz="6000" dirty="0">
                <a:latin typeface="+mj-lt"/>
              </a:rPr>
            </a:br>
            <a:br>
              <a:rPr lang="en-ID" sz="6000" dirty="0">
                <a:latin typeface="+mj-lt"/>
              </a:rPr>
            </a:br>
            <a:endParaRPr lang="en-ID" dirty="0"/>
          </a:p>
        </p:txBody>
      </p:sp>
    </p:spTree>
    <p:extLst>
      <p:ext uri="{BB962C8B-B14F-4D97-AF65-F5344CB8AC3E}">
        <p14:creationId xmlns:p14="http://schemas.microsoft.com/office/powerpoint/2010/main" val="3745904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EB520-9E0B-4EDC-A2AE-5DDD69A91E26}"/>
              </a:ext>
            </a:extLst>
          </p:cNvPr>
          <p:cNvSpPr>
            <a:spLocks noGrp="1"/>
          </p:cNvSpPr>
          <p:nvPr>
            <p:ph type="title"/>
          </p:nvPr>
        </p:nvSpPr>
        <p:spPr/>
        <p:txBody>
          <a:bodyPr/>
          <a:lstStyle/>
          <a:p>
            <a:r>
              <a:rPr lang="en-US" dirty="0"/>
              <a:t>Delays</a:t>
            </a:r>
            <a:endParaRPr lang="en-ID" dirty="0"/>
          </a:p>
        </p:txBody>
      </p:sp>
      <p:sp>
        <p:nvSpPr>
          <p:cNvPr id="3" name="Content Placeholder 2">
            <a:extLst>
              <a:ext uri="{FF2B5EF4-FFF2-40B4-BE49-F238E27FC236}">
                <a16:creationId xmlns:a16="http://schemas.microsoft.com/office/drawing/2014/main" id="{1B4B5D63-0631-4024-8E82-544485FE338C}"/>
              </a:ext>
            </a:extLst>
          </p:cNvPr>
          <p:cNvSpPr>
            <a:spLocks noGrp="1"/>
          </p:cNvSpPr>
          <p:nvPr>
            <p:ph idx="1"/>
          </p:nvPr>
        </p:nvSpPr>
        <p:spPr>
          <a:xfrm>
            <a:off x="838200" y="1532965"/>
            <a:ext cx="10515600" cy="4643998"/>
          </a:xfrm>
        </p:spPr>
        <p:txBody>
          <a:bodyPr>
            <a:normAutofit fontScale="92500"/>
          </a:bodyPr>
          <a:lstStyle/>
          <a:p>
            <a:pPr marL="457200" indent="-457200">
              <a:buAutoNum type="alphaLcParenR"/>
            </a:pPr>
            <a:endParaRPr lang="en-ID" sz="2400" i="0" dirty="0">
              <a:solidFill>
                <a:srgbClr val="000000"/>
              </a:solidFill>
              <a:effectLst/>
              <a:latin typeface="Carlito"/>
            </a:endParaRPr>
          </a:p>
          <a:p>
            <a:pPr marL="457200" indent="-457200">
              <a:buAutoNum type="alphaLcParenR"/>
            </a:pPr>
            <a:r>
              <a:rPr lang="en-ID" sz="2400" i="0" dirty="0">
                <a:solidFill>
                  <a:srgbClr val="000000"/>
                </a:solidFill>
                <a:effectLst/>
                <a:latin typeface="Carlito"/>
              </a:rPr>
              <a:t>Express the propagation delay, </a:t>
            </a:r>
            <a:r>
              <a:rPr lang="en-ID" sz="2400" b="1" i="1" dirty="0" err="1">
                <a:solidFill>
                  <a:srgbClr val="000000"/>
                </a:solidFill>
                <a:effectLst/>
                <a:latin typeface="Carlito-BoldItalic"/>
              </a:rPr>
              <a:t>d</a:t>
            </a:r>
            <a:r>
              <a:rPr lang="en-ID" sz="2400" b="1" i="1" baseline="-25000" dirty="0" err="1">
                <a:solidFill>
                  <a:srgbClr val="000000"/>
                </a:solidFill>
                <a:effectLst/>
                <a:latin typeface="Carlito-BoldItalic"/>
              </a:rPr>
              <a:t>prop</a:t>
            </a:r>
            <a:r>
              <a:rPr lang="en-ID" sz="2400" i="0" dirty="0">
                <a:solidFill>
                  <a:srgbClr val="000000"/>
                </a:solidFill>
                <a:effectLst/>
                <a:latin typeface="Carlito"/>
              </a:rPr>
              <a:t>, in terms of </a:t>
            </a:r>
            <a:r>
              <a:rPr lang="en-ID" sz="2400" b="1" i="1" dirty="0">
                <a:solidFill>
                  <a:srgbClr val="000000"/>
                </a:solidFill>
                <a:effectLst/>
                <a:latin typeface="Carlito-BoldItalic"/>
              </a:rPr>
              <a:t>m </a:t>
            </a:r>
            <a:r>
              <a:rPr lang="en-ID" sz="2400" i="0" dirty="0">
                <a:solidFill>
                  <a:srgbClr val="000000"/>
                </a:solidFill>
                <a:effectLst/>
                <a:latin typeface="Carlito"/>
              </a:rPr>
              <a:t>and </a:t>
            </a:r>
            <a:r>
              <a:rPr lang="en-ID" sz="2400" b="1" i="1" dirty="0">
                <a:solidFill>
                  <a:srgbClr val="000000"/>
                </a:solidFill>
                <a:effectLst/>
                <a:latin typeface="Carlito-BoldItalic"/>
              </a:rPr>
              <a:t>s</a:t>
            </a:r>
            <a:r>
              <a:rPr lang="en-ID" sz="2400" i="0" dirty="0">
                <a:solidFill>
                  <a:srgbClr val="000000"/>
                </a:solidFill>
                <a:effectLst/>
                <a:latin typeface="Carlito"/>
              </a:rPr>
              <a:t>.</a:t>
            </a:r>
            <a:r>
              <a:rPr lang="en-ID" sz="1600" dirty="0"/>
              <a:t> </a:t>
            </a:r>
            <a:br>
              <a:rPr lang="en-ID" sz="2400" i="0" dirty="0">
                <a:solidFill>
                  <a:srgbClr val="000000"/>
                </a:solidFill>
                <a:effectLst/>
                <a:latin typeface="Carlito"/>
              </a:rPr>
            </a:br>
            <a:r>
              <a:rPr lang="en-ID" sz="2400" i="0" dirty="0" err="1">
                <a:solidFill>
                  <a:srgbClr val="00B050"/>
                </a:solidFill>
                <a:effectLst/>
                <a:latin typeface="Carlito-Bold"/>
              </a:rPr>
              <a:t>d</a:t>
            </a:r>
            <a:r>
              <a:rPr lang="en-ID" sz="2400" i="0" baseline="-25000" dirty="0" err="1">
                <a:solidFill>
                  <a:srgbClr val="00B050"/>
                </a:solidFill>
                <a:effectLst/>
                <a:latin typeface="Carlito-Bold"/>
              </a:rPr>
              <a:t>prop</a:t>
            </a:r>
            <a:r>
              <a:rPr lang="en-ID" sz="2400" i="0" dirty="0">
                <a:solidFill>
                  <a:srgbClr val="00B050"/>
                </a:solidFill>
                <a:effectLst/>
                <a:latin typeface="Carlito-Bold"/>
              </a:rPr>
              <a:t> = m/s sec</a:t>
            </a:r>
            <a:endParaRPr lang="en-ID" sz="2400" b="1" dirty="0">
              <a:solidFill>
                <a:srgbClr val="0000FF"/>
              </a:solidFill>
              <a:latin typeface="Carlito-Bold"/>
            </a:endParaRPr>
          </a:p>
          <a:p>
            <a:pPr marL="457200" indent="-457200">
              <a:buAutoNum type="alphaLcParenR"/>
            </a:pPr>
            <a:r>
              <a:rPr lang="en-ID" sz="2400" i="0" dirty="0">
                <a:solidFill>
                  <a:srgbClr val="000000"/>
                </a:solidFill>
                <a:effectLst/>
                <a:latin typeface="Carlito"/>
              </a:rPr>
              <a:t>Determine the transmission time of the packet, </a:t>
            </a:r>
            <a:r>
              <a:rPr lang="en-ID" sz="2400" b="1" i="1" dirty="0" err="1">
                <a:solidFill>
                  <a:srgbClr val="000000"/>
                </a:solidFill>
                <a:effectLst/>
                <a:latin typeface="Carlito-BoldItalic"/>
              </a:rPr>
              <a:t>d</a:t>
            </a:r>
            <a:r>
              <a:rPr lang="en-ID" sz="2400" b="1" i="1" baseline="-25000" dirty="0" err="1">
                <a:solidFill>
                  <a:srgbClr val="000000"/>
                </a:solidFill>
                <a:effectLst/>
                <a:latin typeface="Carlito-BoldItalic"/>
              </a:rPr>
              <a:t>trans</a:t>
            </a:r>
            <a:r>
              <a:rPr lang="en-ID" sz="2400" i="0" dirty="0">
                <a:solidFill>
                  <a:srgbClr val="000000"/>
                </a:solidFill>
                <a:effectLst/>
                <a:latin typeface="Carlito"/>
              </a:rPr>
              <a:t>, in terms of </a:t>
            </a:r>
            <a:r>
              <a:rPr lang="en-ID" sz="2400" b="1" i="1" dirty="0">
                <a:solidFill>
                  <a:srgbClr val="000000"/>
                </a:solidFill>
                <a:effectLst/>
                <a:latin typeface="Carlito-BoldItalic"/>
              </a:rPr>
              <a:t>L </a:t>
            </a:r>
            <a:r>
              <a:rPr lang="en-ID" sz="2400" i="0" dirty="0">
                <a:solidFill>
                  <a:srgbClr val="000000"/>
                </a:solidFill>
                <a:effectLst/>
                <a:latin typeface="Carlito"/>
              </a:rPr>
              <a:t>and </a:t>
            </a:r>
            <a:r>
              <a:rPr lang="en-ID" sz="2400" b="1" i="1" dirty="0">
                <a:solidFill>
                  <a:srgbClr val="000000"/>
                </a:solidFill>
                <a:effectLst/>
                <a:latin typeface="Carlito-BoldItalic"/>
              </a:rPr>
              <a:t>R</a:t>
            </a:r>
            <a:r>
              <a:rPr lang="en-ID" sz="2400" i="0" dirty="0">
                <a:solidFill>
                  <a:srgbClr val="000000"/>
                </a:solidFill>
                <a:effectLst/>
                <a:latin typeface="Carlito"/>
              </a:rPr>
              <a:t>.</a:t>
            </a:r>
            <a:br>
              <a:rPr lang="en-ID" sz="2400" i="0" dirty="0">
                <a:solidFill>
                  <a:srgbClr val="000000"/>
                </a:solidFill>
                <a:effectLst/>
                <a:latin typeface="Carlito"/>
              </a:rPr>
            </a:br>
            <a:r>
              <a:rPr lang="en-ID" sz="2400" i="0" dirty="0" err="1">
                <a:solidFill>
                  <a:srgbClr val="00B050"/>
                </a:solidFill>
                <a:effectLst/>
                <a:latin typeface="Carlito-Bold"/>
              </a:rPr>
              <a:t>d</a:t>
            </a:r>
            <a:r>
              <a:rPr lang="en-ID" sz="2400" i="0" baseline="-25000" dirty="0" err="1">
                <a:solidFill>
                  <a:srgbClr val="00B050"/>
                </a:solidFill>
                <a:effectLst/>
                <a:latin typeface="Carlito-Bold"/>
              </a:rPr>
              <a:t>trans</a:t>
            </a:r>
            <a:r>
              <a:rPr lang="en-ID" sz="2400" i="0" dirty="0">
                <a:solidFill>
                  <a:srgbClr val="00B050"/>
                </a:solidFill>
                <a:effectLst/>
                <a:latin typeface="Carlito-Bold"/>
              </a:rPr>
              <a:t> = L/R sec</a:t>
            </a:r>
            <a:endParaRPr lang="en-ID" sz="2400" b="1" dirty="0">
              <a:solidFill>
                <a:srgbClr val="0000FF"/>
              </a:solidFill>
              <a:latin typeface="Carlito-Bold"/>
            </a:endParaRPr>
          </a:p>
          <a:p>
            <a:pPr marL="457200" indent="-457200">
              <a:buAutoNum type="alphaLcParenR"/>
            </a:pPr>
            <a:r>
              <a:rPr lang="en-ID" sz="2400" i="0" dirty="0">
                <a:solidFill>
                  <a:srgbClr val="000000"/>
                </a:solidFill>
                <a:effectLst/>
                <a:latin typeface="Carlito"/>
              </a:rPr>
              <a:t>Ignoring processing and queuing delays, obtain an expression for the end-to-end</a:t>
            </a:r>
            <a:br>
              <a:rPr lang="en-ID" sz="2400" i="0" dirty="0">
                <a:solidFill>
                  <a:srgbClr val="000000"/>
                </a:solidFill>
                <a:effectLst/>
                <a:latin typeface="Carlito"/>
              </a:rPr>
            </a:br>
            <a:r>
              <a:rPr lang="en-ID" sz="2400" i="0" dirty="0">
                <a:solidFill>
                  <a:srgbClr val="000000"/>
                </a:solidFill>
                <a:effectLst/>
                <a:latin typeface="Carlito"/>
              </a:rPr>
              <a:t>delay </a:t>
            </a:r>
            <a:r>
              <a:rPr lang="en-ID" sz="2400" b="1" i="1" dirty="0" err="1">
                <a:solidFill>
                  <a:srgbClr val="000000"/>
                </a:solidFill>
                <a:effectLst/>
                <a:latin typeface="Carlito-BoldItalic"/>
              </a:rPr>
              <a:t>d</a:t>
            </a:r>
            <a:r>
              <a:rPr lang="en-ID" sz="2400" b="1" i="1" baseline="-25000" dirty="0" err="1">
                <a:solidFill>
                  <a:srgbClr val="000000"/>
                </a:solidFill>
                <a:effectLst/>
                <a:latin typeface="Carlito-BoldItalic"/>
              </a:rPr>
              <a:t>end</a:t>
            </a:r>
            <a:r>
              <a:rPr lang="en-ID" sz="2400" b="1" i="1" baseline="-25000" dirty="0">
                <a:solidFill>
                  <a:srgbClr val="000000"/>
                </a:solidFill>
                <a:effectLst/>
                <a:latin typeface="Carlito-BoldItalic"/>
              </a:rPr>
              <a:t>-to-end</a:t>
            </a:r>
            <a:r>
              <a:rPr lang="en-ID" sz="2400" i="0" dirty="0">
                <a:solidFill>
                  <a:srgbClr val="000000"/>
                </a:solidFill>
                <a:effectLst/>
                <a:latin typeface="Carlito"/>
              </a:rPr>
              <a:t>.</a:t>
            </a:r>
            <a:br>
              <a:rPr lang="en-ID" sz="2400" i="0" dirty="0">
                <a:solidFill>
                  <a:srgbClr val="000000"/>
                </a:solidFill>
                <a:effectLst/>
                <a:latin typeface="Carlito"/>
              </a:rPr>
            </a:br>
            <a:r>
              <a:rPr lang="en-ID" sz="2400" i="0" dirty="0" err="1">
                <a:solidFill>
                  <a:srgbClr val="00B050"/>
                </a:solidFill>
                <a:effectLst/>
                <a:latin typeface="Carlito-Bold"/>
              </a:rPr>
              <a:t>d</a:t>
            </a:r>
            <a:r>
              <a:rPr lang="en-ID" sz="2400" i="0" baseline="-25000" dirty="0" err="1">
                <a:solidFill>
                  <a:srgbClr val="00B050"/>
                </a:solidFill>
                <a:effectLst/>
                <a:latin typeface="Carlito-Bold"/>
              </a:rPr>
              <a:t>end</a:t>
            </a:r>
            <a:r>
              <a:rPr lang="en-ID" sz="2400" i="0" baseline="-25000" dirty="0">
                <a:solidFill>
                  <a:srgbClr val="00B050"/>
                </a:solidFill>
                <a:effectLst/>
                <a:latin typeface="Carlito-Bold"/>
              </a:rPr>
              <a:t>-to-end</a:t>
            </a:r>
            <a:r>
              <a:rPr lang="en-ID" sz="2400" i="0" dirty="0">
                <a:solidFill>
                  <a:srgbClr val="00B050"/>
                </a:solidFill>
                <a:effectLst/>
                <a:latin typeface="Carlito-Bold"/>
              </a:rPr>
              <a:t> = </a:t>
            </a:r>
            <a:r>
              <a:rPr lang="en-ID" sz="2400" i="0" dirty="0" err="1">
                <a:solidFill>
                  <a:srgbClr val="00B050"/>
                </a:solidFill>
                <a:effectLst/>
                <a:latin typeface="Carlito-Bold"/>
              </a:rPr>
              <a:t>d</a:t>
            </a:r>
            <a:r>
              <a:rPr lang="en-ID" sz="2400" i="0" baseline="-25000" dirty="0" err="1">
                <a:solidFill>
                  <a:srgbClr val="00B050"/>
                </a:solidFill>
                <a:effectLst/>
                <a:latin typeface="Carlito-Bold"/>
              </a:rPr>
              <a:t>prop</a:t>
            </a:r>
            <a:r>
              <a:rPr lang="en-ID" sz="2400" i="0" dirty="0">
                <a:solidFill>
                  <a:srgbClr val="00B050"/>
                </a:solidFill>
                <a:effectLst/>
                <a:latin typeface="Carlito-Bold"/>
              </a:rPr>
              <a:t> + </a:t>
            </a:r>
            <a:r>
              <a:rPr lang="en-ID" sz="2400" i="0" dirty="0" err="1">
                <a:solidFill>
                  <a:srgbClr val="00B050"/>
                </a:solidFill>
                <a:effectLst/>
                <a:latin typeface="Carlito-Bold"/>
              </a:rPr>
              <a:t>d</a:t>
            </a:r>
            <a:r>
              <a:rPr lang="en-ID" sz="2400" i="0" baseline="-25000" dirty="0" err="1">
                <a:solidFill>
                  <a:srgbClr val="00B050"/>
                </a:solidFill>
                <a:effectLst/>
                <a:latin typeface="Carlito-Bold"/>
              </a:rPr>
              <a:t>trans</a:t>
            </a:r>
            <a:r>
              <a:rPr lang="en-ID" sz="2400" i="0" dirty="0">
                <a:solidFill>
                  <a:srgbClr val="00B050"/>
                </a:solidFill>
                <a:effectLst/>
                <a:latin typeface="Carlito-Bold"/>
              </a:rPr>
              <a:t> sec</a:t>
            </a:r>
          </a:p>
          <a:p>
            <a:pPr marL="0" indent="0">
              <a:buNone/>
            </a:pPr>
            <a:endParaRPr lang="en-ID" sz="2400" dirty="0">
              <a:latin typeface="Carlito-Bold"/>
            </a:endParaRPr>
          </a:p>
          <a:p>
            <a:pPr marL="0" indent="0">
              <a:buNone/>
            </a:pPr>
            <a:r>
              <a:rPr lang="en-ID" sz="3200" dirty="0" err="1">
                <a:latin typeface="Carlito-Bold"/>
              </a:rPr>
              <a:t>d</a:t>
            </a:r>
            <a:r>
              <a:rPr lang="en-ID" sz="3200" i="0" baseline="-25000" dirty="0" err="1">
                <a:effectLst/>
                <a:latin typeface="Carlito-Bold"/>
              </a:rPr>
              <a:t>prop</a:t>
            </a:r>
            <a:r>
              <a:rPr lang="en-ID" sz="3200" i="0" dirty="0">
                <a:effectLst/>
                <a:latin typeface="Carlito-Bold"/>
              </a:rPr>
              <a:t> vs </a:t>
            </a:r>
            <a:r>
              <a:rPr lang="en-ID" sz="3200" i="0" dirty="0" err="1">
                <a:effectLst/>
                <a:latin typeface="Carlito-Bold"/>
              </a:rPr>
              <a:t>d</a:t>
            </a:r>
            <a:r>
              <a:rPr lang="en-ID" sz="3200" i="0" baseline="-25000" dirty="0" err="1">
                <a:effectLst/>
                <a:latin typeface="Carlito-Bold"/>
              </a:rPr>
              <a:t>trans</a:t>
            </a:r>
            <a:br>
              <a:rPr lang="en-ID" sz="2400" i="0" dirty="0">
                <a:solidFill>
                  <a:srgbClr val="000000"/>
                </a:solidFill>
                <a:effectLst/>
                <a:latin typeface="Carlito"/>
              </a:rPr>
            </a:br>
            <a:r>
              <a:rPr lang="en-ID" sz="2400" i="0" dirty="0" err="1">
                <a:solidFill>
                  <a:srgbClr val="00B050"/>
                </a:solidFill>
                <a:effectLst/>
                <a:latin typeface="Carlito-Bold"/>
              </a:rPr>
              <a:t>d</a:t>
            </a:r>
            <a:r>
              <a:rPr lang="en-ID" sz="2400" i="0" baseline="-25000" dirty="0" err="1">
                <a:solidFill>
                  <a:srgbClr val="00B050"/>
                </a:solidFill>
                <a:effectLst/>
                <a:latin typeface="Carlito-Bold"/>
              </a:rPr>
              <a:t>prop</a:t>
            </a:r>
            <a:r>
              <a:rPr lang="en-ID" sz="2400" i="0" dirty="0">
                <a:solidFill>
                  <a:srgbClr val="00B050"/>
                </a:solidFill>
                <a:effectLst/>
                <a:latin typeface="Carlito-Bold"/>
              </a:rPr>
              <a:t> = how long it takes one bit to travel from one end to the other</a:t>
            </a:r>
          </a:p>
          <a:p>
            <a:pPr marL="0" indent="0">
              <a:buNone/>
            </a:pPr>
            <a:r>
              <a:rPr lang="en-ID" sz="2400" dirty="0" err="1">
                <a:solidFill>
                  <a:srgbClr val="00B050"/>
                </a:solidFill>
                <a:latin typeface="Carlito-Bold"/>
              </a:rPr>
              <a:t>d</a:t>
            </a:r>
            <a:r>
              <a:rPr lang="en-ID" sz="2400" baseline="-25000" dirty="0" err="1">
                <a:solidFill>
                  <a:srgbClr val="00B050"/>
                </a:solidFill>
                <a:latin typeface="Carlito-Bold"/>
              </a:rPr>
              <a:t>trans</a:t>
            </a:r>
            <a:r>
              <a:rPr lang="en-ID" sz="2400" dirty="0">
                <a:solidFill>
                  <a:srgbClr val="00B050"/>
                </a:solidFill>
                <a:latin typeface="Carlito-Bold"/>
              </a:rPr>
              <a:t> = how long it takes to get all the bits into the wire</a:t>
            </a:r>
            <a:endParaRPr lang="en-ID" sz="2400" i="0" dirty="0">
              <a:solidFill>
                <a:srgbClr val="00B050"/>
              </a:solidFill>
              <a:effectLst/>
              <a:latin typeface="Carlito-Bold"/>
            </a:endParaRPr>
          </a:p>
          <a:p>
            <a:pPr marL="457200" indent="-457200">
              <a:buAutoNum type="alphaLcParenR"/>
            </a:pPr>
            <a:endParaRPr lang="en-ID" sz="2400" i="0" dirty="0">
              <a:solidFill>
                <a:srgbClr val="00B050"/>
              </a:solidFill>
              <a:effectLst/>
              <a:latin typeface="Carlito-Bold"/>
            </a:endParaRPr>
          </a:p>
          <a:p>
            <a:pPr marL="0" indent="0">
              <a:buNone/>
            </a:pPr>
            <a:endParaRPr lang="en-ID" sz="3600" i="0" dirty="0">
              <a:solidFill>
                <a:srgbClr val="00B050"/>
              </a:solidFill>
              <a:effectLst/>
              <a:latin typeface="Carlito-Bold"/>
            </a:endParaRPr>
          </a:p>
          <a:p>
            <a:pPr marL="0" indent="0">
              <a:buNone/>
            </a:pPr>
            <a:endParaRPr lang="en-ID" sz="4800" i="0" dirty="0">
              <a:solidFill>
                <a:srgbClr val="00B050"/>
              </a:solidFill>
              <a:effectLst/>
              <a:latin typeface="Carlito-Bold"/>
            </a:endParaRPr>
          </a:p>
          <a:p>
            <a:pPr marL="457200" indent="-457200">
              <a:buAutoNum type="alphaLcParenR"/>
            </a:pPr>
            <a:endParaRPr lang="en-ID" sz="3600" i="0" dirty="0">
              <a:solidFill>
                <a:srgbClr val="00B050"/>
              </a:solidFill>
              <a:effectLst/>
              <a:latin typeface="Carlito-Bold"/>
            </a:endParaRPr>
          </a:p>
          <a:p>
            <a:pPr marL="0" indent="0">
              <a:buNone/>
            </a:pPr>
            <a:endParaRPr lang="en-ID" sz="3600" dirty="0">
              <a:solidFill>
                <a:srgbClr val="00B050"/>
              </a:solidFill>
            </a:endParaRPr>
          </a:p>
        </p:txBody>
      </p:sp>
      <p:pic>
        <p:nvPicPr>
          <p:cNvPr id="5" name="Picture 4" descr="Text&#10;&#10;Description automatically generated">
            <a:extLst>
              <a:ext uri="{FF2B5EF4-FFF2-40B4-BE49-F238E27FC236}">
                <a16:creationId xmlns:a16="http://schemas.microsoft.com/office/drawing/2014/main" id="{D0E8B3A8-167B-421C-A5BB-B10B749EFE74}"/>
              </a:ext>
            </a:extLst>
          </p:cNvPr>
          <p:cNvPicPr>
            <a:picLocks noChangeAspect="1"/>
          </p:cNvPicPr>
          <p:nvPr/>
        </p:nvPicPr>
        <p:blipFill>
          <a:blip r:embed="rId2"/>
          <a:stretch>
            <a:fillRect/>
          </a:stretch>
        </p:blipFill>
        <p:spPr>
          <a:xfrm>
            <a:off x="6409518" y="0"/>
            <a:ext cx="5782482" cy="1924319"/>
          </a:xfrm>
          <a:prstGeom prst="rect">
            <a:avLst/>
          </a:prstGeom>
        </p:spPr>
      </p:pic>
    </p:spTree>
    <p:extLst>
      <p:ext uri="{BB962C8B-B14F-4D97-AF65-F5344CB8AC3E}">
        <p14:creationId xmlns:p14="http://schemas.microsoft.com/office/powerpoint/2010/main" val="3288032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EB520-9E0B-4EDC-A2AE-5DDD69A91E26}"/>
              </a:ext>
            </a:extLst>
          </p:cNvPr>
          <p:cNvSpPr>
            <a:spLocks noGrp="1"/>
          </p:cNvSpPr>
          <p:nvPr>
            <p:ph type="title"/>
          </p:nvPr>
        </p:nvSpPr>
        <p:spPr/>
        <p:txBody>
          <a:bodyPr/>
          <a:lstStyle/>
          <a:p>
            <a:r>
              <a:rPr lang="en-US" dirty="0"/>
              <a:t>Delays</a:t>
            </a:r>
            <a:endParaRPr lang="en-ID" dirty="0"/>
          </a:p>
        </p:txBody>
      </p:sp>
      <p:sp>
        <p:nvSpPr>
          <p:cNvPr id="3" name="Content Placeholder 2">
            <a:extLst>
              <a:ext uri="{FF2B5EF4-FFF2-40B4-BE49-F238E27FC236}">
                <a16:creationId xmlns:a16="http://schemas.microsoft.com/office/drawing/2014/main" id="{1B4B5D63-0631-4024-8E82-544485FE338C}"/>
              </a:ext>
            </a:extLst>
          </p:cNvPr>
          <p:cNvSpPr>
            <a:spLocks noGrp="1"/>
          </p:cNvSpPr>
          <p:nvPr>
            <p:ph idx="1"/>
          </p:nvPr>
        </p:nvSpPr>
        <p:spPr>
          <a:xfrm>
            <a:off x="838200" y="1532965"/>
            <a:ext cx="10515600" cy="4643998"/>
          </a:xfrm>
        </p:spPr>
        <p:txBody>
          <a:bodyPr>
            <a:normAutofit/>
          </a:bodyPr>
          <a:lstStyle/>
          <a:p>
            <a:pPr marL="0" indent="0">
              <a:buNone/>
            </a:pPr>
            <a:r>
              <a:rPr lang="en-ID" sz="3200" dirty="0" err="1">
                <a:latin typeface="Carlito-Bold"/>
              </a:rPr>
              <a:t>d</a:t>
            </a:r>
            <a:r>
              <a:rPr lang="en-ID" sz="3200" i="0" baseline="-25000" dirty="0" err="1">
                <a:effectLst/>
                <a:latin typeface="Carlito-Bold"/>
              </a:rPr>
              <a:t>prop</a:t>
            </a:r>
            <a:r>
              <a:rPr lang="en-ID" sz="3200" i="0" dirty="0">
                <a:effectLst/>
                <a:latin typeface="Carlito-Bold"/>
              </a:rPr>
              <a:t> vs </a:t>
            </a:r>
            <a:r>
              <a:rPr lang="en-ID" sz="3200" i="0" dirty="0" err="1">
                <a:effectLst/>
                <a:latin typeface="Carlito-Bold"/>
              </a:rPr>
              <a:t>d</a:t>
            </a:r>
            <a:r>
              <a:rPr lang="en-ID" sz="3200" i="0" baseline="-25000" dirty="0" err="1">
                <a:effectLst/>
                <a:latin typeface="Carlito-Bold"/>
              </a:rPr>
              <a:t>trans</a:t>
            </a:r>
            <a:br>
              <a:rPr lang="en-ID" sz="2400" i="0" dirty="0">
                <a:solidFill>
                  <a:srgbClr val="000000"/>
                </a:solidFill>
                <a:effectLst/>
                <a:latin typeface="Carlito"/>
              </a:rPr>
            </a:br>
            <a:r>
              <a:rPr lang="en-ID" sz="2400" i="0" dirty="0" err="1">
                <a:solidFill>
                  <a:srgbClr val="00B050"/>
                </a:solidFill>
                <a:effectLst/>
                <a:latin typeface="Carlito-Bold"/>
              </a:rPr>
              <a:t>d</a:t>
            </a:r>
            <a:r>
              <a:rPr lang="en-ID" sz="2400" i="0" baseline="-25000" dirty="0" err="1">
                <a:solidFill>
                  <a:srgbClr val="00B050"/>
                </a:solidFill>
                <a:effectLst/>
                <a:latin typeface="Carlito-Bold"/>
              </a:rPr>
              <a:t>prop</a:t>
            </a:r>
            <a:r>
              <a:rPr lang="en-ID" sz="2400" i="0" dirty="0">
                <a:solidFill>
                  <a:srgbClr val="00B050"/>
                </a:solidFill>
                <a:effectLst/>
                <a:latin typeface="Carlito-Bold"/>
              </a:rPr>
              <a:t> = how long it takes one bit to travel from one end to the other</a:t>
            </a:r>
          </a:p>
          <a:p>
            <a:pPr marL="0" indent="0">
              <a:buNone/>
            </a:pPr>
            <a:r>
              <a:rPr lang="en-ID" sz="2400" dirty="0" err="1">
                <a:solidFill>
                  <a:srgbClr val="00B050"/>
                </a:solidFill>
                <a:latin typeface="Carlito-Bold"/>
              </a:rPr>
              <a:t>d</a:t>
            </a:r>
            <a:r>
              <a:rPr lang="en-ID" sz="2400" baseline="-25000" dirty="0" err="1">
                <a:solidFill>
                  <a:srgbClr val="00B050"/>
                </a:solidFill>
                <a:latin typeface="Carlito-Bold"/>
              </a:rPr>
              <a:t>trans</a:t>
            </a:r>
            <a:r>
              <a:rPr lang="en-ID" sz="2400" dirty="0">
                <a:solidFill>
                  <a:srgbClr val="00B050"/>
                </a:solidFill>
                <a:latin typeface="Carlito-Bold"/>
              </a:rPr>
              <a:t> = how long it takes to get all the bits into the wire</a:t>
            </a:r>
          </a:p>
          <a:p>
            <a:pPr marL="0" indent="0">
              <a:buNone/>
            </a:pPr>
            <a:endParaRPr lang="en-ID" sz="2400" i="0" dirty="0">
              <a:solidFill>
                <a:srgbClr val="00B050"/>
              </a:solidFill>
              <a:effectLst/>
              <a:latin typeface="Carlito-Bold"/>
            </a:endParaRPr>
          </a:p>
          <a:p>
            <a:pPr marL="0" indent="0">
              <a:buNone/>
            </a:pPr>
            <a:r>
              <a:rPr lang="en-ID" sz="2200" b="0" i="0" dirty="0">
                <a:solidFill>
                  <a:srgbClr val="000000"/>
                </a:solidFill>
                <a:effectLst/>
                <a:latin typeface="Carlito"/>
              </a:rPr>
              <a:t>e) Suppose </a:t>
            </a:r>
            <a:r>
              <a:rPr lang="en-ID" sz="2200" b="1" i="1" dirty="0" err="1">
                <a:solidFill>
                  <a:srgbClr val="000000"/>
                </a:solidFill>
                <a:effectLst/>
                <a:latin typeface="Carlito"/>
              </a:rPr>
              <a:t>d</a:t>
            </a:r>
            <a:r>
              <a:rPr lang="en-ID" sz="2200" b="1" i="1" baseline="-25000" dirty="0" err="1">
                <a:solidFill>
                  <a:srgbClr val="000000"/>
                </a:solidFill>
                <a:effectLst/>
                <a:latin typeface="Carlito"/>
              </a:rPr>
              <a:t>prop</a:t>
            </a:r>
            <a:r>
              <a:rPr lang="en-ID" sz="2200" b="1" i="1" dirty="0">
                <a:solidFill>
                  <a:srgbClr val="000000"/>
                </a:solidFill>
                <a:effectLst/>
                <a:latin typeface="Carlito"/>
              </a:rPr>
              <a:t> </a:t>
            </a:r>
            <a:r>
              <a:rPr lang="en-ID" sz="2200" b="0" i="0" dirty="0">
                <a:solidFill>
                  <a:srgbClr val="000000"/>
                </a:solidFill>
                <a:effectLst/>
                <a:latin typeface="Carlito"/>
              </a:rPr>
              <a:t>is greater than </a:t>
            </a:r>
            <a:r>
              <a:rPr lang="en-ID" sz="2200" b="1" i="1" dirty="0" err="1">
                <a:solidFill>
                  <a:srgbClr val="000000"/>
                </a:solidFill>
                <a:effectLst/>
                <a:latin typeface="Carlito"/>
              </a:rPr>
              <a:t>d</a:t>
            </a:r>
            <a:r>
              <a:rPr lang="en-ID" sz="2200" b="1" i="1" baseline="-25000" dirty="0" err="1">
                <a:solidFill>
                  <a:srgbClr val="000000"/>
                </a:solidFill>
                <a:effectLst/>
                <a:latin typeface="Carlito"/>
              </a:rPr>
              <a:t>trans</a:t>
            </a:r>
            <a:r>
              <a:rPr lang="en-ID" sz="2200" b="0" i="0" dirty="0">
                <a:solidFill>
                  <a:srgbClr val="000000"/>
                </a:solidFill>
                <a:effectLst/>
                <a:latin typeface="Carlito"/>
              </a:rPr>
              <a:t>. At time t = </a:t>
            </a:r>
            <a:r>
              <a:rPr lang="en-ID" sz="2200" b="1" i="1" dirty="0" err="1">
                <a:solidFill>
                  <a:srgbClr val="000000"/>
                </a:solidFill>
                <a:effectLst/>
                <a:latin typeface="Carlito"/>
              </a:rPr>
              <a:t>d</a:t>
            </a:r>
            <a:r>
              <a:rPr lang="en-ID" sz="2200" b="1" i="1" baseline="-25000" dirty="0" err="1">
                <a:solidFill>
                  <a:srgbClr val="000000"/>
                </a:solidFill>
                <a:effectLst/>
                <a:latin typeface="Carlito"/>
              </a:rPr>
              <a:t>trans</a:t>
            </a:r>
            <a:r>
              <a:rPr lang="en-ID" sz="2200" b="0" i="0" dirty="0">
                <a:solidFill>
                  <a:srgbClr val="000000"/>
                </a:solidFill>
                <a:effectLst/>
                <a:latin typeface="Carlito"/>
              </a:rPr>
              <a:t>, where is the first bit of the</a:t>
            </a:r>
            <a:br>
              <a:rPr lang="en-ID" sz="2200" b="0" i="0" dirty="0">
                <a:solidFill>
                  <a:srgbClr val="000000"/>
                </a:solidFill>
                <a:effectLst/>
                <a:latin typeface="Carlito"/>
              </a:rPr>
            </a:br>
            <a:r>
              <a:rPr lang="en-ID" sz="2200" b="0" i="0" dirty="0">
                <a:solidFill>
                  <a:srgbClr val="000000"/>
                </a:solidFill>
                <a:effectLst/>
                <a:latin typeface="Carlito"/>
              </a:rPr>
              <a:t>packet?</a:t>
            </a:r>
            <a:br>
              <a:rPr lang="en-ID" sz="2200" b="0" i="0" dirty="0">
                <a:solidFill>
                  <a:srgbClr val="000000"/>
                </a:solidFill>
                <a:effectLst/>
                <a:latin typeface="Carlito"/>
              </a:rPr>
            </a:br>
            <a:r>
              <a:rPr lang="en-ID" sz="2200" i="0" dirty="0">
                <a:solidFill>
                  <a:srgbClr val="00B050"/>
                </a:solidFill>
                <a:effectLst/>
                <a:latin typeface="Carlito"/>
              </a:rPr>
              <a:t>Flowing in the link and has not reached host B</a:t>
            </a:r>
            <a:br>
              <a:rPr lang="en-ID" sz="2200" b="1" i="0" dirty="0">
                <a:solidFill>
                  <a:srgbClr val="0000FF"/>
                </a:solidFill>
                <a:effectLst/>
                <a:latin typeface="Carlito"/>
              </a:rPr>
            </a:br>
            <a:r>
              <a:rPr lang="en-ID" sz="2200" b="0" i="0" dirty="0">
                <a:solidFill>
                  <a:srgbClr val="000000"/>
                </a:solidFill>
                <a:effectLst/>
                <a:latin typeface="Carlito"/>
              </a:rPr>
              <a:t>f) Suppose </a:t>
            </a:r>
            <a:r>
              <a:rPr lang="en-ID" sz="2200" b="1" i="1" dirty="0" err="1">
                <a:solidFill>
                  <a:srgbClr val="000000"/>
                </a:solidFill>
                <a:effectLst/>
                <a:latin typeface="Carlito"/>
              </a:rPr>
              <a:t>d</a:t>
            </a:r>
            <a:r>
              <a:rPr lang="en-ID" sz="2200" b="1" i="1" baseline="-25000" dirty="0" err="1">
                <a:solidFill>
                  <a:srgbClr val="000000"/>
                </a:solidFill>
                <a:effectLst/>
                <a:latin typeface="Carlito"/>
              </a:rPr>
              <a:t>prop</a:t>
            </a:r>
            <a:r>
              <a:rPr lang="en-ID" sz="2200" b="1" i="1" dirty="0">
                <a:solidFill>
                  <a:srgbClr val="000000"/>
                </a:solidFill>
                <a:effectLst/>
                <a:latin typeface="Carlito"/>
              </a:rPr>
              <a:t> </a:t>
            </a:r>
            <a:r>
              <a:rPr lang="en-ID" sz="2200" b="0" i="0" dirty="0">
                <a:solidFill>
                  <a:srgbClr val="000000"/>
                </a:solidFill>
                <a:effectLst/>
                <a:latin typeface="Carlito"/>
              </a:rPr>
              <a:t>is less than </a:t>
            </a:r>
            <a:r>
              <a:rPr lang="en-ID" sz="2200" b="1" i="1" dirty="0" err="1">
                <a:solidFill>
                  <a:srgbClr val="000000"/>
                </a:solidFill>
                <a:effectLst/>
                <a:latin typeface="Carlito"/>
              </a:rPr>
              <a:t>d</a:t>
            </a:r>
            <a:r>
              <a:rPr lang="en-ID" sz="2200" b="1" i="1" baseline="-25000" dirty="0" err="1">
                <a:solidFill>
                  <a:srgbClr val="000000"/>
                </a:solidFill>
                <a:effectLst/>
                <a:latin typeface="Carlito"/>
              </a:rPr>
              <a:t>trans</a:t>
            </a:r>
            <a:r>
              <a:rPr lang="en-ID" sz="2200" b="0" i="0" dirty="0">
                <a:solidFill>
                  <a:srgbClr val="000000"/>
                </a:solidFill>
                <a:effectLst/>
                <a:latin typeface="Carlito"/>
              </a:rPr>
              <a:t>. At time t = </a:t>
            </a:r>
            <a:r>
              <a:rPr lang="en-ID" sz="2200" b="1" i="1" dirty="0" err="1">
                <a:solidFill>
                  <a:srgbClr val="000000"/>
                </a:solidFill>
                <a:effectLst/>
                <a:latin typeface="Carlito"/>
              </a:rPr>
              <a:t>d</a:t>
            </a:r>
            <a:r>
              <a:rPr lang="en-ID" sz="2200" b="1" i="1" baseline="-25000" dirty="0" err="1">
                <a:solidFill>
                  <a:srgbClr val="000000"/>
                </a:solidFill>
                <a:effectLst/>
                <a:latin typeface="Carlito"/>
              </a:rPr>
              <a:t>trans</a:t>
            </a:r>
            <a:r>
              <a:rPr lang="en-ID" sz="2200" b="0" i="0" dirty="0">
                <a:solidFill>
                  <a:srgbClr val="000000"/>
                </a:solidFill>
                <a:effectLst/>
                <a:latin typeface="Carlito"/>
              </a:rPr>
              <a:t>, where is the first bit of the packet?</a:t>
            </a:r>
            <a:br>
              <a:rPr lang="en-ID" sz="2200" b="0" i="0" dirty="0">
                <a:solidFill>
                  <a:srgbClr val="000000"/>
                </a:solidFill>
                <a:effectLst/>
                <a:latin typeface="Carlito"/>
              </a:rPr>
            </a:br>
            <a:r>
              <a:rPr lang="en-ID" sz="2200" dirty="0">
                <a:solidFill>
                  <a:srgbClr val="00B050"/>
                </a:solidFill>
                <a:latin typeface="Carlito"/>
              </a:rPr>
              <a:t>It</a:t>
            </a:r>
            <a:r>
              <a:rPr lang="en-ID" sz="2200" i="0" dirty="0">
                <a:solidFill>
                  <a:srgbClr val="00B050"/>
                </a:solidFill>
                <a:effectLst/>
                <a:latin typeface="Carlito"/>
              </a:rPr>
              <a:t> has already reached host B</a:t>
            </a:r>
            <a:br>
              <a:rPr lang="en-ID" sz="2200" dirty="0">
                <a:latin typeface="Carlito"/>
              </a:rPr>
            </a:br>
            <a:endParaRPr lang="en-ID" sz="2200" i="0" dirty="0">
              <a:solidFill>
                <a:srgbClr val="00B050"/>
              </a:solidFill>
              <a:effectLst/>
              <a:latin typeface="Carlito"/>
            </a:endParaRPr>
          </a:p>
          <a:p>
            <a:pPr marL="457200" indent="-457200">
              <a:buAutoNum type="alphaLcParenR"/>
            </a:pPr>
            <a:endParaRPr lang="en-ID" sz="2400" i="0" dirty="0">
              <a:solidFill>
                <a:srgbClr val="00B050"/>
              </a:solidFill>
              <a:effectLst/>
              <a:latin typeface="Carlito-Bold"/>
            </a:endParaRPr>
          </a:p>
          <a:p>
            <a:pPr marL="0" indent="0">
              <a:buNone/>
            </a:pPr>
            <a:endParaRPr lang="en-ID" sz="3600" i="0" dirty="0">
              <a:solidFill>
                <a:srgbClr val="00B050"/>
              </a:solidFill>
              <a:effectLst/>
              <a:latin typeface="Carlito-Bold"/>
            </a:endParaRPr>
          </a:p>
          <a:p>
            <a:pPr marL="0" indent="0">
              <a:buNone/>
            </a:pPr>
            <a:endParaRPr lang="en-ID" sz="4800" i="0" dirty="0">
              <a:solidFill>
                <a:srgbClr val="00B050"/>
              </a:solidFill>
              <a:effectLst/>
              <a:latin typeface="Carlito-Bold"/>
            </a:endParaRPr>
          </a:p>
          <a:p>
            <a:pPr marL="457200" indent="-457200">
              <a:buAutoNum type="alphaLcParenR"/>
            </a:pPr>
            <a:endParaRPr lang="en-ID" sz="3600" i="0" dirty="0">
              <a:solidFill>
                <a:srgbClr val="00B050"/>
              </a:solidFill>
              <a:effectLst/>
              <a:latin typeface="Carlito-Bold"/>
            </a:endParaRPr>
          </a:p>
          <a:p>
            <a:pPr marL="0" indent="0">
              <a:buNone/>
            </a:pPr>
            <a:endParaRPr lang="en-ID" sz="3600" dirty="0">
              <a:solidFill>
                <a:srgbClr val="00B050"/>
              </a:solidFill>
            </a:endParaRPr>
          </a:p>
        </p:txBody>
      </p:sp>
      <p:pic>
        <p:nvPicPr>
          <p:cNvPr id="5" name="Picture 4" descr="Text&#10;&#10;Description automatically generated">
            <a:extLst>
              <a:ext uri="{FF2B5EF4-FFF2-40B4-BE49-F238E27FC236}">
                <a16:creationId xmlns:a16="http://schemas.microsoft.com/office/drawing/2014/main" id="{D0E8B3A8-167B-421C-A5BB-B10B749EFE74}"/>
              </a:ext>
            </a:extLst>
          </p:cNvPr>
          <p:cNvPicPr>
            <a:picLocks noChangeAspect="1"/>
          </p:cNvPicPr>
          <p:nvPr/>
        </p:nvPicPr>
        <p:blipFill>
          <a:blip r:embed="rId2"/>
          <a:stretch>
            <a:fillRect/>
          </a:stretch>
        </p:blipFill>
        <p:spPr>
          <a:xfrm>
            <a:off x="6409518" y="0"/>
            <a:ext cx="5782482" cy="1924319"/>
          </a:xfrm>
          <a:prstGeom prst="rect">
            <a:avLst/>
          </a:prstGeom>
        </p:spPr>
      </p:pic>
    </p:spTree>
    <p:extLst>
      <p:ext uri="{BB962C8B-B14F-4D97-AF65-F5344CB8AC3E}">
        <p14:creationId xmlns:p14="http://schemas.microsoft.com/office/powerpoint/2010/main" val="713113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EB520-9E0B-4EDC-A2AE-5DDD69A91E26}"/>
              </a:ext>
            </a:extLst>
          </p:cNvPr>
          <p:cNvSpPr>
            <a:spLocks noGrp="1"/>
          </p:cNvSpPr>
          <p:nvPr>
            <p:ph type="title"/>
          </p:nvPr>
        </p:nvSpPr>
        <p:spPr/>
        <p:txBody>
          <a:bodyPr/>
          <a:lstStyle/>
          <a:p>
            <a:r>
              <a:rPr lang="en-US" dirty="0"/>
              <a:t>Delays</a:t>
            </a:r>
            <a:endParaRPr lang="en-ID" dirty="0"/>
          </a:p>
        </p:txBody>
      </p:sp>
      <p:sp>
        <p:nvSpPr>
          <p:cNvPr id="3" name="Content Placeholder 2">
            <a:extLst>
              <a:ext uri="{FF2B5EF4-FFF2-40B4-BE49-F238E27FC236}">
                <a16:creationId xmlns:a16="http://schemas.microsoft.com/office/drawing/2014/main" id="{1B4B5D63-0631-4024-8E82-544485FE338C}"/>
              </a:ext>
            </a:extLst>
          </p:cNvPr>
          <p:cNvSpPr>
            <a:spLocks noGrp="1"/>
          </p:cNvSpPr>
          <p:nvPr>
            <p:ph idx="1"/>
          </p:nvPr>
        </p:nvSpPr>
        <p:spPr>
          <a:xfrm>
            <a:off x="838200" y="1924319"/>
            <a:ext cx="10515600" cy="4252644"/>
          </a:xfrm>
        </p:spPr>
        <p:txBody>
          <a:bodyPr>
            <a:normAutofit/>
          </a:bodyPr>
          <a:lstStyle/>
          <a:p>
            <a:pPr marL="0" indent="0">
              <a:buNone/>
            </a:pPr>
            <a:r>
              <a:rPr lang="en-ID" sz="2200" b="0" i="0" dirty="0">
                <a:solidFill>
                  <a:srgbClr val="000000"/>
                </a:solidFill>
                <a:effectLst/>
                <a:latin typeface="Carlito"/>
              </a:rPr>
              <a:t>g) Suppose </a:t>
            </a:r>
            <a:r>
              <a:rPr lang="en-ID" sz="2200" b="1" i="1" dirty="0">
                <a:solidFill>
                  <a:srgbClr val="000000"/>
                </a:solidFill>
                <a:effectLst/>
                <a:latin typeface="Carlito"/>
              </a:rPr>
              <a:t>s </a:t>
            </a:r>
            <a:r>
              <a:rPr lang="en-ID" sz="2200" b="0" i="0" dirty="0">
                <a:solidFill>
                  <a:srgbClr val="000000"/>
                </a:solidFill>
                <a:effectLst/>
                <a:latin typeface="Carlito"/>
              </a:rPr>
              <a:t>= 2.5 x 108, </a:t>
            </a:r>
            <a:r>
              <a:rPr lang="en-ID" sz="2200" b="1" i="1" dirty="0">
                <a:solidFill>
                  <a:srgbClr val="000000"/>
                </a:solidFill>
                <a:effectLst/>
                <a:latin typeface="Carlito"/>
              </a:rPr>
              <a:t>L </a:t>
            </a:r>
            <a:r>
              <a:rPr lang="en-ID" sz="2200" b="0" i="0" dirty="0">
                <a:solidFill>
                  <a:srgbClr val="000000"/>
                </a:solidFill>
                <a:effectLst/>
                <a:latin typeface="Carlito"/>
              </a:rPr>
              <a:t>= 120 bits, and </a:t>
            </a:r>
            <a:r>
              <a:rPr lang="en-ID" sz="2200" b="1" i="1" dirty="0">
                <a:solidFill>
                  <a:srgbClr val="000000"/>
                </a:solidFill>
                <a:effectLst/>
                <a:latin typeface="Carlito"/>
              </a:rPr>
              <a:t>R </a:t>
            </a:r>
            <a:r>
              <a:rPr lang="en-ID" sz="2200" b="0" i="0" dirty="0">
                <a:solidFill>
                  <a:srgbClr val="000000"/>
                </a:solidFill>
                <a:effectLst/>
                <a:latin typeface="Carlito"/>
              </a:rPr>
              <a:t>= 56 kbps. Find the distance </a:t>
            </a:r>
            <a:r>
              <a:rPr lang="en-ID" sz="2200" b="1" i="1" dirty="0">
                <a:solidFill>
                  <a:srgbClr val="000000"/>
                </a:solidFill>
                <a:effectLst/>
                <a:latin typeface="Carlito"/>
              </a:rPr>
              <a:t>m </a:t>
            </a:r>
            <a:r>
              <a:rPr lang="en-ID" sz="2200" b="0" i="0" dirty="0">
                <a:solidFill>
                  <a:srgbClr val="000000"/>
                </a:solidFill>
                <a:effectLst/>
                <a:latin typeface="Carlito"/>
              </a:rPr>
              <a:t>so that </a:t>
            </a:r>
            <a:r>
              <a:rPr lang="en-ID" sz="2200" b="1" i="1" dirty="0" err="1">
                <a:solidFill>
                  <a:srgbClr val="000000"/>
                </a:solidFill>
                <a:effectLst/>
                <a:latin typeface="Carlito"/>
              </a:rPr>
              <a:t>d</a:t>
            </a:r>
            <a:r>
              <a:rPr lang="en-ID" sz="2200" b="1" i="1" baseline="-25000" dirty="0" err="1">
                <a:solidFill>
                  <a:srgbClr val="000000"/>
                </a:solidFill>
                <a:effectLst/>
                <a:latin typeface="Carlito"/>
              </a:rPr>
              <a:t>prop</a:t>
            </a:r>
            <a:br>
              <a:rPr lang="en-ID" sz="2200" b="1" i="1" dirty="0">
                <a:solidFill>
                  <a:srgbClr val="000000"/>
                </a:solidFill>
                <a:effectLst/>
                <a:latin typeface="Carlito"/>
              </a:rPr>
            </a:br>
            <a:r>
              <a:rPr lang="en-ID" sz="2200" b="0" i="0" dirty="0">
                <a:solidFill>
                  <a:srgbClr val="000000"/>
                </a:solidFill>
                <a:effectLst/>
                <a:latin typeface="Carlito"/>
              </a:rPr>
              <a:t>equals </a:t>
            </a:r>
            <a:r>
              <a:rPr lang="en-ID" sz="2200" b="1" i="1" dirty="0" err="1">
                <a:solidFill>
                  <a:srgbClr val="000000"/>
                </a:solidFill>
                <a:effectLst/>
                <a:latin typeface="Carlito"/>
              </a:rPr>
              <a:t>d</a:t>
            </a:r>
            <a:r>
              <a:rPr lang="en-ID" sz="2200" b="1" i="1" baseline="-25000" dirty="0" err="1">
                <a:solidFill>
                  <a:srgbClr val="000000"/>
                </a:solidFill>
                <a:effectLst/>
                <a:latin typeface="Carlito"/>
              </a:rPr>
              <a:t>trans</a:t>
            </a:r>
            <a:r>
              <a:rPr lang="en-ID" sz="2200" b="0" i="0" dirty="0">
                <a:solidFill>
                  <a:srgbClr val="000000"/>
                </a:solidFill>
                <a:effectLst/>
                <a:latin typeface="Carlito"/>
              </a:rPr>
              <a:t>.</a:t>
            </a:r>
            <a:br>
              <a:rPr lang="en-ID" sz="2200" dirty="0">
                <a:latin typeface="Carlito"/>
              </a:rPr>
            </a:br>
            <a:endParaRPr lang="en-ID" sz="2200" i="0" dirty="0">
              <a:solidFill>
                <a:srgbClr val="00B050"/>
              </a:solidFill>
              <a:effectLst/>
              <a:latin typeface="Carlito"/>
            </a:endParaRPr>
          </a:p>
          <a:p>
            <a:pPr marL="0" indent="0">
              <a:buNone/>
            </a:pPr>
            <a:r>
              <a:rPr lang="en-ID" sz="2400" i="0" dirty="0">
                <a:solidFill>
                  <a:srgbClr val="00B050"/>
                </a:solidFill>
                <a:effectLst/>
                <a:latin typeface="Carlito-Bold"/>
              </a:rPr>
              <a:t>L/R = m/s</a:t>
            </a:r>
          </a:p>
          <a:p>
            <a:pPr marL="0" indent="0">
              <a:buNone/>
            </a:pPr>
            <a:r>
              <a:rPr lang="en-ID" sz="2400" i="0" dirty="0">
                <a:solidFill>
                  <a:srgbClr val="00B050"/>
                </a:solidFill>
                <a:effectLst/>
                <a:latin typeface="Carlito-Bold"/>
              </a:rPr>
              <a:t>m</a:t>
            </a:r>
            <a:r>
              <a:rPr lang="en-ID" sz="2400" dirty="0">
                <a:solidFill>
                  <a:srgbClr val="00B050"/>
                </a:solidFill>
                <a:latin typeface="Carlito-Bold"/>
              </a:rPr>
              <a:t> = L/R * s</a:t>
            </a:r>
          </a:p>
          <a:p>
            <a:pPr marL="0" indent="0">
              <a:buNone/>
            </a:pPr>
            <a:r>
              <a:rPr lang="en-ID" sz="2400" dirty="0">
                <a:solidFill>
                  <a:srgbClr val="00B050"/>
                </a:solidFill>
                <a:latin typeface="Carlito-Bold"/>
              </a:rPr>
              <a:t>m = 120/(56 * 1000) * (2.5 * 10</a:t>
            </a:r>
            <a:r>
              <a:rPr lang="en-ID" sz="2400" baseline="30000" dirty="0">
                <a:solidFill>
                  <a:srgbClr val="00B050"/>
                </a:solidFill>
                <a:latin typeface="Carlito-Bold"/>
              </a:rPr>
              <a:t>8</a:t>
            </a:r>
            <a:r>
              <a:rPr lang="en-ID" sz="2400" dirty="0">
                <a:solidFill>
                  <a:srgbClr val="00B050"/>
                </a:solidFill>
                <a:latin typeface="Carlito-Bold"/>
              </a:rPr>
              <a:t>) = 535714.2857 meters</a:t>
            </a:r>
            <a:endParaRPr lang="en-ID" sz="2400" i="0" baseline="30000" dirty="0">
              <a:solidFill>
                <a:srgbClr val="00B050"/>
              </a:solidFill>
              <a:effectLst/>
              <a:latin typeface="Carlito-Bold"/>
            </a:endParaRPr>
          </a:p>
          <a:p>
            <a:pPr marL="0" indent="0">
              <a:buNone/>
            </a:pPr>
            <a:endParaRPr lang="en-ID" sz="3600" i="0" dirty="0">
              <a:solidFill>
                <a:srgbClr val="00B050"/>
              </a:solidFill>
              <a:effectLst/>
              <a:latin typeface="Carlito-Bold"/>
            </a:endParaRPr>
          </a:p>
          <a:p>
            <a:pPr marL="0" indent="0">
              <a:buNone/>
            </a:pPr>
            <a:endParaRPr lang="en-ID" sz="4800" i="0" dirty="0">
              <a:solidFill>
                <a:srgbClr val="00B050"/>
              </a:solidFill>
              <a:effectLst/>
              <a:latin typeface="Carlito-Bold"/>
            </a:endParaRPr>
          </a:p>
          <a:p>
            <a:pPr marL="457200" indent="-457200">
              <a:buAutoNum type="alphaLcParenR"/>
            </a:pPr>
            <a:endParaRPr lang="en-ID" sz="3600" i="0" dirty="0">
              <a:solidFill>
                <a:srgbClr val="00B050"/>
              </a:solidFill>
              <a:effectLst/>
              <a:latin typeface="Carlito-Bold"/>
            </a:endParaRPr>
          </a:p>
          <a:p>
            <a:pPr marL="0" indent="0">
              <a:buNone/>
            </a:pPr>
            <a:endParaRPr lang="en-ID" sz="3600" dirty="0">
              <a:solidFill>
                <a:srgbClr val="00B050"/>
              </a:solidFill>
            </a:endParaRPr>
          </a:p>
        </p:txBody>
      </p:sp>
      <p:pic>
        <p:nvPicPr>
          <p:cNvPr id="5" name="Picture 4" descr="Text&#10;&#10;Description automatically generated">
            <a:extLst>
              <a:ext uri="{FF2B5EF4-FFF2-40B4-BE49-F238E27FC236}">
                <a16:creationId xmlns:a16="http://schemas.microsoft.com/office/drawing/2014/main" id="{D0E8B3A8-167B-421C-A5BB-B10B749EFE74}"/>
              </a:ext>
            </a:extLst>
          </p:cNvPr>
          <p:cNvPicPr>
            <a:picLocks noChangeAspect="1"/>
          </p:cNvPicPr>
          <p:nvPr/>
        </p:nvPicPr>
        <p:blipFill>
          <a:blip r:embed="rId2"/>
          <a:stretch>
            <a:fillRect/>
          </a:stretch>
        </p:blipFill>
        <p:spPr>
          <a:xfrm>
            <a:off x="6409518" y="0"/>
            <a:ext cx="5782482" cy="1924319"/>
          </a:xfrm>
          <a:prstGeom prst="rect">
            <a:avLst/>
          </a:prstGeom>
        </p:spPr>
      </p:pic>
    </p:spTree>
    <p:extLst>
      <p:ext uri="{BB962C8B-B14F-4D97-AF65-F5344CB8AC3E}">
        <p14:creationId xmlns:p14="http://schemas.microsoft.com/office/powerpoint/2010/main" val="2292960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EB520-9E0B-4EDC-A2AE-5DDD69A91E26}"/>
              </a:ext>
            </a:extLst>
          </p:cNvPr>
          <p:cNvSpPr>
            <a:spLocks noGrp="1"/>
          </p:cNvSpPr>
          <p:nvPr>
            <p:ph type="title"/>
          </p:nvPr>
        </p:nvSpPr>
        <p:spPr/>
        <p:txBody>
          <a:bodyPr/>
          <a:lstStyle/>
          <a:p>
            <a:r>
              <a:rPr lang="en-US" dirty="0"/>
              <a:t>Question 2</a:t>
            </a:r>
            <a:endParaRPr lang="en-ID" dirty="0"/>
          </a:p>
        </p:txBody>
      </p:sp>
      <p:sp>
        <p:nvSpPr>
          <p:cNvPr id="3" name="Content Placeholder 2">
            <a:extLst>
              <a:ext uri="{FF2B5EF4-FFF2-40B4-BE49-F238E27FC236}">
                <a16:creationId xmlns:a16="http://schemas.microsoft.com/office/drawing/2014/main" id="{1B4B5D63-0631-4024-8E82-544485FE338C}"/>
              </a:ext>
            </a:extLst>
          </p:cNvPr>
          <p:cNvSpPr>
            <a:spLocks noGrp="1"/>
          </p:cNvSpPr>
          <p:nvPr>
            <p:ph idx="1"/>
          </p:nvPr>
        </p:nvSpPr>
        <p:spPr>
          <a:xfrm>
            <a:off x="838200" y="1924319"/>
            <a:ext cx="10515600" cy="4252644"/>
          </a:xfrm>
        </p:spPr>
        <p:txBody>
          <a:bodyPr>
            <a:normAutofit/>
          </a:bodyPr>
          <a:lstStyle/>
          <a:p>
            <a:pPr marL="0" indent="0">
              <a:buNone/>
            </a:pPr>
            <a:r>
              <a:rPr lang="en-ID" sz="2200" b="0" i="0" dirty="0">
                <a:solidFill>
                  <a:srgbClr val="000000"/>
                </a:solidFill>
                <a:effectLst/>
                <a:latin typeface="Carlito"/>
              </a:rPr>
              <a:t>A packet switch receives a packet and determines the outbound link to which the packet should be forwarded. When the packet arrives, one other packet is halfway done being transmitted on this outbound link and four other packets are waiting to be transmitted. Packets are transmitted continuously in order of arrival. Suppose all packets are 1,500 bytes and the link rate is 2 Mbps.</a:t>
            </a:r>
          </a:p>
          <a:p>
            <a:pPr marL="457200" indent="-457200">
              <a:buAutoNum type="alphaLcParenR"/>
            </a:pPr>
            <a:r>
              <a:rPr lang="en-ID" sz="2200" dirty="0">
                <a:solidFill>
                  <a:srgbClr val="000000"/>
                </a:solidFill>
                <a:latin typeface="Carlito"/>
              </a:rPr>
              <a:t>What is the queuing delay for the packet?</a:t>
            </a:r>
          </a:p>
          <a:p>
            <a:pPr marL="0" indent="0">
              <a:buNone/>
            </a:pPr>
            <a:r>
              <a:rPr lang="en-ID" sz="2000" i="0" dirty="0" err="1">
                <a:solidFill>
                  <a:srgbClr val="00B050"/>
                </a:solidFill>
                <a:effectLst/>
                <a:latin typeface="Carlito-Bold"/>
              </a:rPr>
              <a:t>d</a:t>
            </a:r>
            <a:r>
              <a:rPr lang="en-ID" sz="2000" baseline="-25000" dirty="0" err="1">
                <a:solidFill>
                  <a:srgbClr val="00B050"/>
                </a:solidFill>
                <a:latin typeface="Carlito-Bold"/>
              </a:rPr>
              <a:t>queue</a:t>
            </a:r>
            <a:r>
              <a:rPr lang="en-ID" sz="2000" i="0" dirty="0">
                <a:solidFill>
                  <a:srgbClr val="00B050"/>
                </a:solidFill>
                <a:effectLst/>
                <a:latin typeface="Carlito-Bold"/>
              </a:rPr>
              <a:t> = (4.5 * 1500 * 8) / 2 * 10</a:t>
            </a:r>
            <a:r>
              <a:rPr lang="en-ID" sz="2000" i="0" baseline="30000" dirty="0">
                <a:solidFill>
                  <a:srgbClr val="00B050"/>
                </a:solidFill>
                <a:effectLst/>
                <a:latin typeface="Carlito-Bold"/>
              </a:rPr>
              <a:t>6</a:t>
            </a:r>
            <a:r>
              <a:rPr lang="en-ID" sz="2000" i="0" dirty="0">
                <a:solidFill>
                  <a:srgbClr val="00B050"/>
                </a:solidFill>
                <a:effectLst/>
                <a:latin typeface="Carlito-Bold"/>
              </a:rPr>
              <a:t> = 27 * 10</a:t>
            </a:r>
            <a:r>
              <a:rPr lang="en-ID" sz="2000" i="0" baseline="30000" dirty="0">
                <a:solidFill>
                  <a:srgbClr val="00B050"/>
                </a:solidFill>
                <a:effectLst/>
                <a:latin typeface="Carlito-Bold"/>
              </a:rPr>
              <a:t>-3</a:t>
            </a:r>
            <a:r>
              <a:rPr lang="en-ID" sz="2000" i="0" dirty="0">
                <a:solidFill>
                  <a:srgbClr val="00B050"/>
                </a:solidFill>
                <a:effectLst/>
                <a:latin typeface="Carlito-Bold"/>
              </a:rPr>
              <a:t> sec</a:t>
            </a:r>
            <a:endParaRPr lang="en-ID" sz="2200" b="1" dirty="0">
              <a:solidFill>
                <a:srgbClr val="000000"/>
              </a:solidFill>
              <a:latin typeface="Carlito"/>
            </a:endParaRPr>
          </a:p>
          <a:p>
            <a:pPr marL="457200" indent="-457200">
              <a:buFont typeface="+mj-lt"/>
              <a:buAutoNum type="alphaLcParenR" startAt="2"/>
            </a:pPr>
            <a:r>
              <a:rPr lang="en-ID" sz="2200" dirty="0">
                <a:latin typeface="Carlito"/>
              </a:rPr>
              <a:t>More generally, what is the queuing delay when all packets have length L (bits), the transmission rate is R, x bits of the currently-being-transmitted packet have been transmitted, and n packets are already in the queue?</a:t>
            </a:r>
          </a:p>
          <a:p>
            <a:pPr marL="0" indent="0">
              <a:buNone/>
            </a:pPr>
            <a:r>
              <a:rPr lang="en-ID" sz="2000" i="0" dirty="0" err="1">
                <a:solidFill>
                  <a:srgbClr val="00B050"/>
                </a:solidFill>
                <a:effectLst/>
                <a:latin typeface="Carlito-Bold"/>
              </a:rPr>
              <a:t>d</a:t>
            </a:r>
            <a:r>
              <a:rPr lang="en-ID" sz="2000" baseline="-25000" dirty="0" err="1">
                <a:solidFill>
                  <a:srgbClr val="00B050"/>
                </a:solidFill>
                <a:latin typeface="Carlito-Bold"/>
              </a:rPr>
              <a:t>queue</a:t>
            </a:r>
            <a:r>
              <a:rPr lang="en-ID" sz="2000" i="0" dirty="0">
                <a:solidFill>
                  <a:srgbClr val="00B050"/>
                </a:solidFill>
                <a:effectLst/>
                <a:latin typeface="Carlito-Bold"/>
              </a:rPr>
              <a:t> = (</a:t>
            </a:r>
            <a:r>
              <a:rPr lang="en-ID" sz="2000" i="0" dirty="0" err="1">
                <a:solidFill>
                  <a:srgbClr val="00B050"/>
                </a:solidFill>
                <a:effectLst/>
                <a:latin typeface="Carlito-Bold"/>
              </a:rPr>
              <a:t>nL</a:t>
            </a:r>
            <a:r>
              <a:rPr lang="en-ID" sz="2000" i="0" dirty="0">
                <a:solidFill>
                  <a:srgbClr val="00B050"/>
                </a:solidFill>
                <a:effectLst/>
                <a:latin typeface="Carlito-Bold"/>
              </a:rPr>
              <a:t> + (L-x)) / R</a:t>
            </a:r>
            <a:endParaRPr lang="en-ID" sz="2000" b="1" dirty="0">
              <a:solidFill>
                <a:srgbClr val="000000"/>
              </a:solidFill>
              <a:latin typeface="Carlito"/>
            </a:endParaRPr>
          </a:p>
          <a:p>
            <a:pPr marL="0" indent="0">
              <a:buNone/>
            </a:pPr>
            <a:endParaRPr lang="en-ID" sz="3600" i="0" dirty="0">
              <a:solidFill>
                <a:srgbClr val="00B050"/>
              </a:solidFill>
              <a:effectLst/>
              <a:latin typeface="Carlito-Bold"/>
            </a:endParaRPr>
          </a:p>
          <a:p>
            <a:pPr marL="0" indent="0">
              <a:buNone/>
            </a:pPr>
            <a:endParaRPr lang="en-ID" sz="4800" i="0" dirty="0">
              <a:solidFill>
                <a:srgbClr val="00B050"/>
              </a:solidFill>
              <a:effectLst/>
              <a:latin typeface="Carlito-Bold"/>
            </a:endParaRPr>
          </a:p>
          <a:p>
            <a:pPr marL="457200" indent="-457200">
              <a:buAutoNum type="alphaLcParenR"/>
            </a:pPr>
            <a:endParaRPr lang="en-ID" sz="3600" i="0" dirty="0">
              <a:solidFill>
                <a:srgbClr val="00B050"/>
              </a:solidFill>
              <a:effectLst/>
              <a:latin typeface="Carlito-Bold"/>
            </a:endParaRPr>
          </a:p>
          <a:p>
            <a:pPr marL="0" indent="0">
              <a:buNone/>
            </a:pPr>
            <a:endParaRPr lang="en-ID" sz="3600" dirty="0">
              <a:solidFill>
                <a:srgbClr val="00B050"/>
              </a:solidFill>
            </a:endParaRPr>
          </a:p>
        </p:txBody>
      </p:sp>
    </p:spTree>
    <p:extLst>
      <p:ext uri="{BB962C8B-B14F-4D97-AF65-F5344CB8AC3E}">
        <p14:creationId xmlns:p14="http://schemas.microsoft.com/office/powerpoint/2010/main" val="2654963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4B5D63-0631-4024-8E82-544485FE338C}"/>
              </a:ext>
            </a:extLst>
          </p:cNvPr>
          <p:cNvSpPr>
            <a:spLocks noGrp="1"/>
          </p:cNvSpPr>
          <p:nvPr>
            <p:ph idx="1"/>
          </p:nvPr>
        </p:nvSpPr>
        <p:spPr>
          <a:xfrm>
            <a:off x="838199" y="4285417"/>
            <a:ext cx="10515600" cy="1757075"/>
          </a:xfrm>
        </p:spPr>
        <p:txBody>
          <a:bodyPr>
            <a:normAutofit lnSpcReduction="10000"/>
          </a:bodyPr>
          <a:lstStyle/>
          <a:p>
            <a:pPr marL="457200" indent="-457200">
              <a:buAutoNum type="alphaLcParenR"/>
            </a:pPr>
            <a:r>
              <a:rPr lang="en-ID" sz="1800" dirty="0">
                <a:solidFill>
                  <a:srgbClr val="000000"/>
                </a:solidFill>
                <a:latin typeface="Carlito"/>
              </a:rPr>
              <a:t>Consider sending the message from source to destination </a:t>
            </a:r>
            <a:r>
              <a:rPr lang="en-ID" sz="1800" b="1" dirty="0">
                <a:solidFill>
                  <a:srgbClr val="000000"/>
                </a:solidFill>
                <a:latin typeface="Carlito"/>
              </a:rPr>
              <a:t>without</a:t>
            </a:r>
            <a:r>
              <a:rPr lang="en-ID" sz="1800" dirty="0">
                <a:solidFill>
                  <a:srgbClr val="000000"/>
                </a:solidFill>
                <a:latin typeface="Carlito"/>
              </a:rPr>
              <a:t> message segmentation. How long does it take to move the message from the source host to the first packet switch (router)?</a:t>
            </a:r>
          </a:p>
          <a:p>
            <a:pPr marL="0" indent="0">
              <a:buNone/>
            </a:pPr>
            <a:r>
              <a:rPr lang="en-ID" sz="1600" i="0" dirty="0">
                <a:solidFill>
                  <a:srgbClr val="00B050"/>
                </a:solidFill>
                <a:effectLst/>
                <a:latin typeface="Carlito-Bold"/>
              </a:rPr>
              <a:t>Time to send message = (8 * 10</a:t>
            </a:r>
            <a:r>
              <a:rPr lang="en-ID" sz="1600" i="0" baseline="30000" dirty="0">
                <a:solidFill>
                  <a:srgbClr val="00B050"/>
                </a:solidFill>
                <a:effectLst/>
                <a:latin typeface="Carlito-Bold"/>
              </a:rPr>
              <a:t>6</a:t>
            </a:r>
            <a:r>
              <a:rPr lang="en-ID" sz="1600" i="0" dirty="0">
                <a:solidFill>
                  <a:srgbClr val="00B050"/>
                </a:solidFill>
                <a:effectLst/>
                <a:latin typeface="Carlito-Bold"/>
              </a:rPr>
              <a:t>) / (2 * 10</a:t>
            </a:r>
            <a:r>
              <a:rPr lang="en-ID" sz="1600" i="0" baseline="30000" dirty="0">
                <a:solidFill>
                  <a:srgbClr val="00B050"/>
                </a:solidFill>
                <a:effectLst/>
                <a:latin typeface="Carlito-Bold"/>
              </a:rPr>
              <a:t>6</a:t>
            </a:r>
            <a:r>
              <a:rPr lang="en-ID" sz="1600" i="0" dirty="0">
                <a:solidFill>
                  <a:srgbClr val="00B050"/>
                </a:solidFill>
                <a:effectLst/>
                <a:latin typeface="Carlito-Bold"/>
              </a:rPr>
              <a:t> ) = 4 sec</a:t>
            </a:r>
            <a:endParaRPr lang="en-ID" sz="1800" b="1" dirty="0">
              <a:solidFill>
                <a:srgbClr val="000000"/>
              </a:solidFill>
              <a:latin typeface="Carlito"/>
            </a:endParaRPr>
          </a:p>
          <a:p>
            <a:pPr marL="457200" indent="-457200">
              <a:buFont typeface="+mj-lt"/>
              <a:buAutoNum type="alphaLcParenR" startAt="2"/>
            </a:pPr>
            <a:r>
              <a:rPr lang="en-ID" sz="1800" dirty="0">
                <a:latin typeface="Carlito"/>
              </a:rPr>
              <a:t>Following a), what is the total time to move the message from source host to destination host? Keeping in mind that each switch uses store-and-forward packet switching.</a:t>
            </a:r>
          </a:p>
          <a:p>
            <a:pPr marL="0" indent="0">
              <a:buNone/>
            </a:pPr>
            <a:r>
              <a:rPr lang="en-ID" sz="1600" i="0" dirty="0">
                <a:solidFill>
                  <a:srgbClr val="00B050"/>
                </a:solidFill>
                <a:effectLst/>
                <a:latin typeface="Carlito-Bold"/>
              </a:rPr>
              <a:t>Store and forward -&gt; 4 + 4 + 4 = 12 sec</a:t>
            </a:r>
            <a:endParaRPr lang="en-ID" sz="3600" dirty="0">
              <a:solidFill>
                <a:srgbClr val="00B050"/>
              </a:solidFill>
            </a:endParaRPr>
          </a:p>
        </p:txBody>
      </p:sp>
      <p:pic>
        <p:nvPicPr>
          <p:cNvPr id="5" name="Picture 4" descr="Timeline&#10;&#10;Description automatically generated">
            <a:extLst>
              <a:ext uri="{FF2B5EF4-FFF2-40B4-BE49-F238E27FC236}">
                <a16:creationId xmlns:a16="http://schemas.microsoft.com/office/drawing/2014/main" id="{809F0A44-1062-464B-8A2B-1246EAD11A0B}"/>
              </a:ext>
            </a:extLst>
          </p:cNvPr>
          <p:cNvPicPr>
            <a:picLocks noChangeAspect="1"/>
          </p:cNvPicPr>
          <p:nvPr/>
        </p:nvPicPr>
        <p:blipFill>
          <a:blip r:embed="rId2"/>
          <a:stretch>
            <a:fillRect/>
          </a:stretch>
        </p:blipFill>
        <p:spPr>
          <a:xfrm>
            <a:off x="2980890" y="170043"/>
            <a:ext cx="6230219" cy="4115374"/>
          </a:xfrm>
          <a:prstGeom prst="rect">
            <a:avLst/>
          </a:prstGeom>
        </p:spPr>
      </p:pic>
    </p:spTree>
    <p:extLst>
      <p:ext uri="{BB962C8B-B14F-4D97-AF65-F5344CB8AC3E}">
        <p14:creationId xmlns:p14="http://schemas.microsoft.com/office/powerpoint/2010/main" val="890425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4B5D63-0631-4024-8E82-544485FE338C}"/>
              </a:ext>
            </a:extLst>
          </p:cNvPr>
          <p:cNvSpPr>
            <a:spLocks noGrp="1"/>
          </p:cNvSpPr>
          <p:nvPr>
            <p:ph idx="1"/>
          </p:nvPr>
        </p:nvSpPr>
        <p:spPr>
          <a:xfrm>
            <a:off x="838199" y="3263153"/>
            <a:ext cx="10515600" cy="2779339"/>
          </a:xfrm>
        </p:spPr>
        <p:txBody>
          <a:bodyPr>
            <a:normAutofit fontScale="92500" lnSpcReduction="10000"/>
          </a:bodyPr>
          <a:lstStyle/>
          <a:p>
            <a:pPr marL="457200" indent="-457200">
              <a:buFont typeface="+mj-lt"/>
              <a:buAutoNum type="alphaLcParenR" startAt="3"/>
            </a:pPr>
            <a:r>
              <a:rPr lang="en-ID" sz="1800" dirty="0">
                <a:solidFill>
                  <a:srgbClr val="000000"/>
                </a:solidFill>
                <a:latin typeface="Carlito"/>
              </a:rPr>
              <a:t>Now suppose that the message is segmented into 800 packets, with each packet being 10,000 bits long. How long does it take to move the first packet from source host to the first switch? When the first packet is being sent from the first switch to the second switch, the second packet is being sent from the source host to the first switch. At what time will the second packet be fully received at the first switch?</a:t>
            </a:r>
          </a:p>
          <a:p>
            <a:pPr marL="0" indent="0">
              <a:buNone/>
            </a:pPr>
            <a:r>
              <a:rPr lang="en-ID" sz="1600" i="0" dirty="0">
                <a:solidFill>
                  <a:srgbClr val="00B050"/>
                </a:solidFill>
                <a:effectLst/>
                <a:latin typeface="Carlito-Bold"/>
              </a:rPr>
              <a:t>Time to send 1</a:t>
            </a:r>
            <a:r>
              <a:rPr lang="en-ID" sz="1600" i="0" baseline="30000" dirty="0">
                <a:solidFill>
                  <a:srgbClr val="00B050"/>
                </a:solidFill>
                <a:effectLst/>
                <a:latin typeface="Carlito-Bold"/>
              </a:rPr>
              <a:t>st</a:t>
            </a:r>
            <a:r>
              <a:rPr lang="en-ID" sz="1600" i="0" dirty="0">
                <a:solidFill>
                  <a:srgbClr val="00B050"/>
                </a:solidFill>
                <a:effectLst/>
                <a:latin typeface="Carlito-Bold"/>
              </a:rPr>
              <a:t> packet to 1</a:t>
            </a:r>
            <a:r>
              <a:rPr lang="en-ID" sz="1600" i="0" baseline="30000" dirty="0">
                <a:solidFill>
                  <a:srgbClr val="00B050"/>
                </a:solidFill>
                <a:effectLst/>
                <a:latin typeface="Carlito-Bold"/>
              </a:rPr>
              <a:t>st</a:t>
            </a:r>
            <a:r>
              <a:rPr lang="en-ID" sz="1600" i="0" dirty="0">
                <a:solidFill>
                  <a:srgbClr val="00B050"/>
                </a:solidFill>
                <a:effectLst/>
                <a:latin typeface="Carlito-Bold"/>
              </a:rPr>
              <a:t> switch = 10000 / (2 * 10</a:t>
            </a:r>
            <a:r>
              <a:rPr lang="en-ID" sz="1600" i="0" baseline="30000" dirty="0">
                <a:solidFill>
                  <a:srgbClr val="00B050"/>
                </a:solidFill>
                <a:effectLst/>
                <a:latin typeface="Carlito-Bold"/>
              </a:rPr>
              <a:t>6</a:t>
            </a:r>
            <a:r>
              <a:rPr lang="en-ID" sz="1600" i="0" dirty="0">
                <a:solidFill>
                  <a:srgbClr val="00B050"/>
                </a:solidFill>
                <a:effectLst/>
                <a:latin typeface="Carlito-Bold"/>
              </a:rPr>
              <a:t> ) = 5 * 10</a:t>
            </a:r>
            <a:r>
              <a:rPr lang="en-ID" sz="1600" i="0" baseline="30000" dirty="0">
                <a:solidFill>
                  <a:srgbClr val="00B050"/>
                </a:solidFill>
                <a:effectLst/>
                <a:latin typeface="Carlito-Bold"/>
              </a:rPr>
              <a:t>-3</a:t>
            </a:r>
            <a:r>
              <a:rPr lang="en-ID" sz="1600" i="0" dirty="0">
                <a:solidFill>
                  <a:srgbClr val="00B050"/>
                </a:solidFill>
                <a:effectLst/>
                <a:latin typeface="Carlito-Bold"/>
              </a:rPr>
              <a:t> sec</a:t>
            </a:r>
          </a:p>
          <a:p>
            <a:pPr marL="0" indent="0">
              <a:buNone/>
            </a:pPr>
            <a:r>
              <a:rPr lang="en-ID" sz="1600" dirty="0">
                <a:solidFill>
                  <a:srgbClr val="00B050"/>
                </a:solidFill>
                <a:latin typeface="Carlito-Bold"/>
              </a:rPr>
              <a:t>Time for 2</a:t>
            </a:r>
            <a:r>
              <a:rPr lang="en-ID" sz="1600" baseline="30000" dirty="0">
                <a:solidFill>
                  <a:srgbClr val="00B050"/>
                </a:solidFill>
                <a:latin typeface="Carlito-Bold"/>
              </a:rPr>
              <a:t>nd</a:t>
            </a:r>
            <a:r>
              <a:rPr lang="en-ID" sz="1600" dirty="0">
                <a:solidFill>
                  <a:srgbClr val="00B050"/>
                </a:solidFill>
                <a:latin typeface="Carlito-Bold"/>
              </a:rPr>
              <a:t>  packet to be received at 1</a:t>
            </a:r>
            <a:r>
              <a:rPr lang="en-ID" sz="1600" baseline="30000" dirty="0">
                <a:solidFill>
                  <a:srgbClr val="00B050"/>
                </a:solidFill>
                <a:latin typeface="Carlito-Bold"/>
              </a:rPr>
              <a:t>st</a:t>
            </a:r>
            <a:r>
              <a:rPr lang="en-ID" sz="1600" dirty="0">
                <a:solidFill>
                  <a:srgbClr val="00B050"/>
                </a:solidFill>
                <a:latin typeface="Carlito-Bold"/>
              </a:rPr>
              <a:t> switch = </a:t>
            </a:r>
            <a:r>
              <a:rPr lang="en-ID" sz="1800" i="0" dirty="0">
                <a:solidFill>
                  <a:srgbClr val="00B050"/>
                </a:solidFill>
                <a:effectLst/>
                <a:latin typeface="Carlito-Bold"/>
              </a:rPr>
              <a:t>5 * 10</a:t>
            </a:r>
            <a:r>
              <a:rPr lang="en-ID" sz="1800" i="0" baseline="30000" dirty="0">
                <a:solidFill>
                  <a:srgbClr val="00B050"/>
                </a:solidFill>
                <a:effectLst/>
                <a:latin typeface="Carlito-Bold"/>
              </a:rPr>
              <a:t>-3</a:t>
            </a:r>
            <a:r>
              <a:rPr lang="en-ID" sz="1800" i="0" dirty="0">
                <a:solidFill>
                  <a:srgbClr val="00B050"/>
                </a:solidFill>
                <a:effectLst/>
                <a:latin typeface="Carlito-Bold"/>
              </a:rPr>
              <a:t> + 5 * 10</a:t>
            </a:r>
            <a:r>
              <a:rPr lang="en-ID" sz="1800" i="0" baseline="30000" dirty="0">
                <a:solidFill>
                  <a:srgbClr val="00B050"/>
                </a:solidFill>
                <a:effectLst/>
                <a:latin typeface="Carlito-Bold"/>
              </a:rPr>
              <a:t>-3 </a:t>
            </a:r>
            <a:r>
              <a:rPr lang="en-ID" sz="1800" i="0" dirty="0">
                <a:solidFill>
                  <a:srgbClr val="00B050"/>
                </a:solidFill>
                <a:effectLst/>
                <a:latin typeface="Carlito-Bold"/>
              </a:rPr>
              <a:t> = 10 * 10</a:t>
            </a:r>
            <a:r>
              <a:rPr lang="en-ID" sz="1800" i="0" baseline="30000" dirty="0">
                <a:solidFill>
                  <a:srgbClr val="00B050"/>
                </a:solidFill>
                <a:effectLst/>
                <a:latin typeface="Carlito-Bold"/>
              </a:rPr>
              <a:t>-3</a:t>
            </a:r>
            <a:r>
              <a:rPr lang="en-ID" sz="1800" i="0" dirty="0">
                <a:solidFill>
                  <a:srgbClr val="00B050"/>
                </a:solidFill>
                <a:effectLst/>
                <a:latin typeface="Carlito-Bold"/>
              </a:rPr>
              <a:t> sec</a:t>
            </a:r>
            <a:endParaRPr lang="en-ID" sz="1800" dirty="0">
              <a:solidFill>
                <a:srgbClr val="000000"/>
              </a:solidFill>
              <a:latin typeface="Carlito"/>
            </a:endParaRPr>
          </a:p>
          <a:p>
            <a:pPr marL="457200" indent="-457200">
              <a:buFont typeface="+mj-lt"/>
              <a:buAutoNum type="alphaLcParenR" startAt="4"/>
            </a:pPr>
            <a:r>
              <a:rPr lang="en-ID" sz="1800" dirty="0">
                <a:latin typeface="Carlito"/>
              </a:rPr>
              <a:t>How long does it take to move the file from source host to destination host when message segmentation is used? Compare this result with your answer in part b) and comment.</a:t>
            </a:r>
          </a:p>
          <a:p>
            <a:pPr marL="0" indent="0">
              <a:buNone/>
            </a:pPr>
            <a:r>
              <a:rPr lang="en-ID" sz="1600" i="0" dirty="0">
                <a:solidFill>
                  <a:srgbClr val="00B050"/>
                </a:solidFill>
                <a:effectLst/>
                <a:latin typeface="Carlito-Bold"/>
              </a:rPr>
              <a:t>No Segmentation = 12 sec</a:t>
            </a:r>
          </a:p>
          <a:p>
            <a:pPr marL="0" indent="0">
              <a:buNone/>
            </a:pPr>
            <a:r>
              <a:rPr lang="en-ID" sz="1600" dirty="0">
                <a:solidFill>
                  <a:srgbClr val="00B050"/>
                </a:solidFill>
                <a:latin typeface="Carlito-Bold"/>
              </a:rPr>
              <a:t>Segmentation = 15 * 10</a:t>
            </a:r>
            <a:r>
              <a:rPr lang="en-ID" sz="1600" baseline="30000" dirty="0">
                <a:solidFill>
                  <a:srgbClr val="00B050"/>
                </a:solidFill>
                <a:latin typeface="Carlito-Bold"/>
              </a:rPr>
              <a:t>-3</a:t>
            </a:r>
            <a:r>
              <a:rPr lang="en-ID" sz="1600" dirty="0">
                <a:solidFill>
                  <a:srgbClr val="00B050"/>
                </a:solidFill>
                <a:latin typeface="Carlito-Bold"/>
              </a:rPr>
              <a:t> + 799 * (5 * 10</a:t>
            </a:r>
            <a:r>
              <a:rPr lang="en-ID" sz="1600" baseline="30000" dirty="0">
                <a:solidFill>
                  <a:srgbClr val="00B050"/>
                </a:solidFill>
                <a:latin typeface="Carlito-Bold"/>
              </a:rPr>
              <a:t>-3</a:t>
            </a:r>
            <a:r>
              <a:rPr lang="en-ID" sz="1600" dirty="0">
                <a:solidFill>
                  <a:srgbClr val="00B050"/>
                </a:solidFill>
                <a:latin typeface="Carlito-Bold"/>
              </a:rPr>
              <a:t>) = 4 sec</a:t>
            </a:r>
            <a:endParaRPr lang="en-ID" sz="3600" dirty="0">
              <a:solidFill>
                <a:srgbClr val="00B050"/>
              </a:solidFill>
            </a:endParaRPr>
          </a:p>
        </p:txBody>
      </p:sp>
      <p:pic>
        <p:nvPicPr>
          <p:cNvPr id="5" name="Picture 4" descr="Timeline&#10;&#10;Description automatically generated">
            <a:extLst>
              <a:ext uri="{FF2B5EF4-FFF2-40B4-BE49-F238E27FC236}">
                <a16:creationId xmlns:a16="http://schemas.microsoft.com/office/drawing/2014/main" id="{809F0A44-1062-464B-8A2B-1246EAD11A0B}"/>
              </a:ext>
            </a:extLst>
          </p:cNvPr>
          <p:cNvPicPr>
            <a:picLocks noChangeAspect="1"/>
          </p:cNvPicPr>
          <p:nvPr/>
        </p:nvPicPr>
        <p:blipFill rotWithShape="1">
          <a:blip r:embed="rId2"/>
          <a:srcRect t="29850"/>
          <a:stretch/>
        </p:blipFill>
        <p:spPr>
          <a:xfrm>
            <a:off x="2980889" y="206187"/>
            <a:ext cx="6230219" cy="2886923"/>
          </a:xfrm>
          <a:prstGeom prst="rect">
            <a:avLst/>
          </a:prstGeom>
        </p:spPr>
      </p:pic>
    </p:spTree>
    <p:extLst>
      <p:ext uri="{BB962C8B-B14F-4D97-AF65-F5344CB8AC3E}">
        <p14:creationId xmlns:p14="http://schemas.microsoft.com/office/powerpoint/2010/main" val="368798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4B5D63-0631-4024-8E82-544485FE338C}"/>
              </a:ext>
            </a:extLst>
          </p:cNvPr>
          <p:cNvSpPr>
            <a:spLocks noGrp="1"/>
          </p:cNvSpPr>
          <p:nvPr>
            <p:ph idx="1"/>
          </p:nvPr>
        </p:nvSpPr>
        <p:spPr>
          <a:xfrm>
            <a:off x="838199" y="959225"/>
            <a:ext cx="10515600" cy="2375646"/>
          </a:xfrm>
        </p:spPr>
        <p:txBody>
          <a:bodyPr>
            <a:normAutofit/>
          </a:bodyPr>
          <a:lstStyle/>
          <a:p>
            <a:pPr marL="342900" marR="0" lvl="0" indent="-342900" algn="just">
              <a:lnSpc>
                <a:spcPct val="115000"/>
              </a:lnSpc>
              <a:spcBef>
                <a:spcPts val="0"/>
              </a:spcBef>
              <a:spcAft>
                <a:spcPts val="600"/>
              </a:spcAft>
              <a:buFont typeface="+mj-lt"/>
              <a:buAutoNum type="alphaLcParenR" startAt="5"/>
            </a:pPr>
            <a:r>
              <a:rPr lang="en-US" sz="1800" dirty="0">
                <a:effectLst/>
                <a:latin typeface="Carlito"/>
                <a:ea typeface="Calibri" panose="020F0502020204030204" pitchFamily="34" charset="0"/>
                <a:cs typeface="Times New Roman" panose="02020603050405020304" pitchFamily="18" charset="0"/>
              </a:rPr>
              <a:t>In addition to reducing delay, what are reasons to use message segmentation?</a:t>
            </a:r>
            <a:endParaRPr lang="en-ID" sz="1800" dirty="0">
              <a:effectLst/>
              <a:latin typeface="Carlito"/>
              <a:ea typeface="Calibri" panose="020F0502020204030204" pitchFamily="34" charset="0"/>
              <a:cs typeface="Times New Roman" panose="02020603050405020304" pitchFamily="18" charset="0"/>
            </a:endParaRPr>
          </a:p>
          <a:p>
            <a:pPr marL="0" indent="0">
              <a:buNone/>
            </a:pPr>
            <a:r>
              <a:rPr lang="en-ID" sz="1600" i="0" dirty="0">
                <a:solidFill>
                  <a:srgbClr val="00B050"/>
                </a:solidFill>
                <a:effectLst/>
                <a:latin typeface="Carlito"/>
              </a:rPr>
              <a:t>Bit error results in message retransmission</a:t>
            </a:r>
          </a:p>
          <a:p>
            <a:pPr marL="0" indent="0">
              <a:buNone/>
            </a:pPr>
            <a:r>
              <a:rPr lang="en-ID" sz="1600" i="0" dirty="0">
                <a:solidFill>
                  <a:srgbClr val="00B050"/>
                </a:solidFill>
                <a:effectLst/>
                <a:latin typeface="Carlito"/>
              </a:rPr>
              <a:t>Convoy effect</a:t>
            </a:r>
            <a:endParaRPr lang="en-ID" sz="1800" dirty="0">
              <a:solidFill>
                <a:srgbClr val="000000"/>
              </a:solidFill>
              <a:latin typeface="Carlito"/>
            </a:endParaRPr>
          </a:p>
          <a:p>
            <a:pPr marL="457200" indent="-457200">
              <a:buFont typeface="+mj-lt"/>
              <a:buAutoNum type="alphaLcParenR" startAt="6"/>
            </a:pPr>
            <a:r>
              <a:rPr lang="en-ID" sz="1800" dirty="0">
                <a:latin typeface="Carlito"/>
              </a:rPr>
              <a:t>Drawbacks of message segmentation</a:t>
            </a:r>
          </a:p>
          <a:p>
            <a:pPr marL="0" indent="0">
              <a:buNone/>
            </a:pPr>
            <a:r>
              <a:rPr lang="en-ID" sz="1600" i="0" dirty="0">
                <a:solidFill>
                  <a:srgbClr val="00B050"/>
                </a:solidFill>
                <a:effectLst/>
                <a:latin typeface="Carlito"/>
              </a:rPr>
              <a:t>Packet re-ordering</a:t>
            </a:r>
          </a:p>
          <a:p>
            <a:pPr marL="0" indent="0">
              <a:buNone/>
            </a:pPr>
            <a:r>
              <a:rPr lang="en-ID" sz="1600" i="0" dirty="0">
                <a:solidFill>
                  <a:srgbClr val="00B050"/>
                </a:solidFill>
                <a:effectLst/>
                <a:latin typeface="Carlito"/>
              </a:rPr>
              <a:t>Many smaller packets with each packets carry packet header. This results in overhead (to be discussed later in lecture)</a:t>
            </a:r>
            <a:endParaRPr lang="en-ID" sz="3600" dirty="0">
              <a:solidFill>
                <a:srgbClr val="00B050"/>
              </a:solidFill>
              <a:latin typeface="Carlito"/>
            </a:endParaRPr>
          </a:p>
        </p:txBody>
      </p:sp>
    </p:spTree>
    <p:extLst>
      <p:ext uri="{BB962C8B-B14F-4D97-AF65-F5344CB8AC3E}">
        <p14:creationId xmlns:p14="http://schemas.microsoft.com/office/powerpoint/2010/main" val="227963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EB520-9E0B-4EDC-A2AE-5DDD69A91E26}"/>
              </a:ext>
            </a:extLst>
          </p:cNvPr>
          <p:cNvSpPr>
            <a:spLocks noGrp="1"/>
          </p:cNvSpPr>
          <p:nvPr>
            <p:ph type="title"/>
          </p:nvPr>
        </p:nvSpPr>
        <p:spPr/>
        <p:txBody>
          <a:bodyPr/>
          <a:lstStyle/>
          <a:p>
            <a:r>
              <a:rPr lang="en-US" dirty="0"/>
              <a:t>Question 4</a:t>
            </a:r>
            <a:endParaRPr lang="en-ID" dirty="0"/>
          </a:p>
        </p:txBody>
      </p:sp>
      <p:sp>
        <p:nvSpPr>
          <p:cNvPr id="3" name="Content Placeholder 2">
            <a:extLst>
              <a:ext uri="{FF2B5EF4-FFF2-40B4-BE49-F238E27FC236}">
                <a16:creationId xmlns:a16="http://schemas.microsoft.com/office/drawing/2014/main" id="{1B4B5D63-0631-4024-8E82-544485FE338C}"/>
              </a:ext>
            </a:extLst>
          </p:cNvPr>
          <p:cNvSpPr>
            <a:spLocks noGrp="1"/>
          </p:cNvSpPr>
          <p:nvPr>
            <p:ph idx="1"/>
          </p:nvPr>
        </p:nvSpPr>
        <p:spPr>
          <a:xfrm>
            <a:off x="838200" y="2266949"/>
            <a:ext cx="10515600" cy="3910013"/>
          </a:xfrm>
        </p:spPr>
        <p:txBody>
          <a:bodyPr>
            <a:normAutofit/>
          </a:bodyPr>
          <a:lstStyle/>
          <a:p>
            <a:pPr marL="0" indent="0">
              <a:buNone/>
            </a:pPr>
            <a:r>
              <a:rPr lang="en-ID" sz="2200" b="0" i="0" dirty="0">
                <a:solidFill>
                  <a:srgbClr val="000000"/>
                </a:solidFill>
                <a:effectLst/>
                <a:latin typeface="Carlito"/>
              </a:rPr>
              <a:t>There are N devices to be connected. There can be either 0 or 1 link between any 2 devices.</a:t>
            </a:r>
          </a:p>
          <a:p>
            <a:pPr marL="457200" indent="-457200">
              <a:buAutoNum type="alphaLcParenR"/>
            </a:pPr>
            <a:r>
              <a:rPr lang="en-ID" sz="2200" dirty="0">
                <a:solidFill>
                  <a:srgbClr val="000000"/>
                </a:solidFill>
                <a:latin typeface="Carlito"/>
              </a:rPr>
              <a:t>What is the minimum number of links that can be used to connect all devices? </a:t>
            </a:r>
          </a:p>
          <a:p>
            <a:pPr marL="0" indent="0">
              <a:buNone/>
            </a:pPr>
            <a:r>
              <a:rPr lang="en-ID" sz="2000" i="0" dirty="0">
                <a:solidFill>
                  <a:srgbClr val="00B050"/>
                </a:solidFill>
                <a:effectLst/>
                <a:latin typeface="Carlito-Bold"/>
              </a:rPr>
              <a:t>(N-1) e.g. Chain</a:t>
            </a:r>
            <a:endParaRPr lang="en-ID" sz="2000" dirty="0">
              <a:solidFill>
                <a:srgbClr val="000000"/>
              </a:solidFill>
              <a:latin typeface="Carlito"/>
            </a:endParaRPr>
          </a:p>
          <a:p>
            <a:pPr marL="457200" indent="-457200">
              <a:buFont typeface="+mj-lt"/>
              <a:buAutoNum type="alphaLcParenR" startAt="2"/>
            </a:pPr>
            <a:r>
              <a:rPr lang="en-ID" sz="2200" dirty="0">
                <a:solidFill>
                  <a:srgbClr val="000000"/>
                </a:solidFill>
                <a:latin typeface="Carlito"/>
              </a:rPr>
              <a:t>What is the maximum number of links that can be used to connect all devices? </a:t>
            </a:r>
          </a:p>
          <a:p>
            <a:pPr marL="0" indent="0">
              <a:buNone/>
            </a:pPr>
            <a:r>
              <a:rPr lang="en-ID" sz="2000" i="0" dirty="0">
                <a:solidFill>
                  <a:srgbClr val="00B050"/>
                </a:solidFill>
                <a:effectLst/>
                <a:latin typeface="Carlito-Bold"/>
              </a:rPr>
              <a:t>N * (N-1) / 2 e.g. Mesh</a:t>
            </a:r>
            <a:endParaRPr lang="en-ID" sz="2200" b="1" dirty="0">
              <a:solidFill>
                <a:srgbClr val="000000"/>
              </a:solidFill>
              <a:latin typeface="Carlito"/>
            </a:endParaRPr>
          </a:p>
          <a:p>
            <a:pPr marL="457200" indent="-457200">
              <a:buFont typeface="+mj-lt"/>
              <a:buAutoNum type="alphaLcParenR" startAt="3"/>
            </a:pPr>
            <a:r>
              <a:rPr lang="en-ID" sz="2200" dirty="0">
                <a:latin typeface="Carlito"/>
              </a:rPr>
              <a:t>What are the pros and cons of the network topologies in part a) and b)?</a:t>
            </a:r>
          </a:p>
          <a:p>
            <a:pPr marL="457200" indent="-457200">
              <a:buAutoNum type="alphaLcParenR"/>
            </a:pPr>
            <a:r>
              <a:rPr lang="en-ID" sz="2000" i="0" dirty="0">
                <a:solidFill>
                  <a:srgbClr val="00B050"/>
                </a:solidFill>
                <a:effectLst/>
                <a:latin typeface="Carlito-Bold"/>
              </a:rPr>
              <a:t>Simple but single poin</a:t>
            </a:r>
            <a:r>
              <a:rPr lang="en-ID" sz="2000" dirty="0">
                <a:solidFill>
                  <a:srgbClr val="00B050"/>
                </a:solidFill>
                <a:latin typeface="Carlito-Bold"/>
              </a:rPr>
              <a:t>t of failure</a:t>
            </a:r>
          </a:p>
          <a:p>
            <a:pPr marL="457200" indent="-457200">
              <a:buAutoNum type="alphaLcParenR"/>
            </a:pPr>
            <a:r>
              <a:rPr lang="en-ID" sz="2000" dirty="0">
                <a:solidFill>
                  <a:srgbClr val="00B050"/>
                </a:solidFill>
                <a:latin typeface="Carlito-Bold"/>
              </a:rPr>
              <a:t>1 Hop distance but more expensive</a:t>
            </a:r>
            <a:endParaRPr lang="en-ID" sz="2000" i="0" dirty="0">
              <a:solidFill>
                <a:srgbClr val="00B050"/>
              </a:solidFill>
              <a:effectLst/>
              <a:latin typeface="Carlito-Bold"/>
            </a:endParaRPr>
          </a:p>
          <a:p>
            <a:pPr marL="457200" indent="-457200">
              <a:buAutoNum type="alphaLcParenR"/>
            </a:pPr>
            <a:endParaRPr lang="en-ID" sz="2000" b="1" dirty="0">
              <a:solidFill>
                <a:srgbClr val="000000"/>
              </a:solidFill>
              <a:latin typeface="Carlito"/>
            </a:endParaRPr>
          </a:p>
          <a:p>
            <a:pPr marL="0" indent="0">
              <a:buNone/>
            </a:pPr>
            <a:endParaRPr lang="en-ID" sz="3600" i="0" dirty="0">
              <a:solidFill>
                <a:srgbClr val="00B050"/>
              </a:solidFill>
              <a:effectLst/>
              <a:latin typeface="Carlito-Bold"/>
            </a:endParaRPr>
          </a:p>
          <a:p>
            <a:pPr marL="0" indent="0">
              <a:buNone/>
            </a:pPr>
            <a:endParaRPr lang="en-ID" sz="4800" i="0" dirty="0">
              <a:solidFill>
                <a:srgbClr val="00B050"/>
              </a:solidFill>
              <a:effectLst/>
              <a:latin typeface="Carlito-Bold"/>
            </a:endParaRPr>
          </a:p>
          <a:p>
            <a:pPr marL="457200" indent="-457200">
              <a:buAutoNum type="alphaLcParenR"/>
            </a:pPr>
            <a:endParaRPr lang="en-ID" sz="3600" i="0" dirty="0">
              <a:solidFill>
                <a:srgbClr val="00B050"/>
              </a:solidFill>
              <a:effectLst/>
              <a:latin typeface="Carlito-Bold"/>
            </a:endParaRPr>
          </a:p>
          <a:p>
            <a:pPr marL="0" indent="0">
              <a:buNone/>
            </a:pPr>
            <a:endParaRPr lang="en-ID" sz="3600" dirty="0">
              <a:solidFill>
                <a:srgbClr val="00B050"/>
              </a:solidFill>
            </a:endParaRPr>
          </a:p>
        </p:txBody>
      </p:sp>
      <p:pic>
        <p:nvPicPr>
          <p:cNvPr id="4" name="Picture 2" descr="Daisy Chain Topology | Learn the Importance of Daisy Chain Network">
            <a:extLst>
              <a:ext uri="{FF2B5EF4-FFF2-40B4-BE49-F238E27FC236}">
                <a16:creationId xmlns:a16="http://schemas.microsoft.com/office/drawing/2014/main" id="{257BEC99-E6E3-4BEE-9B5D-E32E2CA9E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7576" y="0"/>
            <a:ext cx="3594424" cy="19526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Mesh Topology?">
            <a:extLst>
              <a:ext uri="{FF2B5EF4-FFF2-40B4-BE49-F238E27FC236}">
                <a16:creationId xmlns:a16="http://schemas.microsoft.com/office/drawing/2014/main" id="{5F988E19-C36A-4554-8D58-8E1D4FD035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7484" y="0"/>
            <a:ext cx="1880092" cy="2043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253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863</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Carlito</vt:lpstr>
      <vt:lpstr>Carlito-Bold</vt:lpstr>
      <vt:lpstr>Carlito-BoldItalic</vt:lpstr>
      <vt:lpstr>Arial</vt:lpstr>
      <vt:lpstr>Calibri</vt:lpstr>
      <vt:lpstr>Calibri Light</vt:lpstr>
      <vt:lpstr>Office Theme</vt:lpstr>
      <vt:lpstr>CS2105 Introduction to Computer Networks Tutorial 1   </vt:lpstr>
      <vt:lpstr>Delays</vt:lpstr>
      <vt:lpstr>Delays</vt:lpstr>
      <vt:lpstr>Delays</vt:lpstr>
      <vt:lpstr>Question 2</vt:lpstr>
      <vt:lpstr>PowerPoint Presentation</vt:lpstr>
      <vt:lpstr>PowerPoint Presentation</vt:lpstr>
      <vt:lpstr>PowerPoint Presentation</vt:lpstr>
      <vt:lpstr>Question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CS2105 Introduction to Computer Networks Tutorial 1  </dc:title>
  <dc:creator>Felix Halim</dc:creator>
  <cp:lastModifiedBy>Felix Halim</cp:lastModifiedBy>
  <cp:revision>8</cp:revision>
  <dcterms:created xsi:type="dcterms:W3CDTF">2021-08-21T04:24:30Z</dcterms:created>
  <dcterms:modified xsi:type="dcterms:W3CDTF">2021-08-23T03:54:09Z</dcterms:modified>
</cp:coreProperties>
</file>