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46"/>
  </p:normalViewPr>
  <p:slideViewPr>
    <p:cSldViewPr snapToGrid="0" snapToObjects="1">
      <p:cViewPr varScale="1">
        <p:scale>
          <a:sx n="94" d="100"/>
          <a:sy n="94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D5AC-31EF-4D4C-88FF-F61AF1172A7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74C2F-E05C-474B-BADE-FB0C6CAA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line represents one symmetric key shared between the users connected by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6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1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there’s just one character difference, an effective hashing algorithm would calculate a hash that is entirely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74C2F-E05C-474B-BADE-FB0C6CAA07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B402-D1AD-6242-983B-E7803FD31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56322-535C-EE4C-8028-81DAD89BA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4F17-5C4A-9C40-BBBF-0FF647D7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F1C1-AE32-544D-8328-847504C8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658B-C76B-0F45-BF59-CA81AB51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A06F-6DE0-F64F-96C2-74995956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92590-BAAF-3249-BC3C-1D50174A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7387D-3F09-544C-9796-09DC4F56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48DC3-0463-A84F-A0E4-BF76E950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1B82D-D7E6-F241-A368-7713CA01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D2B87-B4E7-2B45-BDD8-672DBD2B2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38345-DB2F-B747-9A43-580EEB55F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B080-E300-FB47-A48D-0DBEC42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DD3B-0D96-004D-A83E-5632E2BF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6068-2753-C34C-8400-066A150E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A05C-8C1E-4D46-B86F-42D0861F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1F90-E843-4647-8245-DA0ADBC0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7FAB-324A-EB4F-8608-96D0D4F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8677-07CD-DD40-B158-1C02F28B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3994-88EC-3945-8E6F-2EA08A32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6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3FCE-4702-144F-8717-20D95822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C995A-DC9C-BC43-A9FB-E9204B53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B539-74F2-2A40-ABD7-7FAD3996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E35B-3486-4848-9729-8730D858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CB8C-1C33-2A47-BF7A-E3294ECA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D24D-6FB8-4944-A38B-EB435A4D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0EC1-9649-354D-BA80-A52C2AF4C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294F8-B0EF-4A43-B27C-F2673F17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35F3-5F86-1049-8497-E6B3E3B6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35A8-FCEF-6E4E-93F1-ABD179E9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26EA8-CD28-D542-8061-9F5D021C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E81F-7CEE-DE4E-94DA-919EB40F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EC7A-A5CB-3747-ADCE-3B831A05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A76A-76F7-7C4C-B841-A67D0DDD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B6965-2125-2248-8807-7E03B5DA5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060C1-32EE-B743-B61E-7E6681AA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98A07-FBF3-C444-8BE2-9224A069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DE862-9C6D-8E4C-A40D-2189A4C0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F3A63-C9C1-8146-BAA8-466B113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0A9C-0EA7-0645-B07E-4C7C896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9FDD3-75BA-1340-9904-A44854DD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0D97B-8B65-A044-8DF3-FAB7C91A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B60AB-2C52-594D-8D48-E99F51B3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269B8-B826-AA4F-9C5B-26B05B8D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EAEF9-0015-604F-A98C-ACFBE9CE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B4C7-A0E7-0349-96AA-C14E715C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8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A21E-9223-AD46-873C-3373D7EC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46F7-D924-C941-ADEB-7AD2FAB0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CE9DF-F038-6745-8DC8-9D0FDFD8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BC3A-14CA-2540-BBC0-AD918C60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324FD-7FA4-A440-847C-F0EE0A50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4DDFF-07AE-444A-A0D1-F4B688E5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C3F2-D0D6-4B47-9D4F-2E54D323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3AB97-52DF-BF49-B811-C3EAB5259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574F9-2B30-3A40-BB97-FC702CDE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48E0-6B0B-1146-8250-8B4EB805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F8442-942E-0849-A1C3-5BDD814C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2571-8CC2-0145-B22D-229D563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492AF-7673-2D49-B10C-2441FD89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1CC0-3E2C-4C44-89CB-5574A95B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A25A-9502-8E4E-9C25-EAC4AD80B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FCF1-DCD5-E741-816D-25B4CA6445E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2DCE-3F72-F54E-B066-1FF7F2712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FA71-1FE5-EB48-8FA5-BDC18BDAF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3FA0-64F3-CF4E-8FA1-685FF54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93C2-D7A0-7349-BBAF-653011F4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1993741"/>
            <a:ext cx="9144000" cy="2870517"/>
          </a:xfrm>
        </p:spPr>
        <p:txBody>
          <a:bodyPr>
            <a:normAutofit/>
          </a:bodyPr>
          <a:lstStyle/>
          <a:p>
            <a:r>
              <a:rPr lang="en-US" dirty="0"/>
              <a:t>CS2105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Tutorial 10</a:t>
            </a:r>
          </a:p>
        </p:txBody>
      </p:sp>
    </p:spTree>
    <p:extLst>
      <p:ext uri="{BB962C8B-B14F-4D97-AF65-F5344CB8AC3E}">
        <p14:creationId xmlns:p14="http://schemas.microsoft.com/office/powerpoint/2010/main" val="281053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293-2209-E34A-885A-3C148CA3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57052A-4C5A-A04F-A106-4F393111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582" y="491094"/>
            <a:ext cx="7598218" cy="6042475"/>
          </a:xfrm>
        </p:spPr>
      </p:pic>
    </p:spTree>
    <p:extLst>
      <p:ext uri="{BB962C8B-B14F-4D97-AF65-F5344CB8AC3E}">
        <p14:creationId xmlns:p14="http://schemas.microsoft.com/office/powerpoint/2010/main" val="32651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293-2209-E34A-885A-3C148CA3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57052A-4C5A-A04F-A106-4F393111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582" y="491094"/>
            <a:ext cx="7598218" cy="60424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5EC0B4-06B5-1744-BDF9-26FF1834954F}"/>
              </a:ext>
            </a:extLst>
          </p:cNvPr>
          <p:cNvSpPr txBox="1"/>
          <p:nvPr/>
        </p:nvSpPr>
        <p:spPr>
          <a:xfrm>
            <a:off x="7374994" y="28544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98B48-DDDC-F046-A889-649195D8BC99}"/>
              </a:ext>
            </a:extLst>
          </p:cNvPr>
          <p:cNvSpPr txBox="1"/>
          <p:nvPr/>
        </p:nvSpPr>
        <p:spPr>
          <a:xfrm>
            <a:off x="8553005" y="27184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2F013-AB1F-D347-A4D4-1F755CD34A6E}"/>
              </a:ext>
            </a:extLst>
          </p:cNvPr>
          <p:cNvSpPr txBox="1"/>
          <p:nvPr/>
        </p:nvSpPr>
        <p:spPr>
          <a:xfrm>
            <a:off x="4874811" y="3651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0F8B0-DA66-8B45-BA28-42CB732813F4}"/>
              </a:ext>
            </a:extLst>
          </p:cNvPr>
          <p:cNvSpPr txBox="1"/>
          <p:nvPr/>
        </p:nvSpPr>
        <p:spPr>
          <a:xfrm>
            <a:off x="6598403" y="1804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C6A74-783C-6346-86AB-C487644132D9}"/>
              </a:ext>
            </a:extLst>
          </p:cNvPr>
          <p:cNvSpPr txBox="1"/>
          <p:nvPr/>
        </p:nvSpPr>
        <p:spPr>
          <a:xfrm>
            <a:off x="8132770" y="11978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01BF4-6C73-D242-8574-B97E091AD7F2}"/>
              </a:ext>
            </a:extLst>
          </p:cNvPr>
          <p:cNvSpPr txBox="1"/>
          <p:nvPr/>
        </p:nvSpPr>
        <p:spPr>
          <a:xfrm>
            <a:off x="9286067" y="20199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F297F-3231-BD4A-9164-E79B08DDBBD1}"/>
              </a:ext>
            </a:extLst>
          </p:cNvPr>
          <p:cNvSpPr txBox="1"/>
          <p:nvPr/>
        </p:nvSpPr>
        <p:spPr>
          <a:xfrm>
            <a:off x="580768" y="359581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68230B7B-A366-E140-97EC-72F4BB4FC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3151"/>
            <a:ext cx="2675581" cy="4346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773140A-1730-2948-947B-4F61B95876BF}"/>
              </a:ext>
            </a:extLst>
          </p:cNvPr>
          <p:cNvSpPr/>
          <p:nvPr/>
        </p:nvSpPr>
        <p:spPr>
          <a:xfrm>
            <a:off x="6957797" y="5572897"/>
            <a:ext cx="876387" cy="444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293-2209-E34A-885A-3C148CA3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57052A-4C5A-A04F-A106-4F393111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582" y="491094"/>
            <a:ext cx="7598218" cy="60424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5EC0B4-06B5-1744-BDF9-26FF1834954F}"/>
              </a:ext>
            </a:extLst>
          </p:cNvPr>
          <p:cNvSpPr txBox="1"/>
          <p:nvPr/>
        </p:nvSpPr>
        <p:spPr>
          <a:xfrm>
            <a:off x="7374994" y="28544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98B48-DDDC-F046-A889-649195D8BC99}"/>
              </a:ext>
            </a:extLst>
          </p:cNvPr>
          <p:cNvSpPr txBox="1"/>
          <p:nvPr/>
        </p:nvSpPr>
        <p:spPr>
          <a:xfrm>
            <a:off x="8553005" y="27184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2F013-AB1F-D347-A4D4-1F755CD34A6E}"/>
              </a:ext>
            </a:extLst>
          </p:cNvPr>
          <p:cNvSpPr txBox="1"/>
          <p:nvPr/>
        </p:nvSpPr>
        <p:spPr>
          <a:xfrm>
            <a:off x="4874811" y="3651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0F8B0-DA66-8B45-BA28-42CB732813F4}"/>
              </a:ext>
            </a:extLst>
          </p:cNvPr>
          <p:cNvSpPr txBox="1"/>
          <p:nvPr/>
        </p:nvSpPr>
        <p:spPr>
          <a:xfrm>
            <a:off x="6598403" y="1804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C6A74-783C-6346-86AB-C487644132D9}"/>
              </a:ext>
            </a:extLst>
          </p:cNvPr>
          <p:cNvSpPr txBox="1"/>
          <p:nvPr/>
        </p:nvSpPr>
        <p:spPr>
          <a:xfrm>
            <a:off x="8132770" y="11978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01BF4-6C73-D242-8574-B97E091AD7F2}"/>
              </a:ext>
            </a:extLst>
          </p:cNvPr>
          <p:cNvSpPr txBox="1"/>
          <p:nvPr/>
        </p:nvSpPr>
        <p:spPr>
          <a:xfrm>
            <a:off x="9286067" y="20199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F297F-3231-BD4A-9164-E79B08DDBBD1}"/>
              </a:ext>
            </a:extLst>
          </p:cNvPr>
          <p:cNvSpPr txBox="1"/>
          <p:nvPr/>
        </p:nvSpPr>
        <p:spPr>
          <a:xfrm>
            <a:off x="580768" y="359581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68230B7B-A366-E140-97EC-72F4BB4FC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3151"/>
            <a:ext cx="2675581" cy="4346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773140A-1730-2948-947B-4F61B95876BF}"/>
              </a:ext>
            </a:extLst>
          </p:cNvPr>
          <p:cNvSpPr/>
          <p:nvPr/>
        </p:nvSpPr>
        <p:spPr>
          <a:xfrm>
            <a:off x="6957797" y="5572897"/>
            <a:ext cx="876387" cy="444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E8890-059B-D146-9A1D-1F70AEBFE4E2}"/>
              </a:ext>
            </a:extLst>
          </p:cNvPr>
          <p:cNvSpPr txBox="1"/>
          <p:nvPr/>
        </p:nvSpPr>
        <p:spPr>
          <a:xfrm>
            <a:off x="580768" y="403047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6D349B-B7F4-9541-A2C0-FDA48F41D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0" y="4035512"/>
            <a:ext cx="2982695" cy="321488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ED688E0-F077-8C4A-9114-40514CFB9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40" y="4332286"/>
            <a:ext cx="2598699" cy="411377"/>
          </a:xfrm>
          <a:prstGeom prst="rect">
            <a:avLst/>
          </a:prstGeom>
        </p:spPr>
      </p:pic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06FB59F1-4F84-5B4E-93DF-3C3834BC3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640" y="4716764"/>
            <a:ext cx="1371807" cy="369332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0FDDF2-1637-644F-BBCA-BB5E521E7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532" y="4743663"/>
            <a:ext cx="1371807" cy="3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2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293-2209-E34A-885A-3C148CA3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57052A-4C5A-A04F-A106-4F393111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582" y="491094"/>
            <a:ext cx="7598218" cy="60424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5EC0B4-06B5-1744-BDF9-26FF1834954F}"/>
              </a:ext>
            </a:extLst>
          </p:cNvPr>
          <p:cNvSpPr txBox="1"/>
          <p:nvPr/>
        </p:nvSpPr>
        <p:spPr>
          <a:xfrm>
            <a:off x="7374994" y="28544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98B48-DDDC-F046-A889-649195D8BC99}"/>
              </a:ext>
            </a:extLst>
          </p:cNvPr>
          <p:cNvSpPr txBox="1"/>
          <p:nvPr/>
        </p:nvSpPr>
        <p:spPr>
          <a:xfrm>
            <a:off x="8553005" y="27184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2F013-AB1F-D347-A4D4-1F755CD34A6E}"/>
              </a:ext>
            </a:extLst>
          </p:cNvPr>
          <p:cNvSpPr txBox="1"/>
          <p:nvPr/>
        </p:nvSpPr>
        <p:spPr>
          <a:xfrm>
            <a:off x="4874811" y="3651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0F8B0-DA66-8B45-BA28-42CB732813F4}"/>
              </a:ext>
            </a:extLst>
          </p:cNvPr>
          <p:cNvSpPr txBox="1"/>
          <p:nvPr/>
        </p:nvSpPr>
        <p:spPr>
          <a:xfrm>
            <a:off x="6598403" y="1804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C6A74-783C-6346-86AB-C487644132D9}"/>
              </a:ext>
            </a:extLst>
          </p:cNvPr>
          <p:cNvSpPr txBox="1"/>
          <p:nvPr/>
        </p:nvSpPr>
        <p:spPr>
          <a:xfrm>
            <a:off x="8132770" y="11978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01BF4-6C73-D242-8574-B97E091AD7F2}"/>
              </a:ext>
            </a:extLst>
          </p:cNvPr>
          <p:cNvSpPr txBox="1"/>
          <p:nvPr/>
        </p:nvSpPr>
        <p:spPr>
          <a:xfrm>
            <a:off x="9286067" y="20199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F297F-3231-BD4A-9164-E79B08DDBBD1}"/>
              </a:ext>
            </a:extLst>
          </p:cNvPr>
          <p:cNvSpPr txBox="1"/>
          <p:nvPr/>
        </p:nvSpPr>
        <p:spPr>
          <a:xfrm>
            <a:off x="580768" y="359581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68230B7B-A366-E140-97EC-72F4BB4FC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3151"/>
            <a:ext cx="2675581" cy="4346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8E8890-059B-D146-9A1D-1F70AEBFE4E2}"/>
              </a:ext>
            </a:extLst>
          </p:cNvPr>
          <p:cNvSpPr txBox="1"/>
          <p:nvPr/>
        </p:nvSpPr>
        <p:spPr>
          <a:xfrm>
            <a:off x="580768" y="403047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6D349B-B7F4-9541-A2C0-FDA48F41D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0" y="4035512"/>
            <a:ext cx="2982695" cy="321488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ED688E0-F077-8C4A-9114-40514CFB9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40" y="4332286"/>
            <a:ext cx="2598699" cy="411377"/>
          </a:xfrm>
          <a:prstGeom prst="rect">
            <a:avLst/>
          </a:prstGeom>
        </p:spPr>
      </p:pic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06FB59F1-4F84-5B4E-93DF-3C3834BC3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640" y="4716764"/>
            <a:ext cx="1371807" cy="369332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0FDDF2-1637-644F-BBCA-BB5E521E7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532" y="4743663"/>
            <a:ext cx="1371807" cy="38163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D18AFAA-BC61-9049-A2B5-8467DA1383E0}"/>
              </a:ext>
            </a:extLst>
          </p:cNvPr>
          <p:cNvSpPr/>
          <p:nvPr/>
        </p:nvSpPr>
        <p:spPr>
          <a:xfrm>
            <a:off x="2248447" y="4692458"/>
            <a:ext cx="1202178" cy="444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293-2209-E34A-885A-3C148CA3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57052A-4C5A-A04F-A106-4F393111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582" y="491094"/>
            <a:ext cx="7598218" cy="60424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5EC0B4-06B5-1744-BDF9-26FF1834954F}"/>
              </a:ext>
            </a:extLst>
          </p:cNvPr>
          <p:cNvSpPr txBox="1"/>
          <p:nvPr/>
        </p:nvSpPr>
        <p:spPr>
          <a:xfrm>
            <a:off x="7374994" y="28544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98B48-DDDC-F046-A889-649195D8BC99}"/>
              </a:ext>
            </a:extLst>
          </p:cNvPr>
          <p:cNvSpPr txBox="1"/>
          <p:nvPr/>
        </p:nvSpPr>
        <p:spPr>
          <a:xfrm>
            <a:off x="8553005" y="27184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2F013-AB1F-D347-A4D4-1F755CD34A6E}"/>
              </a:ext>
            </a:extLst>
          </p:cNvPr>
          <p:cNvSpPr txBox="1"/>
          <p:nvPr/>
        </p:nvSpPr>
        <p:spPr>
          <a:xfrm>
            <a:off x="4874811" y="3651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0F8B0-DA66-8B45-BA28-42CB732813F4}"/>
              </a:ext>
            </a:extLst>
          </p:cNvPr>
          <p:cNvSpPr txBox="1"/>
          <p:nvPr/>
        </p:nvSpPr>
        <p:spPr>
          <a:xfrm>
            <a:off x="6598403" y="1804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C6A74-783C-6346-86AB-C487644132D9}"/>
              </a:ext>
            </a:extLst>
          </p:cNvPr>
          <p:cNvSpPr txBox="1"/>
          <p:nvPr/>
        </p:nvSpPr>
        <p:spPr>
          <a:xfrm>
            <a:off x="8132770" y="11978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01BF4-6C73-D242-8574-B97E091AD7F2}"/>
              </a:ext>
            </a:extLst>
          </p:cNvPr>
          <p:cNvSpPr txBox="1"/>
          <p:nvPr/>
        </p:nvSpPr>
        <p:spPr>
          <a:xfrm>
            <a:off x="9286067" y="20199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F297F-3231-BD4A-9164-E79B08DDBBD1}"/>
              </a:ext>
            </a:extLst>
          </p:cNvPr>
          <p:cNvSpPr txBox="1"/>
          <p:nvPr/>
        </p:nvSpPr>
        <p:spPr>
          <a:xfrm>
            <a:off x="580768" y="359581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68230B7B-A366-E140-97EC-72F4BB4FC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3151"/>
            <a:ext cx="2675581" cy="4346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773140A-1730-2948-947B-4F61B95876BF}"/>
              </a:ext>
            </a:extLst>
          </p:cNvPr>
          <p:cNvSpPr/>
          <p:nvPr/>
        </p:nvSpPr>
        <p:spPr>
          <a:xfrm>
            <a:off x="6957797" y="5572897"/>
            <a:ext cx="876387" cy="444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E8890-059B-D146-9A1D-1F70AEBFE4E2}"/>
              </a:ext>
            </a:extLst>
          </p:cNvPr>
          <p:cNvSpPr txBox="1"/>
          <p:nvPr/>
        </p:nvSpPr>
        <p:spPr>
          <a:xfrm>
            <a:off x="580768" y="403047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6D349B-B7F4-9541-A2C0-FDA48F41D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0" y="4035512"/>
            <a:ext cx="2982695" cy="321488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ED688E0-F077-8C4A-9114-40514CFB9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40" y="4332286"/>
            <a:ext cx="2598699" cy="411377"/>
          </a:xfrm>
          <a:prstGeom prst="rect">
            <a:avLst/>
          </a:prstGeom>
        </p:spPr>
      </p:pic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06FB59F1-4F84-5B4E-93DF-3C3834BC3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640" y="4716764"/>
            <a:ext cx="1371807" cy="369332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0FDDF2-1637-644F-BBCA-BB5E521E7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532" y="4743663"/>
            <a:ext cx="1371807" cy="38163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D18AFAA-BC61-9049-A2B5-8467DA1383E0}"/>
              </a:ext>
            </a:extLst>
          </p:cNvPr>
          <p:cNvSpPr/>
          <p:nvPr/>
        </p:nvSpPr>
        <p:spPr>
          <a:xfrm>
            <a:off x="2248447" y="4692458"/>
            <a:ext cx="1202178" cy="444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3798C-1507-3540-ABF8-8FBC6D27B37B}"/>
              </a:ext>
            </a:extLst>
          </p:cNvPr>
          <p:cNvSpPr txBox="1"/>
          <p:nvPr/>
        </p:nvSpPr>
        <p:spPr>
          <a:xfrm>
            <a:off x="580768" y="544586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81438D-409A-5343-BD17-087D7553A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971" y="5505430"/>
            <a:ext cx="2819612" cy="206133"/>
          </a:xfrm>
          <a:prstGeom prst="rect">
            <a:avLst/>
          </a:prstGeom>
        </p:spPr>
      </p:pic>
      <p:pic>
        <p:nvPicPr>
          <p:cNvPr id="22" name="Picture 21" descr="Icon&#10;&#10;Description automatically generated with low confidence">
            <a:extLst>
              <a:ext uri="{FF2B5EF4-FFF2-40B4-BE49-F238E27FC236}">
                <a16:creationId xmlns:a16="http://schemas.microsoft.com/office/drawing/2014/main" id="{478FCC6D-2828-FC4A-A2D1-8D91230C8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871" y="5718045"/>
            <a:ext cx="2632210" cy="5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293-2209-E34A-885A-3C148CA3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57052A-4C5A-A04F-A106-4F393111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582" y="491094"/>
            <a:ext cx="7598218" cy="60424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5EC0B4-06B5-1744-BDF9-26FF1834954F}"/>
              </a:ext>
            </a:extLst>
          </p:cNvPr>
          <p:cNvSpPr txBox="1"/>
          <p:nvPr/>
        </p:nvSpPr>
        <p:spPr>
          <a:xfrm>
            <a:off x="7374994" y="28544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98B48-DDDC-F046-A889-649195D8BC99}"/>
              </a:ext>
            </a:extLst>
          </p:cNvPr>
          <p:cNvSpPr txBox="1"/>
          <p:nvPr/>
        </p:nvSpPr>
        <p:spPr>
          <a:xfrm>
            <a:off x="8553005" y="27184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2F013-AB1F-D347-A4D4-1F755CD34A6E}"/>
              </a:ext>
            </a:extLst>
          </p:cNvPr>
          <p:cNvSpPr txBox="1"/>
          <p:nvPr/>
        </p:nvSpPr>
        <p:spPr>
          <a:xfrm>
            <a:off x="4874811" y="3651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0F8B0-DA66-8B45-BA28-42CB732813F4}"/>
              </a:ext>
            </a:extLst>
          </p:cNvPr>
          <p:cNvSpPr txBox="1"/>
          <p:nvPr/>
        </p:nvSpPr>
        <p:spPr>
          <a:xfrm>
            <a:off x="6598403" y="1804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C6A74-783C-6346-86AB-C487644132D9}"/>
              </a:ext>
            </a:extLst>
          </p:cNvPr>
          <p:cNvSpPr txBox="1"/>
          <p:nvPr/>
        </p:nvSpPr>
        <p:spPr>
          <a:xfrm>
            <a:off x="8132770" y="11978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01BF4-6C73-D242-8574-B97E091AD7F2}"/>
              </a:ext>
            </a:extLst>
          </p:cNvPr>
          <p:cNvSpPr txBox="1"/>
          <p:nvPr/>
        </p:nvSpPr>
        <p:spPr>
          <a:xfrm>
            <a:off x="9286067" y="20199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F297F-3231-BD4A-9164-E79B08DDBBD1}"/>
              </a:ext>
            </a:extLst>
          </p:cNvPr>
          <p:cNvSpPr txBox="1"/>
          <p:nvPr/>
        </p:nvSpPr>
        <p:spPr>
          <a:xfrm>
            <a:off x="580768" y="359581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68230B7B-A366-E140-97EC-72F4BB4FC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3151"/>
            <a:ext cx="2675581" cy="4346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8E8890-059B-D146-9A1D-1F70AEBFE4E2}"/>
              </a:ext>
            </a:extLst>
          </p:cNvPr>
          <p:cNvSpPr txBox="1"/>
          <p:nvPr/>
        </p:nvSpPr>
        <p:spPr>
          <a:xfrm>
            <a:off x="580768" y="403047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6D349B-B7F4-9541-A2C0-FDA48F41D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0" y="4035512"/>
            <a:ext cx="2982695" cy="321488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ED688E0-F077-8C4A-9114-40514CFB9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40" y="4332286"/>
            <a:ext cx="2598699" cy="411377"/>
          </a:xfrm>
          <a:prstGeom prst="rect">
            <a:avLst/>
          </a:prstGeom>
        </p:spPr>
      </p:pic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06FB59F1-4F84-5B4E-93DF-3C3834BC3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640" y="4716764"/>
            <a:ext cx="1371807" cy="369332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0FDDF2-1637-644F-BBCA-BB5E521E7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532" y="4743663"/>
            <a:ext cx="1371807" cy="3816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93798C-1507-3540-ABF8-8FBC6D27B37B}"/>
              </a:ext>
            </a:extLst>
          </p:cNvPr>
          <p:cNvSpPr txBox="1"/>
          <p:nvPr/>
        </p:nvSpPr>
        <p:spPr>
          <a:xfrm>
            <a:off x="580768" y="544586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81438D-409A-5343-BD17-087D7553A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971" y="5505430"/>
            <a:ext cx="2819612" cy="206133"/>
          </a:xfrm>
          <a:prstGeom prst="rect">
            <a:avLst/>
          </a:prstGeom>
        </p:spPr>
      </p:pic>
      <p:pic>
        <p:nvPicPr>
          <p:cNvPr id="22" name="Picture 21" descr="Icon&#10;&#10;Description automatically generated with low confidence">
            <a:extLst>
              <a:ext uri="{FF2B5EF4-FFF2-40B4-BE49-F238E27FC236}">
                <a16:creationId xmlns:a16="http://schemas.microsoft.com/office/drawing/2014/main" id="{478FCC6D-2828-FC4A-A2D1-8D91230C8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871" y="5718045"/>
            <a:ext cx="2632210" cy="5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293-2209-E34A-885A-3C148CA3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57052A-4C5A-A04F-A106-4F393111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582" y="491094"/>
            <a:ext cx="7598218" cy="60424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5EC0B4-06B5-1744-BDF9-26FF1834954F}"/>
              </a:ext>
            </a:extLst>
          </p:cNvPr>
          <p:cNvSpPr txBox="1"/>
          <p:nvPr/>
        </p:nvSpPr>
        <p:spPr>
          <a:xfrm>
            <a:off x="7374994" y="28544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98B48-DDDC-F046-A889-649195D8BC99}"/>
              </a:ext>
            </a:extLst>
          </p:cNvPr>
          <p:cNvSpPr txBox="1"/>
          <p:nvPr/>
        </p:nvSpPr>
        <p:spPr>
          <a:xfrm>
            <a:off x="8553005" y="27184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2F013-AB1F-D347-A4D4-1F755CD34A6E}"/>
              </a:ext>
            </a:extLst>
          </p:cNvPr>
          <p:cNvSpPr txBox="1"/>
          <p:nvPr/>
        </p:nvSpPr>
        <p:spPr>
          <a:xfrm>
            <a:off x="4874811" y="3651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0F8B0-DA66-8B45-BA28-42CB732813F4}"/>
              </a:ext>
            </a:extLst>
          </p:cNvPr>
          <p:cNvSpPr txBox="1"/>
          <p:nvPr/>
        </p:nvSpPr>
        <p:spPr>
          <a:xfrm>
            <a:off x="6598403" y="1804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C6A74-783C-6346-86AB-C487644132D9}"/>
              </a:ext>
            </a:extLst>
          </p:cNvPr>
          <p:cNvSpPr txBox="1"/>
          <p:nvPr/>
        </p:nvSpPr>
        <p:spPr>
          <a:xfrm>
            <a:off x="8132770" y="11978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01BF4-6C73-D242-8574-B97E091AD7F2}"/>
              </a:ext>
            </a:extLst>
          </p:cNvPr>
          <p:cNvSpPr txBox="1"/>
          <p:nvPr/>
        </p:nvSpPr>
        <p:spPr>
          <a:xfrm>
            <a:off x="9286067" y="20199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F297F-3231-BD4A-9164-E79B08DDBBD1}"/>
              </a:ext>
            </a:extLst>
          </p:cNvPr>
          <p:cNvSpPr txBox="1"/>
          <p:nvPr/>
        </p:nvSpPr>
        <p:spPr>
          <a:xfrm>
            <a:off x="580768" y="280498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68230B7B-A366-E140-97EC-72F4BB4FC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2315"/>
            <a:ext cx="2675581" cy="4346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8E8890-059B-D146-9A1D-1F70AEBFE4E2}"/>
              </a:ext>
            </a:extLst>
          </p:cNvPr>
          <p:cNvSpPr txBox="1"/>
          <p:nvPr/>
        </p:nvSpPr>
        <p:spPr>
          <a:xfrm>
            <a:off x="580768" y="32396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6D349B-B7F4-9541-A2C0-FDA48F41D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0" y="3244676"/>
            <a:ext cx="2982695" cy="321488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ED688E0-F077-8C4A-9114-40514CFB9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40" y="3541450"/>
            <a:ext cx="2598699" cy="411377"/>
          </a:xfrm>
          <a:prstGeom prst="rect">
            <a:avLst/>
          </a:prstGeom>
        </p:spPr>
      </p:pic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06FB59F1-4F84-5B4E-93DF-3C3834BC3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640" y="3925928"/>
            <a:ext cx="1371807" cy="369332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0FDDF2-1637-644F-BBCA-BB5E521E7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532" y="3952827"/>
            <a:ext cx="1371807" cy="3816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93798C-1507-3540-ABF8-8FBC6D27B37B}"/>
              </a:ext>
            </a:extLst>
          </p:cNvPr>
          <p:cNvSpPr txBox="1"/>
          <p:nvPr/>
        </p:nvSpPr>
        <p:spPr>
          <a:xfrm>
            <a:off x="580768" y="465502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81438D-409A-5343-BD17-087D7553A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971" y="4714594"/>
            <a:ext cx="2819612" cy="206133"/>
          </a:xfrm>
          <a:prstGeom prst="rect">
            <a:avLst/>
          </a:prstGeom>
        </p:spPr>
      </p:pic>
      <p:pic>
        <p:nvPicPr>
          <p:cNvPr id="22" name="Picture 21" descr="Icon&#10;&#10;Description automatically generated with low confidence">
            <a:extLst>
              <a:ext uri="{FF2B5EF4-FFF2-40B4-BE49-F238E27FC236}">
                <a16:creationId xmlns:a16="http://schemas.microsoft.com/office/drawing/2014/main" id="{478FCC6D-2828-FC4A-A2D1-8D91230C8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971" y="4927209"/>
            <a:ext cx="2632210" cy="50814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4E20608-97AF-1845-8AD8-F65B86F0017C}"/>
              </a:ext>
            </a:extLst>
          </p:cNvPr>
          <p:cNvSpPr/>
          <p:nvPr/>
        </p:nvSpPr>
        <p:spPr>
          <a:xfrm>
            <a:off x="1322173" y="3925928"/>
            <a:ext cx="37070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3E0F80-2501-3D43-B381-7C9DF0E593B6}"/>
              </a:ext>
            </a:extLst>
          </p:cNvPr>
          <p:cNvSpPr/>
          <p:nvPr/>
        </p:nvSpPr>
        <p:spPr>
          <a:xfrm>
            <a:off x="2669910" y="4917594"/>
            <a:ext cx="805429" cy="479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C15CB-257A-644E-B378-47E0404D3B39}"/>
              </a:ext>
            </a:extLst>
          </p:cNvPr>
          <p:cNvSpPr/>
          <p:nvPr/>
        </p:nvSpPr>
        <p:spPr>
          <a:xfrm>
            <a:off x="276220" y="5657341"/>
            <a:ext cx="4069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00FF"/>
                </a:solidFill>
                <a:latin typeface="Calibri" panose="020F0502020204030204" pitchFamily="34" charset="0"/>
              </a:rPr>
              <a:t>4. with </a:t>
            </a:r>
            <a:r>
              <a:rPr lang="en-SG" b="1" dirty="0">
                <a:solidFill>
                  <a:srgbClr val="0000FF"/>
                </a:solidFill>
                <a:latin typeface="CambriaMath"/>
              </a:rPr>
              <a:t>𝒎</a:t>
            </a:r>
            <a:r>
              <a:rPr lang="en-SG" b="1" dirty="0">
                <a:solidFill>
                  <a:srgbClr val="0000FF"/>
                </a:solidFill>
                <a:latin typeface="Calibri" panose="020F0502020204030204" pitchFamily="34" charset="0"/>
              </a:rPr>
              <a:t>, Bob computes </a:t>
            </a:r>
            <a:r>
              <a:rPr lang="en-SG" b="1" dirty="0">
                <a:solidFill>
                  <a:srgbClr val="0000FF"/>
                </a:solidFill>
                <a:latin typeface="CambriaMath"/>
              </a:rPr>
              <a:t>𝑯(𝒎) </a:t>
            </a:r>
            <a:r>
              <a:rPr lang="en-SG" b="1" dirty="0">
                <a:solidFill>
                  <a:srgbClr val="0000FF"/>
                </a:solidFill>
                <a:latin typeface="Calibri" panose="020F0502020204030204" pitchFamily="34" charset="0"/>
              </a:rPr>
              <a:t>and verifies that it is equal to </a:t>
            </a:r>
            <a:r>
              <a:rPr lang="en-SG" b="1" dirty="0">
                <a:solidFill>
                  <a:srgbClr val="0000FF"/>
                </a:solidFill>
                <a:latin typeface="CambriaMath"/>
              </a:rPr>
              <a:t>𝑯(𝒎) </a:t>
            </a:r>
            <a:r>
              <a:rPr lang="en-SG" b="1" dirty="0">
                <a:solidFill>
                  <a:srgbClr val="0000FF"/>
                </a:solidFill>
                <a:latin typeface="Calibri" panose="020F0502020204030204" pitchFamily="34" charset="0"/>
              </a:rPr>
              <a:t>from step 3 </a:t>
            </a:r>
          </a:p>
        </p:txBody>
      </p:sp>
    </p:spTree>
    <p:extLst>
      <p:ext uri="{BB962C8B-B14F-4D97-AF65-F5344CB8AC3E}">
        <p14:creationId xmlns:p14="http://schemas.microsoft.com/office/powerpoint/2010/main" val="77508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93C2-D7A0-7349-BBAF-653011F4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1993741"/>
            <a:ext cx="9144000" cy="2870517"/>
          </a:xfrm>
        </p:spPr>
        <p:txBody>
          <a:bodyPr>
            <a:normAutofit fontScale="90000"/>
          </a:bodyPr>
          <a:lstStyle/>
          <a:p>
            <a:r>
              <a:rPr lang="en-US" dirty="0"/>
              <a:t>End of The Session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and See you next time :D </a:t>
            </a:r>
          </a:p>
        </p:txBody>
      </p:sp>
    </p:spTree>
    <p:extLst>
      <p:ext uri="{BB962C8B-B14F-4D97-AF65-F5344CB8AC3E}">
        <p14:creationId xmlns:p14="http://schemas.microsoft.com/office/powerpoint/2010/main" val="36313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1220-F0F4-DF41-8181-DBCCE8EB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1163-6DA0-E247-9173-58D86367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Confidentiality: Only sender and receiver should understand the message</a:t>
            </a:r>
          </a:p>
          <a:p>
            <a:endParaRPr lang="en-US" dirty="0"/>
          </a:p>
          <a:p>
            <a:r>
              <a:rPr lang="en-US" dirty="0"/>
              <a:t>Authentication: Be able to prove that the message came from the sender and not from someone else</a:t>
            </a:r>
          </a:p>
          <a:p>
            <a:endParaRPr lang="en-US" dirty="0"/>
          </a:p>
          <a:p>
            <a:r>
              <a:rPr lang="en-US" dirty="0"/>
              <a:t>Integrity: Ensure that message is not altered</a:t>
            </a:r>
          </a:p>
          <a:p>
            <a:endParaRPr lang="en-US" dirty="0"/>
          </a:p>
          <a:p>
            <a:r>
              <a:rPr lang="en-US" dirty="0"/>
              <a:t>Availability: 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236917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D569-F439-9B40-846C-43F9AF4C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BA2E-3467-5749-9DB7-DA772A8A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substitution cipher on Lecture 11 page 14: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Encode the message “this is a secret message”</a:t>
            </a:r>
          </a:p>
          <a:p>
            <a:pPr marL="0" indent="0">
              <a:buNone/>
            </a:pPr>
            <a:r>
              <a:rPr lang="en-SG" b="1" dirty="0" err="1">
                <a:solidFill>
                  <a:srgbClr val="FF0000"/>
                </a:solidFill>
              </a:rPr>
              <a:t>uasi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dirty="0" err="1">
                <a:solidFill>
                  <a:srgbClr val="FF0000"/>
                </a:solidFill>
              </a:rPr>
              <a:t>si</a:t>
            </a:r>
            <a:r>
              <a:rPr lang="en-SG" b="1" dirty="0">
                <a:solidFill>
                  <a:srgbClr val="FF0000"/>
                </a:solidFill>
              </a:rPr>
              <a:t> m </a:t>
            </a:r>
            <a:r>
              <a:rPr lang="en-SG" b="1" dirty="0" err="1">
                <a:solidFill>
                  <a:srgbClr val="FF0000"/>
                </a:solidFill>
              </a:rPr>
              <a:t>icbocu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dirty="0" err="1">
                <a:solidFill>
                  <a:srgbClr val="FF0000"/>
                </a:solidFill>
              </a:rPr>
              <a:t>hciimzc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endParaRPr lang="en-SG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 Decode the message “</a:t>
            </a:r>
            <a:r>
              <a:rPr lang="en-US" dirty="0" err="1"/>
              <a:t>tcow</a:t>
            </a:r>
            <a:r>
              <a:rPr lang="en-US" dirty="0"/>
              <a:t> </a:t>
            </a:r>
            <a:r>
              <a:rPr lang="en-US" dirty="0" err="1"/>
              <a:t>ihmou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0000"/>
                </a:solidFill>
              </a:rPr>
              <a:t>very smart </a:t>
            </a:r>
            <a:endParaRPr lang="en-SG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80B0ED-1ABB-3648-A3CA-F0BBD4E2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4" y="2302664"/>
            <a:ext cx="7112467" cy="13712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679A07-4166-1C47-9D37-49C257035785}"/>
              </a:ext>
            </a:extLst>
          </p:cNvPr>
          <p:cNvCxnSpPr/>
          <p:nvPr/>
        </p:nvCxnSpPr>
        <p:spPr>
          <a:xfrm>
            <a:off x="6547945" y="2753710"/>
            <a:ext cx="0" cy="4519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6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0D47-9B1B-0449-862F-D625160E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D71B-2FBD-AB46-87ED-B51C14CA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Suppose 𝑁 people each want to communicate with 𝑁−1 other people. All communication between any two people, 𝑖 and 𝑗, is visible to all other people but no other person should be able to decode their communication. In total, how many keys are required in this group if: </a:t>
            </a:r>
          </a:p>
          <a:p>
            <a:pPr marL="0" indent="0">
              <a:buNone/>
            </a:pPr>
            <a:r>
              <a:rPr lang="en-SG" sz="2400" dirty="0"/>
              <a:t>a) Symmetric key encryption is used in each communication? </a:t>
            </a:r>
            <a:endParaRPr lang="en-SG" sz="24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35F77B-6250-DF44-B7A5-3C09B3E65DAB}"/>
              </a:ext>
            </a:extLst>
          </p:cNvPr>
          <p:cNvSpPr/>
          <p:nvPr/>
        </p:nvSpPr>
        <p:spPr>
          <a:xfrm>
            <a:off x="2823343" y="5471512"/>
            <a:ext cx="325820" cy="32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2A1201-2914-F84F-B713-DD99FBC9B8E8}"/>
              </a:ext>
            </a:extLst>
          </p:cNvPr>
          <p:cNvSpPr/>
          <p:nvPr/>
        </p:nvSpPr>
        <p:spPr>
          <a:xfrm>
            <a:off x="5806966" y="4456825"/>
            <a:ext cx="325820" cy="32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6605C4-F72A-7F42-802E-DC91B94C45A4}"/>
              </a:ext>
            </a:extLst>
          </p:cNvPr>
          <p:cNvSpPr/>
          <p:nvPr/>
        </p:nvSpPr>
        <p:spPr>
          <a:xfrm>
            <a:off x="8539656" y="5471512"/>
            <a:ext cx="325820" cy="32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A6C044-DEEE-EC46-9E1C-A56257C7DFE6}"/>
              </a:ext>
            </a:extLst>
          </p:cNvPr>
          <p:cNvSpPr/>
          <p:nvPr/>
        </p:nvSpPr>
        <p:spPr>
          <a:xfrm>
            <a:off x="5859518" y="6311900"/>
            <a:ext cx="325820" cy="32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3C5320-0F71-CD45-9AC8-D870B092E225}"/>
              </a:ext>
            </a:extLst>
          </p:cNvPr>
          <p:cNvCxnSpPr>
            <a:cxnSpLocks/>
          </p:cNvCxnSpPr>
          <p:nvPr/>
        </p:nvCxnSpPr>
        <p:spPr>
          <a:xfrm flipV="1">
            <a:off x="3149163" y="4782645"/>
            <a:ext cx="2779120" cy="85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C72884-FF4F-9044-A730-68761DCFEBE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149163" y="5634422"/>
            <a:ext cx="5390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B801C0-7B05-BA40-A442-45A64F4C068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149163" y="5634422"/>
            <a:ext cx="2873265" cy="67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5329F9-CE5A-7444-8C6A-9D0034C7427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969876" y="4782645"/>
            <a:ext cx="52552" cy="152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97DB63-75A3-3443-ACCC-BBF0EC390D5A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5974713" y="4782645"/>
            <a:ext cx="2564943" cy="85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9DC72C-A762-7849-89CF-B42BB834589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22428" y="5643154"/>
            <a:ext cx="2517228" cy="66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81110D42-FB1F-AB4F-B68D-BBA56136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468" y="113272"/>
            <a:ext cx="4468211" cy="18292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59F068-5351-D445-9D87-0ABF733C9947}"/>
              </a:ext>
            </a:extLst>
          </p:cNvPr>
          <p:cNvSpPr/>
          <p:nvPr/>
        </p:nvSpPr>
        <p:spPr>
          <a:xfrm>
            <a:off x="838200" y="3696405"/>
            <a:ext cx="10323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00FF"/>
                </a:solidFill>
                <a:latin typeface="Calibri" panose="020F0502020204030204" pitchFamily="34" charset="0"/>
              </a:rPr>
              <a:t>There are </a:t>
            </a:r>
            <a:r>
              <a:rPr lang="en-SG" dirty="0">
                <a:solidFill>
                  <a:srgbClr val="0000FF"/>
                </a:solidFill>
                <a:latin typeface="CambriaMath"/>
              </a:rPr>
              <a:t>𝑵∗(𝑵−𝟏)/𝟐</a:t>
            </a:r>
            <a:r>
              <a:rPr lang="en-SG" b="1" dirty="0">
                <a:solidFill>
                  <a:srgbClr val="0000FF"/>
                </a:solidFill>
                <a:latin typeface="Calibri" panose="020F0502020204030204" pitchFamily="34" charset="0"/>
              </a:rPr>
              <a:t>pairs of people and each pair needs to share a symmetric key. The total number of keys is </a:t>
            </a:r>
            <a:r>
              <a:rPr lang="en-SG" dirty="0">
                <a:solidFill>
                  <a:srgbClr val="0000FF"/>
                </a:solidFill>
                <a:latin typeface="CambriaMath"/>
              </a:rPr>
              <a:t>𝑵 ∗ (𝑵 − 𝟏)/𝟐</a:t>
            </a:r>
            <a:r>
              <a:rPr lang="en-SG" b="1" dirty="0">
                <a:solidFill>
                  <a:srgbClr val="0000FF"/>
                </a:solidFill>
                <a:latin typeface="Calibri" panose="020F0502020204030204" pitchFamily="34" charset="0"/>
              </a:rPr>
              <a:t>. </a:t>
            </a: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883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0687-82B6-744C-9077-0D973AA6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7586-27BA-A249-AF56-5156666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b)  Public key encryption is used in each communication? </a:t>
            </a:r>
            <a:endParaRPr lang="en-SG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76198B80-9848-264A-AF7B-9D6EFAF8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88" y="2532534"/>
            <a:ext cx="5820540" cy="3188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E8A06-D616-AD48-9829-B09B3A94E52B}"/>
              </a:ext>
            </a:extLst>
          </p:cNvPr>
          <p:cNvSpPr txBox="1"/>
          <p:nvPr/>
        </p:nvSpPr>
        <p:spPr>
          <a:xfrm>
            <a:off x="7704083" y="2806262"/>
            <a:ext cx="176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person has:</a:t>
            </a:r>
          </a:p>
          <a:p>
            <a:r>
              <a:rPr lang="en-US" dirty="0"/>
              <a:t>One public key</a:t>
            </a:r>
          </a:p>
          <a:p>
            <a:r>
              <a:rPr lang="en-US" dirty="0"/>
              <a:t>One private key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54A995-E6C4-8D4F-B2BF-57CF9407D5F8}"/>
              </a:ext>
            </a:extLst>
          </p:cNvPr>
          <p:cNvSpPr/>
          <p:nvPr/>
        </p:nvSpPr>
        <p:spPr>
          <a:xfrm>
            <a:off x="7357242" y="4126856"/>
            <a:ext cx="3366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00FF"/>
                </a:solidFill>
                <a:latin typeface="Calibri" panose="020F0502020204030204" pitchFamily="34" charset="0"/>
              </a:rPr>
              <a:t>With public key encryption, each person has a public key which is known to all, and a private key which is secret and known to the user only. There are thus </a:t>
            </a:r>
            <a:r>
              <a:rPr lang="en-SG" dirty="0">
                <a:solidFill>
                  <a:srgbClr val="0000FF"/>
                </a:solidFill>
                <a:latin typeface="CambriaMath"/>
              </a:rPr>
              <a:t>𝟐 ∗ 𝑵 </a:t>
            </a:r>
            <a:r>
              <a:rPr lang="en-SG" b="1" dirty="0">
                <a:solidFill>
                  <a:srgbClr val="0000FF"/>
                </a:solidFill>
                <a:latin typeface="Calibri" panose="020F0502020204030204" pitchFamily="34" charset="0"/>
              </a:rPr>
              <a:t>keys </a:t>
            </a: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652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7315-AA11-FD46-95B6-B0844BFF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F5EC-F8ED-FC4D-BA22-775EBF6E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In the BitTorrent P2P file distribution protocol, the seed breaks a file into blocks, and the </a:t>
            </a:r>
            <a:r>
              <a:rPr lang="en-SG" dirty="0">
                <a:highlight>
                  <a:srgbClr val="FFFF00"/>
                </a:highlight>
              </a:rPr>
              <a:t>peers redistribute the blocks to each other</a:t>
            </a:r>
            <a:r>
              <a:rPr lang="en-SG" dirty="0"/>
              <a:t>. Without any protection, an attacker can easily wreak havoc in a torrent by masquerading as a benevolent peer and </a:t>
            </a:r>
            <a:r>
              <a:rPr lang="en-SG" dirty="0">
                <a:highlight>
                  <a:srgbClr val="FFFF00"/>
                </a:highlight>
              </a:rPr>
              <a:t>sending bogus blocks to a small subset of peers in the torrent</a:t>
            </a:r>
            <a:r>
              <a:rPr lang="en-SG" dirty="0"/>
              <a:t>. These unsuspecting peers then redistribute the bogus blocks to other peers, which in turn redistribute the bogus blocks to even more peers. Thus, it is critical for BitTorrent to have a mechanism that allows a peer to </a:t>
            </a:r>
            <a:r>
              <a:rPr lang="en-SG" dirty="0">
                <a:highlight>
                  <a:srgbClr val="FFFF00"/>
                </a:highlight>
              </a:rPr>
              <a:t>verify the integrity of a block, so that it doesn’t redistribute bogus blocks.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7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F150-E87F-5840-988E-9B7643D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09EB-4C68-F547-8C79-5F4F14A8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Assume that when a peer joins a torrent, it initially gets a .torrent file from a </a:t>
            </a:r>
            <a:r>
              <a:rPr lang="en-SG" i="1" dirty="0"/>
              <a:t>fully trusted </a:t>
            </a:r>
            <a:r>
              <a:rPr lang="en-SG" dirty="0"/>
              <a:t>source. Describe a simple scheme that allows peers to verify the integrity of blocks.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EA4570-C848-2E48-9A12-1883E38C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53" y="2886890"/>
            <a:ext cx="5742629" cy="3605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8A439-E07B-8E40-B6B7-B43FD953A157}"/>
              </a:ext>
            </a:extLst>
          </p:cNvPr>
          <p:cNvSpPr txBox="1"/>
          <p:nvPr/>
        </p:nvSpPr>
        <p:spPr>
          <a:xfrm>
            <a:off x="939114" y="4001294"/>
            <a:ext cx="301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</a:t>
            </a:r>
          </a:p>
          <a:p>
            <a:endParaRPr lang="en-US" dirty="0"/>
          </a:p>
          <a:p>
            <a:r>
              <a:rPr lang="en-US" dirty="0"/>
              <a:t>”I love CS2105” </a:t>
            </a:r>
            <a:r>
              <a:rPr lang="en-US" dirty="0">
                <a:sym typeface="Wingdings" pitchFamily="2" charset="2"/>
              </a:rPr>
              <a:t> 791237149</a:t>
            </a:r>
          </a:p>
          <a:p>
            <a:r>
              <a:rPr lang="en-US" dirty="0">
                <a:sym typeface="Wingdings" pitchFamily="2" charset="2"/>
              </a:rPr>
              <a:t>“I love CS2106”  272949282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F150-E87F-5840-988E-9B7643D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09EB-4C68-F547-8C79-5F4F14A8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Assume that when a peer joins a torrent, it initially gets a .torrent file from a </a:t>
            </a:r>
            <a:r>
              <a:rPr lang="en-SG" i="1" dirty="0"/>
              <a:t>fully trusted </a:t>
            </a:r>
            <a:r>
              <a:rPr lang="en-SG" dirty="0"/>
              <a:t>source. Describe a simple scheme that allows peers to verify the integrity of blocks.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SG" b="1" dirty="0">
                <a:solidFill>
                  <a:srgbClr val="FF0000"/>
                </a:solidFill>
              </a:rPr>
              <a:t>A file is broken into a number of blocks of identical size. </a:t>
            </a:r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For each block, a hash is calculated</a:t>
            </a:r>
            <a:r>
              <a:rPr lang="en-SG" b="1" dirty="0">
                <a:solidFill>
                  <a:srgbClr val="FF0000"/>
                </a:solidFill>
              </a:rPr>
              <a:t> (e.g., using MD5 or SHA-1). The hashes for all of the blocks are saved in the .torrent file. 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When a block is downloaded, a peer calculates the hash of this block and compares it to the recorded hash</a:t>
            </a:r>
            <a:r>
              <a:rPr lang="en-SG" b="1" dirty="0">
                <a:solidFill>
                  <a:srgbClr val="FF0000"/>
                </a:solidFill>
              </a:rPr>
              <a:t> in the .torrent file. If the two hashes are equal, this block is error- free. Otherwise, the block is bogus and should be discarded. </a:t>
            </a:r>
            <a:endParaRPr lang="en-S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13C9-040E-A147-8EFB-F5658796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2B6A-468A-2844-AD4B-0E04475A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Suppose Alice wants to send a secure email 𝑚 to Bob, and wants to ensure its confidentiality and integrity. Alice performs the following steps (Figure 8.21 on textbook which is reproduced below): </a:t>
            </a:r>
          </a:p>
        </p:txBody>
      </p:sp>
    </p:spTree>
    <p:extLst>
      <p:ext uri="{BB962C8B-B14F-4D97-AF65-F5344CB8AC3E}">
        <p14:creationId xmlns:p14="http://schemas.microsoft.com/office/powerpoint/2010/main" val="17334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804</Words>
  <Application>Microsoft Office PowerPoint</Application>
  <PresentationFormat>Widescreen</PresentationFormat>
  <Paragraphs>115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CambriaMath</vt:lpstr>
      <vt:lpstr>Arial</vt:lpstr>
      <vt:lpstr>Calibri</vt:lpstr>
      <vt:lpstr>Calibri Light</vt:lpstr>
      <vt:lpstr>Office Theme</vt:lpstr>
      <vt:lpstr>CS2105   Tutorial 10</vt:lpstr>
      <vt:lpstr>Recap: Network Security</vt:lpstr>
      <vt:lpstr>Question 1:</vt:lpstr>
      <vt:lpstr>Question 2</vt:lpstr>
      <vt:lpstr>Question 2</vt:lpstr>
      <vt:lpstr>Question 3</vt:lpstr>
      <vt:lpstr>Question 3</vt:lpstr>
      <vt:lpstr>Question 3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End of The Session  Thank you and See you next time :D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Gene</dc:creator>
  <cp:lastModifiedBy>Felix Halim</cp:lastModifiedBy>
  <cp:revision>55</cp:revision>
  <dcterms:created xsi:type="dcterms:W3CDTF">2021-04-12T15:16:24Z</dcterms:created>
  <dcterms:modified xsi:type="dcterms:W3CDTF">2021-11-07T08:49:29Z</dcterms:modified>
</cp:coreProperties>
</file>