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96" r:id="rId3"/>
    <p:sldId id="297" r:id="rId4"/>
    <p:sldId id="278" r:id="rId5"/>
    <p:sldId id="298" r:id="rId6"/>
    <p:sldId id="299" r:id="rId7"/>
    <p:sldId id="279" r:id="rId8"/>
    <p:sldId id="301" r:id="rId9"/>
    <p:sldId id="280" r:id="rId10"/>
    <p:sldId id="302" r:id="rId11"/>
    <p:sldId id="281" r:id="rId12"/>
    <p:sldId id="282" r:id="rId13"/>
    <p:sldId id="283" r:id="rId14"/>
    <p:sldId id="259" r:id="rId15"/>
    <p:sldId id="284" r:id="rId16"/>
    <p:sldId id="285" r:id="rId17"/>
    <p:sldId id="286" r:id="rId18"/>
    <p:sldId id="261" r:id="rId19"/>
    <p:sldId id="287" r:id="rId20"/>
    <p:sldId id="262" r:id="rId21"/>
    <p:sldId id="268" r:id="rId22"/>
    <p:sldId id="263" r:id="rId23"/>
    <p:sldId id="305" r:id="rId24"/>
    <p:sldId id="306" r:id="rId25"/>
    <p:sldId id="304" r:id="rId26"/>
    <p:sldId id="303" r:id="rId27"/>
    <p:sldId id="307" r:id="rId28"/>
    <p:sldId id="264" r:id="rId29"/>
    <p:sldId id="265" r:id="rId30"/>
    <p:sldId id="266" r:id="rId31"/>
    <p:sldId id="267" r:id="rId32"/>
    <p:sldId id="272" r:id="rId33"/>
    <p:sldId id="273" r:id="rId34"/>
    <p:sldId id="288" r:id="rId35"/>
    <p:sldId id="289" r:id="rId36"/>
    <p:sldId id="291" r:id="rId37"/>
    <p:sldId id="290"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4660"/>
  </p:normalViewPr>
  <p:slideViewPr>
    <p:cSldViewPr snapToGrid="0">
      <p:cViewPr varScale="1">
        <p:scale>
          <a:sx n="101" d="100"/>
          <a:sy n="101" d="100"/>
        </p:scale>
        <p:origin x="12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5T05:36:09.687"/>
    </inkml:context>
    <inkml:brush xml:id="br0">
      <inkml:brushProperty name="width" value="0.05" units="cm"/>
      <inkml:brushProperty name="height" value="0.05" units="cm"/>
      <inkml:brushProperty name="color" value="#FFFFFF"/>
    </inkml:brush>
  </inkml:definitions>
  <inkml:trace contextRef="#ctx0" brushRef="#br0">41 93 24575,'9'0'0,"2"0"0,-5 0 0,3 0 0,-1 3 0,-2-3 0,3 5 0,-3-4 0,-1 1 0,1-2 0,0 0 0,0-2 0,2-1 0,-2-1 0,3 2 0,-4-1 0,4 3 0,4-6 0,5 1 0,-3 1 0,-15 4 0,-5 1 0,-11 5 0,4-3 0,3 0 0,1 0 0,4-8 0,2 1 0,4-7 0,1 4 0,3-1 0,0 2 0,-3 0 0,-3 3 0,-3-2 0,-3 4 0,0-4 0,-2 4 0,1-1 0,-1-1 0,2 2 0,0-1 0,5 2 0,7 0 0,4 2 0,4-1 0,-2 4 0,-9-7 0,2 1 0,-8-5 0,6 1 0,-2-1 0,4 2 0,-5-1 0,0 7 0,-3-1 0,-5 5 0,1 2 0,-1-4 0,4 3 0,4-3 0,1 1 0,4 1 0,-2-3 0,0 2 0,0-1 0,-3 1 0,0 1 0,0 0 0,0 0 0,0-1 0,0 1 0,0 0 0,0 0 0,0-1 0,-3 1 0,3 0 0,-3 0 0,3-1 0,0 1 0,0 0 0,0 0 0,0 0 0,0 2 0,0-2 0,3 5 0,-3-4 0,3 1 0,-6-2 0,3 0 0,-3-1 0,0 1 0,0 0 0,0 0 0,0-1 0,1 1 0,1 0 0,-2 0 0,3-1 0,0 1 0,0 0 0,0 0 0,0-1 0,0 1 0,0 0 0,0 0 0,0-1 0,-2 1 0,1 0 0,-1 0 0,2-1 0,0 1 0,0 0 0,0 0 0,-3-3 0,2 2 0,-1-2 0,2 3 0,0 0 0,0-1 0,2 4 0,-1-3 0,4 3 0,-2-4 0,0 1 0,3 0 0,-6 0 0,5-1 0,-4 4 0,2-3 0,-9-5 0,5-5 0,-4-8 0,5 0 0,2 1 0,-1-1 0,4 0 0,-2 0 0,1 1 0,1 2 0,-2-2 0,0 4 0,0-4 0,-1 2 0,1 0 0,1-2 0,-2 4 0,-2-1 0,0-1 0,-3 3 0,3-3 0,-3 4 0,3-1 0,0 0 0,0 0 0,0 0 0,-2 3 0,1 5 0,-2 10 0,3 5 0,3 0 0,-2 4 0,1-8 0,-2 3 0,0-7 0,0 2 0,0-2 0,0 3 0,0 0 0,0-3 0,0-1 0,0 0 0,0-1 0,0 1 0,0-2 0,-2 0 0,1-1 0,-2 4 0,3 0 0,0 2 0,0 6 0,0-5 0,0 9 0,0-8 0,0 8 0,-2-8 0,1 1 0,-2-3 0,3-5 0,3 5 0,-2-2 0,1 0 0,-2 2 0,0-5 0,0 3 0,0-1 0,0-2 0,0 5 0,0-2 0,0 3 0,0 0 0,0-3 0,0 2 0,0-5 0,0 5 0,0-5 0,0 5 0,0-4 0,0 1 0,3 0 0,-3-1 0,3 1 0,-3 0 0,0 1 0,0 3 0,2 0 0,-1-1 0,2-2 0,-3 2 0,2-7 0,-1 4 0,1-5 0,-2 3 0,3 0 0,-2-1 0,1 4 0,-2-3 0,3 2 0,-3-2 0,6-3 0,-6 2 0,3-1 0,-3 1 0,0 1 0,0 0 0,2 0 0,-1-1 0,1 4 0,1-3 0,0 3 0,3-4 0,0 1 0,-1 0 0,1 0 0,-3-1 0,3 1 0,-6 0 0,5-3 0,-4 2 0,4-2 0,-2 3 0,0 0 0,3-3 0,-6 2 0,5-4 0,-4 4 0,2-2 0,-6 3 0,0-3 0,-3 2 0,0-4 0,-3 4 0,3-4 0,-5 1 0,2-4 0,0-2 0,-2-2 0,2 1 0,2-4 0,-1-5 0,7 1 0,-3-8 0,4 4 0,0-5 0,0 4 0,0-3 0,0 4 0,0-6 0,0 6 0,0 0 0,0 8 0,0-2 0,0 2 0,0-3 0,0 1 0,-2-1 0,1 0 0,-1 1 0,2-6 0,0 4 0,0-8 0,0 4 0,0-6 0,0-7 0,0 5 0,0-5 0,0 12 0,0 4 0,0 3 0,0 2 0,0-3 0,0 1 0,2-1 0,-1 3 0,1 6 0,-2 24 0,0-3 0,-3 18 0,2-14 0,-7 9 0,7-7 0,-4 7 0,5-1 0,0 3 0,0 9 0,4-10 0,0-1 0,0-9 0,2 0 0,-2-4 0,0-5 0,1-2 0,-2-4 0,0 4 0,2-2 0,-2 2 0,3 1 0,-3 4 0,3-3 0,-3 3 0,0-4 0,0-1 0,-3 1 0,0 0 0,2-1 0,-1 1 0,4-1 0,-5 1 0,6 0 0,-6-3 0,3-1 0,-3-2 0,0 0 0,-3-1 0,0 1 0,0 0 0,-3-3 0,3 0 0,-3-3 0,-2-6 0,-6-2 0,1-4 0,-3 2 0,6-6 0,-1 6 0,3-11 0,-3-5 0,3 1 0,3-14 0,-2 15 0,7-7 0,-4 0 0,4 7 0,0-15 0,0 14 0,0-14 0,-4 6 0,2 0 0,-2 3 0,4 7 0,0 1 0,0-9 0,3 7 0,-2-15 0,2-2 0,-3 10 0,0-15 0,-3 26 0,2-6 0,-5 9 0,6 6 0,-3-1 0,0 0 0,-3 1 0,3-1 0,-5 3 0,7 6 0,2 10 0,0 25 0,2 12 0,-3 8 0,0 14 0,0-12 0,0 7 0,0-3 0,0-6 0,0 8 0,5 1 0,-4-1 0,9-8 0,-4-2 0,0-17 0,1-7 0,-6-5 0,4-9 0,-5 5 0,6-8 0,-6-1 0,0-7 0,-3-2 0,-10-21 0,5 5 0,-6-22 0,9 6 0,0-17 0,5-2 0,0-8 0,0-9 0,0-11 0,0 7 0,0-13 0,0 23 0,0 11 0,0 4 0,0 24 0,0-2 0,0 5 0,0 8 0,0-1 0,-2 3 0,1 5 0,-4-3 0,4 3 0,-1-2 0,2 1 0,0-1 0,0-1 0,0 3 0,2 3 0,2 10 0,4 17 0,-3 17 0,-1 19 0,-10 11 0,-1 9 0,-6-1 0,1-16 0,4 4 0,-1-24 0,8-2 0,-4-10 0,5-14 0,0-3 0,3-6 0,-2 1 0,1-3 0,-2 3 0,0-1 0,3 1 0,-3 0 0,3 7 0,-3-6 0,0 6 0,0-7 0,-3-1 0,3 1 0,-3 0 0,3 0 0,0 6 0,-3-4 0,3 10 0,-5-9 0,4 5 0,-4-6 0,4 1 0,-1-3 0,-1-1 0,2-2 0,-4-8 0,4 1 0,-4-10 0,5 1 0,-3-6 0,3-1 0,0-14 0,0-2 0,0 0 0,0-6 0,0 14 0,0-14 0,0 15 0,0-7 0,0 9 0,0 4 0,0-3 0,0 8 0,0-3 0,0 0 0,0 5 0,0-9 0,0 10 0,0-7 0,0 6 0,0-1 0,0 3 0,0-2 0,0 4 0,0-1 0,0 2 0,0 0 0,3 3 0,-3-2 0,3 1 0,-1 4 0,1-2 0,6 7 0,0-2 0,2 3 0,1 2 0,0-4 0,4 4 0,1-7 0,1 0 0,-4-7 0,-9-8 0,-5-3 0,-5-6 0,-5 1 0,1 0 0,-3 4 0,5 2 0,1 7 0,3 1 0,3 2 0,0 0 0,0 0 0,3 0 0,0-2 0,3 1 0,-3-4 0,2 5 0,-4-3 0,4 3 0,-5 0 0,3 1 0,-1 1 0,-1-1 0,4 4 0,-2-4 0,3 2 0,2 0 0,-1-2 0,1 1 0,-5-2 0,3 3 0,-6-5 0,3 4 0,-3-4 0,2 2 0,-1 0 0,4 3 0,-2 0 0,3 3 0,0-2 0,2 1 0,1-1 0,3 2 0,4 0 0,1 0 0,1 2 0,-4-1 0,-9-1 0,-2-4 0,-6-1 0,-4-8 0,0 2 0,-3-3 0,5 3 0,-1 2 0,-3 0 0,3-2 0,0-3 0,1 4 0,4-6 0,-2 15 0,1 2 0,1 8 0,-1 15 0,2 13 0,0 6 0,0 16 0,0-16 0,0 7 0,0 0 0,0 2 0,0 16 0,5-5 0,-4-3 0,10 7 0,-9-30 0,7 11 0,-8-18 0,5-5 0,-5 5 0,2-8 0,-3 1 0,0-6 0,0-3 0,0-3 0,0-5 0,0 5 0,0-5 0,0 3 0,-5-6 0,-14-5 0,9 1 0,-9-4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3CC82-3845-47D4-9DDE-FB6CA050AEC8}" type="datetimeFigureOut">
              <a:rPr lang="en-ID" smtClean="0"/>
              <a:t>30/08/2021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45F55A-F710-4B39-8FE9-D12CC9E883A3}" type="slidenum">
              <a:rPr lang="en-ID" smtClean="0"/>
              <a:t>‹#›</a:t>
            </a:fld>
            <a:endParaRPr lang="en-ID"/>
          </a:p>
        </p:txBody>
      </p:sp>
    </p:spTree>
    <p:extLst>
      <p:ext uri="{BB962C8B-B14F-4D97-AF65-F5344CB8AC3E}">
        <p14:creationId xmlns:p14="http://schemas.microsoft.com/office/powerpoint/2010/main" val="2996048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CS2105 Tutorial 2</a:t>
            </a:r>
          </a:p>
        </p:txBody>
      </p:sp>
      <p:sp>
        <p:nvSpPr>
          <p:cNvPr id="4" name="Slide Number Placeholder 3"/>
          <p:cNvSpPr>
            <a:spLocks noGrp="1"/>
          </p:cNvSpPr>
          <p:nvPr>
            <p:ph type="sldNum" sz="quarter" idx="5"/>
          </p:nvPr>
        </p:nvSpPr>
        <p:spPr/>
        <p:txBody>
          <a:bodyPr/>
          <a:lstStyle/>
          <a:p>
            <a:fld id="{05C365EB-BCFE-4A4B-A503-038B46E21A60}" type="slidenum">
              <a:rPr lang="en-SG" smtClean="0"/>
              <a:t>1</a:t>
            </a:fld>
            <a:endParaRPr lang="en-SG"/>
          </a:p>
        </p:txBody>
      </p:sp>
    </p:spTree>
    <p:extLst>
      <p:ext uri="{BB962C8B-B14F-4D97-AF65-F5344CB8AC3E}">
        <p14:creationId xmlns:p14="http://schemas.microsoft.com/office/powerpoint/2010/main" val="43392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C365EB-BCFE-4A4B-A503-038B46E21A60}" type="slidenum">
              <a:rPr lang="en-SG" smtClean="0"/>
              <a:t>10</a:t>
            </a:fld>
            <a:endParaRPr lang="en-SG"/>
          </a:p>
        </p:txBody>
      </p:sp>
    </p:spTree>
    <p:extLst>
      <p:ext uri="{BB962C8B-B14F-4D97-AF65-F5344CB8AC3E}">
        <p14:creationId xmlns:p14="http://schemas.microsoft.com/office/powerpoint/2010/main" val="4270611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C365EB-BCFE-4A4B-A503-038B46E21A60}" type="slidenum">
              <a:rPr lang="en-SG" smtClean="0"/>
              <a:t>11</a:t>
            </a:fld>
            <a:endParaRPr lang="en-SG"/>
          </a:p>
        </p:txBody>
      </p:sp>
    </p:spTree>
    <p:extLst>
      <p:ext uri="{BB962C8B-B14F-4D97-AF65-F5344CB8AC3E}">
        <p14:creationId xmlns:p14="http://schemas.microsoft.com/office/powerpoint/2010/main" val="1629318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C365EB-BCFE-4A4B-A503-038B46E21A60}" type="slidenum">
              <a:rPr lang="en-SG" smtClean="0"/>
              <a:t>12</a:t>
            </a:fld>
            <a:endParaRPr lang="en-SG"/>
          </a:p>
        </p:txBody>
      </p:sp>
    </p:spTree>
    <p:extLst>
      <p:ext uri="{BB962C8B-B14F-4D97-AF65-F5344CB8AC3E}">
        <p14:creationId xmlns:p14="http://schemas.microsoft.com/office/powerpoint/2010/main" val="4164659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C365EB-BCFE-4A4B-A503-038B46E21A60}" type="slidenum">
              <a:rPr lang="en-SG" smtClean="0"/>
              <a:t>13</a:t>
            </a:fld>
            <a:endParaRPr lang="en-SG"/>
          </a:p>
        </p:txBody>
      </p:sp>
    </p:spTree>
    <p:extLst>
      <p:ext uri="{BB962C8B-B14F-4D97-AF65-F5344CB8AC3E}">
        <p14:creationId xmlns:p14="http://schemas.microsoft.com/office/powerpoint/2010/main" val="34802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C365EB-BCFE-4A4B-A503-038B46E21A60}" type="slidenum">
              <a:rPr lang="en-SG" smtClean="0"/>
              <a:t>14</a:t>
            </a:fld>
            <a:endParaRPr lang="en-SG"/>
          </a:p>
        </p:txBody>
      </p:sp>
    </p:spTree>
    <p:extLst>
      <p:ext uri="{BB962C8B-B14F-4D97-AF65-F5344CB8AC3E}">
        <p14:creationId xmlns:p14="http://schemas.microsoft.com/office/powerpoint/2010/main" val="3962287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C365EB-BCFE-4A4B-A503-038B46E21A60}" type="slidenum">
              <a:rPr lang="en-SG" smtClean="0"/>
              <a:t>15</a:t>
            </a:fld>
            <a:endParaRPr lang="en-SG"/>
          </a:p>
        </p:txBody>
      </p:sp>
    </p:spTree>
    <p:extLst>
      <p:ext uri="{BB962C8B-B14F-4D97-AF65-F5344CB8AC3E}">
        <p14:creationId xmlns:p14="http://schemas.microsoft.com/office/powerpoint/2010/main" val="2726098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16</a:t>
            </a:fld>
            <a:endParaRPr lang="en-SG"/>
          </a:p>
        </p:txBody>
      </p:sp>
    </p:spTree>
    <p:extLst>
      <p:ext uri="{BB962C8B-B14F-4D97-AF65-F5344CB8AC3E}">
        <p14:creationId xmlns:p14="http://schemas.microsoft.com/office/powerpoint/2010/main" val="1574205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17</a:t>
            </a:fld>
            <a:endParaRPr lang="en-SG"/>
          </a:p>
        </p:txBody>
      </p:sp>
    </p:spTree>
    <p:extLst>
      <p:ext uri="{BB962C8B-B14F-4D97-AF65-F5344CB8AC3E}">
        <p14:creationId xmlns:p14="http://schemas.microsoft.com/office/powerpoint/2010/main" val="1764653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18</a:t>
            </a:fld>
            <a:endParaRPr lang="en-SG"/>
          </a:p>
        </p:txBody>
      </p:sp>
    </p:spTree>
    <p:extLst>
      <p:ext uri="{BB962C8B-B14F-4D97-AF65-F5344CB8AC3E}">
        <p14:creationId xmlns:p14="http://schemas.microsoft.com/office/powerpoint/2010/main" val="3571945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19</a:t>
            </a:fld>
            <a:endParaRPr lang="en-SG"/>
          </a:p>
        </p:txBody>
      </p:sp>
    </p:spTree>
    <p:extLst>
      <p:ext uri="{BB962C8B-B14F-4D97-AF65-F5344CB8AC3E}">
        <p14:creationId xmlns:p14="http://schemas.microsoft.com/office/powerpoint/2010/main" val="340361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2</a:t>
            </a:fld>
            <a:endParaRPr lang="en-SG"/>
          </a:p>
        </p:txBody>
      </p:sp>
    </p:spTree>
    <p:extLst>
      <p:ext uri="{BB962C8B-B14F-4D97-AF65-F5344CB8AC3E}">
        <p14:creationId xmlns:p14="http://schemas.microsoft.com/office/powerpoint/2010/main" val="3734756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C365EB-BCFE-4A4B-A503-038B46E21A60}" type="slidenum">
              <a:rPr lang="en-SG" smtClean="0"/>
              <a:t>21</a:t>
            </a:fld>
            <a:endParaRPr lang="en-SG"/>
          </a:p>
        </p:txBody>
      </p:sp>
    </p:spTree>
    <p:extLst>
      <p:ext uri="{BB962C8B-B14F-4D97-AF65-F5344CB8AC3E}">
        <p14:creationId xmlns:p14="http://schemas.microsoft.com/office/powerpoint/2010/main" val="570165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22</a:t>
            </a:fld>
            <a:endParaRPr lang="en-SG"/>
          </a:p>
        </p:txBody>
      </p:sp>
    </p:spTree>
    <p:extLst>
      <p:ext uri="{BB962C8B-B14F-4D97-AF65-F5344CB8AC3E}">
        <p14:creationId xmlns:p14="http://schemas.microsoft.com/office/powerpoint/2010/main" val="2017165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23</a:t>
            </a:fld>
            <a:endParaRPr lang="en-SG"/>
          </a:p>
        </p:txBody>
      </p:sp>
    </p:spTree>
    <p:extLst>
      <p:ext uri="{BB962C8B-B14F-4D97-AF65-F5344CB8AC3E}">
        <p14:creationId xmlns:p14="http://schemas.microsoft.com/office/powerpoint/2010/main" val="2918987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24</a:t>
            </a:fld>
            <a:endParaRPr lang="en-SG"/>
          </a:p>
        </p:txBody>
      </p:sp>
    </p:spTree>
    <p:extLst>
      <p:ext uri="{BB962C8B-B14F-4D97-AF65-F5344CB8AC3E}">
        <p14:creationId xmlns:p14="http://schemas.microsoft.com/office/powerpoint/2010/main" val="3035352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25</a:t>
            </a:fld>
            <a:endParaRPr lang="en-SG"/>
          </a:p>
        </p:txBody>
      </p:sp>
    </p:spTree>
    <p:extLst>
      <p:ext uri="{BB962C8B-B14F-4D97-AF65-F5344CB8AC3E}">
        <p14:creationId xmlns:p14="http://schemas.microsoft.com/office/powerpoint/2010/main" val="1005819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26</a:t>
            </a:fld>
            <a:endParaRPr lang="en-SG"/>
          </a:p>
        </p:txBody>
      </p:sp>
    </p:spTree>
    <p:extLst>
      <p:ext uri="{BB962C8B-B14F-4D97-AF65-F5344CB8AC3E}">
        <p14:creationId xmlns:p14="http://schemas.microsoft.com/office/powerpoint/2010/main" val="3134857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27</a:t>
            </a:fld>
            <a:endParaRPr lang="en-SG"/>
          </a:p>
        </p:txBody>
      </p:sp>
    </p:spTree>
    <p:extLst>
      <p:ext uri="{BB962C8B-B14F-4D97-AF65-F5344CB8AC3E}">
        <p14:creationId xmlns:p14="http://schemas.microsoft.com/office/powerpoint/2010/main" val="2659906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28</a:t>
            </a:fld>
            <a:endParaRPr lang="en-SG"/>
          </a:p>
        </p:txBody>
      </p:sp>
    </p:spTree>
    <p:extLst>
      <p:ext uri="{BB962C8B-B14F-4D97-AF65-F5344CB8AC3E}">
        <p14:creationId xmlns:p14="http://schemas.microsoft.com/office/powerpoint/2010/main" val="359094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C365EB-BCFE-4A4B-A503-038B46E21A60}" type="slidenum">
              <a:rPr lang="en-SG" smtClean="0"/>
              <a:t>29</a:t>
            </a:fld>
            <a:endParaRPr lang="en-SG"/>
          </a:p>
        </p:txBody>
      </p:sp>
    </p:spTree>
    <p:extLst>
      <p:ext uri="{BB962C8B-B14F-4D97-AF65-F5344CB8AC3E}">
        <p14:creationId xmlns:p14="http://schemas.microsoft.com/office/powerpoint/2010/main" val="1449454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31</a:t>
            </a:fld>
            <a:endParaRPr lang="en-SG"/>
          </a:p>
        </p:txBody>
      </p:sp>
    </p:spTree>
    <p:extLst>
      <p:ext uri="{BB962C8B-B14F-4D97-AF65-F5344CB8AC3E}">
        <p14:creationId xmlns:p14="http://schemas.microsoft.com/office/powerpoint/2010/main" val="2794038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3</a:t>
            </a:fld>
            <a:endParaRPr lang="en-SG"/>
          </a:p>
        </p:txBody>
      </p:sp>
    </p:spTree>
    <p:extLst>
      <p:ext uri="{BB962C8B-B14F-4D97-AF65-F5344CB8AC3E}">
        <p14:creationId xmlns:p14="http://schemas.microsoft.com/office/powerpoint/2010/main" val="2957767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36</a:t>
            </a:fld>
            <a:endParaRPr lang="en-SG"/>
          </a:p>
        </p:txBody>
      </p:sp>
    </p:spTree>
    <p:extLst>
      <p:ext uri="{BB962C8B-B14F-4D97-AF65-F5344CB8AC3E}">
        <p14:creationId xmlns:p14="http://schemas.microsoft.com/office/powerpoint/2010/main" val="2553778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38</a:t>
            </a:fld>
            <a:endParaRPr lang="en-SG"/>
          </a:p>
        </p:txBody>
      </p:sp>
    </p:spTree>
    <p:extLst>
      <p:ext uri="{BB962C8B-B14F-4D97-AF65-F5344CB8AC3E}">
        <p14:creationId xmlns:p14="http://schemas.microsoft.com/office/powerpoint/2010/main" val="2578932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4</a:t>
            </a:fld>
            <a:endParaRPr lang="en-SG"/>
          </a:p>
        </p:txBody>
      </p:sp>
    </p:spTree>
    <p:extLst>
      <p:ext uri="{BB962C8B-B14F-4D97-AF65-F5344CB8AC3E}">
        <p14:creationId xmlns:p14="http://schemas.microsoft.com/office/powerpoint/2010/main" val="1105597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5</a:t>
            </a:fld>
            <a:endParaRPr lang="en-SG"/>
          </a:p>
        </p:txBody>
      </p:sp>
    </p:spTree>
    <p:extLst>
      <p:ext uri="{BB962C8B-B14F-4D97-AF65-F5344CB8AC3E}">
        <p14:creationId xmlns:p14="http://schemas.microsoft.com/office/powerpoint/2010/main" val="1860660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6</a:t>
            </a:fld>
            <a:endParaRPr lang="en-SG"/>
          </a:p>
        </p:txBody>
      </p:sp>
    </p:spTree>
    <p:extLst>
      <p:ext uri="{BB962C8B-B14F-4D97-AF65-F5344CB8AC3E}">
        <p14:creationId xmlns:p14="http://schemas.microsoft.com/office/powerpoint/2010/main" val="2529917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7</a:t>
            </a:fld>
            <a:endParaRPr lang="en-SG"/>
          </a:p>
        </p:txBody>
      </p:sp>
    </p:spTree>
    <p:extLst>
      <p:ext uri="{BB962C8B-B14F-4D97-AF65-F5344CB8AC3E}">
        <p14:creationId xmlns:p14="http://schemas.microsoft.com/office/powerpoint/2010/main" val="1521338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8</a:t>
            </a:fld>
            <a:endParaRPr lang="en-SG"/>
          </a:p>
        </p:txBody>
      </p:sp>
    </p:spTree>
    <p:extLst>
      <p:ext uri="{BB962C8B-B14F-4D97-AF65-F5344CB8AC3E}">
        <p14:creationId xmlns:p14="http://schemas.microsoft.com/office/powerpoint/2010/main" val="1235651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365EB-BCFE-4A4B-A503-038B46E21A60}" type="slidenum">
              <a:rPr lang="en-SG" smtClean="0"/>
              <a:t>9</a:t>
            </a:fld>
            <a:endParaRPr lang="en-SG"/>
          </a:p>
        </p:txBody>
      </p:sp>
    </p:spTree>
    <p:extLst>
      <p:ext uri="{BB962C8B-B14F-4D97-AF65-F5344CB8AC3E}">
        <p14:creationId xmlns:p14="http://schemas.microsoft.com/office/powerpoint/2010/main" val="3110078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2729-19CE-4C3A-97CE-6D74C90ADE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DAC8F44F-63A7-47CE-A33B-ECE5E7C24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C6BE9FC-C1E8-42B6-B4D1-9CB2F16545A0}"/>
              </a:ext>
            </a:extLst>
          </p:cNvPr>
          <p:cNvSpPr>
            <a:spLocks noGrp="1"/>
          </p:cNvSpPr>
          <p:nvPr>
            <p:ph type="dt" sz="half" idx="10"/>
          </p:nvPr>
        </p:nvSpPr>
        <p:spPr/>
        <p:txBody>
          <a:bodyPr/>
          <a:lstStyle/>
          <a:p>
            <a:fld id="{879FDBED-C6E9-4F35-9957-E9F3D172C8E2}" type="datetimeFigureOut">
              <a:rPr lang="en-ID" smtClean="0"/>
              <a:t>30/08/2021</a:t>
            </a:fld>
            <a:endParaRPr lang="en-ID"/>
          </a:p>
        </p:txBody>
      </p:sp>
      <p:sp>
        <p:nvSpPr>
          <p:cNvPr id="5" name="Footer Placeholder 4">
            <a:extLst>
              <a:ext uri="{FF2B5EF4-FFF2-40B4-BE49-F238E27FC236}">
                <a16:creationId xmlns:a16="http://schemas.microsoft.com/office/drawing/2014/main" id="{B4A57E4B-133A-4572-92AA-D7AD96D4EF8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705992F-CB19-491D-9CFC-2F948197357D}"/>
              </a:ext>
            </a:extLst>
          </p:cNvPr>
          <p:cNvSpPr>
            <a:spLocks noGrp="1"/>
          </p:cNvSpPr>
          <p:nvPr>
            <p:ph type="sldNum" sz="quarter" idx="12"/>
          </p:nvPr>
        </p:nvSpPr>
        <p:spPr/>
        <p:txBody>
          <a:bodyPr/>
          <a:lstStyle/>
          <a:p>
            <a:fld id="{20D413E0-1EFB-4678-AAD0-B296C5D2A821}" type="slidenum">
              <a:rPr lang="en-ID" smtClean="0"/>
              <a:t>‹#›</a:t>
            </a:fld>
            <a:endParaRPr lang="en-ID"/>
          </a:p>
        </p:txBody>
      </p:sp>
    </p:spTree>
    <p:extLst>
      <p:ext uri="{BB962C8B-B14F-4D97-AF65-F5344CB8AC3E}">
        <p14:creationId xmlns:p14="http://schemas.microsoft.com/office/powerpoint/2010/main" val="190769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9069-173B-46F4-A162-33AE3293FA55}"/>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B44A737-3343-43C6-88CA-0E051C85B6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7FF96DA-D8AC-4EC9-91C1-A4430B4BB990}"/>
              </a:ext>
            </a:extLst>
          </p:cNvPr>
          <p:cNvSpPr>
            <a:spLocks noGrp="1"/>
          </p:cNvSpPr>
          <p:nvPr>
            <p:ph type="dt" sz="half" idx="10"/>
          </p:nvPr>
        </p:nvSpPr>
        <p:spPr/>
        <p:txBody>
          <a:bodyPr/>
          <a:lstStyle/>
          <a:p>
            <a:fld id="{879FDBED-C6E9-4F35-9957-E9F3D172C8E2}" type="datetimeFigureOut">
              <a:rPr lang="en-ID" smtClean="0"/>
              <a:t>30/08/2021</a:t>
            </a:fld>
            <a:endParaRPr lang="en-ID"/>
          </a:p>
        </p:txBody>
      </p:sp>
      <p:sp>
        <p:nvSpPr>
          <p:cNvPr id="5" name="Footer Placeholder 4">
            <a:extLst>
              <a:ext uri="{FF2B5EF4-FFF2-40B4-BE49-F238E27FC236}">
                <a16:creationId xmlns:a16="http://schemas.microsoft.com/office/drawing/2014/main" id="{57D77E43-DE3E-4F16-98BA-3E81DFAB82B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4AA933A-A1C9-46C1-B1BC-98E435B73616}"/>
              </a:ext>
            </a:extLst>
          </p:cNvPr>
          <p:cNvSpPr>
            <a:spLocks noGrp="1"/>
          </p:cNvSpPr>
          <p:nvPr>
            <p:ph type="sldNum" sz="quarter" idx="12"/>
          </p:nvPr>
        </p:nvSpPr>
        <p:spPr/>
        <p:txBody>
          <a:bodyPr/>
          <a:lstStyle/>
          <a:p>
            <a:fld id="{20D413E0-1EFB-4678-AAD0-B296C5D2A821}" type="slidenum">
              <a:rPr lang="en-ID" smtClean="0"/>
              <a:t>‹#›</a:t>
            </a:fld>
            <a:endParaRPr lang="en-ID"/>
          </a:p>
        </p:txBody>
      </p:sp>
    </p:spTree>
    <p:extLst>
      <p:ext uri="{BB962C8B-B14F-4D97-AF65-F5344CB8AC3E}">
        <p14:creationId xmlns:p14="http://schemas.microsoft.com/office/powerpoint/2010/main" val="1405688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DCA3CE-573B-4585-90CE-8A88B8A270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6740021-DD9D-4EF1-B0F1-0B97242BD9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DC0725A-5723-4C81-842F-C0735BF33ACA}"/>
              </a:ext>
            </a:extLst>
          </p:cNvPr>
          <p:cNvSpPr>
            <a:spLocks noGrp="1"/>
          </p:cNvSpPr>
          <p:nvPr>
            <p:ph type="dt" sz="half" idx="10"/>
          </p:nvPr>
        </p:nvSpPr>
        <p:spPr/>
        <p:txBody>
          <a:bodyPr/>
          <a:lstStyle/>
          <a:p>
            <a:fld id="{879FDBED-C6E9-4F35-9957-E9F3D172C8E2}" type="datetimeFigureOut">
              <a:rPr lang="en-ID" smtClean="0"/>
              <a:t>30/08/2021</a:t>
            </a:fld>
            <a:endParaRPr lang="en-ID"/>
          </a:p>
        </p:txBody>
      </p:sp>
      <p:sp>
        <p:nvSpPr>
          <p:cNvPr id="5" name="Footer Placeholder 4">
            <a:extLst>
              <a:ext uri="{FF2B5EF4-FFF2-40B4-BE49-F238E27FC236}">
                <a16:creationId xmlns:a16="http://schemas.microsoft.com/office/drawing/2014/main" id="{23B6AC7C-4133-438E-8DB9-74C2C28A009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924B455-06F9-4915-A86B-006E1A62FBAD}"/>
              </a:ext>
            </a:extLst>
          </p:cNvPr>
          <p:cNvSpPr>
            <a:spLocks noGrp="1"/>
          </p:cNvSpPr>
          <p:nvPr>
            <p:ph type="sldNum" sz="quarter" idx="12"/>
          </p:nvPr>
        </p:nvSpPr>
        <p:spPr/>
        <p:txBody>
          <a:bodyPr/>
          <a:lstStyle/>
          <a:p>
            <a:fld id="{20D413E0-1EFB-4678-AAD0-B296C5D2A821}" type="slidenum">
              <a:rPr lang="en-ID" smtClean="0"/>
              <a:t>‹#›</a:t>
            </a:fld>
            <a:endParaRPr lang="en-ID"/>
          </a:p>
        </p:txBody>
      </p:sp>
    </p:spTree>
    <p:extLst>
      <p:ext uri="{BB962C8B-B14F-4D97-AF65-F5344CB8AC3E}">
        <p14:creationId xmlns:p14="http://schemas.microsoft.com/office/powerpoint/2010/main" val="145341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ACEC-214E-42B4-B260-8F6F5498F23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E39F3F0-9AA0-4503-A678-9BAAACAF30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25893A7-D83F-4BC0-B82C-7B95764F32D3}"/>
              </a:ext>
            </a:extLst>
          </p:cNvPr>
          <p:cNvSpPr>
            <a:spLocks noGrp="1"/>
          </p:cNvSpPr>
          <p:nvPr>
            <p:ph type="dt" sz="half" idx="10"/>
          </p:nvPr>
        </p:nvSpPr>
        <p:spPr/>
        <p:txBody>
          <a:bodyPr/>
          <a:lstStyle/>
          <a:p>
            <a:fld id="{879FDBED-C6E9-4F35-9957-E9F3D172C8E2}" type="datetimeFigureOut">
              <a:rPr lang="en-ID" smtClean="0"/>
              <a:t>30/08/2021</a:t>
            </a:fld>
            <a:endParaRPr lang="en-ID"/>
          </a:p>
        </p:txBody>
      </p:sp>
      <p:sp>
        <p:nvSpPr>
          <p:cNvPr id="5" name="Footer Placeholder 4">
            <a:extLst>
              <a:ext uri="{FF2B5EF4-FFF2-40B4-BE49-F238E27FC236}">
                <a16:creationId xmlns:a16="http://schemas.microsoft.com/office/drawing/2014/main" id="{A96CB50D-2C02-41FF-B8D4-D0B4685F68C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E05BF75-77DA-4A80-98B0-AB8813F3FD73}"/>
              </a:ext>
            </a:extLst>
          </p:cNvPr>
          <p:cNvSpPr>
            <a:spLocks noGrp="1"/>
          </p:cNvSpPr>
          <p:nvPr>
            <p:ph type="sldNum" sz="quarter" idx="12"/>
          </p:nvPr>
        </p:nvSpPr>
        <p:spPr/>
        <p:txBody>
          <a:bodyPr/>
          <a:lstStyle/>
          <a:p>
            <a:fld id="{20D413E0-1EFB-4678-AAD0-B296C5D2A821}" type="slidenum">
              <a:rPr lang="en-ID" smtClean="0"/>
              <a:t>‹#›</a:t>
            </a:fld>
            <a:endParaRPr lang="en-ID"/>
          </a:p>
        </p:txBody>
      </p:sp>
    </p:spTree>
    <p:extLst>
      <p:ext uri="{BB962C8B-B14F-4D97-AF65-F5344CB8AC3E}">
        <p14:creationId xmlns:p14="http://schemas.microsoft.com/office/powerpoint/2010/main" val="2678680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B96D-2958-42B1-8D52-D5FB19FACA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2AA750E-0A7A-4C57-BAB9-8A39057A62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D62882-CF7E-4C52-A92F-9BB1271CD551}"/>
              </a:ext>
            </a:extLst>
          </p:cNvPr>
          <p:cNvSpPr>
            <a:spLocks noGrp="1"/>
          </p:cNvSpPr>
          <p:nvPr>
            <p:ph type="dt" sz="half" idx="10"/>
          </p:nvPr>
        </p:nvSpPr>
        <p:spPr/>
        <p:txBody>
          <a:bodyPr/>
          <a:lstStyle/>
          <a:p>
            <a:fld id="{879FDBED-C6E9-4F35-9957-E9F3D172C8E2}" type="datetimeFigureOut">
              <a:rPr lang="en-ID" smtClean="0"/>
              <a:t>30/08/2021</a:t>
            </a:fld>
            <a:endParaRPr lang="en-ID"/>
          </a:p>
        </p:txBody>
      </p:sp>
      <p:sp>
        <p:nvSpPr>
          <p:cNvPr id="5" name="Footer Placeholder 4">
            <a:extLst>
              <a:ext uri="{FF2B5EF4-FFF2-40B4-BE49-F238E27FC236}">
                <a16:creationId xmlns:a16="http://schemas.microsoft.com/office/drawing/2014/main" id="{5A6354C4-C06C-4DA3-A0F2-5FD3EED066B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FEFC659-477F-40B5-B7CD-FE91457EDCFF}"/>
              </a:ext>
            </a:extLst>
          </p:cNvPr>
          <p:cNvSpPr>
            <a:spLocks noGrp="1"/>
          </p:cNvSpPr>
          <p:nvPr>
            <p:ph type="sldNum" sz="quarter" idx="12"/>
          </p:nvPr>
        </p:nvSpPr>
        <p:spPr/>
        <p:txBody>
          <a:bodyPr/>
          <a:lstStyle/>
          <a:p>
            <a:fld id="{20D413E0-1EFB-4678-AAD0-B296C5D2A821}" type="slidenum">
              <a:rPr lang="en-ID" smtClean="0"/>
              <a:t>‹#›</a:t>
            </a:fld>
            <a:endParaRPr lang="en-ID"/>
          </a:p>
        </p:txBody>
      </p:sp>
    </p:spTree>
    <p:extLst>
      <p:ext uri="{BB962C8B-B14F-4D97-AF65-F5344CB8AC3E}">
        <p14:creationId xmlns:p14="http://schemas.microsoft.com/office/powerpoint/2010/main" val="266196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8970-0A03-4C23-BB97-1FBDEB72510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155418A-9C2A-4BA0-ABA3-0F0F2D598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FE054703-7FB4-4413-9040-20A85BD6E0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4B438A52-CCF5-494F-9A37-0C05AD74F30E}"/>
              </a:ext>
            </a:extLst>
          </p:cNvPr>
          <p:cNvSpPr>
            <a:spLocks noGrp="1"/>
          </p:cNvSpPr>
          <p:nvPr>
            <p:ph type="dt" sz="half" idx="10"/>
          </p:nvPr>
        </p:nvSpPr>
        <p:spPr/>
        <p:txBody>
          <a:bodyPr/>
          <a:lstStyle/>
          <a:p>
            <a:fld id="{879FDBED-C6E9-4F35-9957-E9F3D172C8E2}" type="datetimeFigureOut">
              <a:rPr lang="en-ID" smtClean="0"/>
              <a:t>30/08/2021</a:t>
            </a:fld>
            <a:endParaRPr lang="en-ID"/>
          </a:p>
        </p:txBody>
      </p:sp>
      <p:sp>
        <p:nvSpPr>
          <p:cNvPr id="6" name="Footer Placeholder 5">
            <a:extLst>
              <a:ext uri="{FF2B5EF4-FFF2-40B4-BE49-F238E27FC236}">
                <a16:creationId xmlns:a16="http://schemas.microsoft.com/office/drawing/2014/main" id="{E5BE7A4A-6B02-42CC-A6A8-B4E8844E48D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6EB8203-4D2A-450F-9F9E-7D0DF7F88E05}"/>
              </a:ext>
            </a:extLst>
          </p:cNvPr>
          <p:cNvSpPr>
            <a:spLocks noGrp="1"/>
          </p:cNvSpPr>
          <p:nvPr>
            <p:ph type="sldNum" sz="quarter" idx="12"/>
          </p:nvPr>
        </p:nvSpPr>
        <p:spPr/>
        <p:txBody>
          <a:bodyPr/>
          <a:lstStyle/>
          <a:p>
            <a:fld id="{20D413E0-1EFB-4678-AAD0-B296C5D2A821}" type="slidenum">
              <a:rPr lang="en-ID" smtClean="0"/>
              <a:t>‹#›</a:t>
            </a:fld>
            <a:endParaRPr lang="en-ID"/>
          </a:p>
        </p:txBody>
      </p:sp>
    </p:spTree>
    <p:extLst>
      <p:ext uri="{BB962C8B-B14F-4D97-AF65-F5344CB8AC3E}">
        <p14:creationId xmlns:p14="http://schemas.microsoft.com/office/powerpoint/2010/main" val="2409736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1476-E01F-4540-A398-94789B792E75}"/>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7A0ED40-5594-4E2A-A13C-9C2F81CA18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DDAA84-C11B-4C6C-A7FE-51C60F68D4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C945AFEB-CE14-483F-AFEB-02A3BED3B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8F12D7-CD56-4693-9271-7EFEDABEE2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8D3FD310-847B-4273-A7F8-0047F2A69275}"/>
              </a:ext>
            </a:extLst>
          </p:cNvPr>
          <p:cNvSpPr>
            <a:spLocks noGrp="1"/>
          </p:cNvSpPr>
          <p:nvPr>
            <p:ph type="dt" sz="half" idx="10"/>
          </p:nvPr>
        </p:nvSpPr>
        <p:spPr/>
        <p:txBody>
          <a:bodyPr/>
          <a:lstStyle/>
          <a:p>
            <a:fld id="{879FDBED-C6E9-4F35-9957-E9F3D172C8E2}" type="datetimeFigureOut">
              <a:rPr lang="en-ID" smtClean="0"/>
              <a:t>30/08/2021</a:t>
            </a:fld>
            <a:endParaRPr lang="en-ID"/>
          </a:p>
        </p:txBody>
      </p:sp>
      <p:sp>
        <p:nvSpPr>
          <p:cNvPr id="8" name="Footer Placeholder 7">
            <a:extLst>
              <a:ext uri="{FF2B5EF4-FFF2-40B4-BE49-F238E27FC236}">
                <a16:creationId xmlns:a16="http://schemas.microsoft.com/office/drawing/2014/main" id="{EDD32B87-F6BB-460D-92F2-AE19396BF0AB}"/>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A263BA30-3D15-4D2B-888F-53BB0BCF806D}"/>
              </a:ext>
            </a:extLst>
          </p:cNvPr>
          <p:cNvSpPr>
            <a:spLocks noGrp="1"/>
          </p:cNvSpPr>
          <p:nvPr>
            <p:ph type="sldNum" sz="quarter" idx="12"/>
          </p:nvPr>
        </p:nvSpPr>
        <p:spPr/>
        <p:txBody>
          <a:bodyPr/>
          <a:lstStyle/>
          <a:p>
            <a:fld id="{20D413E0-1EFB-4678-AAD0-B296C5D2A821}" type="slidenum">
              <a:rPr lang="en-ID" smtClean="0"/>
              <a:t>‹#›</a:t>
            </a:fld>
            <a:endParaRPr lang="en-ID"/>
          </a:p>
        </p:txBody>
      </p:sp>
    </p:spTree>
    <p:extLst>
      <p:ext uri="{BB962C8B-B14F-4D97-AF65-F5344CB8AC3E}">
        <p14:creationId xmlns:p14="http://schemas.microsoft.com/office/powerpoint/2010/main" val="45833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47D0-74BF-4E2C-93F0-CBEB7B5753CC}"/>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BEE5091-368D-4BD8-BCD0-6B762CF34B72}"/>
              </a:ext>
            </a:extLst>
          </p:cNvPr>
          <p:cNvSpPr>
            <a:spLocks noGrp="1"/>
          </p:cNvSpPr>
          <p:nvPr>
            <p:ph type="dt" sz="half" idx="10"/>
          </p:nvPr>
        </p:nvSpPr>
        <p:spPr/>
        <p:txBody>
          <a:bodyPr/>
          <a:lstStyle/>
          <a:p>
            <a:fld id="{879FDBED-C6E9-4F35-9957-E9F3D172C8E2}" type="datetimeFigureOut">
              <a:rPr lang="en-ID" smtClean="0"/>
              <a:t>30/08/2021</a:t>
            </a:fld>
            <a:endParaRPr lang="en-ID"/>
          </a:p>
        </p:txBody>
      </p:sp>
      <p:sp>
        <p:nvSpPr>
          <p:cNvPr id="4" name="Footer Placeholder 3">
            <a:extLst>
              <a:ext uri="{FF2B5EF4-FFF2-40B4-BE49-F238E27FC236}">
                <a16:creationId xmlns:a16="http://schemas.microsoft.com/office/drawing/2014/main" id="{83158001-DE65-4795-BB7A-6F64CF1E5627}"/>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B7E3878-5F57-402F-9D02-7E08DD8375E3}"/>
              </a:ext>
            </a:extLst>
          </p:cNvPr>
          <p:cNvSpPr>
            <a:spLocks noGrp="1"/>
          </p:cNvSpPr>
          <p:nvPr>
            <p:ph type="sldNum" sz="quarter" idx="12"/>
          </p:nvPr>
        </p:nvSpPr>
        <p:spPr/>
        <p:txBody>
          <a:bodyPr/>
          <a:lstStyle/>
          <a:p>
            <a:fld id="{20D413E0-1EFB-4678-AAD0-B296C5D2A821}" type="slidenum">
              <a:rPr lang="en-ID" smtClean="0"/>
              <a:t>‹#›</a:t>
            </a:fld>
            <a:endParaRPr lang="en-ID"/>
          </a:p>
        </p:txBody>
      </p:sp>
    </p:spTree>
    <p:extLst>
      <p:ext uri="{BB962C8B-B14F-4D97-AF65-F5344CB8AC3E}">
        <p14:creationId xmlns:p14="http://schemas.microsoft.com/office/powerpoint/2010/main" val="173344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E2180-0CEB-41F7-BFE8-89FAA83B9C91}"/>
              </a:ext>
            </a:extLst>
          </p:cNvPr>
          <p:cNvSpPr>
            <a:spLocks noGrp="1"/>
          </p:cNvSpPr>
          <p:nvPr>
            <p:ph type="dt" sz="half" idx="10"/>
          </p:nvPr>
        </p:nvSpPr>
        <p:spPr/>
        <p:txBody>
          <a:bodyPr/>
          <a:lstStyle/>
          <a:p>
            <a:fld id="{879FDBED-C6E9-4F35-9957-E9F3D172C8E2}" type="datetimeFigureOut">
              <a:rPr lang="en-ID" smtClean="0"/>
              <a:t>30/08/2021</a:t>
            </a:fld>
            <a:endParaRPr lang="en-ID"/>
          </a:p>
        </p:txBody>
      </p:sp>
      <p:sp>
        <p:nvSpPr>
          <p:cNvPr id="3" name="Footer Placeholder 2">
            <a:extLst>
              <a:ext uri="{FF2B5EF4-FFF2-40B4-BE49-F238E27FC236}">
                <a16:creationId xmlns:a16="http://schemas.microsoft.com/office/drawing/2014/main" id="{B2C23E7D-FC1C-4EB5-BA77-552AFAD82366}"/>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A7B7DBB2-90B6-4586-8053-6587E8FFE025}"/>
              </a:ext>
            </a:extLst>
          </p:cNvPr>
          <p:cNvSpPr>
            <a:spLocks noGrp="1"/>
          </p:cNvSpPr>
          <p:nvPr>
            <p:ph type="sldNum" sz="quarter" idx="12"/>
          </p:nvPr>
        </p:nvSpPr>
        <p:spPr/>
        <p:txBody>
          <a:bodyPr/>
          <a:lstStyle/>
          <a:p>
            <a:fld id="{20D413E0-1EFB-4678-AAD0-B296C5D2A821}" type="slidenum">
              <a:rPr lang="en-ID" smtClean="0"/>
              <a:t>‹#›</a:t>
            </a:fld>
            <a:endParaRPr lang="en-ID"/>
          </a:p>
        </p:txBody>
      </p:sp>
    </p:spTree>
    <p:extLst>
      <p:ext uri="{BB962C8B-B14F-4D97-AF65-F5344CB8AC3E}">
        <p14:creationId xmlns:p14="http://schemas.microsoft.com/office/powerpoint/2010/main" val="52365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D4F5-08FF-4757-886C-F9F58F50F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6573D0D-D12E-4149-9A96-3CFDFD432F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93EF64D-54BB-4BF2-AB0F-B2CA8CEAFA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8DA3B-F740-470A-B3A6-1C936F8BB1E4}"/>
              </a:ext>
            </a:extLst>
          </p:cNvPr>
          <p:cNvSpPr>
            <a:spLocks noGrp="1"/>
          </p:cNvSpPr>
          <p:nvPr>
            <p:ph type="dt" sz="half" idx="10"/>
          </p:nvPr>
        </p:nvSpPr>
        <p:spPr/>
        <p:txBody>
          <a:bodyPr/>
          <a:lstStyle/>
          <a:p>
            <a:fld id="{879FDBED-C6E9-4F35-9957-E9F3D172C8E2}" type="datetimeFigureOut">
              <a:rPr lang="en-ID" smtClean="0"/>
              <a:t>30/08/2021</a:t>
            </a:fld>
            <a:endParaRPr lang="en-ID"/>
          </a:p>
        </p:txBody>
      </p:sp>
      <p:sp>
        <p:nvSpPr>
          <p:cNvPr id="6" name="Footer Placeholder 5">
            <a:extLst>
              <a:ext uri="{FF2B5EF4-FFF2-40B4-BE49-F238E27FC236}">
                <a16:creationId xmlns:a16="http://schemas.microsoft.com/office/drawing/2014/main" id="{263FF17A-5E26-4FEB-971C-FBF5C503023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4E02CCA-3343-47E0-96EB-52372BE89F70}"/>
              </a:ext>
            </a:extLst>
          </p:cNvPr>
          <p:cNvSpPr>
            <a:spLocks noGrp="1"/>
          </p:cNvSpPr>
          <p:nvPr>
            <p:ph type="sldNum" sz="quarter" idx="12"/>
          </p:nvPr>
        </p:nvSpPr>
        <p:spPr/>
        <p:txBody>
          <a:bodyPr/>
          <a:lstStyle/>
          <a:p>
            <a:fld id="{20D413E0-1EFB-4678-AAD0-B296C5D2A821}" type="slidenum">
              <a:rPr lang="en-ID" smtClean="0"/>
              <a:t>‹#›</a:t>
            </a:fld>
            <a:endParaRPr lang="en-ID"/>
          </a:p>
        </p:txBody>
      </p:sp>
    </p:spTree>
    <p:extLst>
      <p:ext uri="{BB962C8B-B14F-4D97-AF65-F5344CB8AC3E}">
        <p14:creationId xmlns:p14="http://schemas.microsoft.com/office/powerpoint/2010/main" val="41828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4326-1DD5-4C0A-8729-A05D1E053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9850DE08-0F0B-47DA-84A8-865ED1570A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CAC3F0B7-8EAE-48C1-89DD-62CFA7FBE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510DB0-124E-43D6-A173-36A89586335B}"/>
              </a:ext>
            </a:extLst>
          </p:cNvPr>
          <p:cNvSpPr>
            <a:spLocks noGrp="1"/>
          </p:cNvSpPr>
          <p:nvPr>
            <p:ph type="dt" sz="half" idx="10"/>
          </p:nvPr>
        </p:nvSpPr>
        <p:spPr/>
        <p:txBody>
          <a:bodyPr/>
          <a:lstStyle/>
          <a:p>
            <a:fld id="{879FDBED-C6E9-4F35-9957-E9F3D172C8E2}" type="datetimeFigureOut">
              <a:rPr lang="en-ID" smtClean="0"/>
              <a:t>30/08/2021</a:t>
            </a:fld>
            <a:endParaRPr lang="en-ID"/>
          </a:p>
        </p:txBody>
      </p:sp>
      <p:sp>
        <p:nvSpPr>
          <p:cNvPr id="6" name="Footer Placeholder 5">
            <a:extLst>
              <a:ext uri="{FF2B5EF4-FFF2-40B4-BE49-F238E27FC236}">
                <a16:creationId xmlns:a16="http://schemas.microsoft.com/office/drawing/2014/main" id="{61D867DC-7681-4E35-BAB7-225B3AC6CAF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796568D-C2C8-4C8B-AAF7-F1D160CD1A10}"/>
              </a:ext>
            </a:extLst>
          </p:cNvPr>
          <p:cNvSpPr>
            <a:spLocks noGrp="1"/>
          </p:cNvSpPr>
          <p:nvPr>
            <p:ph type="sldNum" sz="quarter" idx="12"/>
          </p:nvPr>
        </p:nvSpPr>
        <p:spPr/>
        <p:txBody>
          <a:bodyPr/>
          <a:lstStyle/>
          <a:p>
            <a:fld id="{20D413E0-1EFB-4678-AAD0-B296C5D2A821}" type="slidenum">
              <a:rPr lang="en-ID" smtClean="0"/>
              <a:t>‹#›</a:t>
            </a:fld>
            <a:endParaRPr lang="en-ID"/>
          </a:p>
        </p:txBody>
      </p:sp>
    </p:spTree>
    <p:extLst>
      <p:ext uri="{BB962C8B-B14F-4D97-AF65-F5344CB8AC3E}">
        <p14:creationId xmlns:p14="http://schemas.microsoft.com/office/powerpoint/2010/main" val="57847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F9BBEA-8C9D-4DA1-8FBD-4F9545A15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34400C9-CB62-4DCC-87D5-BCF0EF7F36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05D6E3F-A450-4BD7-9A8B-7EECAEF96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9FDBED-C6E9-4F35-9957-E9F3D172C8E2}" type="datetimeFigureOut">
              <a:rPr lang="en-ID" smtClean="0"/>
              <a:t>30/08/2021</a:t>
            </a:fld>
            <a:endParaRPr lang="en-ID"/>
          </a:p>
        </p:txBody>
      </p:sp>
      <p:sp>
        <p:nvSpPr>
          <p:cNvPr id="5" name="Footer Placeholder 4">
            <a:extLst>
              <a:ext uri="{FF2B5EF4-FFF2-40B4-BE49-F238E27FC236}">
                <a16:creationId xmlns:a16="http://schemas.microsoft.com/office/drawing/2014/main" id="{7968802D-91F1-416F-A9C5-7BDD37E7FC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D1E94A22-A52F-4BF1-9C73-4D30D3666B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413E0-1EFB-4678-AAD0-B296C5D2A821}" type="slidenum">
              <a:rPr lang="en-ID" smtClean="0"/>
              <a:t>‹#›</a:t>
            </a:fld>
            <a:endParaRPr lang="en-ID"/>
          </a:p>
        </p:txBody>
      </p:sp>
    </p:spTree>
    <p:extLst>
      <p:ext uri="{BB962C8B-B14F-4D97-AF65-F5344CB8AC3E}">
        <p14:creationId xmlns:p14="http://schemas.microsoft.com/office/powerpoint/2010/main" val="2467823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2F0E-2B6E-4481-A7FE-0B517A92E88D}"/>
              </a:ext>
            </a:extLst>
          </p:cNvPr>
          <p:cNvSpPr>
            <a:spLocks noGrp="1"/>
          </p:cNvSpPr>
          <p:nvPr>
            <p:ph type="ctrTitle"/>
          </p:nvPr>
        </p:nvSpPr>
        <p:spPr>
          <a:xfrm>
            <a:off x="473947" y="2408238"/>
            <a:ext cx="11244105" cy="2387600"/>
          </a:xfrm>
        </p:spPr>
        <p:txBody>
          <a:bodyPr>
            <a:normAutofit fontScale="90000"/>
          </a:bodyPr>
          <a:lstStyle/>
          <a:p>
            <a:pPr marL="0" indent="0" algn="ctr">
              <a:buNone/>
            </a:pPr>
            <a:r>
              <a:rPr lang="en-US" dirty="0"/>
              <a:t> </a:t>
            </a:r>
            <a:r>
              <a:rPr lang="en-US" sz="6000" b="1" dirty="0"/>
              <a:t>CS2105 </a:t>
            </a:r>
            <a:br>
              <a:rPr lang="en-US" sz="6000" dirty="0"/>
            </a:br>
            <a:r>
              <a:rPr lang="en-US" sz="6000" dirty="0"/>
              <a:t>Introduction to Computer Networks</a:t>
            </a:r>
            <a:br>
              <a:rPr lang="en-US" sz="6000" dirty="0"/>
            </a:br>
            <a:r>
              <a:rPr lang="en-US" sz="6000" dirty="0"/>
              <a:t>Tutorial 2</a:t>
            </a:r>
            <a:endParaRPr lang="en-US" sz="6000" dirty="0">
              <a:highlight>
                <a:srgbClr val="FFFF00"/>
              </a:highlight>
            </a:endParaRPr>
          </a:p>
        </p:txBody>
      </p:sp>
      <p:sp>
        <p:nvSpPr>
          <p:cNvPr id="4" name="TextBox 3">
            <a:extLst>
              <a:ext uri="{FF2B5EF4-FFF2-40B4-BE49-F238E27FC236}">
                <a16:creationId xmlns:a16="http://schemas.microsoft.com/office/drawing/2014/main" id="{35E7B18B-C6F2-4A62-9792-9D32EA621671}"/>
              </a:ext>
            </a:extLst>
          </p:cNvPr>
          <p:cNvSpPr txBox="1"/>
          <p:nvPr/>
        </p:nvSpPr>
        <p:spPr>
          <a:xfrm>
            <a:off x="209550" y="6244709"/>
            <a:ext cx="11782425" cy="307777"/>
          </a:xfrm>
          <a:prstGeom prst="rect">
            <a:avLst/>
          </a:prstGeom>
          <a:noFill/>
        </p:spPr>
        <p:txBody>
          <a:bodyPr wrap="square">
            <a:spAutoFit/>
          </a:bodyPr>
          <a:lstStyle/>
          <a:p>
            <a:r>
              <a:rPr lang="en-US" sz="1400" dirty="0"/>
              <a:t>Slide Courtesy of Gene Chua and Felix Halim</a:t>
            </a:r>
            <a:endParaRPr lang="en-ID" sz="1400" dirty="0"/>
          </a:p>
        </p:txBody>
      </p:sp>
    </p:spTree>
    <p:extLst>
      <p:ext uri="{BB962C8B-B14F-4D97-AF65-F5344CB8AC3E}">
        <p14:creationId xmlns:p14="http://schemas.microsoft.com/office/powerpoint/2010/main" val="2514495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A1B6-E67B-45B5-89F0-B2160CA2DFA4}"/>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AA025677-0196-425D-B3C6-71A14451E474}"/>
              </a:ext>
            </a:extLst>
          </p:cNvPr>
          <p:cNvSpPr>
            <a:spLocks noGrp="1"/>
          </p:cNvSpPr>
          <p:nvPr>
            <p:ph idx="1"/>
          </p:nvPr>
        </p:nvSpPr>
        <p:spPr>
          <a:xfrm>
            <a:off x="838200" y="1367455"/>
            <a:ext cx="10515600" cy="4351338"/>
          </a:xfrm>
        </p:spPr>
        <p:txBody>
          <a:bodyPr>
            <a:normAutofit/>
          </a:bodyPr>
          <a:lstStyle/>
          <a:p>
            <a:pPr marL="0" indent="0">
              <a:buNone/>
            </a:pPr>
            <a:r>
              <a:rPr lang="en-US" dirty="0"/>
              <a:t>Consider the following HTTP request message sent by a browser. </a:t>
            </a:r>
          </a:p>
        </p:txBody>
      </p:sp>
      <p:sp>
        <p:nvSpPr>
          <p:cNvPr id="4" name="Content Placeholder 2">
            <a:extLst>
              <a:ext uri="{FF2B5EF4-FFF2-40B4-BE49-F238E27FC236}">
                <a16:creationId xmlns:a16="http://schemas.microsoft.com/office/drawing/2014/main" id="{B3C17E8D-DB0D-4FF5-8442-58E12D34C146}"/>
              </a:ext>
            </a:extLst>
          </p:cNvPr>
          <p:cNvSpPr txBox="1">
            <a:spLocks/>
          </p:cNvSpPr>
          <p:nvPr/>
        </p:nvSpPr>
        <p:spPr>
          <a:xfrm>
            <a:off x="838200" y="5317741"/>
            <a:ext cx="10515600" cy="8497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 What is the URL of the document requested by this browser? </a:t>
            </a:r>
          </a:p>
          <a:p>
            <a:pPr marL="0" indent="0">
              <a:buNone/>
            </a:pPr>
            <a:r>
              <a:rPr lang="en-US" sz="2000" b="1" dirty="0">
                <a:solidFill>
                  <a:srgbClr val="FF0000"/>
                </a:solidFill>
              </a:rPr>
              <a:t>www.example.org/index.html</a:t>
            </a:r>
          </a:p>
        </p:txBody>
      </p:sp>
      <p:pic>
        <p:nvPicPr>
          <p:cNvPr id="6" name="Picture 5">
            <a:extLst>
              <a:ext uri="{FF2B5EF4-FFF2-40B4-BE49-F238E27FC236}">
                <a16:creationId xmlns:a16="http://schemas.microsoft.com/office/drawing/2014/main" id="{9C6A9DA5-EC41-420F-8A60-248C822F1489}"/>
              </a:ext>
            </a:extLst>
          </p:cNvPr>
          <p:cNvPicPr>
            <a:picLocks noChangeAspect="1"/>
          </p:cNvPicPr>
          <p:nvPr/>
        </p:nvPicPr>
        <p:blipFill>
          <a:blip r:embed="rId3"/>
          <a:stretch>
            <a:fillRect/>
          </a:stretch>
        </p:blipFill>
        <p:spPr>
          <a:xfrm>
            <a:off x="991853" y="2041603"/>
            <a:ext cx="11110628" cy="3236250"/>
          </a:xfrm>
          <a:prstGeom prst="rect">
            <a:avLst/>
          </a:prstGeom>
        </p:spPr>
      </p:pic>
    </p:spTree>
    <p:extLst>
      <p:ext uri="{BB962C8B-B14F-4D97-AF65-F5344CB8AC3E}">
        <p14:creationId xmlns:p14="http://schemas.microsoft.com/office/powerpoint/2010/main" val="2516429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A1B6-E67B-45B5-89F0-B2160CA2DFA4}"/>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AA025677-0196-425D-B3C6-71A14451E474}"/>
              </a:ext>
            </a:extLst>
          </p:cNvPr>
          <p:cNvSpPr>
            <a:spLocks noGrp="1"/>
          </p:cNvSpPr>
          <p:nvPr>
            <p:ph idx="1"/>
          </p:nvPr>
        </p:nvSpPr>
        <p:spPr>
          <a:xfrm>
            <a:off x="838200" y="1383497"/>
            <a:ext cx="10515600" cy="4351338"/>
          </a:xfrm>
        </p:spPr>
        <p:txBody>
          <a:bodyPr>
            <a:normAutofit/>
          </a:bodyPr>
          <a:lstStyle/>
          <a:p>
            <a:pPr marL="0" indent="0">
              <a:buNone/>
            </a:pPr>
            <a:r>
              <a:rPr lang="en-US" dirty="0"/>
              <a:t>Consider the following HTTP request message sent by a browser. </a:t>
            </a:r>
          </a:p>
        </p:txBody>
      </p:sp>
      <p:sp>
        <p:nvSpPr>
          <p:cNvPr id="4" name="Content Placeholder 2">
            <a:extLst>
              <a:ext uri="{FF2B5EF4-FFF2-40B4-BE49-F238E27FC236}">
                <a16:creationId xmlns:a16="http://schemas.microsoft.com/office/drawing/2014/main" id="{7F1CA7BB-E70E-4111-A7ED-BBB6199C3EA7}"/>
              </a:ext>
            </a:extLst>
          </p:cNvPr>
          <p:cNvSpPr txBox="1">
            <a:spLocks/>
          </p:cNvSpPr>
          <p:nvPr/>
        </p:nvSpPr>
        <p:spPr>
          <a:xfrm>
            <a:off x="838200" y="5277853"/>
            <a:ext cx="10515600" cy="9512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 What version of HTTP is this browser running? </a:t>
            </a:r>
          </a:p>
          <a:p>
            <a:pPr marL="0" indent="0">
              <a:buFont typeface="Arial" panose="020B0604020202020204" pitchFamily="34" charset="0"/>
              <a:buNone/>
            </a:pPr>
            <a:r>
              <a:rPr lang="en-US" sz="2000" b="1" dirty="0">
                <a:solidFill>
                  <a:srgbClr val="FF0000"/>
                </a:solidFill>
              </a:rPr>
              <a:t>HTTP version 1.1</a:t>
            </a:r>
            <a:endParaRPr lang="en-US" sz="2000" dirty="0">
              <a:solidFill>
                <a:srgbClr val="FF0000"/>
              </a:solidFill>
            </a:endParaRPr>
          </a:p>
        </p:txBody>
      </p:sp>
      <p:pic>
        <p:nvPicPr>
          <p:cNvPr id="6" name="Picture 5">
            <a:extLst>
              <a:ext uri="{FF2B5EF4-FFF2-40B4-BE49-F238E27FC236}">
                <a16:creationId xmlns:a16="http://schemas.microsoft.com/office/drawing/2014/main" id="{7F74E82B-2A48-4990-A940-32F5354FF459}"/>
              </a:ext>
            </a:extLst>
          </p:cNvPr>
          <p:cNvPicPr>
            <a:picLocks noChangeAspect="1"/>
          </p:cNvPicPr>
          <p:nvPr/>
        </p:nvPicPr>
        <p:blipFill>
          <a:blip r:embed="rId3"/>
          <a:stretch>
            <a:fillRect/>
          </a:stretch>
        </p:blipFill>
        <p:spPr>
          <a:xfrm>
            <a:off x="991853" y="2041603"/>
            <a:ext cx="11110628" cy="3236250"/>
          </a:xfrm>
          <a:prstGeom prst="rect">
            <a:avLst/>
          </a:prstGeom>
        </p:spPr>
      </p:pic>
    </p:spTree>
    <p:extLst>
      <p:ext uri="{BB962C8B-B14F-4D97-AF65-F5344CB8AC3E}">
        <p14:creationId xmlns:p14="http://schemas.microsoft.com/office/powerpoint/2010/main" val="863333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A1B6-E67B-45B5-89F0-B2160CA2DFA4}"/>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AA025677-0196-425D-B3C6-71A14451E474}"/>
              </a:ext>
            </a:extLst>
          </p:cNvPr>
          <p:cNvSpPr>
            <a:spLocks noGrp="1"/>
          </p:cNvSpPr>
          <p:nvPr>
            <p:ph idx="1"/>
          </p:nvPr>
        </p:nvSpPr>
        <p:spPr>
          <a:xfrm>
            <a:off x="838200" y="1383497"/>
            <a:ext cx="10515600" cy="4351338"/>
          </a:xfrm>
        </p:spPr>
        <p:txBody>
          <a:bodyPr>
            <a:normAutofit/>
          </a:bodyPr>
          <a:lstStyle/>
          <a:p>
            <a:pPr marL="0" indent="0">
              <a:buNone/>
            </a:pPr>
            <a:r>
              <a:rPr lang="en-US" dirty="0"/>
              <a:t>Consider the following HTTP request message sent by a browser. </a:t>
            </a:r>
          </a:p>
        </p:txBody>
      </p:sp>
      <p:sp>
        <p:nvSpPr>
          <p:cNvPr id="4" name="Content Placeholder 2">
            <a:extLst>
              <a:ext uri="{FF2B5EF4-FFF2-40B4-BE49-F238E27FC236}">
                <a16:creationId xmlns:a16="http://schemas.microsoft.com/office/drawing/2014/main" id="{EF13D919-BF3E-4368-BF6A-9ED7D156D6C0}"/>
              </a:ext>
            </a:extLst>
          </p:cNvPr>
          <p:cNvSpPr txBox="1">
            <a:spLocks/>
          </p:cNvSpPr>
          <p:nvPr/>
        </p:nvSpPr>
        <p:spPr>
          <a:xfrm>
            <a:off x="838200" y="5602962"/>
            <a:ext cx="10515600" cy="11502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c) Does the browser request a non-persistent or a persistent connection? </a:t>
            </a:r>
          </a:p>
          <a:p>
            <a:pPr marL="0" indent="0">
              <a:buFont typeface="Arial" panose="020B0604020202020204" pitchFamily="34" charset="0"/>
              <a:buNone/>
            </a:pPr>
            <a:r>
              <a:rPr lang="en-US" sz="2000" b="1" dirty="0">
                <a:solidFill>
                  <a:srgbClr val="FF0000"/>
                </a:solidFill>
              </a:rPr>
              <a:t>The browser requests a persistent connection, as indicated by the header field ‘Connection: keep-alive’.</a:t>
            </a:r>
            <a:endParaRPr lang="en-US" sz="2000" dirty="0">
              <a:solidFill>
                <a:srgbClr val="FF0000"/>
              </a:solidFill>
            </a:endParaRPr>
          </a:p>
        </p:txBody>
      </p:sp>
      <p:pic>
        <p:nvPicPr>
          <p:cNvPr id="6" name="Picture 5">
            <a:extLst>
              <a:ext uri="{FF2B5EF4-FFF2-40B4-BE49-F238E27FC236}">
                <a16:creationId xmlns:a16="http://schemas.microsoft.com/office/drawing/2014/main" id="{55BC14FD-AE8E-4C28-8DB7-BCDB5FF9298F}"/>
              </a:ext>
            </a:extLst>
          </p:cNvPr>
          <p:cNvPicPr>
            <a:picLocks noChangeAspect="1"/>
          </p:cNvPicPr>
          <p:nvPr/>
        </p:nvPicPr>
        <p:blipFill>
          <a:blip r:embed="rId3"/>
          <a:stretch>
            <a:fillRect/>
          </a:stretch>
        </p:blipFill>
        <p:spPr>
          <a:xfrm>
            <a:off x="991853" y="2041603"/>
            <a:ext cx="11110628" cy="3236250"/>
          </a:xfrm>
          <a:prstGeom prst="rect">
            <a:avLst/>
          </a:prstGeom>
        </p:spPr>
      </p:pic>
    </p:spTree>
    <p:extLst>
      <p:ext uri="{BB962C8B-B14F-4D97-AF65-F5344CB8AC3E}">
        <p14:creationId xmlns:p14="http://schemas.microsoft.com/office/powerpoint/2010/main" val="73004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A1B6-E67B-45B5-89F0-B2160CA2DFA4}"/>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AA025677-0196-425D-B3C6-71A14451E474}"/>
              </a:ext>
            </a:extLst>
          </p:cNvPr>
          <p:cNvSpPr>
            <a:spLocks noGrp="1"/>
          </p:cNvSpPr>
          <p:nvPr>
            <p:ph idx="1"/>
          </p:nvPr>
        </p:nvSpPr>
        <p:spPr>
          <a:xfrm>
            <a:off x="838200" y="1383497"/>
            <a:ext cx="10515600" cy="4351338"/>
          </a:xfrm>
        </p:spPr>
        <p:txBody>
          <a:bodyPr>
            <a:normAutofit/>
          </a:bodyPr>
          <a:lstStyle/>
          <a:p>
            <a:pPr marL="0" indent="0">
              <a:buNone/>
            </a:pPr>
            <a:r>
              <a:rPr lang="en-US" dirty="0"/>
              <a:t>Consider the following HTTP request message sent by a browser. </a:t>
            </a:r>
          </a:p>
        </p:txBody>
      </p:sp>
      <p:sp>
        <p:nvSpPr>
          <p:cNvPr id="4" name="Content Placeholder 2">
            <a:extLst>
              <a:ext uri="{FF2B5EF4-FFF2-40B4-BE49-F238E27FC236}">
                <a16:creationId xmlns:a16="http://schemas.microsoft.com/office/drawing/2014/main" id="{5E14781F-DB94-4769-B324-8F2BFB4C4336}"/>
              </a:ext>
            </a:extLst>
          </p:cNvPr>
          <p:cNvSpPr txBox="1">
            <a:spLocks/>
          </p:cNvSpPr>
          <p:nvPr/>
        </p:nvSpPr>
        <p:spPr>
          <a:xfrm>
            <a:off x="838200" y="5613010"/>
            <a:ext cx="10515600" cy="11401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 What is the IP address of the host on which the browser is running? </a:t>
            </a:r>
          </a:p>
          <a:p>
            <a:pPr marL="0" indent="0">
              <a:buFont typeface="Arial" panose="020B0604020202020204" pitchFamily="34" charset="0"/>
              <a:buNone/>
            </a:pPr>
            <a:r>
              <a:rPr lang="en-US" sz="2000" b="1" dirty="0">
                <a:solidFill>
                  <a:srgbClr val="FF0000"/>
                </a:solidFill>
              </a:rPr>
              <a:t>IP address is not shown in HTTP message. One would be able to get such information from socket.</a:t>
            </a:r>
          </a:p>
          <a:p>
            <a:pPr marL="0" indent="0">
              <a:buFont typeface="Arial" panose="020B0604020202020204" pitchFamily="34" charset="0"/>
              <a:buNone/>
            </a:pPr>
            <a:r>
              <a:rPr lang="en-US" sz="2000" b="1" dirty="0">
                <a:solidFill>
                  <a:srgbClr val="FF0000"/>
                </a:solidFill>
                <a:highlight>
                  <a:srgbClr val="FFFF00"/>
                </a:highlight>
              </a:rPr>
              <a:t>(You will learn this in later lectures)</a:t>
            </a:r>
            <a:r>
              <a:rPr lang="en-US" sz="2000" b="1" dirty="0">
                <a:solidFill>
                  <a:srgbClr val="FF0000"/>
                </a:solidFill>
              </a:rPr>
              <a:t> </a:t>
            </a:r>
            <a:endParaRPr lang="en-US" sz="2000" dirty="0">
              <a:solidFill>
                <a:srgbClr val="FF0000"/>
              </a:solidFill>
            </a:endParaRPr>
          </a:p>
        </p:txBody>
      </p:sp>
      <p:pic>
        <p:nvPicPr>
          <p:cNvPr id="8" name="Picture 7">
            <a:extLst>
              <a:ext uri="{FF2B5EF4-FFF2-40B4-BE49-F238E27FC236}">
                <a16:creationId xmlns:a16="http://schemas.microsoft.com/office/drawing/2014/main" id="{8D2A90F5-EA21-42F8-AD69-7300665E43E5}"/>
              </a:ext>
            </a:extLst>
          </p:cNvPr>
          <p:cNvPicPr>
            <a:picLocks noChangeAspect="1"/>
          </p:cNvPicPr>
          <p:nvPr/>
        </p:nvPicPr>
        <p:blipFill>
          <a:blip r:embed="rId3"/>
          <a:stretch>
            <a:fillRect/>
          </a:stretch>
        </p:blipFill>
        <p:spPr>
          <a:xfrm>
            <a:off x="991853" y="2041603"/>
            <a:ext cx="11110628" cy="3236250"/>
          </a:xfrm>
          <a:prstGeom prst="rect">
            <a:avLst/>
          </a:prstGeom>
        </p:spPr>
      </p:pic>
    </p:spTree>
    <p:extLst>
      <p:ext uri="{BB962C8B-B14F-4D97-AF65-F5344CB8AC3E}">
        <p14:creationId xmlns:p14="http://schemas.microsoft.com/office/powerpoint/2010/main" val="4013337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8EE1ED-6C16-4358-855D-6E0FA036BAB3}"/>
              </a:ext>
            </a:extLst>
          </p:cNvPr>
          <p:cNvPicPr>
            <a:picLocks noChangeAspect="1"/>
          </p:cNvPicPr>
          <p:nvPr/>
        </p:nvPicPr>
        <p:blipFill>
          <a:blip r:embed="rId3"/>
          <a:stretch>
            <a:fillRect/>
          </a:stretch>
        </p:blipFill>
        <p:spPr>
          <a:xfrm>
            <a:off x="838200" y="2113127"/>
            <a:ext cx="5594684" cy="3622558"/>
          </a:xfrm>
          <a:prstGeom prst="rect">
            <a:avLst/>
          </a:prstGeom>
        </p:spPr>
      </p:pic>
      <p:sp>
        <p:nvSpPr>
          <p:cNvPr id="2" name="Title 1">
            <a:extLst>
              <a:ext uri="{FF2B5EF4-FFF2-40B4-BE49-F238E27FC236}">
                <a16:creationId xmlns:a16="http://schemas.microsoft.com/office/drawing/2014/main" id="{25CAA1B6-E67B-45B5-89F0-B2160CA2DFA4}"/>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AA025677-0196-425D-B3C6-71A14451E474}"/>
              </a:ext>
            </a:extLst>
          </p:cNvPr>
          <p:cNvSpPr>
            <a:spLocks noGrp="1"/>
          </p:cNvSpPr>
          <p:nvPr>
            <p:ph idx="1"/>
          </p:nvPr>
        </p:nvSpPr>
        <p:spPr>
          <a:xfrm>
            <a:off x="838200" y="1423690"/>
            <a:ext cx="10515600" cy="918457"/>
          </a:xfrm>
        </p:spPr>
        <p:txBody>
          <a:bodyPr>
            <a:normAutofit fontScale="85000" lnSpcReduction="10000"/>
          </a:bodyPr>
          <a:lstStyle/>
          <a:p>
            <a:pPr marL="0" indent="0">
              <a:buNone/>
            </a:pPr>
            <a:r>
              <a:rPr lang="en-US" dirty="0"/>
              <a:t>The text below shows the header of the response message sent from the server in reply to the HTTP GET message in Q1 above. Answer the following questions. </a:t>
            </a:r>
          </a:p>
        </p:txBody>
      </p:sp>
      <p:sp>
        <p:nvSpPr>
          <p:cNvPr id="4" name="Content Placeholder 2">
            <a:extLst>
              <a:ext uri="{FF2B5EF4-FFF2-40B4-BE49-F238E27FC236}">
                <a16:creationId xmlns:a16="http://schemas.microsoft.com/office/drawing/2014/main" id="{7829B393-073F-4C55-9504-35462179F42C}"/>
              </a:ext>
            </a:extLst>
          </p:cNvPr>
          <p:cNvSpPr txBox="1">
            <a:spLocks/>
          </p:cNvSpPr>
          <p:nvPr/>
        </p:nvSpPr>
        <p:spPr>
          <a:xfrm>
            <a:off x="838200" y="5775028"/>
            <a:ext cx="10515600" cy="105856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 Was the server able to successfully find the document or not? </a:t>
            </a:r>
          </a:p>
          <a:p>
            <a:pPr marL="0" indent="0">
              <a:buFont typeface="Arial" panose="020B0604020202020204" pitchFamily="34" charset="0"/>
              <a:buNone/>
            </a:pPr>
            <a:r>
              <a:rPr lang="en-US" b="1" dirty="0">
                <a:solidFill>
                  <a:srgbClr val="FF0000"/>
                </a:solidFill>
              </a:rPr>
              <a:t>The status code 200 and the phrase OK indicate that the server was able to locate the document successfully. </a:t>
            </a:r>
            <a:endParaRPr lang="en-US" dirty="0">
              <a:solidFill>
                <a:srgbClr val="FF0000"/>
              </a:solidFill>
            </a:endParaRPr>
          </a:p>
        </p:txBody>
      </p:sp>
      <p:pic>
        <p:nvPicPr>
          <p:cNvPr id="5" name="Picture 4">
            <a:extLst>
              <a:ext uri="{FF2B5EF4-FFF2-40B4-BE49-F238E27FC236}">
                <a16:creationId xmlns:a16="http://schemas.microsoft.com/office/drawing/2014/main" id="{B30C4341-8999-4F06-A3C5-CFCD17675128}"/>
              </a:ext>
            </a:extLst>
          </p:cNvPr>
          <p:cNvPicPr>
            <a:picLocks noChangeAspect="1"/>
          </p:cNvPicPr>
          <p:nvPr/>
        </p:nvPicPr>
        <p:blipFill>
          <a:blip r:embed="rId4"/>
          <a:stretch>
            <a:fillRect/>
          </a:stretch>
        </p:blipFill>
        <p:spPr>
          <a:xfrm>
            <a:off x="7677883" y="2473666"/>
            <a:ext cx="3520431" cy="2539666"/>
          </a:xfrm>
          <a:prstGeom prst="rect">
            <a:avLst/>
          </a:prstGeom>
        </p:spPr>
      </p:pic>
    </p:spTree>
    <p:extLst>
      <p:ext uri="{BB962C8B-B14F-4D97-AF65-F5344CB8AC3E}">
        <p14:creationId xmlns:p14="http://schemas.microsoft.com/office/powerpoint/2010/main" val="3222442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A1B6-E67B-45B5-89F0-B2160CA2DFA4}"/>
              </a:ext>
            </a:extLst>
          </p:cNvPr>
          <p:cNvSpPr>
            <a:spLocks noGrp="1"/>
          </p:cNvSpPr>
          <p:nvPr>
            <p:ph type="title"/>
          </p:nvPr>
        </p:nvSpPr>
        <p:spPr/>
        <p:txBody>
          <a:bodyPr/>
          <a:lstStyle/>
          <a:p>
            <a:r>
              <a:rPr lang="en-US" dirty="0"/>
              <a:t>Question 2</a:t>
            </a:r>
          </a:p>
        </p:txBody>
      </p:sp>
      <p:sp>
        <p:nvSpPr>
          <p:cNvPr id="4" name="Content Placeholder 2">
            <a:extLst>
              <a:ext uri="{FF2B5EF4-FFF2-40B4-BE49-F238E27FC236}">
                <a16:creationId xmlns:a16="http://schemas.microsoft.com/office/drawing/2014/main" id="{F3CE96D3-4BBA-4759-AECA-4D5ED7D53F6C}"/>
              </a:ext>
            </a:extLst>
          </p:cNvPr>
          <p:cNvSpPr txBox="1">
            <a:spLocks/>
          </p:cNvSpPr>
          <p:nvPr/>
        </p:nvSpPr>
        <p:spPr>
          <a:xfrm>
            <a:off x="838200" y="5637125"/>
            <a:ext cx="10515600" cy="98691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b) What time did the server send the HTTP response message? </a:t>
            </a:r>
          </a:p>
          <a:p>
            <a:pPr marL="0" indent="0">
              <a:buNone/>
            </a:pPr>
            <a:r>
              <a:rPr lang="en-US" b="1" dirty="0">
                <a:solidFill>
                  <a:srgbClr val="FF0000"/>
                </a:solidFill>
              </a:rPr>
              <a:t>The HTTP response message was formed on Wed, 23 Jan 2019 13:50:31 Greenwich Mean Time. </a:t>
            </a:r>
          </a:p>
        </p:txBody>
      </p:sp>
      <p:pic>
        <p:nvPicPr>
          <p:cNvPr id="7" name="Picture 6">
            <a:extLst>
              <a:ext uri="{FF2B5EF4-FFF2-40B4-BE49-F238E27FC236}">
                <a16:creationId xmlns:a16="http://schemas.microsoft.com/office/drawing/2014/main" id="{AD4C2DFA-EA67-44AC-B304-E59F9182E978}"/>
              </a:ext>
            </a:extLst>
          </p:cNvPr>
          <p:cNvPicPr>
            <a:picLocks noChangeAspect="1"/>
          </p:cNvPicPr>
          <p:nvPr/>
        </p:nvPicPr>
        <p:blipFill>
          <a:blip r:embed="rId3"/>
          <a:stretch>
            <a:fillRect/>
          </a:stretch>
        </p:blipFill>
        <p:spPr>
          <a:xfrm>
            <a:off x="838200" y="2014567"/>
            <a:ext cx="5594684" cy="3622558"/>
          </a:xfrm>
          <a:prstGeom prst="rect">
            <a:avLst/>
          </a:prstGeom>
        </p:spPr>
      </p:pic>
      <p:sp>
        <p:nvSpPr>
          <p:cNvPr id="8" name="Content Placeholder 2">
            <a:extLst>
              <a:ext uri="{FF2B5EF4-FFF2-40B4-BE49-F238E27FC236}">
                <a16:creationId xmlns:a16="http://schemas.microsoft.com/office/drawing/2014/main" id="{21226985-58B5-45E9-BAF8-1DA988AF7C2F}"/>
              </a:ext>
            </a:extLst>
          </p:cNvPr>
          <p:cNvSpPr txBox="1">
            <a:spLocks/>
          </p:cNvSpPr>
          <p:nvPr/>
        </p:nvSpPr>
        <p:spPr>
          <a:xfrm>
            <a:off x="838200" y="1325130"/>
            <a:ext cx="10515600" cy="91845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The text below shows the header of the response message sent from the server in reply to the HTTP GET message in Q1 above. Answer the following questions. </a:t>
            </a:r>
            <a:endParaRPr lang="en-US" dirty="0"/>
          </a:p>
        </p:txBody>
      </p:sp>
    </p:spTree>
    <p:extLst>
      <p:ext uri="{BB962C8B-B14F-4D97-AF65-F5344CB8AC3E}">
        <p14:creationId xmlns:p14="http://schemas.microsoft.com/office/powerpoint/2010/main" val="41804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A1B6-E67B-45B5-89F0-B2160CA2DFA4}"/>
              </a:ext>
            </a:extLst>
          </p:cNvPr>
          <p:cNvSpPr>
            <a:spLocks noGrp="1"/>
          </p:cNvSpPr>
          <p:nvPr>
            <p:ph type="title"/>
          </p:nvPr>
        </p:nvSpPr>
        <p:spPr/>
        <p:txBody>
          <a:bodyPr/>
          <a:lstStyle/>
          <a:p>
            <a:r>
              <a:rPr lang="en-US" dirty="0"/>
              <a:t>Question 2</a:t>
            </a:r>
          </a:p>
        </p:txBody>
      </p:sp>
      <p:sp>
        <p:nvSpPr>
          <p:cNvPr id="4" name="Content Placeholder 2">
            <a:extLst>
              <a:ext uri="{FF2B5EF4-FFF2-40B4-BE49-F238E27FC236}">
                <a16:creationId xmlns:a16="http://schemas.microsoft.com/office/drawing/2014/main" id="{ABE8A48C-16F4-440F-B106-524982C099FD}"/>
              </a:ext>
            </a:extLst>
          </p:cNvPr>
          <p:cNvSpPr txBox="1">
            <a:spLocks/>
          </p:cNvSpPr>
          <p:nvPr/>
        </p:nvSpPr>
        <p:spPr>
          <a:xfrm>
            <a:off x="838200" y="5775028"/>
            <a:ext cx="10515600" cy="85085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 How many bytes are there in the document being returned? </a:t>
            </a:r>
          </a:p>
          <a:p>
            <a:pPr marL="0" indent="0">
              <a:buFont typeface="Arial" panose="020B0604020202020204" pitchFamily="34" charset="0"/>
              <a:buNone/>
            </a:pPr>
            <a:r>
              <a:rPr lang="en-US" b="1" dirty="0">
                <a:solidFill>
                  <a:srgbClr val="FF0000"/>
                </a:solidFill>
              </a:rPr>
              <a:t>There are 606 bytes in the document being returned. </a:t>
            </a:r>
            <a:endParaRPr lang="en-US" dirty="0">
              <a:solidFill>
                <a:srgbClr val="FF0000"/>
              </a:solidFill>
            </a:endParaRPr>
          </a:p>
        </p:txBody>
      </p:sp>
      <p:pic>
        <p:nvPicPr>
          <p:cNvPr id="7" name="Picture 6">
            <a:extLst>
              <a:ext uri="{FF2B5EF4-FFF2-40B4-BE49-F238E27FC236}">
                <a16:creationId xmlns:a16="http://schemas.microsoft.com/office/drawing/2014/main" id="{0AC3870D-65C9-49B5-A031-D5E67EA762F7}"/>
              </a:ext>
            </a:extLst>
          </p:cNvPr>
          <p:cNvPicPr>
            <a:picLocks noChangeAspect="1"/>
          </p:cNvPicPr>
          <p:nvPr/>
        </p:nvPicPr>
        <p:blipFill>
          <a:blip r:embed="rId3"/>
          <a:stretch>
            <a:fillRect/>
          </a:stretch>
        </p:blipFill>
        <p:spPr>
          <a:xfrm>
            <a:off x="838200" y="1973779"/>
            <a:ext cx="5594684" cy="3622558"/>
          </a:xfrm>
          <a:prstGeom prst="rect">
            <a:avLst/>
          </a:prstGeom>
        </p:spPr>
      </p:pic>
      <p:sp>
        <p:nvSpPr>
          <p:cNvPr id="8" name="Content Placeholder 2">
            <a:extLst>
              <a:ext uri="{FF2B5EF4-FFF2-40B4-BE49-F238E27FC236}">
                <a16:creationId xmlns:a16="http://schemas.microsoft.com/office/drawing/2014/main" id="{70F025BF-B759-4954-BACD-0EAA87A0FF09}"/>
              </a:ext>
            </a:extLst>
          </p:cNvPr>
          <p:cNvSpPr txBox="1">
            <a:spLocks/>
          </p:cNvSpPr>
          <p:nvPr/>
        </p:nvSpPr>
        <p:spPr>
          <a:xfrm>
            <a:off x="838200" y="1376705"/>
            <a:ext cx="10515600" cy="91845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text below shows the header of the response message sent from the server in reply to the HTTP GET message in Q1 above. Answer the following questions. </a:t>
            </a:r>
          </a:p>
        </p:txBody>
      </p:sp>
    </p:spTree>
    <p:extLst>
      <p:ext uri="{BB962C8B-B14F-4D97-AF65-F5344CB8AC3E}">
        <p14:creationId xmlns:p14="http://schemas.microsoft.com/office/powerpoint/2010/main" val="2807404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A1B6-E67B-45B5-89F0-B2160CA2DFA4}"/>
              </a:ext>
            </a:extLst>
          </p:cNvPr>
          <p:cNvSpPr>
            <a:spLocks noGrp="1"/>
          </p:cNvSpPr>
          <p:nvPr>
            <p:ph type="title"/>
          </p:nvPr>
        </p:nvSpPr>
        <p:spPr/>
        <p:txBody>
          <a:bodyPr/>
          <a:lstStyle/>
          <a:p>
            <a:r>
              <a:rPr lang="en-US" dirty="0"/>
              <a:t>Question 2</a:t>
            </a:r>
          </a:p>
        </p:txBody>
      </p:sp>
      <p:sp>
        <p:nvSpPr>
          <p:cNvPr id="4" name="Content Placeholder 2">
            <a:extLst>
              <a:ext uri="{FF2B5EF4-FFF2-40B4-BE49-F238E27FC236}">
                <a16:creationId xmlns:a16="http://schemas.microsoft.com/office/drawing/2014/main" id="{435F0495-F43B-49EA-880C-733CE869ED9C}"/>
              </a:ext>
            </a:extLst>
          </p:cNvPr>
          <p:cNvSpPr txBox="1">
            <a:spLocks/>
          </p:cNvSpPr>
          <p:nvPr/>
        </p:nvSpPr>
        <p:spPr>
          <a:xfrm>
            <a:off x="838200" y="5697414"/>
            <a:ext cx="10515600" cy="101890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 Did the server agree to a persistent connection? </a:t>
            </a:r>
          </a:p>
          <a:p>
            <a:pPr marL="0" indent="0">
              <a:buFont typeface="Arial" panose="020B0604020202020204" pitchFamily="34" charset="0"/>
              <a:buNone/>
            </a:pPr>
            <a:r>
              <a:rPr lang="en-US" b="1" dirty="0">
                <a:solidFill>
                  <a:srgbClr val="FF0000"/>
                </a:solidFill>
              </a:rPr>
              <a:t>The server agreed to a persistent connection, as indicated by the header field ‘Connection: Keep-Alive field’. </a:t>
            </a:r>
            <a:endParaRPr lang="en-US" dirty="0">
              <a:solidFill>
                <a:srgbClr val="FF0000"/>
              </a:solidFill>
            </a:endParaRPr>
          </a:p>
        </p:txBody>
      </p:sp>
      <p:sp>
        <p:nvSpPr>
          <p:cNvPr id="6" name="Content Placeholder 5">
            <a:extLst>
              <a:ext uri="{FF2B5EF4-FFF2-40B4-BE49-F238E27FC236}">
                <a16:creationId xmlns:a16="http://schemas.microsoft.com/office/drawing/2014/main" id="{6C8FC84E-53B9-44B8-B94A-CFE7EE033B44}"/>
              </a:ext>
            </a:extLst>
          </p:cNvPr>
          <p:cNvSpPr>
            <a:spLocks noGrp="1"/>
          </p:cNvSpPr>
          <p:nvPr>
            <p:ph idx="1"/>
          </p:nvPr>
        </p:nvSpPr>
        <p:spPr/>
        <p:txBody>
          <a:bodyPr/>
          <a:lstStyle/>
          <a:p>
            <a:endParaRPr lang="en-SG"/>
          </a:p>
        </p:txBody>
      </p:sp>
      <p:pic>
        <p:nvPicPr>
          <p:cNvPr id="7" name="Picture 6">
            <a:extLst>
              <a:ext uri="{FF2B5EF4-FFF2-40B4-BE49-F238E27FC236}">
                <a16:creationId xmlns:a16="http://schemas.microsoft.com/office/drawing/2014/main" id="{64D2E583-D5C7-4DA1-AEE0-C1996DEDBDEA}"/>
              </a:ext>
            </a:extLst>
          </p:cNvPr>
          <p:cNvPicPr>
            <a:picLocks noChangeAspect="1"/>
          </p:cNvPicPr>
          <p:nvPr/>
        </p:nvPicPr>
        <p:blipFill>
          <a:blip r:embed="rId3"/>
          <a:stretch>
            <a:fillRect/>
          </a:stretch>
        </p:blipFill>
        <p:spPr>
          <a:xfrm>
            <a:off x="838200" y="2055833"/>
            <a:ext cx="5594684" cy="3622558"/>
          </a:xfrm>
          <a:prstGeom prst="rect">
            <a:avLst/>
          </a:prstGeom>
        </p:spPr>
      </p:pic>
      <p:sp>
        <p:nvSpPr>
          <p:cNvPr id="8" name="Content Placeholder 2">
            <a:extLst>
              <a:ext uri="{FF2B5EF4-FFF2-40B4-BE49-F238E27FC236}">
                <a16:creationId xmlns:a16="http://schemas.microsoft.com/office/drawing/2014/main" id="{EA78DDF1-3237-43CF-9DED-91B8228E8AE7}"/>
              </a:ext>
            </a:extLst>
          </p:cNvPr>
          <p:cNvSpPr txBox="1">
            <a:spLocks/>
          </p:cNvSpPr>
          <p:nvPr/>
        </p:nvSpPr>
        <p:spPr>
          <a:xfrm>
            <a:off x="838200" y="1366396"/>
            <a:ext cx="10515600" cy="91845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The text below shows the header of the response message sent from the server in reply to the HTTP GET message in Q1 above. Answer the following questions. </a:t>
            </a:r>
            <a:endParaRPr lang="en-US" dirty="0"/>
          </a:p>
        </p:txBody>
      </p:sp>
    </p:spTree>
    <p:extLst>
      <p:ext uri="{BB962C8B-B14F-4D97-AF65-F5344CB8AC3E}">
        <p14:creationId xmlns:p14="http://schemas.microsoft.com/office/powerpoint/2010/main" val="3150707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A1B6-E67B-45B5-89F0-B2160CA2DFA4}"/>
              </a:ext>
            </a:extLst>
          </p:cNvPr>
          <p:cNvSpPr>
            <a:spLocks noGrp="1"/>
          </p:cNvSpPr>
          <p:nvPr>
            <p:ph type="title"/>
          </p:nvPr>
        </p:nvSpPr>
        <p:spPr>
          <a:xfrm>
            <a:off x="838200" y="365126"/>
            <a:ext cx="10515600" cy="521140"/>
          </a:xfrm>
        </p:spPr>
        <p:txBody>
          <a:bodyPr>
            <a:normAutofit fontScale="90000"/>
          </a:bodyPr>
          <a:lstStyle/>
          <a:p>
            <a:r>
              <a:rPr lang="en-US" dirty="0"/>
              <a:t>Question 3: True or false? </a:t>
            </a:r>
            <a:br>
              <a:rPr lang="en-US" dirty="0"/>
            </a:br>
            <a:endParaRPr lang="en-US" dirty="0"/>
          </a:p>
        </p:txBody>
      </p:sp>
      <p:sp>
        <p:nvSpPr>
          <p:cNvPr id="3" name="Content Placeholder 2">
            <a:extLst>
              <a:ext uri="{FF2B5EF4-FFF2-40B4-BE49-F238E27FC236}">
                <a16:creationId xmlns:a16="http://schemas.microsoft.com/office/drawing/2014/main" id="{AA025677-0196-425D-B3C6-71A14451E474}"/>
              </a:ext>
            </a:extLst>
          </p:cNvPr>
          <p:cNvSpPr>
            <a:spLocks noGrp="1"/>
          </p:cNvSpPr>
          <p:nvPr>
            <p:ph idx="1"/>
          </p:nvPr>
        </p:nvSpPr>
        <p:spPr>
          <a:xfrm>
            <a:off x="838200" y="886266"/>
            <a:ext cx="10515600" cy="5971734"/>
          </a:xfrm>
        </p:spPr>
        <p:txBody>
          <a:bodyPr>
            <a:normAutofit/>
          </a:bodyPr>
          <a:lstStyle/>
          <a:p>
            <a:pPr marL="0" indent="0">
              <a:buNone/>
            </a:pPr>
            <a:r>
              <a:rPr lang="en-US" dirty="0"/>
              <a:t>a) A user requests a Web page that consists of some text and three images. For this page, the client will send one request message and receive four response messages. </a:t>
            </a:r>
          </a:p>
          <a:p>
            <a:pPr marL="0" indent="0">
              <a:buNone/>
            </a:pPr>
            <a:r>
              <a:rPr lang="en-US" b="1" dirty="0">
                <a:solidFill>
                  <a:srgbClr val="FF0000"/>
                </a:solidFill>
              </a:rPr>
              <a:t>False. Download one object per request. </a:t>
            </a:r>
          </a:p>
          <a:p>
            <a:pPr marL="0" indent="0">
              <a:buNone/>
            </a:pPr>
            <a:endParaRPr lang="en-US" dirty="0"/>
          </a:p>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AD96402E-0F19-4371-9220-B64FE8B898A6}"/>
              </a:ext>
            </a:extLst>
          </p:cNvPr>
          <p:cNvPicPr>
            <a:picLocks noChangeAspect="1"/>
          </p:cNvPicPr>
          <p:nvPr/>
        </p:nvPicPr>
        <p:blipFill>
          <a:blip r:embed="rId3"/>
          <a:stretch>
            <a:fillRect/>
          </a:stretch>
        </p:blipFill>
        <p:spPr>
          <a:xfrm>
            <a:off x="1694146" y="3040678"/>
            <a:ext cx="3638149" cy="3151575"/>
          </a:xfrm>
          <a:prstGeom prst="rect">
            <a:avLst/>
          </a:prstGeom>
        </p:spPr>
      </p:pic>
      <p:pic>
        <p:nvPicPr>
          <p:cNvPr id="7" name="Picture 6">
            <a:extLst>
              <a:ext uri="{FF2B5EF4-FFF2-40B4-BE49-F238E27FC236}">
                <a16:creationId xmlns:a16="http://schemas.microsoft.com/office/drawing/2014/main" id="{A08CA78B-83F2-491F-B659-9A608233EA2D}"/>
              </a:ext>
            </a:extLst>
          </p:cNvPr>
          <p:cNvPicPr>
            <a:picLocks noChangeAspect="1"/>
          </p:cNvPicPr>
          <p:nvPr/>
        </p:nvPicPr>
        <p:blipFill rotWithShape="1">
          <a:blip r:embed="rId4"/>
          <a:srcRect b="13284"/>
          <a:stretch/>
        </p:blipFill>
        <p:spPr>
          <a:xfrm>
            <a:off x="6188241" y="3040678"/>
            <a:ext cx="4351682" cy="2639683"/>
          </a:xfrm>
          <a:prstGeom prst="rect">
            <a:avLst/>
          </a:prstGeom>
        </p:spPr>
      </p:pic>
    </p:spTree>
    <p:extLst>
      <p:ext uri="{BB962C8B-B14F-4D97-AF65-F5344CB8AC3E}">
        <p14:creationId xmlns:p14="http://schemas.microsoft.com/office/powerpoint/2010/main" val="2038146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A1B6-E67B-45B5-89F0-B2160CA2DFA4}"/>
              </a:ext>
            </a:extLst>
          </p:cNvPr>
          <p:cNvSpPr>
            <a:spLocks noGrp="1"/>
          </p:cNvSpPr>
          <p:nvPr>
            <p:ph type="title"/>
          </p:nvPr>
        </p:nvSpPr>
        <p:spPr>
          <a:xfrm>
            <a:off x="838200" y="365126"/>
            <a:ext cx="10515600" cy="521140"/>
          </a:xfrm>
        </p:spPr>
        <p:txBody>
          <a:bodyPr>
            <a:normAutofit fontScale="90000"/>
          </a:bodyPr>
          <a:lstStyle/>
          <a:p>
            <a:r>
              <a:rPr lang="en-US" dirty="0"/>
              <a:t>Question 3: True or false? </a:t>
            </a:r>
            <a:br>
              <a:rPr lang="en-US" dirty="0"/>
            </a:br>
            <a:endParaRPr lang="en-US" dirty="0"/>
          </a:p>
        </p:txBody>
      </p:sp>
      <p:sp>
        <p:nvSpPr>
          <p:cNvPr id="3" name="Content Placeholder 2">
            <a:extLst>
              <a:ext uri="{FF2B5EF4-FFF2-40B4-BE49-F238E27FC236}">
                <a16:creationId xmlns:a16="http://schemas.microsoft.com/office/drawing/2014/main" id="{AA025677-0196-425D-B3C6-71A14451E474}"/>
              </a:ext>
            </a:extLst>
          </p:cNvPr>
          <p:cNvSpPr>
            <a:spLocks noGrp="1"/>
          </p:cNvSpPr>
          <p:nvPr>
            <p:ph idx="1"/>
          </p:nvPr>
        </p:nvSpPr>
        <p:spPr>
          <a:xfrm>
            <a:off x="838200" y="886266"/>
            <a:ext cx="9159910" cy="5971734"/>
          </a:xfrm>
        </p:spPr>
        <p:txBody>
          <a:bodyPr>
            <a:normAutofit fontScale="92500" lnSpcReduction="10000"/>
          </a:bodyPr>
          <a:lstStyle/>
          <a:p>
            <a:pPr marL="0" indent="0">
              <a:buNone/>
            </a:pPr>
            <a:r>
              <a:rPr lang="en-US" dirty="0"/>
              <a:t>b) Two distinct Web pages (for example, www.mit.edu/research.html and www.mit.edu/students.html) can be sent over the same persistent connection. </a:t>
            </a:r>
          </a:p>
          <a:p>
            <a:pPr marL="0" indent="0">
              <a:buNone/>
            </a:pPr>
            <a:r>
              <a:rPr lang="en-US" b="1" dirty="0">
                <a:solidFill>
                  <a:srgbClr val="FF0000"/>
                </a:solidFill>
              </a:rPr>
              <a:t>True. They are on the same server. </a:t>
            </a:r>
            <a:endParaRPr lang="en-US" dirty="0">
              <a:solidFill>
                <a:srgbClr val="FF0000"/>
              </a:solidFill>
            </a:endParaRPr>
          </a:p>
          <a:p>
            <a:pPr marL="0" indent="0">
              <a:buNone/>
            </a:pPr>
            <a:endParaRPr lang="en-US" dirty="0"/>
          </a:p>
          <a:p>
            <a:pPr marL="0" indent="0">
              <a:buNone/>
            </a:pPr>
            <a:r>
              <a:rPr lang="en-US" dirty="0"/>
              <a:t>c) The </a:t>
            </a:r>
            <a:r>
              <a:rPr lang="en-US" b="1" dirty="0"/>
              <a:t>Date: </a:t>
            </a:r>
            <a:r>
              <a:rPr lang="en-US" dirty="0"/>
              <a:t>header in the HTTP response message indicates when the object in the response was last modified. </a:t>
            </a:r>
          </a:p>
          <a:p>
            <a:pPr marL="0" indent="0">
              <a:buNone/>
            </a:pPr>
            <a:r>
              <a:rPr lang="en-US" b="1" dirty="0">
                <a:solidFill>
                  <a:srgbClr val="FF0000"/>
                </a:solidFill>
              </a:rPr>
              <a:t>False. Header field ‘Date’ indicates the server response time. The time the object is last modified is denoted by another header field ‘Last-Modified’. </a:t>
            </a:r>
            <a:endParaRPr lang="en-US" dirty="0">
              <a:solidFill>
                <a:srgbClr val="FF0000"/>
              </a:solidFill>
            </a:endParaRPr>
          </a:p>
          <a:p>
            <a:pPr marL="0" indent="0">
              <a:buNone/>
            </a:pPr>
            <a:endParaRPr lang="en-US" dirty="0"/>
          </a:p>
          <a:p>
            <a:pPr marL="0" indent="0">
              <a:buNone/>
            </a:pPr>
            <a:r>
              <a:rPr lang="en-US" dirty="0"/>
              <a:t>d) HTTP response messages never have an empty message body. </a:t>
            </a:r>
          </a:p>
          <a:p>
            <a:pPr marL="0" indent="0">
              <a:buNone/>
            </a:pPr>
            <a:r>
              <a:rPr lang="en-US" b="1" dirty="0">
                <a:solidFill>
                  <a:srgbClr val="FF0000"/>
                </a:solidFill>
              </a:rPr>
              <a:t>False. E.g., conditional GET where browser’s cached copy is up-to-date. </a:t>
            </a:r>
            <a:endParaRPr lang="en-US" dirty="0">
              <a:solidFill>
                <a:srgbClr val="FF0000"/>
              </a:solidFill>
            </a:endParaRPr>
          </a:p>
        </p:txBody>
      </p:sp>
      <p:pic>
        <p:nvPicPr>
          <p:cNvPr id="5" name="Picture 4">
            <a:extLst>
              <a:ext uri="{FF2B5EF4-FFF2-40B4-BE49-F238E27FC236}">
                <a16:creationId xmlns:a16="http://schemas.microsoft.com/office/drawing/2014/main" id="{CA99F169-5FB3-46A7-9EB1-7CC872834EF2}"/>
              </a:ext>
            </a:extLst>
          </p:cNvPr>
          <p:cNvPicPr>
            <a:picLocks noChangeAspect="1"/>
          </p:cNvPicPr>
          <p:nvPr/>
        </p:nvPicPr>
        <p:blipFill>
          <a:blip r:embed="rId3"/>
          <a:stretch>
            <a:fillRect/>
          </a:stretch>
        </p:blipFill>
        <p:spPr>
          <a:xfrm>
            <a:off x="9838227" y="4610152"/>
            <a:ext cx="2207887" cy="1790648"/>
          </a:xfrm>
          <a:prstGeom prst="rect">
            <a:avLst/>
          </a:prstGeom>
        </p:spPr>
      </p:pic>
    </p:spTree>
    <p:extLst>
      <p:ext uri="{BB962C8B-B14F-4D97-AF65-F5344CB8AC3E}">
        <p14:creationId xmlns:p14="http://schemas.microsoft.com/office/powerpoint/2010/main" val="733376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9B15-9760-4BE2-8B2F-8A6DFAE8EE64}"/>
              </a:ext>
            </a:extLst>
          </p:cNvPr>
          <p:cNvSpPr>
            <a:spLocks noGrp="1"/>
          </p:cNvSpPr>
          <p:nvPr>
            <p:ph type="title"/>
          </p:nvPr>
        </p:nvSpPr>
        <p:spPr>
          <a:xfrm>
            <a:off x="5679192" y="244955"/>
            <a:ext cx="5244301" cy="1538130"/>
          </a:xfrm>
        </p:spPr>
        <p:txBody>
          <a:bodyPr>
            <a:normAutofit/>
          </a:bodyPr>
          <a:lstStyle/>
          <a:p>
            <a:r>
              <a:rPr lang="en-SG" dirty="0"/>
              <a:t>Recap</a:t>
            </a:r>
          </a:p>
        </p:txBody>
      </p:sp>
      <p:pic>
        <p:nvPicPr>
          <p:cNvPr id="4" name="Picture 3">
            <a:extLst>
              <a:ext uri="{FF2B5EF4-FFF2-40B4-BE49-F238E27FC236}">
                <a16:creationId xmlns:a16="http://schemas.microsoft.com/office/drawing/2014/main" id="{B19808C4-5742-44D6-B870-9FDD6D143C42}"/>
              </a:ext>
            </a:extLst>
          </p:cNvPr>
          <p:cNvPicPr>
            <a:picLocks noChangeAspect="1"/>
          </p:cNvPicPr>
          <p:nvPr/>
        </p:nvPicPr>
        <p:blipFill rotWithShape="1">
          <a:blip r:embed="rId3"/>
          <a:srcRect t="1" b="1645"/>
          <a:stretch/>
        </p:blipFill>
        <p:spPr>
          <a:xfrm>
            <a:off x="1582266" y="1268088"/>
            <a:ext cx="3103059" cy="4321824"/>
          </a:xfrm>
          <a:prstGeom prst="rect">
            <a:avLst/>
          </a:prstGeom>
        </p:spPr>
      </p:pic>
      <p:sp>
        <p:nvSpPr>
          <p:cNvPr id="3" name="Content Placeholder 2">
            <a:extLst>
              <a:ext uri="{FF2B5EF4-FFF2-40B4-BE49-F238E27FC236}">
                <a16:creationId xmlns:a16="http://schemas.microsoft.com/office/drawing/2014/main" id="{47101863-C6E1-4F69-8E64-448FD11151EC}"/>
              </a:ext>
            </a:extLst>
          </p:cNvPr>
          <p:cNvSpPr>
            <a:spLocks noGrp="1"/>
          </p:cNvSpPr>
          <p:nvPr>
            <p:ph idx="1"/>
          </p:nvPr>
        </p:nvSpPr>
        <p:spPr>
          <a:xfrm>
            <a:off x="5514733" y="1577789"/>
            <a:ext cx="6435219" cy="4599174"/>
          </a:xfrm>
        </p:spPr>
        <p:txBody>
          <a:bodyPr>
            <a:normAutofit fontScale="77500" lnSpcReduction="20000"/>
          </a:bodyPr>
          <a:lstStyle/>
          <a:p>
            <a:r>
              <a:rPr lang="en-SG" sz="2900" dirty="0"/>
              <a:t>Examples of </a:t>
            </a:r>
            <a:r>
              <a:rPr lang="en-SG" sz="2900" b="1" dirty="0"/>
              <a:t>application layer </a:t>
            </a:r>
            <a:r>
              <a:rPr lang="en-SG" sz="2900" dirty="0"/>
              <a:t>protocols</a:t>
            </a:r>
          </a:p>
          <a:p>
            <a:pPr lvl="1"/>
            <a:r>
              <a:rPr lang="en-SG" sz="2900" dirty="0"/>
              <a:t>HTTP</a:t>
            </a:r>
          </a:p>
          <a:p>
            <a:pPr lvl="1"/>
            <a:r>
              <a:rPr lang="en-SG" sz="2900" dirty="0"/>
              <a:t>DNS</a:t>
            </a:r>
          </a:p>
          <a:p>
            <a:pPr lvl="1"/>
            <a:r>
              <a:rPr lang="en-SG" sz="2900" dirty="0"/>
              <a:t>Etc…</a:t>
            </a:r>
          </a:p>
          <a:p>
            <a:r>
              <a:rPr lang="en-SG" sz="2900" dirty="0"/>
              <a:t>Built on top of virtual connection established by transport layer protocols such as </a:t>
            </a:r>
            <a:r>
              <a:rPr lang="en-SG" sz="2900" b="1" dirty="0"/>
              <a:t>TCP</a:t>
            </a:r>
            <a:r>
              <a:rPr lang="en-SG" sz="2900" dirty="0"/>
              <a:t>, </a:t>
            </a:r>
            <a:r>
              <a:rPr lang="en-SG" sz="2900" b="1" dirty="0"/>
              <a:t>UDP</a:t>
            </a:r>
            <a:r>
              <a:rPr lang="en-SG" sz="2900" dirty="0"/>
              <a:t>, etc.</a:t>
            </a:r>
            <a:endParaRPr lang="en-SG" sz="2900" b="1" dirty="0"/>
          </a:p>
          <a:p>
            <a:pPr lvl="1"/>
            <a:r>
              <a:rPr lang="en-SG" sz="2900" dirty="0"/>
              <a:t>Applications interact with a </a:t>
            </a:r>
            <a:r>
              <a:rPr lang="en-SG" sz="2900" b="1" dirty="0"/>
              <a:t>socket</a:t>
            </a:r>
            <a:r>
              <a:rPr lang="en-SG" sz="2900" dirty="0"/>
              <a:t> established using these protocols</a:t>
            </a:r>
          </a:p>
          <a:p>
            <a:pPr lvl="1"/>
            <a:r>
              <a:rPr lang="en-SG" sz="2900" dirty="0"/>
              <a:t>Different transport layer protocols used depending on properties required</a:t>
            </a:r>
          </a:p>
          <a:p>
            <a:pPr lvl="2"/>
            <a:r>
              <a:rPr lang="en-SG" sz="2900" dirty="0"/>
              <a:t>Data integrity</a:t>
            </a:r>
          </a:p>
          <a:p>
            <a:pPr lvl="2"/>
            <a:r>
              <a:rPr lang="en-SG" sz="2900" dirty="0"/>
              <a:t>Timing/low delay</a:t>
            </a:r>
          </a:p>
          <a:p>
            <a:pPr lvl="2"/>
            <a:r>
              <a:rPr lang="en-SG" sz="2900" dirty="0"/>
              <a:t>Throughput</a:t>
            </a:r>
          </a:p>
          <a:p>
            <a:pPr lvl="2"/>
            <a:r>
              <a:rPr lang="en-SG" sz="2900" dirty="0"/>
              <a:t>Security </a:t>
            </a:r>
          </a:p>
          <a:p>
            <a:pPr lvl="2"/>
            <a:endParaRPr lang="en-SG" sz="1300" dirty="0"/>
          </a:p>
          <a:p>
            <a:endParaRPr lang="en-SG" sz="1300" dirty="0"/>
          </a:p>
        </p:txBody>
      </p:sp>
      <p:sp>
        <p:nvSpPr>
          <p:cNvPr id="5" name="TextBox 4">
            <a:extLst>
              <a:ext uri="{FF2B5EF4-FFF2-40B4-BE49-F238E27FC236}">
                <a16:creationId xmlns:a16="http://schemas.microsoft.com/office/drawing/2014/main" id="{41DAD5AB-DE4D-4CFB-9864-B66ACA609299}"/>
              </a:ext>
            </a:extLst>
          </p:cNvPr>
          <p:cNvSpPr txBox="1"/>
          <p:nvPr/>
        </p:nvSpPr>
        <p:spPr>
          <a:xfrm>
            <a:off x="3617798" y="3281588"/>
            <a:ext cx="1462163" cy="2308324"/>
          </a:xfrm>
          <a:prstGeom prst="rect">
            <a:avLst/>
          </a:prstGeom>
          <a:noFill/>
        </p:spPr>
        <p:txBody>
          <a:bodyPr wrap="square" rtlCol="0">
            <a:spAutoFit/>
          </a:bodyPr>
          <a:lstStyle/>
          <a:p>
            <a:r>
              <a:rPr lang="en-SG" dirty="0">
                <a:solidFill>
                  <a:srgbClr val="FF0000"/>
                </a:solidFill>
              </a:rPr>
              <a:t>Datagram</a:t>
            </a:r>
          </a:p>
          <a:p>
            <a:endParaRPr lang="en-SG" dirty="0">
              <a:solidFill>
                <a:srgbClr val="FF0000"/>
              </a:solidFill>
            </a:endParaRPr>
          </a:p>
          <a:p>
            <a:r>
              <a:rPr lang="en-SG" dirty="0">
                <a:solidFill>
                  <a:srgbClr val="FF0000"/>
                </a:solidFill>
              </a:rPr>
              <a:t>Packet</a:t>
            </a:r>
          </a:p>
          <a:p>
            <a:endParaRPr lang="en-SG" dirty="0">
              <a:solidFill>
                <a:srgbClr val="FF0000"/>
              </a:solidFill>
            </a:endParaRPr>
          </a:p>
          <a:p>
            <a:r>
              <a:rPr lang="en-SG" dirty="0">
                <a:solidFill>
                  <a:srgbClr val="FF0000"/>
                </a:solidFill>
              </a:rPr>
              <a:t>Frame</a:t>
            </a:r>
          </a:p>
          <a:p>
            <a:endParaRPr lang="en-SG" dirty="0">
              <a:solidFill>
                <a:srgbClr val="FF0000"/>
              </a:solidFill>
            </a:endParaRPr>
          </a:p>
          <a:p>
            <a:br>
              <a:rPr lang="en-SG" dirty="0">
                <a:solidFill>
                  <a:srgbClr val="FF0000"/>
                </a:solidFill>
              </a:rPr>
            </a:br>
            <a:r>
              <a:rPr lang="en-SG" dirty="0">
                <a:solidFill>
                  <a:srgbClr val="FF0000"/>
                </a:solidFill>
              </a:rPr>
              <a:t>Bits</a:t>
            </a:r>
          </a:p>
        </p:txBody>
      </p:sp>
      <p:sp>
        <p:nvSpPr>
          <p:cNvPr id="7" name="TextBox 6">
            <a:extLst>
              <a:ext uri="{FF2B5EF4-FFF2-40B4-BE49-F238E27FC236}">
                <a16:creationId xmlns:a16="http://schemas.microsoft.com/office/drawing/2014/main" id="{0FFE57ED-6083-6448-B0B4-52728DBEA51D}"/>
              </a:ext>
            </a:extLst>
          </p:cNvPr>
          <p:cNvSpPr txBox="1"/>
          <p:nvPr/>
        </p:nvSpPr>
        <p:spPr>
          <a:xfrm>
            <a:off x="1737360" y="97840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2375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a:xfrm>
            <a:off x="838200" y="365125"/>
            <a:ext cx="10515600" cy="535207"/>
          </a:xfrm>
        </p:spPr>
        <p:txBody>
          <a:bodyPr>
            <a:normAutofit fontScale="90000"/>
          </a:bodyPr>
          <a:lstStyle/>
          <a:p>
            <a:r>
              <a:rPr lang="en-US" dirty="0"/>
              <a:t>Question 4</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a:xfrm>
            <a:off x="838200" y="998806"/>
            <a:ext cx="10515600" cy="5178157"/>
          </a:xfrm>
        </p:spPr>
        <p:txBody>
          <a:bodyPr>
            <a:normAutofit/>
          </a:bodyPr>
          <a:lstStyle/>
          <a:p>
            <a:pPr marL="0" indent="0">
              <a:buNone/>
            </a:pPr>
            <a:r>
              <a:rPr lang="en-US" dirty="0"/>
              <a:t>Suppose within your Web browser, you click on a link to obtain a Web page. The IP address for the associated URL is not cached in your local host, so a DNS lookup is necessary to obtain the IP address.</a:t>
            </a:r>
          </a:p>
          <a:p>
            <a:pPr marL="0" indent="0">
              <a:buNone/>
            </a:pPr>
            <a:r>
              <a:rPr lang="en-US" dirty="0"/>
              <a:t>Suppose that </a:t>
            </a:r>
            <a:r>
              <a:rPr lang="en-US" b="1" dirty="0"/>
              <a:t>n DNS servers </a:t>
            </a:r>
            <a:r>
              <a:rPr lang="en-US" dirty="0"/>
              <a:t>are visited before your host receives the IP address from DNS; visiting them incurs an RTT of </a:t>
            </a:r>
            <a:r>
              <a:rPr lang="en-US" b="1" dirty="0"/>
              <a:t>D</a:t>
            </a:r>
            <a:r>
              <a:rPr lang="en-US" b="1" baseline="-25000" dirty="0"/>
              <a:t>DNS</a:t>
            </a:r>
            <a:r>
              <a:rPr lang="en-US" b="1" dirty="0"/>
              <a:t> per DNS server.</a:t>
            </a:r>
          </a:p>
          <a:p>
            <a:pPr marL="0" indent="0">
              <a:buNone/>
            </a:pPr>
            <a:r>
              <a:rPr lang="en-US" dirty="0"/>
              <a:t>Further suppose that the Web page associated with the link contains </a:t>
            </a:r>
            <a:r>
              <a:rPr lang="en-US" b="1" dirty="0"/>
              <a:t>m very small objects </a:t>
            </a:r>
            <a:r>
              <a:rPr lang="en-US" dirty="0"/>
              <a:t>(in addition to the HTML page). Suppose the HTTP running is </a:t>
            </a:r>
            <a:r>
              <a:rPr lang="en-US" b="1" dirty="0"/>
              <a:t>non-persistent and non-parallel</a:t>
            </a:r>
            <a:r>
              <a:rPr lang="en-US" dirty="0"/>
              <a:t>. Let </a:t>
            </a:r>
            <a:r>
              <a:rPr lang="en-US" b="1" dirty="0" err="1"/>
              <a:t>D</a:t>
            </a:r>
            <a:r>
              <a:rPr lang="en-US" b="1" baseline="-25000" dirty="0" err="1"/>
              <a:t>Web</a:t>
            </a:r>
            <a:r>
              <a:rPr lang="en-US" dirty="0"/>
              <a:t> denote the </a:t>
            </a:r>
            <a:r>
              <a:rPr lang="en-US" b="1" dirty="0"/>
              <a:t>RTT</a:t>
            </a:r>
            <a:r>
              <a:rPr lang="en-US" dirty="0"/>
              <a:t> between the local host and the server of each object.</a:t>
            </a:r>
          </a:p>
          <a:p>
            <a:pPr marL="0" indent="0">
              <a:buNone/>
            </a:pPr>
            <a:r>
              <a:rPr lang="en-US" dirty="0"/>
              <a:t>Assuming zero transmission time of each object, how much time elapses from when the client clicks on the link until the client receives all the objects?</a:t>
            </a:r>
          </a:p>
        </p:txBody>
      </p:sp>
    </p:spTree>
    <p:extLst>
      <p:ext uri="{BB962C8B-B14F-4D97-AF65-F5344CB8AC3E}">
        <p14:creationId xmlns:p14="http://schemas.microsoft.com/office/powerpoint/2010/main" val="2951889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C3C7-83F1-4D9A-87C9-95FEB8B3BC2C}"/>
              </a:ext>
            </a:extLst>
          </p:cNvPr>
          <p:cNvSpPr>
            <a:spLocks noGrp="1"/>
          </p:cNvSpPr>
          <p:nvPr>
            <p:ph type="title"/>
          </p:nvPr>
        </p:nvSpPr>
        <p:spPr/>
        <p:txBody>
          <a:bodyPr/>
          <a:lstStyle/>
          <a:p>
            <a:r>
              <a:rPr lang="en-US" dirty="0"/>
              <a:t>Non Persistent Non Parallel</a:t>
            </a:r>
          </a:p>
        </p:txBody>
      </p:sp>
      <p:sp>
        <p:nvSpPr>
          <p:cNvPr id="3" name="TextBox 2">
            <a:extLst>
              <a:ext uri="{FF2B5EF4-FFF2-40B4-BE49-F238E27FC236}">
                <a16:creationId xmlns:a16="http://schemas.microsoft.com/office/drawing/2014/main" id="{473B2C4E-678B-419D-B5B5-C98902B2DD92}"/>
              </a:ext>
            </a:extLst>
          </p:cNvPr>
          <p:cNvSpPr txBox="1"/>
          <p:nvPr/>
        </p:nvSpPr>
        <p:spPr>
          <a:xfrm>
            <a:off x="1472083" y="5644853"/>
            <a:ext cx="9247833" cy="646331"/>
          </a:xfrm>
          <a:prstGeom prst="rect">
            <a:avLst/>
          </a:prstGeom>
          <a:noFill/>
        </p:spPr>
        <p:txBody>
          <a:bodyPr wrap="square" rtlCol="0">
            <a:spAutoFit/>
          </a:bodyPr>
          <a:lstStyle/>
          <a:p>
            <a:r>
              <a:rPr lang="en-SG" dirty="0"/>
              <a:t>For More Information: https://www.geeksforgeeks.org/http-non-persistent-persistent-connection/</a:t>
            </a:r>
          </a:p>
        </p:txBody>
      </p:sp>
      <p:sp>
        <p:nvSpPr>
          <p:cNvPr id="5" name="TextBox 4">
            <a:extLst>
              <a:ext uri="{FF2B5EF4-FFF2-40B4-BE49-F238E27FC236}">
                <a16:creationId xmlns:a16="http://schemas.microsoft.com/office/drawing/2014/main" id="{534BF429-1194-4D24-A877-E878669CE79F}"/>
              </a:ext>
            </a:extLst>
          </p:cNvPr>
          <p:cNvSpPr txBox="1"/>
          <p:nvPr/>
        </p:nvSpPr>
        <p:spPr>
          <a:xfrm>
            <a:off x="6310552" y="3292468"/>
            <a:ext cx="5272703" cy="646331"/>
          </a:xfrm>
          <a:prstGeom prst="rect">
            <a:avLst/>
          </a:prstGeom>
          <a:noFill/>
        </p:spPr>
        <p:txBody>
          <a:bodyPr wrap="square" rtlCol="0">
            <a:spAutoFit/>
          </a:bodyPr>
          <a:lstStyle/>
          <a:p>
            <a:r>
              <a:rPr lang="en-SG" dirty="0"/>
              <a:t>Basically each object takes two RTT, one for TCP connection and other for HTTP image/text file.</a:t>
            </a:r>
          </a:p>
        </p:txBody>
      </p:sp>
      <p:pic>
        <p:nvPicPr>
          <p:cNvPr id="9" name="Picture 8">
            <a:extLst>
              <a:ext uri="{FF2B5EF4-FFF2-40B4-BE49-F238E27FC236}">
                <a16:creationId xmlns:a16="http://schemas.microsoft.com/office/drawing/2014/main" id="{29A2E3B9-5B03-4F84-9ED0-325CC07A3A1A}"/>
              </a:ext>
            </a:extLst>
          </p:cNvPr>
          <p:cNvPicPr>
            <a:picLocks noChangeAspect="1"/>
          </p:cNvPicPr>
          <p:nvPr/>
        </p:nvPicPr>
        <p:blipFill>
          <a:blip r:embed="rId3"/>
          <a:stretch>
            <a:fillRect/>
          </a:stretch>
        </p:blipFill>
        <p:spPr>
          <a:xfrm>
            <a:off x="1298220" y="1645372"/>
            <a:ext cx="4118008" cy="3567256"/>
          </a:xfrm>
          <a:prstGeom prst="rect">
            <a:avLst/>
          </a:prstGeom>
        </p:spPr>
      </p:pic>
    </p:spTree>
    <p:extLst>
      <p:ext uri="{BB962C8B-B14F-4D97-AF65-F5344CB8AC3E}">
        <p14:creationId xmlns:p14="http://schemas.microsoft.com/office/powerpoint/2010/main" val="243249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p:txBody>
          <a:bodyPr>
            <a:normAutofit/>
          </a:bodyPr>
          <a:lstStyle/>
          <a:p>
            <a:r>
              <a:rPr lang="en-US" b="1" dirty="0"/>
              <a:t>To map from hostname to IP address: </a:t>
            </a:r>
            <a:r>
              <a:rPr lang="en-US" b="1" dirty="0">
                <a:solidFill>
                  <a:srgbClr val="FF0000"/>
                </a:solidFill>
              </a:rPr>
              <a:t>n x </a:t>
            </a:r>
            <a:r>
              <a:rPr lang="en-US" altLang="ko-KR" b="1" dirty="0">
                <a:solidFill>
                  <a:srgbClr val="FF0000"/>
                </a:solidFill>
              </a:rPr>
              <a:t>D</a:t>
            </a:r>
            <a:r>
              <a:rPr lang="en-US" altLang="ko-KR" b="1" baseline="-25000" dirty="0">
                <a:solidFill>
                  <a:srgbClr val="FF0000"/>
                </a:solidFill>
              </a:rPr>
              <a:t>DNS</a:t>
            </a:r>
            <a:endParaRPr lang="en-US" b="1" baseline="30000" dirty="0">
              <a:solidFill>
                <a:srgbClr val="FF0000"/>
              </a:solidFill>
            </a:endParaRPr>
          </a:p>
          <a:p>
            <a:pPr marL="0" indent="0">
              <a:buNone/>
            </a:pPr>
            <a:r>
              <a:rPr lang="en-US" b="1" dirty="0"/>
              <a:t> (note: DNS is over UDP, so no need to establish connection). </a:t>
            </a:r>
            <a:endParaRPr lang="en-US" dirty="0"/>
          </a:p>
          <a:p>
            <a:endParaRPr lang="en-US" b="1" dirty="0"/>
          </a:p>
          <a:p>
            <a:r>
              <a:rPr lang="en-US" b="1" dirty="0"/>
              <a:t>To establish TCP connection and get the HTML page = </a:t>
            </a:r>
            <a:r>
              <a:rPr lang="en-US" altLang="ko-KR" dirty="0"/>
              <a:t>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r>
              <a:rPr lang="en-US" b="1" dirty="0">
                <a:solidFill>
                  <a:srgbClr val="FF0000"/>
                </a:solidFill>
              </a:rPr>
              <a:t> +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endParaRPr lang="en-US" dirty="0">
              <a:solidFill>
                <a:srgbClr val="FF0000"/>
              </a:solidFill>
            </a:endParaRPr>
          </a:p>
          <a:p>
            <a:pPr marL="0" indent="0">
              <a:buNone/>
            </a:pPr>
            <a:r>
              <a:rPr lang="en-US" b="1" dirty="0">
                <a:solidFill>
                  <a:srgbClr val="FF0000"/>
                </a:solidFill>
              </a:rPr>
              <a:t>									(2 RTT)</a:t>
            </a:r>
          </a:p>
          <a:p>
            <a:r>
              <a:rPr lang="en-US" b="1" dirty="0"/>
              <a:t>To establish </a:t>
            </a:r>
            <a:r>
              <a:rPr lang="en-US" b="1" i="1" dirty="0"/>
              <a:t>m </a:t>
            </a:r>
            <a:r>
              <a:rPr lang="en-US" b="1" dirty="0"/>
              <a:t>TCP connection and get all </a:t>
            </a:r>
            <a:r>
              <a:rPr lang="en-US" b="1" i="1" dirty="0"/>
              <a:t>m </a:t>
            </a:r>
            <a:r>
              <a:rPr lang="en-US" b="1" dirty="0"/>
              <a:t>objects = </a:t>
            </a:r>
            <a:r>
              <a:rPr lang="en-US" b="1" dirty="0">
                <a:solidFill>
                  <a:srgbClr val="FF0000"/>
                </a:solidFill>
              </a:rPr>
              <a:t>m x (</a:t>
            </a:r>
            <a:r>
              <a:rPr lang="en-US" altLang="ko-KR" b="1" dirty="0" err="1">
                <a:solidFill>
                  <a:srgbClr val="FF0000"/>
                </a:solidFill>
              </a:rPr>
              <a:t>D</a:t>
            </a:r>
            <a:r>
              <a:rPr lang="en-US" altLang="ko-KR" b="1" baseline="-25000" dirty="0" err="1">
                <a:solidFill>
                  <a:srgbClr val="FF0000"/>
                </a:solidFill>
              </a:rPr>
              <a:t>Web</a:t>
            </a:r>
            <a:r>
              <a:rPr lang="en-US" b="1" dirty="0">
                <a:solidFill>
                  <a:srgbClr val="FF0000"/>
                </a:solidFill>
              </a:rPr>
              <a:t> +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r>
              <a:rPr lang="en-US" b="1" dirty="0">
                <a:solidFill>
                  <a:srgbClr val="FF0000"/>
                </a:solidFill>
              </a:rPr>
              <a:t>) = m x 2 x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endParaRPr lang="en-US" b="1" dirty="0"/>
          </a:p>
          <a:p>
            <a:r>
              <a:rPr lang="en-US" b="1" dirty="0"/>
              <a:t>Total time = </a:t>
            </a:r>
            <a:r>
              <a:rPr lang="en-US" b="1" dirty="0">
                <a:solidFill>
                  <a:srgbClr val="FF0000"/>
                </a:solidFill>
              </a:rPr>
              <a:t>n x </a:t>
            </a:r>
            <a:r>
              <a:rPr lang="en-US" altLang="ko-KR" b="1" dirty="0">
                <a:solidFill>
                  <a:srgbClr val="FF0000"/>
                </a:solidFill>
              </a:rPr>
              <a:t>D</a:t>
            </a:r>
            <a:r>
              <a:rPr lang="en-US" altLang="ko-KR" b="1" baseline="-25000" dirty="0">
                <a:solidFill>
                  <a:srgbClr val="FF0000"/>
                </a:solidFill>
              </a:rPr>
              <a:t>DNS</a:t>
            </a:r>
            <a:r>
              <a:rPr lang="en-US" b="1" dirty="0">
                <a:solidFill>
                  <a:srgbClr val="FF0000"/>
                </a:solidFill>
              </a:rPr>
              <a:t> + 2 x</a:t>
            </a:r>
            <a:r>
              <a:rPr lang="en-US" altLang="ko-KR" b="1" dirty="0">
                <a:solidFill>
                  <a:srgbClr val="FF0000"/>
                </a:solidFill>
              </a:rPr>
              <a:t>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r>
              <a:rPr lang="en-US" b="1" dirty="0">
                <a:solidFill>
                  <a:srgbClr val="FF0000"/>
                </a:solidFill>
              </a:rPr>
              <a:t>+  m x 2 x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r>
              <a:rPr lang="en-US" b="1" dirty="0">
                <a:solidFill>
                  <a:srgbClr val="FF0000"/>
                </a:solidFill>
              </a:rPr>
              <a:t> = n x </a:t>
            </a:r>
            <a:r>
              <a:rPr lang="en-US" altLang="ko-KR" b="1" dirty="0">
                <a:solidFill>
                  <a:srgbClr val="FF0000"/>
                </a:solidFill>
              </a:rPr>
              <a:t>D</a:t>
            </a:r>
            <a:r>
              <a:rPr lang="en-US" altLang="ko-KR" b="1" baseline="-25000" dirty="0">
                <a:solidFill>
                  <a:srgbClr val="FF0000"/>
                </a:solidFill>
              </a:rPr>
              <a:t>DNS</a:t>
            </a:r>
            <a:r>
              <a:rPr lang="en-US" b="1" dirty="0">
                <a:solidFill>
                  <a:srgbClr val="FF0000"/>
                </a:solidFill>
              </a:rPr>
              <a:t> + (m + 1) x 2 x</a:t>
            </a:r>
            <a:r>
              <a:rPr lang="en-US" altLang="ko-KR" b="1" dirty="0">
                <a:solidFill>
                  <a:srgbClr val="FF0000"/>
                </a:solidFill>
              </a:rPr>
              <a:t>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2428884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a:xfrm>
            <a:off x="838200" y="1825625"/>
            <a:ext cx="7588170" cy="2503307"/>
          </a:xfrm>
        </p:spPr>
        <p:txBody>
          <a:bodyPr>
            <a:normAutofit/>
          </a:bodyPr>
          <a:lstStyle/>
          <a:p>
            <a:r>
              <a:rPr lang="en-US" sz="1500" b="1" dirty="0"/>
              <a:t>To map from hostname to IP address: </a:t>
            </a:r>
            <a:r>
              <a:rPr lang="en-US" sz="1500" b="1" dirty="0">
                <a:solidFill>
                  <a:srgbClr val="FF0000"/>
                </a:solidFill>
              </a:rPr>
              <a:t>n x </a:t>
            </a:r>
            <a:r>
              <a:rPr lang="en-US" altLang="ko-KR" sz="1500" b="1" dirty="0">
                <a:solidFill>
                  <a:srgbClr val="FF0000"/>
                </a:solidFill>
              </a:rPr>
              <a:t>D</a:t>
            </a:r>
            <a:r>
              <a:rPr lang="en-US" altLang="ko-KR" sz="1500" b="1" baseline="-25000" dirty="0">
                <a:solidFill>
                  <a:srgbClr val="FF0000"/>
                </a:solidFill>
              </a:rPr>
              <a:t>DNS</a:t>
            </a:r>
            <a:endParaRPr lang="en-US" sz="1500" b="1" baseline="30000" dirty="0">
              <a:solidFill>
                <a:srgbClr val="FF0000"/>
              </a:solidFill>
            </a:endParaRPr>
          </a:p>
          <a:p>
            <a:pPr marL="0" indent="0">
              <a:buNone/>
            </a:pPr>
            <a:r>
              <a:rPr lang="en-US" sz="1500" b="1" dirty="0"/>
              <a:t> (note: DNS is over UDP, so no need to establish connection). </a:t>
            </a:r>
            <a:endParaRPr lang="en-US" sz="1500" dirty="0"/>
          </a:p>
          <a:p>
            <a:endParaRPr lang="en-US" sz="1500" b="1" dirty="0"/>
          </a:p>
          <a:p>
            <a:r>
              <a:rPr lang="en-US" sz="1500" b="1" dirty="0"/>
              <a:t>To establish TCP connection and get the HTML page = </a:t>
            </a:r>
            <a:r>
              <a:rPr lang="en-US" altLang="ko-KR" sz="1500" dirty="0"/>
              <a:t>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 </a:t>
            </a:r>
            <a:r>
              <a:rPr lang="en-US" altLang="ko-KR" sz="1500" b="1" dirty="0" err="1">
                <a:solidFill>
                  <a:srgbClr val="FF0000"/>
                </a:solidFill>
              </a:rPr>
              <a:t>D</a:t>
            </a:r>
            <a:r>
              <a:rPr lang="en-US" altLang="ko-KR" sz="1500" b="1" baseline="-25000" dirty="0" err="1">
                <a:solidFill>
                  <a:srgbClr val="FF0000"/>
                </a:solidFill>
              </a:rPr>
              <a:t>web</a:t>
            </a:r>
            <a:r>
              <a:rPr lang="en-US" altLang="ko-KR" sz="1500" b="1" baseline="-25000" dirty="0">
                <a:solidFill>
                  <a:srgbClr val="FF0000"/>
                </a:solidFill>
              </a:rPr>
              <a:t> </a:t>
            </a:r>
            <a:r>
              <a:rPr lang="en-US" sz="1500" b="1" dirty="0">
                <a:solidFill>
                  <a:srgbClr val="FF0000"/>
                </a:solidFill>
              </a:rPr>
              <a:t>(2 RTT)</a:t>
            </a:r>
          </a:p>
          <a:p>
            <a:r>
              <a:rPr lang="en-US" sz="1500" b="1" dirty="0"/>
              <a:t>To establish </a:t>
            </a:r>
            <a:r>
              <a:rPr lang="en-US" sz="1500" b="1" i="1" dirty="0"/>
              <a:t>m </a:t>
            </a:r>
            <a:r>
              <a:rPr lang="en-US" sz="1500" b="1" dirty="0"/>
              <a:t>TCP connection and get all </a:t>
            </a:r>
            <a:r>
              <a:rPr lang="en-US" sz="1500" b="1" i="1" dirty="0"/>
              <a:t>m </a:t>
            </a:r>
            <a:r>
              <a:rPr lang="en-US" sz="1500" b="1" dirty="0"/>
              <a:t>objects = </a:t>
            </a:r>
            <a:r>
              <a:rPr lang="en-US" sz="1500" b="1" dirty="0">
                <a:solidFill>
                  <a:srgbClr val="FF0000"/>
                </a:solidFill>
              </a:rPr>
              <a:t>m x (</a:t>
            </a:r>
            <a:r>
              <a:rPr lang="en-US" altLang="ko-KR" sz="1500" b="1" dirty="0" err="1">
                <a:solidFill>
                  <a:srgbClr val="FF0000"/>
                </a:solidFill>
              </a:rPr>
              <a:t>D</a:t>
            </a:r>
            <a:r>
              <a:rPr lang="en-US" altLang="ko-KR" sz="1500" b="1" baseline="-25000" dirty="0" err="1">
                <a:solidFill>
                  <a:srgbClr val="FF0000"/>
                </a:solidFill>
              </a:rPr>
              <a:t>Web</a:t>
            </a:r>
            <a:r>
              <a:rPr lang="en-US" sz="1500" b="1" dirty="0">
                <a:solidFill>
                  <a:srgbClr val="FF0000"/>
                </a:solidFill>
              </a:rPr>
              <a:t> +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 m x 2 x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endParaRPr lang="en-US" sz="1500" b="1" dirty="0"/>
          </a:p>
          <a:p>
            <a:r>
              <a:rPr lang="en-US" sz="1500" b="1" dirty="0"/>
              <a:t>Total time = </a:t>
            </a:r>
            <a:r>
              <a:rPr lang="en-US" sz="1500" b="1" dirty="0">
                <a:solidFill>
                  <a:srgbClr val="FF0000"/>
                </a:solidFill>
              </a:rPr>
              <a:t>n x </a:t>
            </a:r>
            <a:r>
              <a:rPr lang="en-US" altLang="ko-KR" sz="1500" b="1" dirty="0">
                <a:solidFill>
                  <a:srgbClr val="FF0000"/>
                </a:solidFill>
              </a:rPr>
              <a:t>D</a:t>
            </a:r>
            <a:r>
              <a:rPr lang="en-US" altLang="ko-KR" sz="1500" b="1" baseline="-25000" dirty="0">
                <a:solidFill>
                  <a:srgbClr val="FF0000"/>
                </a:solidFill>
              </a:rPr>
              <a:t>DNS</a:t>
            </a:r>
            <a:r>
              <a:rPr lang="en-US" sz="1500" b="1" dirty="0">
                <a:solidFill>
                  <a:srgbClr val="FF0000"/>
                </a:solidFill>
              </a:rPr>
              <a:t> + 2 x</a:t>
            </a:r>
            <a:r>
              <a:rPr lang="en-US" altLang="ko-KR" sz="1500" b="1" dirty="0">
                <a:solidFill>
                  <a:srgbClr val="FF0000"/>
                </a:solidFill>
              </a:rPr>
              <a:t>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m x 2 x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 n x </a:t>
            </a:r>
            <a:r>
              <a:rPr lang="en-US" altLang="ko-KR" sz="1500" b="1" dirty="0">
                <a:solidFill>
                  <a:srgbClr val="FF0000"/>
                </a:solidFill>
              </a:rPr>
              <a:t>D</a:t>
            </a:r>
            <a:r>
              <a:rPr lang="en-US" altLang="ko-KR" sz="1500" b="1" baseline="-25000" dirty="0">
                <a:solidFill>
                  <a:srgbClr val="FF0000"/>
                </a:solidFill>
              </a:rPr>
              <a:t>DNS</a:t>
            </a:r>
            <a:r>
              <a:rPr lang="en-US" sz="1500" b="1" dirty="0">
                <a:solidFill>
                  <a:srgbClr val="FF0000"/>
                </a:solidFill>
              </a:rPr>
              <a:t> + (m + 1) x 2 x</a:t>
            </a:r>
            <a:r>
              <a:rPr lang="en-US" altLang="ko-KR" sz="1500" b="1" dirty="0">
                <a:solidFill>
                  <a:srgbClr val="FF0000"/>
                </a:solidFill>
              </a:rPr>
              <a:t>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endParaRPr lang="en-US" sz="1500" dirty="0">
              <a:solidFill>
                <a:srgbClr val="FF0000"/>
              </a:solidFill>
            </a:endParaRPr>
          </a:p>
        </p:txBody>
      </p:sp>
      <p:sp>
        <p:nvSpPr>
          <p:cNvPr id="4" name="Rectangle 3">
            <a:extLst>
              <a:ext uri="{FF2B5EF4-FFF2-40B4-BE49-F238E27FC236}">
                <a16:creationId xmlns:a16="http://schemas.microsoft.com/office/drawing/2014/main" id="{A5889928-86D3-A44D-9739-7C8063493C00}"/>
              </a:ext>
            </a:extLst>
          </p:cNvPr>
          <p:cNvSpPr/>
          <p:nvPr/>
        </p:nvSpPr>
        <p:spPr>
          <a:xfrm>
            <a:off x="5456499" y="5529342"/>
            <a:ext cx="527613" cy="95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a:extLst>
              <a:ext uri="{FF2B5EF4-FFF2-40B4-BE49-F238E27FC236}">
                <a16:creationId xmlns:a16="http://schemas.microsoft.com/office/drawing/2014/main" id="{FD7E4775-D7FF-184E-B882-4F826E249CC4}"/>
              </a:ext>
            </a:extLst>
          </p:cNvPr>
          <p:cNvSpPr/>
          <p:nvPr/>
        </p:nvSpPr>
        <p:spPr>
          <a:xfrm>
            <a:off x="4252491" y="4370332"/>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a:extLst>
              <a:ext uri="{FF2B5EF4-FFF2-40B4-BE49-F238E27FC236}">
                <a16:creationId xmlns:a16="http://schemas.microsoft.com/office/drawing/2014/main" id="{05A6F1C0-513E-7C40-9C50-1DF62DB56BE7}"/>
              </a:ext>
            </a:extLst>
          </p:cNvPr>
          <p:cNvSpPr/>
          <p:nvPr/>
        </p:nvSpPr>
        <p:spPr>
          <a:xfrm>
            <a:off x="6904299" y="4375154"/>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a:extLst>
              <a:ext uri="{FF2B5EF4-FFF2-40B4-BE49-F238E27FC236}">
                <a16:creationId xmlns:a16="http://schemas.microsoft.com/office/drawing/2014/main" id="{4208658D-D0F1-264B-941A-35A9224BF1A2}"/>
              </a:ext>
            </a:extLst>
          </p:cNvPr>
          <p:cNvSpPr/>
          <p:nvPr/>
        </p:nvSpPr>
        <p:spPr>
          <a:xfrm>
            <a:off x="8275899" y="5673372"/>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a:extLst>
              <a:ext uri="{FF2B5EF4-FFF2-40B4-BE49-F238E27FC236}">
                <a16:creationId xmlns:a16="http://schemas.microsoft.com/office/drawing/2014/main" id="{1AB69E29-4430-6E4D-AAA7-D821B58D6FF3}"/>
              </a:ext>
            </a:extLst>
          </p:cNvPr>
          <p:cNvSpPr/>
          <p:nvPr/>
        </p:nvSpPr>
        <p:spPr>
          <a:xfrm>
            <a:off x="3192210" y="5771440"/>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6676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a:xfrm>
            <a:off x="838200" y="1825625"/>
            <a:ext cx="7588170" cy="2503307"/>
          </a:xfrm>
        </p:spPr>
        <p:txBody>
          <a:bodyPr>
            <a:normAutofit/>
          </a:bodyPr>
          <a:lstStyle/>
          <a:p>
            <a:r>
              <a:rPr lang="en-US" sz="1500" b="1" dirty="0"/>
              <a:t>To map from hostname to IP address: </a:t>
            </a:r>
            <a:r>
              <a:rPr lang="en-US" sz="1500" b="1" dirty="0">
                <a:solidFill>
                  <a:srgbClr val="FF0000"/>
                </a:solidFill>
              </a:rPr>
              <a:t>n x </a:t>
            </a:r>
            <a:r>
              <a:rPr lang="en-US" altLang="ko-KR" sz="1500" b="1" dirty="0">
                <a:solidFill>
                  <a:srgbClr val="FF0000"/>
                </a:solidFill>
              </a:rPr>
              <a:t>D</a:t>
            </a:r>
            <a:r>
              <a:rPr lang="en-US" altLang="ko-KR" sz="1500" b="1" baseline="-25000" dirty="0">
                <a:solidFill>
                  <a:srgbClr val="FF0000"/>
                </a:solidFill>
              </a:rPr>
              <a:t>DNS</a:t>
            </a:r>
            <a:endParaRPr lang="en-US" sz="1500" b="1" baseline="30000" dirty="0">
              <a:solidFill>
                <a:srgbClr val="FF0000"/>
              </a:solidFill>
            </a:endParaRPr>
          </a:p>
          <a:p>
            <a:pPr marL="0" indent="0">
              <a:buNone/>
            </a:pPr>
            <a:r>
              <a:rPr lang="en-US" sz="1500" b="1" dirty="0"/>
              <a:t> (note: DNS is over UDP, so no need to establish connection). </a:t>
            </a:r>
            <a:endParaRPr lang="en-US" sz="1500" dirty="0"/>
          </a:p>
          <a:p>
            <a:endParaRPr lang="en-US" sz="1500" b="1" dirty="0"/>
          </a:p>
          <a:p>
            <a:r>
              <a:rPr lang="en-US" sz="1500" b="1" dirty="0"/>
              <a:t>To establish TCP connection and get the HTML page = </a:t>
            </a:r>
            <a:r>
              <a:rPr lang="en-US" altLang="ko-KR" sz="1500" dirty="0"/>
              <a:t>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 </a:t>
            </a:r>
            <a:r>
              <a:rPr lang="en-US" altLang="ko-KR" sz="1500" b="1" dirty="0" err="1">
                <a:solidFill>
                  <a:srgbClr val="FF0000"/>
                </a:solidFill>
              </a:rPr>
              <a:t>D</a:t>
            </a:r>
            <a:r>
              <a:rPr lang="en-US" altLang="ko-KR" sz="1500" b="1" baseline="-25000" dirty="0" err="1">
                <a:solidFill>
                  <a:srgbClr val="FF0000"/>
                </a:solidFill>
              </a:rPr>
              <a:t>web</a:t>
            </a:r>
            <a:r>
              <a:rPr lang="en-US" altLang="ko-KR" sz="1500" b="1" baseline="-25000" dirty="0">
                <a:solidFill>
                  <a:srgbClr val="FF0000"/>
                </a:solidFill>
              </a:rPr>
              <a:t> </a:t>
            </a:r>
            <a:r>
              <a:rPr lang="en-US" sz="1500" b="1" dirty="0">
                <a:solidFill>
                  <a:srgbClr val="FF0000"/>
                </a:solidFill>
              </a:rPr>
              <a:t>(2 RTT)</a:t>
            </a:r>
          </a:p>
          <a:p>
            <a:r>
              <a:rPr lang="en-US" sz="1500" b="1" dirty="0"/>
              <a:t>To establish </a:t>
            </a:r>
            <a:r>
              <a:rPr lang="en-US" sz="1500" b="1" i="1" dirty="0"/>
              <a:t>m </a:t>
            </a:r>
            <a:r>
              <a:rPr lang="en-US" sz="1500" b="1" dirty="0"/>
              <a:t>TCP connection and get all </a:t>
            </a:r>
            <a:r>
              <a:rPr lang="en-US" sz="1500" b="1" i="1" dirty="0"/>
              <a:t>m </a:t>
            </a:r>
            <a:r>
              <a:rPr lang="en-US" sz="1500" b="1" dirty="0"/>
              <a:t>objects = </a:t>
            </a:r>
            <a:r>
              <a:rPr lang="en-US" sz="1500" b="1" dirty="0">
                <a:solidFill>
                  <a:srgbClr val="FF0000"/>
                </a:solidFill>
              </a:rPr>
              <a:t>m x (</a:t>
            </a:r>
            <a:r>
              <a:rPr lang="en-US" altLang="ko-KR" sz="1500" b="1" dirty="0" err="1">
                <a:solidFill>
                  <a:srgbClr val="FF0000"/>
                </a:solidFill>
              </a:rPr>
              <a:t>D</a:t>
            </a:r>
            <a:r>
              <a:rPr lang="en-US" altLang="ko-KR" sz="1500" b="1" baseline="-25000" dirty="0" err="1">
                <a:solidFill>
                  <a:srgbClr val="FF0000"/>
                </a:solidFill>
              </a:rPr>
              <a:t>Web</a:t>
            </a:r>
            <a:r>
              <a:rPr lang="en-US" sz="1500" b="1" dirty="0">
                <a:solidFill>
                  <a:srgbClr val="FF0000"/>
                </a:solidFill>
              </a:rPr>
              <a:t> +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 m x 2 x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endParaRPr lang="en-US" sz="1500" b="1" dirty="0"/>
          </a:p>
          <a:p>
            <a:r>
              <a:rPr lang="en-US" sz="1500" b="1" dirty="0"/>
              <a:t>Total time = </a:t>
            </a:r>
            <a:r>
              <a:rPr lang="en-US" sz="1500" b="1" dirty="0">
                <a:solidFill>
                  <a:srgbClr val="FF0000"/>
                </a:solidFill>
              </a:rPr>
              <a:t>n x </a:t>
            </a:r>
            <a:r>
              <a:rPr lang="en-US" altLang="ko-KR" sz="1500" b="1" dirty="0">
                <a:solidFill>
                  <a:srgbClr val="FF0000"/>
                </a:solidFill>
              </a:rPr>
              <a:t>D</a:t>
            </a:r>
            <a:r>
              <a:rPr lang="en-US" altLang="ko-KR" sz="1500" b="1" baseline="-25000" dirty="0">
                <a:solidFill>
                  <a:srgbClr val="FF0000"/>
                </a:solidFill>
              </a:rPr>
              <a:t>DNS</a:t>
            </a:r>
            <a:r>
              <a:rPr lang="en-US" sz="1500" b="1" dirty="0">
                <a:solidFill>
                  <a:srgbClr val="FF0000"/>
                </a:solidFill>
              </a:rPr>
              <a:t> + 2 x</a:t>
            </a:r>
            <a:r>
              <a:rPr lang="en-US" altLang="ko-KR" sz="1500" b="1" dirty="0">
                <a:solidFill>
                  <a:srgbClr val="FF0000"/>
                </a:solidFill>
              </a:rPr>
              <a:t>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m x 2 x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 n x </a:t>
            </a:r>
            <a:r>
              <a:rPr lang="en-US" altLang="ko-KR" sz="1500" b="1" dirty="0">
                <a:solidFill>
                  <a:srgbClr val="FF0000"/>
                </a:solidFill>
              </a:rPr>
              <a:t>D</a:t>
            </a:r>
            <a:r>
              <a:rPr lang="en-US" altLang="ko-KR" sz="1500" b="1" baseline="-25000" dirty="0">
                <a:solidFill>
                  <a:srgbClr val="FF0000"/>
                </a:solidFill>
              </a:rPr>
              <a:t>DNS</a:t>
            </a:r>
            <a:r>
              <a:rPr lang="en-US" sz="1500" b="1" dirty="0">
                <a:solidFill>
                  <a:srgbClr val="FF0000"/>
                </a:solidFill>
              </a:rPr>
              <a:t> + (m + 1) x 2 x</a:t>
            </a:r>
            <a:r>
              <a:rPr lang="en-US" altLang="ko-KR" sz="1500" b="1" dirty="0">
                <a:solidFill>
                  <a:srgbClr val="FF0000"/>
                </a:solidFill>
              </a:rPr>
              <a:t>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endParaRPr lang="en-US" sz="1500" dirty="0">
              <a:solidFill>
                <a:srgbClr val="FF0000"/>
              </a:solidFill>
            </a:endParaRPr>
          </a:p>
        </p:txBody>
      </p:sp>
      <p:sp>
        <p:nvSpPr>
          <p:cNvPr id="4" name="Rectangle 3">
            <a:extLst>
              <a:ext uri="{FF2B5EF4-FFF2-40B4-BE49-F238E27FC236}">
                <a16:creationId xmlns:a16="http://schemas.microsoft.com/office/drawing/2014/main" id="{A5889928-86D3-A44D-9739-7C8063493C00}"/>
              </a:ext>
            </a:extLst>
          </p:cNvPr>
          <p:cNvSpPr/>
          <p:nvPr/>
        </p:nvSpPr>
        <p:spPr>
          <a:xfrm>
            <a:off x="5456499" y="5529342"/>
            <a:ext cx="527613" cy="95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a:extLst>
              <a:ext uri="{FF2B5EF4-FFF2-40B4-BE49-F238E27FC236}">
                <a16:creationId xmlns:a16="http://schemas.microsoft.com/office/drawing/2014/main" id="{FD7E4775-D7FF-184E-B882-4F826E249CC4}"/>
              </a:ext>
            </a:extLst>
          </p:cNvPr>
          <p:cNvSpPr/>
          <p:nvPr/>
        </p:nvSpPr>
        <p:spPr>
          <a:xfrm>
            <a:off x="4252491" y="4370332"/>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a:extLst>
              <a:ext uri="{FF2B5EF4-FFF2-40B4-BE49-F238E27FC236}">
                <a16:creationId xmlns:a16="http://schemas.microsoft.com/office/drawing/2014/main" id="{05A6F1C0-513E-7C40-9C50-1DF62DB56BE7}"/>
              </a:ext>
            </a:extLst>
          </p:cNvPr>
          <p:cNvSpPr/>
          <p:nvPr/>
        </p:nvSpPr>
        <p:spPr>
          <a:xfrm>
            <a:off x="6904299" y="4375154"/>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a:extLst>
              <a:ext uri="{FF2B5EF4-FFF2-40B4-BE49-F238E27FC236}">
                <a16:creationId xmlns:a16="http://schemas.microsoft.com/office/drawing/2014/main" id="{4208658D-D0F1-264B-941A-35A9224BF1A2}"/>
              </a:ext>
            </a:extLst>
          </p:cNvPr>
          <p:cNvSpPr/>
          <p:nvPr/>
        </p:nvSpPr>
        <p:spPr>
          <a:xfrm>
            <a:off x="8275899" y="5684947"/>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a:extLst>
              <a:ext uri="{FF2B5EF4-FFF2-40B4-BE49-F238E27FC236}">
                <a16:creationId xmlns:a16="http://schemas.microsoft.com/office/drawing/2014/main" id="{1AB69E29-4430-6E4D-AAA7-D821B58D6FF3}"/>
              </a:ext>
            </a:extLst>
          </p:cNvPr>
          <p:cNvSpPr/>
          <p:nvPr/>
        </p:nvSpPr>
        <p:spPr>
          <a:xfrm>
            <a:off x="3192210" y="5771440"/>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96EA9953-E179-374B-B680-1DAE8D1E79FC}"/>
              </a:ext>
            </a:extLst>
          </p:cNvPr>
          <p:cNvCxnSpPr>
            <a:cxnSpLocks/>
          </p:cNvCxnSpPr>
          <p:nvPr/>
        </p:nvCxnSpPr>
        <p:spPr>
          <a:xfrm flipV="1">
            <a:off x="3647735" y="5906954"/>
            <a:ext cx="1539423" cy="124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05B473-151D-D549-AE8F-2F635853B2C1}"/>
              </a:ext>
            </a:extLst>
          </p:cNvPr>
          <p:cNvCxnSpPr>
            <a:cxnSpLocks/>
          </p:cNvCxnSpPr>
          <p:nvPr/>
        </p:nvCxnSpPr>
        <p:spPr>
          <a:xfrm flipH="1">
            <a:off x="3622165" y="5993765"/>
            <a:ext cx="1581879" cy="119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550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a:xfrm>
            <a:off x="838200" y="1825625"/>
            <a:ext cx="7588170" cy="2503307"/>
          </a:xfrm>
        </p:spPr>
        <p:txBody>
          <a:bodyPr>
            <a:normAutofit/>
          </a:bodyPr>
          <a:lstStyle/>
          <a:p>
            <a:r>
              <a:rPr lang="en-US" sz="1500" b="1" dirty="0"/>
              <a:t>To map from hostname to IP address: </a:t>
            </a:r>
            <a:r>
              <a:rPr lang="en-US" sz="1500" b="1" dirty="0">
                <a:solidFill>
                  <a:srgbClr val="FF0000"/>
                </a:solidFill>
              </a:rPr>
              <a:t>n x </a:t>
            </a:r>
            <a:r>
              <a:rPr lang="en-US" altLang="ko-KR" sz="1500" b="1" dirty="0">
                <a:solidFill>
                  <a:srgbClr val="FF0000"/>
                </a:solidFill>
              </a:rPr>
              <a:t>D</a:t>
            </a:r>
            <a:r>
              <a:rPr lang="en-US" altLang="ko-KR" sz="1500" b="1" baseline="-25000" dirty="0">
                <a:solidFill>
                  <a:srgbClr val="FF0000"/>
                </a:solidFill>
              </a:rPr>
              <a:t>DNS</a:t>
            </a:r>
            <a:endParaRPr lang="en-US" sz="1500" b="1" baseline="30000" dirty="0">
              <a:solidFill>
                <a:srgbClr val="FF0000"/>
              </a:solidFill>
            </a:endParaRPr>
          </a:p>
          <a:p>
            <a:pPr marL="0" indent="0">
              <a:buNone/>
            </a:pPr>
            <a:r>
              <a:rPr lang="en-US" sz="1500" b="1" dirty="0"/>
              <a:t> (note: DNS is over UDP, so no need to establish connection). </a:t>
            </a:r>
            <a:endParaRPr lang="en-US" sz="1500" dirty="0"/>
          </a:p>
          <a:p>
            <a:endParaRPr lang="en-US" sz="1500" b="1" dirty="0"/>
          </a:p>
          <a:p>
            <a:r>
              <a:rPr lang="en-US" sz="1500" b="1" dirty="0"/>
              <a:t>To establish TCP connection and get the HTML page = </a:t>
            </a:r>
            <a:r>
              <a:rPr lang="en-US" altLang="ko-KR" sz="1500" dirty="0"/>
              <a:t>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 </a:t>
            </a:r>
            <a:r>
              <a:rPr lang="en-US" altLang="ko-KR" sz="1500" b="1" dirty="0" err="1">
                <a:solidFill>
                  <a:srgbClr val="FF0000"/>
                </a:solidFill>
              </a:rPr>
              <a:t>D</a:t>
            </a:r>
            <a:r>
              <a:rPr lang="en-US" altLang="ko-KR" sz="1500" b="1" baseline="-25000" dirty="0" err="1">
                <a:solidFill>
                  <a:srgbClr val="FF0000"/>
                </a:solidFill>
              </a:rPr>
              <a:t>web</a:t>
            </a:r>
            <a:r>
              <a:rPr lang="en-US" altLang="ko-KR" sz="1500" b="1" baseline="-25000" dirty="0">
                <a:solidFill>
                  <a:srgbClr val="FF0000"/>
                </a:solidFill>
              </a:rPr>
              <a:t> </a:t>
            </a:r>
            <a:r>
              <a:rPr lang="en-US" sz="1500" b="1" dirty="0">
                <a:solidFill>
                  <a:srgbClr val="FF0000"/>
                </a:solidFill>
              </a:rPr>
              <a:t>(2 RTT)</a:t>
            </a:r>
          </a:p>
          <a:p>
            <a:r>
              <a:rPr lang="en-US" sz="1500" b="1" dirty="0"/>
              <a:t>To establish </a:t>
            </a:r>
            <a:r>
              <a:rPr lang="en-US" sz="1500" b="1" i="1" dirty="0"/>
              <a:t>m </a:t>
            </a:r>
            <a:r>
              <a:rPr lang="en-US" sz="1500" b="1" dirty="0"/>
              <a:t>TCP connection and get all </a:t>
            </a:r>
            <a:r>
              <a:rPr lang="en-US" sz="1500" b="1" i="1" dirty="0"/>
              <a:t>m </a:t>
            </a:r>
            <a:r>
              <a:rPr lang="en-US" sz="1500" b="1" dirty="0"/>
              <a:t>objects = </a:t>
            </a:r>
            <a:r>
              <a:rPr lang="en-US" sz="1500" b="1" dirty="0">
                <a:solidFill>
                  <a:srgbClr val="FF0000"/>
                </a:solidFill>
              </a:rPr>
              <a:t>m x (</a:t>
            </a:r>
            <a:r>
              <a:rPr lang="en-US" altLang="ko-KR" sz="1500" b="1" dirty="0" err="1">
                <a:solidFill>
                  <a:srgbClr val="FF0000"/>
                </a:solidFill>
              </a:rPr>
              <a:t>D</a:t>
            </a:r>
            <a:r>
              <a:rPr lang="en-US" altLang="ko-KR" sz="1500" b="1" baseline="-25000" dirty="0" err="1">
                <a:solidFill>
                  <a:srgbClr val="FF0000"/>
                </a:solidFill>
              </a:rPr>
              <a:t>Web</a:t>
            </a:r>
            <a:r>
              <a:rPr lang="en-US" sz="1500" b="1" dirty="0">
                <a:solidFill>
                  <a:srgbClr val="FF0000"/>
                </a:solidFill>
              </a:rPr>
              <a:t> +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 m x 2 x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endParaRPr lang="en-US" sz="1500" b="1" dirty="0"/>
          </a:p>
          <a:p>
            <a:r>
              <a:rPr lang="en-US" sz="1500" b="1" dirty="0"/>
              <a:t>Total time = </a:t>
            </a:r>
            <a:r>
              <a:rPr lang="en-US" sz="1500" b="1" dirty="0">
                <a:solidFill>
                  <a:srgbClr val="FF0000"/>
                </a:solidFill>
              </a:rPr>
              <a:t>n x </a:t>
            </a:r>
            <a:r>
              <a:rPr lang="en-US" altLang="ko-KR" sz="1500" b="1" dirty="0">
                <a:solidFill>
                  <a:srgbClr val="FF0000"/>
                </a:solidFill>
              </a:rPr>
              <a:t>D</a:t>
            </a:r>
            <a:r>
              <a:rPr lang="en-US" altLang="ko-KR" sz="1500" b="1" baseline="-25000" dirty="0">
                <a:solidFill>
                  <a:srgbClr val="FF0000"/>
                </a:solidFill>
              </a:rPr>
              <a:t>DNS</a:t>
            </a:r>
            <a:r>
              <a:rPr lang="en-US" sz="1500" b="1" dirty="0">
                <a:solidFill>
                  <a:srgbClr val="FF0000"/>
                </a:solidFill>
              </a:rPr>
              <a:t> + 2 x</a:t>
            </a:r>
            <a:r>
              <a:rPr lang="en-US" altLang="ko-KR" sz="1500" b="1" dirty="0">
                <a:solidFill>
                  <a:srgbClr val="FF0000"/>
                </a:solidFill>
              </a:rPr>
              <a:t>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m x 2 x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 n x </a:t>
            </a:r>
            <a:r>
              <a:rPr lang="en-US" altLang="ko-KR" sz="1500" b="1" dirty="0">
                <a:solidFill>
                  <a:srgbClr val="FF0000"/>
                </a:solidFill>
              </a:rPr>
              <a:t>D</a:t>
            </a:r>
            <a:r>
              <a:rPr lang="en-US" altLang="ko-KR" sz="1500" b="1" baseline="-25000" dirty="0">
                <a:solidFill>
                  <a:srgbClr val="FF0000"/>
                </a:solidFill>
              </a:rPr>
              <a:t>DNS</a:t>
            </a:r>
            <a:r>
              <a:rPr lang="en-US" sz="1500" b="1" dirty="0">
                <a:solidFill>
                  <a:srgbClr val="FF0000"/>
                </a:solidFill>
              </a:rPr>
              <a:t> + (m + 1) x 2 x</a:t>
            </a:r>
            <a:r>
              <a:rPr lang="en-US" altLang="ko-KR" sz="1500" b="1" dirty="0">
                <a:solidFill>
                  <a:srgbClr val="FF0000"/>
                </a:solidFill>
              </a:rPr>
              <a:t>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endParaRPr lang="en-US" sz="1500" dirty="0">
              <a:solidFill>
                <a:srgbClr val="FF0000"/>
              </a:solidFill>
            </a:endParaRPr>
          </a:p>
        </p:txBody>
      </p:sp>
      <p:sp>
        <p:nvSpPr>
          <p:cNvPr id="4" name="Rectangle 3">
            <a:extLst>
              <a:ext uri="{FF2B5EF4-FFF2-40B4-BE49-F238E27FC236}">
                <a16:creationId xmlns:a16="http://schemas.microsoft.com/office/drawing/2014/main" id="{A5889928-86D3-A44D-9739-7C8063493C00}"/>
              </a:ext>
            </a:extLst>
          </p:cNvPr>
          <p:cNvSpPr/>
          <p:nvPr/>
        </p:nvSpPr>
        <p:spPr>
          <a:xfrm>
            <a:off x="5456499" y="5529342"/>
            <a:ext cx="527613" cy="95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a:extLst>
              <a:ext uri="{FF2B5EF4-FFF2-40B4-BE49-F238E27FC236}">
                <a16:creationId xmlns:a16="http://schemas.microsoft.com/office/drawing/2014/main" id="{FD7E4775-D7FF-184E-B882-4F826E249CC4}"/>
              </a:ext>
            </a:extLst>
          </p:cNvPr>
          <p:cNvSpPr/>
          <p:nvPr/>
        </p:nvSpPr>
        <p:spPr>
          <a:xfrm>
            <a:off x="4252491" y="4370332"/>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a:extLst>
              <a:ext uri="{FF2B5EF4-FFF2-40B4-BE49-F238E27FC236}">
                <a16:creationId xmlns:a16="http://schemas.microsoft.com/office/drawing/2014/main" id="{05A6F1C0-513E-7C40-9C50-1DF62DB56BE7}"/>
              </a:ext>
            </a:extLst>
          </p:cNvPr>
          <p:cNvSpPr/>
          <p:nvPr/>
        </p:nvSpPr>
        <p:spPr>
          <a:xfrm>
            <a:off x="6904299" y="4375154"/>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a:extLst>
              <a:ext uri="{FF2B5EF4-FFF2-40B4-BE49-F238E27FC236}">
                <a16:creationId xmlns:a16="http://schemas.microsoft.com/office/drawing/2014/main" id="{4208658D-D0F1-264B-941A-35A9224BF1A2}"/>
              </a:ext>
            </a:extLst>
          </p:cNvPr>
          <p:cNvSpPr/>
          <p:nvPr/>
        </p:nvSpPr>
        <p:spPr>
          <a:xfrm>
            <a:off x="8275899" y="5754395"/>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a:extLst>
              <a:ext uri="{FF2B5EF4-FFF2-40B4-BE49-F238E27FC236}">
                <a16:creationId xmlns:a16="http://schemas.microsoft.com/office/drawing/2014/main" id="{1AB69E29-4430-6E4D-AAA7-D821B58D6FF3}"/>
              </a:ext>
            </a:extLst>
          </p:cNvPr>
          <p:cNvSpPr/>
          <p:nvPr/>
        </p:nvSpPr>
        <p:spPr>
          <a:xfrm>
            <a:off x="3192210" y="5771440"/>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96EA9953-E179-374B-B680-1DAE8D1E79FC}"/>
              </a:ext>
            </a:extLst>
          </p:cNvPr>
          <p:cNvCxnSpPr>
            <a:cxnSpLocks/>
          </p:cNvCxnSpPr>
          <p:nvPr/>
        </p:nvCxnSpPr>
        <p:spPr>
          <a:xfrm flipV="1">
            <a:off x="3647735" y="5906954"/>
            <a:ext cx="1539423" cy="124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05B473-151D-D549-AE8F-2F635853B2C1}"/>
              </a:ext>
            </a:extLst>
          </p:cNvPr>
          <p:cNvCxnSpPr>
            <a:cxnSpLocks/>
          </p:cNvCxnSpPr>
          <p:nvPr/>
        </p:nvCxnSpPr>
        <p:spPr>
          <a:xfrm flipH="1">
            <a:off x="3622165" y="5993765"/>
            <a:ext cx="1581879" cy="119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F85E23-75CA-A142-9F4C-6AE9691B8395}"/>
              </a:ext>
            </a:extLst>
          </p:cNvPr>
          <p:cNvCxnSpPr>
            <a:cxnSpLocks/>
          </p:cNvCxnSpPr>
          <p:nvPr/>
        </p:nvCxnSpPr>
        <p:spPr>
          <a:xfrm>
            <a:off x="4670386" y="4804653"/>
            <a:ext cx="1088020" cy="64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768B656-C4A7-1E41-8168-521607459521}"/>
              </a:ext>
            </a:extLst>
          </p:cNvPr>
          <p:cNvCxnSpPr>
            <a:cxnSpLocks/>
          </p:cNvCxnSpPr>
          <p:nvPr/>
        </p:nvCxnSpPr>
        <p:spPr>
          <a:xfrm flipH="1" flipV="1">
            <a:off x="4632285" y="4891193"/>
            <a:ext cx="936466" cy="557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476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a:xfrm>
            <a:off x="838200" y="1825625"/>
            <a:ext cx="7588170" cy="2503307"/>
          </a:xfrm>
        </p:spPr>
        <p:txBody>
          <a:bodyPr>
            <a:normAutofit/>
          </a:bodyPr>
          <a:lstStyle/>
          <a:p>
            <a:r>
              <a:rPr lang="en-US" sz="1500" b="1" dirty="0"/>
              <a:t>To map from hostname to IP address: </a:t>
            </a:r>
            <a:r>
              <a:rPr lang="en-US" sz="1500" b="1" dirty="0">
                <a:solidFill>
                  <a:srgbClr val="FF0000"/>
                </a:solidFill>
              </a:rPr>
              <a:t>n x </a:t>
            </a:r>
            <a:r>
              <a:rPr lang="en-US" altLang="ko-KR" sz="1500" b="1" dirty="0">
                <a:solidFill>
                  <a:srgbClr val="FF0000"/>
                </a:solidFill>
              </a:rPr>
              <a:t>D</a:t>
            </a:r>
            <a:r>
              <a:rPr lang="en-US" altLang="ko-KR" sz="1500" b="1" baseline="-25000" dirty="0">
                <a:solidFill>
                  <a:srgbClr val="FF0000"/>
                </a:solidFill>
              </a:rPr>
              <a:t>DNS</a:t>
            </a:r>
            <a:endParaRPr lang="en-US" sz="1500" b="1" baseline="30000" dirty="0">
              <a:solidFill>
                <a:srgbClr val="FF0000"/>
              </a:solidFill>
            </a:endParaRPr>
          </a:p>
          <a:p>
            <a:pPr marL="0" indent="0">
              <a:buNone/>
            </a:pPr>
            <a:r>
              <a:rPr lang="en-US" sz="1500" b="1" dirty="0"/>
              <a:t> (note: DNS is over UDP, so no need to establish connection). </a:t>
            </a:r>
            <a:endParaRPr lang="en-US" sz="1500" dirty="0"/>
          </a:p>
          <a:p>
            <a:endParaRPr lang="en-US" sz="1500" b="1" dirty="0"/>
          </a:p>
          <a:p>
            <a:r>
              <a:rPr lang="en-US" sz="1500" b="1" dirty="0"/>
              <a:t>To establish TCP connection and get the HTML page = </a:t>
            </a:r>
            <a:r>
              <a:rPr lang="en-US" altLang="ko-KR" sz="1500" dirty="0"/>
              <a:t>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 </a:t>
            </a:r>
            <a:r>
              <a:rPr lang="en-US" altLang="ko-KR" sz="1500" b="1" dirty="0" err="1">
                <a:solidFill>
                  <a:srgbClr val="FF0000"/>
                </a:solidFill>
              </a:rPr>
              <a:t>D</a:t>
            </a:r>
            <a:r>
              <a:rPr lang="en-US" altLang="ko-KR" sz="1500" b="1" baseline="-25000" dirty="0" err="1">
                <a:solidFill>
                  <a:srgbClr val="FF0000"/>
                </a:solidFill>
              </a:rPr>
              <a:t>web</a:t>
            </a:r>
            <a:r>
              <a:rPr lang="en-US" altLang="ko-KR" sz="1500" b="1" baseline="-25000" dirty="0">
                <a:solidFill>
                  <a:srgbClr val="FF0000"/>
                </a:solidFill>
              </a:rPr>
              <a:t> </a:t>
            </a:r>
            <a:r>
              <a:rPr lang="en-US" sz="1500" b="1" dirty="0">
                <a:solidFill>
                  <a:srgbClr val="FF0000"/>
                </a:solidFill>
              </a:rPr>
              <a:t>(2 RTT)</a:t>
            </a:r>
          </a:p>
          <a:p>
            <a:r>
              <a:rPr lang="en-US" sz="1500" b="1" dirty="0"/>
              <a:t>To establish </a:t>
            </a:r>
            <a:r>
              <a:rPr lang="en-US" sz="1500" b="1" i="1" dirty="0"/>
              <a:t>m </a:t>
            </a:r>
            <a:r>
              <a:rPr lang="en-US" sz="1500" b="1" dirty="0"/>
              <a:t>TCP connection and get all </a:t>
            </a:r>
            <a:r>
              <a:rPr lang="en-US" sz="1500" b="1" i="1" dirty="0"/>
              <a:t>m </a:t>
            </a:r>
            <a:r>
              <a:rPr lang="en-US" sz="1500" b="1" dirty="0"/>
              <a:t>objects = </a:t>
            </a:r>
            <a:r>
              <a:rPr lang="en-US" sz="1500" b="1" dirty="0">
                <a:solidFill>
                  <a:srgbClr val="FF0000"/>
                </a:solidFill>
              </a:rPr>
              <a:t>m x (</a:t>
            </a:r>
            <a:r>
              <a:rPr lang="en-US" altLang="ko-KR" sz="1500" b="1" dirty="0" err="1">
                <a:solidFill>
                  <a:srgbClr val="FF0000"/>
                </a:solidFill>
              </a:rPr>
              <a:t>D</a:t>
            </a:r>
            <a:r>
              <a:rPr lang="en-US" altLang="ko-KR" sz="1500" b="1" baseline="-25000" dirty="0" err="1">
                <a:solidFill>
                  <a:srgbClr val="FF0000"/>
                </a:solidFill>
              </a:rPr>
              <a:t>Web</a:t>
            </a:r>
            <a:r>
              <a:rPr lang="en-US" sz="1500" b="1" dirty="0">
                <a:solidFill>
                  <a:srgbClr val="FF0000"/>
                </a:solidFill>
              </a:rPr>
              <a:t> +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 m x 2 x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endParaRPr lang="en-US" sz="1500" b="1" dirty="0"/>
          </a:p>
          <a:p>
            <a:r>
              <a:rPr lang="en-US" sz="1500" b="1" dirty="0"/>
              <a:t>Total time = </a:t>
            </a:r>
            <a:r>
              <a:rPr lang="en-US" sz="1500" b="1" dirty="0">
                <a:solidFill>
                  <a:srgbClr val="FF0000"/>
                </a:solidFill>
              </a:rPr>
              <a:t>n x </a:t>
            </a:r>
            <a:r>
              <a:rPr lang="en-US" altLang="ko-KR" sz="1500" b="1" dirty="0">
                <a:solidFill>
                  <a:srgbClr val="FF0000"/>
                </a:solidFill>
              </a:rPr>
              <a:t>D</a:t>
            </a:r>
            <a:r>
              <a:rPr lang="en-US" altLang="ko-KR" sz="1500" b="1" baseline="-25000" dirty="0">
                <a:solidFill>
                  <a:srgbClr val="FF0000"/>
                </a:solidFill>
              </a:rPr>
              <a:t>DNS</a:t>
            </a:r>
            <a:r>
              <a:rPr lang="en-US" sz="1500" b="1" dirty="0">
                <a:solidFill>
                  <a:srgbClr val="FF0000"/>
                </a:solidFill>
              </a:rPr>
              <a:t> + 2 x</a:t>
            </a:r>
            <a:r>
              <a:rPr lang="en-US" altLang="ko-KR" sz="1500" b="1" dirty="0">
                <a:solidFill>
                  <a:srgbClr val="FF0000"/>
                </a:solidFill>
              </a:rPr>
              <a:t>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m x 2 x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 n x </a:t>
            </a:r>
            <a:r>
              <a:rPr lang="en-US" altLang="ko-KR" sz="1500" b="1" dirty="0">
                <a:solidFill>
                  <a:srgbClr val="FF0000"/>
                </a:solidFill>
              </a:rPr>
              <a:t>D</a:t>
            </a:r>
            <a:r>
              <a:rPr lang="en-US" altLang="ko-KR" sz="1500" b="1" baseline="-25000" dirty="0">
                <a:solidFill>
                  <a:srgbClr val="FF0000"/>
                </a:solidFill>
              </a:rPr>
              <a:t>DNS</a:t>
            </a:r>
            <a:r>
              <a:rPr lang="en-US" sz="1500" b="1" dirty="0">
                <a:solidFill>
                  <a:srgbClr val="FF0000"/>
                </a:solidFill>
              </a:rPr>
              <a:t> + (m + 1) x 2 x</a:t>
            </a:r>
            <a:r>
              <a:rPr lang="en-US" altLang="ko-KR" sz="1500" b="1" dirty="0">
                <a:solidFill>
                  <a:srgbClr val="FF0000"/>
                </a:solidFill>
              </a:rPr>
              <a:t>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endParaRPr lang="en-US" sz="1500" dirty="0">
              <a:solidFill>
                <a:srgbClr val="FF0000"/>
              </a:solidFill>
            </a:endParaRPr>
          </a:p>
        </p:txBody>
      </p:sp>
      <p:sp>
        <p:nvSpPr>
          <p:cNvPr id="4" name="Rectangle 3">
            <a:extLst>
              <a:ext uri="{FF2B5EF4-FFF2-40B4-BE49-F238E27FC236}">
                <a16:creationId xmlns:a16="http://schemas.microsoft.com/office/drawing/2014/main" id="{A5889928-86D3-A44D-9739-7C8063493C00}"/>
              </a:ext>
            </a:extLst>
          </p:cNvPr>
          <p:cNvSpPr/>
          <p:nvPr/>
        </p:nvSpPr>
        <p:spPr>
          <a:xfrm>
            <a:off x="5456499" y="5529342"/>
            <a:ext cx="527613" cy="95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a:extLst>
              <a:ext uri="{FF2B5EF4-FFF2-40B4-BE49-F238E27FC236}">
                <a16:creationId xmlns:a16="http://schemas.microsoft.com/office/drawing/2014/main" id="{FD7E4775-D7FF-184E-B882-4F826E249CC4}"/>
              </a:ext>
            </a:extLst>
          </p:cNvPr>
          <p:cNvSpPr/>
          <p:nvPr/>
        </p:nvSpPr>
        <p:spPr>
          <a:xfrm>
            <a:off x="4252491" y="4370332"/>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a:extLst>
              <a:ext uri="{FF2B5EF4-FFF2-40B4-BE49-F238E27FC236}">
                <a16:creationId xmlns:a16="http://schemas.microsoft.com/office/drawing/2014/main" id="{05A6F1C0-513E-7C40-9C50-1DF62DB56BE7}"/>
              </a:ext>
            </a:extLst>
          </p:cNvPr>
          <p:cNvSpPr/>
          <p:nvPr/>
        </p:nvSpPr>
        <p:spPr>
          <a:xfrm>
            <a:off x="6904299" y="4375154"/>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a:extLst>
              <a:ext uri="{FF2B5EF4-FFF2-40B4-BE49-F238E27FC236}">
                <a16:creationId xmlns:a16="http://schemas.microsoft.com/office/drawing/2014/main" id="{4208658D-D0F1-264B-941A-35A9224BF1A2}"/>
              </a:ext>
            </a:extLst>
          </p:cNvPr>
          <p:cNvSpPr/>
          <p:nvPr/>
        </p:nvSpPr>
        <p:spPr>
          <a:xfrm>
            <a:off x="8246755" y="5853193"/>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a:extLst>
              <a:ext uri="{FF2B5EF4-FFF2-40B4-BE49-F238E27FC236}">
                <a16:creationId xmlns:a16="http://schemas.microsoft.com/office/drawing/2014/main" id="{1AB69E29-4430-6E4D-AAA7-D821B58D6FF3}"/>
              </a:ext>
            </a:extLst>
          </p:cNvPr>
          <p:cNvSpPr/>
          <p:nvPr/>
        </p:nvSpPr>
        <p:spPr>
          <a:xfrm>
            <a:off x="3192210" y="5771440"/>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96EA9953-E179-374B-B680-1DAE8D1E79FC}"/>
              </a:ext>
            </a:extLst>
          </p:cNvPr>
          <p:cNvCxnSpPr>
            <a:cxnSpLocks/>
          </p:cNvCxnSpPr>
          <p:nvPr/>
        </p:nvCxnSpPr>
        <p:spPr>
          <a:xfrm flipV="1">
            <a:off x="3647735" y="5906954"/>
            <a:ext cx="1539423" cy="124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05B473-151D-D549-AE8F-2F635853B2C1}"/>
              </a:ext>
            </a:extLst>
          </p:cNvPr>
          <p:cNvCxnSpPr>
            <a:cxnSpLocks/>
          </p:cNvCxnSpPr>
          <p:nvPr/>
        </p:nvCxnSpPr>
        <p:spPr>
          <a:xfrm flipH="1">
            <a:off x="3622165" y="5993765"/>
            <a:ext cx="1581879" cy="119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F85E23-75CA-A142-9F4C-6AE9691B8395}"/>
              </a:ext>
            </a:extLst>
          </p:cNvPr>
          <p:cNvCxnSpPr>
            <a:cxnSpLocks/>
          </p:cNvCxnSpPr>
          <p:nvPr/>
        </p:nvCxnSpPr>
        <p:spPr>
          <a:xfrm>
            <a:off x="4670386" y="4804653"/>
            <a:ext cx="1088020" cy="64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768B656-C4A7-1E41-8168-521607459521}"/>
              </a:ext>
            </a:extLst>
          </p:cNvPr>
          <p:cNvCxnSpPr>
            <a:cxnSpLocks/>
          </p:cNvCxnSpPr>
          <p:nvPr/>
        </p:nvCxnSpPr>
        <p:spPr>
          <a:xfrm flipH="1" flipV="1">
            <a:off x="4632285" y="4891193"/>
            <a:ext cx="936466" cy="557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55F0481-C43F-FF4E-A8D1-BCEC54A8461B}"/>
              </a:ext>
            </a:extLst>
          </p:cNvPr>
          <p:cNvCxnSpPr>
            <a:cxnSpLocks/>
          </p:cNvCxnSpPr>
          <p:nvPr/>
        </p:nvCxnSpPr>
        <p:spPr>
          <a:xfrm flipV="1">
            <a:off x="6022758" y="4891193"/>
            <a:ext cx="794731" cy="527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4822C71-1666-2F49-839E-6AC12A6FA2F8}"/>
              </a:ext>
            </a:extLst>
          </p:cNvPr>
          <p:cNvCxnSpPr>
            <a:cxnSpLocks/>
          </p:cNvCxnSpPr>
          <p:nvPr/>
        </p:nvCxnSpPr>
        <p:spPr>
          <a:xfrm flipH="1">
            <a:off x="6096000" y="4942237"/>
            <a:ext cx="808300" cy="516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815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a:xfrm>
            <a:off x="838200" y="1825625"/>
            <a:ext cx="7588170" cy="2503307"/>
          </a:xfrm>
        </p:spPr>
        <p:txBody>
          <a:bodyPr>
            <a:normAutofit/>
          </a:bodyPr>
          <a:lstStyle/>
          <a:p>
            <a:r>
              <a:rPr lang="en-US" sz="1500" b="1" dirty="0"/>
              <a:t>To map from hostname to IP address: </a:t>
            </a:r>
            <a:r>
              <a:rPr lang="en-US" sz="1500" b="1" dirty="0">
                <a:solidFill>
                  <a:srgbClr val="FF0000"/>
                </a:solidFill>
              </a:rPr>
              <a:t>n x </a:t>
            </a:r>
            <a:r>
              <a:rPr lang="en-US" altLang="ko-KR" sz="1500" b="1" dirty="0">
                <a:solidFill>
                  <a:srgbClr val="FF0000"/>
                </a:solidFill>
              </a:rPr>
              <a:t>D</a:t>
            </a:r>
            <a:r>
              <a:rPr lang="en-US" altLang="ko-KR" sz="1500" b="1" baseline="-25000" dirty="0">
                <a:solidFill>
                  <a:srgbClr val="FF0000"/>
                </a:solidFill>
              </a:rPr>
              <a:t>DNS</a:t>
            </a:r>
            <a:endParaRPr lang="en-US" sz="1500" b="1" baseline="30000" dirty="0">
              <a:solidFill>
                <a:srgbClr val="FF0000"/>
              </a:solidFill>
            </a:endParaRPr>
          </a:p>
          <a:p>
            <a:pPr marL="0" indent="0">
              <a:buNone/>
            </a:pPr>
            <a:r>
              <a:rPr lang="en-US" sz="1500" b="1" dirty="0"/>
              <a:t> (note: DNS is over UDP, so no need to establish connection). </a:t>
            </a:r>
            <a:endParaRPr lang="en-US" sz="1500" dirty="0"/>
          </a:p>
          <a:p>
            <a:endParaRPr lang="en-US" sz="1500" b="1" dirty="0"/>
          </a:p>
          <a:p>
            <a:r>
              <a:rPr lang="en-US" sz="1500" b="1" dirty="0"/>
              <a:t>To establish TCP connection and get the HTML page = </a:t>
            </a:r>
            <a:r>
              <a:rPr lang="en-US" altLang="ko-KR" sz="1500" dirty="0"/>
              <a:t>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 </a:t>
            </a:r>
            <a:r>
              <a:rPr lang="en-US" altLang="ko-KR" sz="1500" b="1" dirty="0" err="1">
                <a:solidFill>
                  <a:srgbClr val="FF0000"/>
                </a:solidFill>
              </a:rPr>
              <a:t>D</a:t>
            </a:r>
            <a:r>
              <a:rPr lang="en-US" altLang="ko-KR" sz="1500" b="1" baseline="-25000" dirty="0" err="1">
                <a:solidFill>
                  <a:srgbClr val="FF0000"/>
                </a:solidFill>
              </a:rPr>
              <a:t>web</a:t>
            </a:r>
            <a:r>
              <a:rPr lang="en-US" altLang="ko-KR" sz="1500" b="1" baseline="-25000" dirty="0">
                <a:solidFill>
                  <a:srgbClr val="FF0000"/>
                </a:solidFill>
              </a:rPr>
              <a:t>           </a:t>
            </a:r>
            <a:r>
              <a:rPr lang="en-US" sz="1500" b="1" dirty="0">
                <a:solidFill>
                  <a:srgbClr val="FF0000"/>
                </a:solidFill>
              </a:rPr>
              <a:t>(2 RTT)</a:t>
            </a:r>
          </a:p>
          <a:p>
            <a:r>
              <a:rPr lang="en-US" sz="1500" b="1" dirty="0"/>
              <a:t>To establish </a:t>
            </a:r>
            <a:r>
              <a:rPr lang="en-US" sz="1500" b="1" i="1" dirty="0"/>
              <a:t>m </a:t>
            </a:r>
            <a:r>
              <a:rPr lang="en-US" sz="1500" b="1" dirty="0"/>
              <a:t>TCP connection and get all </a:t>
            </a:r>
            <a:r>
              <a:rPr lang="en-US" sz="1500" b="1" i="1" dirty="0"/>
              <a:t>m </a:t>
            </a:r>
            <a:r>
              <a:rPr lang="en-US" sz="1500" b="1" dirty="0"/>
              <a:t>objects = </a:t>
            </a:r>
            <a:r>
              <a:rPr lang="en-US" sz="1500" b="1" dirty="0">
                <a:solidFill>
                  <a:srgbClr val="FF0000"/>
                </a:solidFill>
              </a:rPr>
              <a:t>m x (</a:t>
            </a:r>
            <a:r>
              <a:rPr lang="en-US" altLang="ko-KR" sz="1500" b="1" dirty="0" err="1">
                <a:solidFill>
                  <a:srgbClr val="FF0000"/>
                </a:solidFill>
              </a:rPr>
              <a:t>D</a:t>
            </a:r>
            <a:r>
              <a:rPr lang="en-US" altLang="ko-KR" sz="1500" b="1" baseline="-25000" dirty="0" err="1">
                <a:solidFill>
                  <a:srgbClr val="FF0000"/>
                </a:solidFill>
              </a:rPr>
              <a:t>Web</a:t>
            </a:r>
            <a:r>
              <a:rPr lang="en-US" sz="1500" b="1" dirty="0">
                <a:solidFill>
                  <a:srgbClr val="FF0000"/>
                </a:solidFill>
              </a:rPr>
              <a:t> +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 m x 2 x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endParaRPr lang="en-US" sz="1500" b="1" dirty="0"/>
          </a:p>
          <a:p>
            <a:r>
              <a:rPr lang="en-US" sz="1500" b="1" dirty="0"/>
              <a:t>Total time = </a:t>
            </a:r>
            <a:r>
              <a:rPr lang="en-US" sz="1500" b="1" dirty="0">
                <a:solidFill>
                  <a:srgbClr val="FF0000"/>
                </a:solidFill>
              </a:rPr>
              <a:t>n x </a:t>
            </a:r>
            <a:r>
              <a:rPr lang="en-US" altLang="ko-KR" sz="1500" b="1" dirty="0">
                <a:solidFill>
                  <a:srgbClr val="FF0000"/>
                </a:solidFill>
              </a:rPr>
              <a:t>D</a:t>
            </a:r>
            <a:r>
              <a:rPr lang="en-US" altLang="ko-KR" sz="1500" b="1" baseline="-25000" dirty="0">
                <a:solidFill>
                  <a:srgbClr val="FF0000"/>
                </a:solidFill>
              </a:rPr>
              <a:t>DNS</a:t>
            </a:r>
            <a:r>
              <a:rPr lang="en-US" sz="1500" b="1" dirty="0">
                <a:solidFill>
                  <a:srgbClr val="FF0000"/>
                </a:solidFill>
              </a:rPr>
              <a:t> + 2 x</a:t>
            </a:r>
            <a:r>
              <a:rPr lang="en-US" altLang="ko-KR" sz="1500" b="1" dirty="0">
                <a:solidFill>
                  <a:srgbClr val="FF0000"/>
                </a:solidFill>
              </a:rPr>
              <a:t>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m x 2 x </a:t>
            </a:r>
            <a:r>
              <a:rPr lang="en-US" altLang="ko-KR" sz="1500" b="1" dirty="0" err="1">
                <a:solidFill>
                  <a:srgbClr val="FF0000"/>
                </a:solidFill>
              </a:rPr>
              <a:t>D</a:t>
            </a:r>
            <a:r>
              <a:rPr lang="en-US" altLang="ko-KR" sz="1500" b="1" baseline="-25000" dirty="0" err="1">
                <a:solidFill>
                  <a:srgbClr val="FF0000"/>
                </a:solidFill>
              </a:rPr>
              <a:t>Web</a:t>
            </a:r>
            <a:r>
              <a:rPr lang="en-US" altLang="ko-KR" sz="1500" dirty="0">
                <a:solidFill>
                  <a:srgbClr val="FF0000"/>
                </a:solidFill>
              </a:rPr>
              <a:t> </a:t>
            </a:r>
            <a:r>
              <a:rPr lang="en-US" sz="1500" b="1" dirty="0">
                <a:solidFill>
                  <a:srgbClr val="FF0000"/>
                </a:solidFill>
              </a:rPr>
              <a:t> = </a:t>
            </a:r>
            <a:r>
              <a:rPr lang="en-US" sz="1500" b="1" dirty="0">
                <a:solidFill>
                  <a:srgbClr val="FF0000"/>
                </a:solidFill>
                <a:highlight>
                  <a:srgbClr val="FFFF00"/>
                </a:highlight>
              </a:rPr>
              <a:t>n x </a:t>
            </a:r>
            <a:r>
              <a:rPr lang="en-US" altLang="ko-KR" sz="1500" b="1" dirty="0">
                <a:solidFill>
                  <a:srgbClr val="FF0000"/>
                </a:solidFill>
                <a:highlight>
                  <a:srgbClr val="FFFF00"/>
                </a:highlight>
              </a:rPr>
              <a:t>D</a:t>
            </a:r>
            <a:r>
              <a:rPr lang="en-US" altLang="ko-KR" sz="1500" b="1" baseline="-25000" dirty="0">
                <a:solidFill>
                  <a:srgbClr val="FF0000"/>
                </a:solidFill>
                <a:highlight>
                  <a:srgbClr val="FFFF00"/>
                </a:highlight>
              </a:rPr>
              <a:t>DNS</a:t>
            </a:r>
            <a:r>
              <a:rPr lang="en-US" sz="1500" b="1" dirty="0">
                <a:solidFill>
                  <a:srgbClr val="FF0000"/>
                </a:solidFill>
                <a:highlight>
                  <a:srgbClr val="FFFF00"/>
                </a:highlight>
              </a:rPr>
              <a:t> + (m + 1) x 2 x</a:t>
            </a:r>
            <a:r>
              <a:rPr lang="en-US" altLang="ko-KR" sz="1500" b="1" dirty="0">
                <a:solidFill>
                  <a:srgbClr val="FF0000"/>
                </a:solidFill>
                <a:highlight>
                  <a:srgbClr val="FFFF00"/>
                </a:highlight>
              </a:rPr>
              <a:t> </a:t>
            </a:r>
            <a:r>
              <a:rPr lang="en-US" altLang="ko-KR" sz="1500" b="1" dirty="0" err="1">
                <a:solidFill>
                  <a:srgbClr val="FF0000"/>
                </a:solidFill>
                <a:highlight>
                  <a:srgbClr val="FFFF00"/>
                </a:highlight>
              </a:rPr>
              <a:t>D</a:t>
            </a:r>
            <a:r>
              <a:rPr lang="en-US" altLang="ko-KR" sz="1500" b="1" baseline="-25000" dirty="0" err="1">
                <a:solidFill>
                  <a:srgbClr val="FF0000"/>
                </a:solidFill>
                <a:highlight>
                  <a:srgbClr val="FFFF00"/>
                </a:highlight>
              </a:rPr>
              <a:t>Web</a:t>
            </a:r>
            <a:r>
              <a:rPr lang="en-US" altLang="ko-KR" sz="1500" dirty="0">
                <a:solidFill>
                  <a:srgbClr val="FF0000"/>
                </a:solidFill>
                <a:highlight>
                  <a:srgbClr val="FFFF00"/>
                </a:highlight>
              </a:rPr>
              <a:t> </a:t>
            </a:r>
            <a:endParaRPr lang="en-US" sz="1500" dirty="0">
              <a:solidFill>
                <a:srgbClr val="FF0000"/>
              </a:solidFill>
              <a:highlight>
                <a:srgbClr val="FFFF00"/>
              </a:highlight>
            </a:endParaRPr>
          </a:p>
        </p:txBody>
      </p:sp>
      <p:sp>
        <p:nvSpPr>
          <p:cNvPr id="4" name="Rectangle 3">
            <a:extLst>
              <a:ext uri="{FF2B5EF4-FFF2-40B4-BE49-F238E27FC236}">
                <a16:creationId xmlns:a16="http://schemas.microsoft.com/office/drawing/2014/main" id="{A5889928-86D3-A44D-9739-7C8063493C00}"/>
              </a:ext>
            </a:extLst>
          </p:cNvPr>
          <p:cNvSpPr/>
          <p:nvPr/>
        </p:nvSpPr>
        <p:spPr>
          <a:xfrm>
            <a:off x="5456499" y="5529342"/>
            <a:ext cx="527613" cy="95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a:extLst>
              <a:ext uri="{FF2B5EF4-FFF2-40B4-BE49-F238E27FC236}">
                <a16:creationId xmlns:a16="http://schemas.microsoft.com/office/drawing/2014/main" id="{FD7E4775-D7FF-184E-B882-4F826E249CC4}"/>
              </a:ext>
            </a:extLst>
          </p:cNvPr>
          <p:cNvSpPr/>
          <p:nvPr/>
        </p:nvSpPr>
        <p:spPr>
          <a:xfrm>
            <a:off x="4252491" y="4370332"/>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a:extLst>
              <a:ext uri="{FF2B5EF4-FFF2-40B4-BE49-F238E27FC236}">
                <a16:creationId xmlns:a16="http://schemas.microsoft.com/office/drawing/2014/main" id="{05A6F1C0-513E-7C40-9C50-1DF62DB56BE7}"/>
              </a:ext>
            </a:extLst>
          </p:cNvPr>
          <p:cNvSpPr/>
          <p:nvPr/>
        </p:nvSpPr>
        <p:spPr>
          <a:xfrm>
            <a:off x="6904299" y="4375154"/>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a:extLst>
              <a:ext uri="{FF2B5EF4-FFF2-40B4-BE49-F238E27FC236}">
                <a16:creationId xmlns:a16="http://schemas.microsoft.com/office/drawing/2014/main" id="{4208658D-D0F1-264B-941A-35A9224BF1A2}"/>
              </a:ext>
            </a:extLst>
          </p:cNvPr>
          <p:cNvSpPr/>
          <p:nvPr/>
        </p:nvSpPr>
        <p:spPr>
          <a:xfrm>
            <a:off x="8246755" y="5853193"/>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a:extLst>
              <a:ext uri="{FF2B5EF4-FFF2-40B4-BE49-F238E27FC236}">
                <a16:creationId xmlns:a16="http://schemas.microsoft.com/office/drawing/2014/main" id="{1AB69E29-4430-6E4D-AAA7-D821B58D6FF3}"/>
              </a:ext>
            </a:extLst>
          </p:cNvPr>
          <p:cNvSpPr/>
          <p:nvPr/>
        </p:nvSpPr>
        <p:spPr>
          <a:xfrm>
            <a:off x="3192210" y="5771440"/>
            <a:ext cx="300942" cy="5208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96EA9953-E179-374B-B680-1DAE8D1E79FC}"/>
              </a:ext>
            </a:extLst>
          </p:cNvPr>
          <p:cNvCxnSpPr>
            <a:cxnSpLocks/>
          </p:cNvCxnSpPr>
          <p:nvPr/>
        </p:nvCxnSpPr>
        <p:spPr>
          <a:xfrm flipV="1">
            <a:off x="3647735" y="5906954"/>
            <a:ext cx="1539423" cy="124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05B473-151D-D549-AE8F-2F635853B2C1}"/>
              </a:ext>
            </a:extLst>
          </p:cNvPr>
          <p:cNvCxnSpPr>
            <a:cxnSpLocks/>
          </p:cNvCxnSpPr>
          <p:nvPr/>
        </p:nvCxnSpPr>
        <p:spPr>
          <a:xfrm flipH="1">
            <a:off x="3622165" y="5993765"/>
            <a:ext cx="1581879" cy="119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F85E23-75CA-A142-9F4C-6AE9691B8395}"/>
              </a:ext>
            </a:extLst>
          </p:cNvPr>
          <p:cNvCxnSpPr>
            <a:cxnSpLocks/>
          </p:cNvCxnSpPr>
          <p:nvPr/>
        </p:nvCxnSpPr>
        <p:spPr>
          <a:xfrm>
            <a:off x="4670386" y="4804653"/>
            <a:ext cx="1088020" cy="64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768B656-C4A7-1E41-8168-521607459521}"/>
              </a:ext>
            </a:extLst>
          </p:cNvPr>
          <p:cNvCxnSpPr>
            <a:cxnSpLocks/>
          </p:cNvCxnSpPr>
          <p:nvPr/>
        </p:nvCxnSpPr>
        <p:spPr>
          <a:xfrm flipH="1" flipV="1">
            <a:off x="4632285" y="4891193"/>
            <a:ext cx="936466" cy="557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55F0481-C43F-FF4E-A8D1-BCEC54A8461B}"/>
              </a:ext>
            </a:extLst>
          </p:cNvPr>
          <p:cNvCxnSpPr>
            <a:cxnSpLocks/>
          </p:cNvCxnSpPr>
          <p:nvPr/>
        </p:nvCxnSpPr>
        <p:spPr>
          <a:xfrm flipV="1">
            <a:off x="6022758" y="4891193"/>
            <a:ext cx="794731" cy="527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4822C71-1666-2F49-839E-6AC12A6FA2F8}"/>
              </a:ext>
            </a:extLst>
          </p:cNvPr>
          <p:cNvCxnSpPr>
            <a:cxnSpLocks/>
          </p:cNvCxnSpPr>
          <p:nvPr/>
        </p:nvCxnSpPr>
        <p:spPr>
          <a:xfrm flipH="1">
            <a:off x="6096000" y="4942237"/>
            <a:ext cx="808300" cy="516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82A6032-E489-1340-941C-ABAFEEE4843F}"/>
              </a:ext>
            </a:extLst>
          </p:cNvPr>
          <p:cNvCxnSpPr>
            <a:cxnSpLocks/>
          </p:cNvCxnSpPr>
          <p:nvPr/>
        </p:nvCxnSpPr>
        <p:spPr>
          <a:xfrm>
            <a:off x="6232761" y="6127417"/>
            <a:ext cx="1915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67CF877-21CE-9440-88B9-EA8C55592C8F}"/>
              </a:ext>
            </a:extLst>
          </p:cNvPr>
          <p:cNvCxnSpPr>
            <a:cxnSpLocks/>
          </p:cNvCxnSpPr>
          <p:nvPr/>
        </p:nvCxnSpPr>
        <p:spPr>
          <a:xfrm flipH="1">
            <a:off x="6194660" y="6213957"/>
            <a:ext cx="1919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318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p:txBody>
          <a:bodyPr/>
          <a:lstStyle/>
          <a:p>
            <a:endParaRPr lang="en-US" dirty="0"/>
          </a:p>
          <a:p>
            <a:pPr marL="0" indent="0">
              <a:buNone/>
            </a:pPr>
            <a:r>
              <a:rPr lang="en-US" dirty="0"/>
              <a:t>Referring to the previous question, suppose that </a:t>
            </a:r>
            <a:r>
              <a:rPr lang="en-US" b="1" dirty="0"/>
              <a:t>three DNS servers </a:t>
            </a:r>
            <a:r>
              <a:rPr lang="en-US" dirty="0"/>
              <a:t>are visited. Further, the HTML file references </a:t>
            </a:r>
            <a:r>
              <a:rPr lang="en-US" b="1" dirty="0"/>
              <a:t>five very small objects </a:t>
            </a:r>
            <a:r>
              <a:rPr lang="en-US" dirty="0"/>
              <a:t>on the same server. Neglecting transmission delay, how much time elapses with: </a:t>
            </a:r>
          </a:p>
          <a:p>
            <a:endParaRPr lang="en-US" dirty="0"/>
          </a:p>
        </p:txBody>
      </p:sp>
    </p:spTree>
    <p:extLst>
      <p:ext uri="{BB962C8B-B14F-4D97-AF65-F5344CB8AC3E}">
        <p14:creationId xmlns:p14="http://schemas.microsoft.com/office/powerpoint/2010/main" val="569124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a:xfrm>
            <a:off x="838200" y="365126"/>
            <a:ext cx="10515600" cy="591478"/>
          </a:xfrm>
        </p:spPr>
        <p:txBody>
          <a:bodyPr>
            <a:normAutofit fontScale="90000"/>
          </a:bodyPr>
          <a:lstStyle/>
          <a:p>
            <a:r>
              <a:rPr lang="en-US" dirty="0"/>
              <a:t>Question 5</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a:xfrm>
            <a:off x="838201" y="1519311"/>
            <a:ext cx="8235462" cy="5120640"/>
          </a:xfrm>
        </p:spPr>
        <p:txBody>
          <a:bodyPr>
            <a:normAutofit fontScale="92500" lnSpcReduction="20000"/>
          </a:bodyPr>
          <a:lstStyle/>
          <a:p>
            <a:pPr marL="0" indent="0">
              <a:buNone/>
            </a:pPr>
            <a:r>
              <a:rPr lang="en-US" dirty="0"/>
              <a:t>a) Non-persistent HTTP with no parallel TCP connections? </a:t>
            </a:r>
          </a:p>
          <a:p>
            <a:pPr marL="0" indent="0">
              <a:buNone/>
            </a:pPr>
            <a:r>
              <a:rPr lang="nl-NL" b="1" dirty="0">
                <a:solidFill>
                  <a:srgbClr val="FF0000"/>
                </a:solidFill>
              </a:rPr>
              <a:t>3 x </a:t>
            </a:r>
            <a:r>
              <a:rPr lang="en-US" altLang="ko-KR" b="1" dirty="0">
                <a:solidFill>
                  <a:srgbClr val="FF0000"/>
                </a:solidFill>
              </a:rPr>
              <a:t>D</a:t>
            </a:r>
            <a:r>
              <a:rPr lang="en-US" altLang="ko-KR" b="1" baseline="-25000" dirty="0">
                <a:solidFill>
                  <a:srgbClr val="FF0000"/>
                </a:solidFill>
              </a:rPr>
              <a:t>DNS</a:t>
            </a:r>
            <a:r>
              <a:rPr lang="nl-NL" b="1" dirty="0">
                <a:solidFill>
                  <a:srgbClr val="FF0000"/>
                </a:solidFill>
              </a:rPr>
              <a:t>+ (5 + 1) x 2 x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endParaRPr lang="en-US" dirty="0"/>
          </a:p>
          <a:p>
            <a:pPr marL="0" indent="0">
              <a:buNone/>
            </a:pPr>
            <a:r>
              <a:rPr lang="en-US" dirty="0"/>
              <a:t>b) Non-persistent HTTP with the browser configured for five parallel connections? </a:t>
            </a:r>
          </a:p>
          <a:p>
            <a:pPr marL="0" indent="0">
              <a:buNone/>
            </a:pPr>
            <a:r>
              <a:rPr lang="en-US" b="1" dirty="0">
                <a:solidFill>
                  <a:srgbClr val="FF0000"/>
                </a:solidFill>
              </a:rPr>
              <a:t>3 x </a:t>
            </a:r>
            <a:r>
              <a:rPr lang="en-US" altLang="ko-KR" b="1" dirty="0">
                <a:solidFill>
                  <a:srgbClr val="FF0000"/>
                </a:solidFill>
              </a:rPr>
              <a:t>D</a:t>
            </a:r>
            <a:r>
              <a:rPr lang="en-US" altLang="ko-KR" b="1" baseline="-25000" dirty="0">
                <a:solidFill>
                  <a:srgbClr val="FF0000"/>
                </a:solidFill>
              </a:rPr>
              <a:t>DNS</a:t>
            </a:r>
            <a:r>
              <a:rPr lang="en-US" b="1" dirty="0">
                <a:solidFill>
                  <a:srgbClr val="FF0000"/>
                </a:solidFill>
              </a:rPr>
              <a:t> + 2 x </a:t>
            </a:r>
            <a:r>
              <a:rPr lang="en-US" altLang="ko-KR" b="1" dirty="0" err="1">
                <a:solidFill>
                  <a:srgbClr val="FF0000"/>
                </a:solidFill>
              </a:rPr>
              <a:t>D</a:t>
            </a:r>
            <a:r>
              <a:rPr lang="en-US" altLang="ko-KR" b="1" baseline="-25000" dirty="0" err="1">
                <a:solidFill>
                  <a:srgbClr val="FF0000"/>
                </a:solidFill>
              </a:rPr>
              <a:t>Web</a:t>
            </a:r>
            <a:r>
              <a:rPr lang="en-US" b="1" dirty="0">
                <a:solidFill>
                  <a:srgbClr val="FF0000"/>
                </a:solidFill>
              </a:rPr>
              <a:t> + 2 x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p>
          <a:p>
            <a:pPr marL="0" indent="0">
              <a:buNone/>
            </a:pPr>
            <a:r>
              <a:rPr lang="en-US" b="1" dirty="0">
                <a:solidFill>
                  <a:srgbClr val="FF0000"/>
                </a:solidFill>
              </a:rPr>
              <a:t>Need to fetch HTML file first (2 x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r>
              <a:rPr lang="en-US" b="1" dirty="0">
                <a:solidFill>
                  <a:srgbClr val="FF0000"/>
                </a:solidFill>
              </a:rPr>
              <a:t>). Subsequently the rest 5 objects can be fetched in parallel each using a TCP connection (2 x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r>
              <a:rPr lang="en-US" b="1" dirty="0">
                <a:solidFill>
                  <a:srgbClr val="FF0000"/>
                </a:solidFill>
              </a:rPr>
              <a:t>). </a:t>
            </a:r>
            <a:endParaRPr lang="en-US" dirty="0">
              <a:solidFill>
                <a:srgbClr val="FF0000"/>
              </a:solidFill>
            </a:endParaRPr>
          </a:p>
          <a:p>
            <a:pPr marL="0" indent="0">
              <a:buNone/>
            </a:pPr>
            <a:endParaRPr lang="en-US" dirty="0"/>
          </a:p>
          <a:p>
            <a:pPr marL="0" indent="0">
              <a:buNone/>
            </a:pPr>
            <a:r>
              <a:rPr lang="en-US" dirty="0"/>
              <a:t>c) Persistent HTTP with pipelining? </a:t>
            </a:r>
          </a:p>
          <a:p>
            <a:pPr marL="0" indent="0">
              <a:buNone/>
            </a:pPr>
            <a:r>
              <a:rPr lang="en-US" b="1" dirty="0">
                <a:solidFill>
                  <a:srgbClr val="FF0000"/>
                </a:solidFill>
              </a:rPr>
              <a:t>3 x </a:t>
            </a:r>
            <a:r>
              <a:rPr lang="en-US" altLang="ko-KR" b="1" dirty="0">
                <a:solidFill>
                  <a:srgbClr val="FF0000"/>
                </a:solidFill>
              </a:rPr>
              <a:t>D</a:t>
            </a:r>
            <a:r>
              <a:rPr lang="en-US" altLang="ko-KR" b="1" baseline="-25000" dirty="0">
                <a:solidFill>
                  <a:srgbClr val="FF0000"/>
                </a:solidFill>
              </a:rPr>
              <a:t>DNS</a:t>
            </a:r>
            <a:r>
              <a:rPr lang="en-US" b="1" dirty="0">
                <a:solidFill>
                  <a:srgbClr val="FF0000"/>
                </a:solidFill>
              </a:rPr>
              <a:t> + 2 x </a:t>
            </a:r>
            <a:r>
              <a:rPr lang="en-US" altLang="ko-KR" b="1" dirty="0" err="1">
                <a:solidFill>
                  <a:srgbClr val="FF0000"/>
                </a:solidFill>
              </a:rPr>
              <a:t>D</a:t>
            </a:r>
            <a:r>
              <a:rPr lang="en-US" altLang="ko-KR" b="1" baseline="-25000" dirty="0" err="1">
                <a:solidFill>
                  <a:srgbClr val="FF0000"/>
                </a:solidFill>
              </a:rPr>
              <a:t>Web</a:t>
            </a:r>
            <a:r>
              <a:rPr lang="en-US" b="1" dirty="0">
                <a:solidFill>
                  <a:srgbClr val="FF0000"/>
                </a:solidFill>
              </a:rPr>
              <a:t> +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p>
          <a:p>
            <a:pPr marL="0" indent="0">
              <a:buNone/>
            </a:pPr>
            <a:r>
              <a:rPr lang="en-US" b="1" dirty="0">
                <a:solidFill>
                  <a:srgbClr val="FF0000"/>
                </a:solidFill>
              </a:rPr>
              <a:t>Need to fetch HTML file first (2 x </a:t>
            </a:r>
            <a:r>
              <a:rPr lang="en-US" altLang="ko-KR" b="1" dirty="0" err="1">
                <a:solidFill>
                  <a:srgbClr val="FF0000"/>
                </a:solidFill>
              </a:rPr>
              <a:t>D</a:t>
            </a:r>
            <a:r>
              <a:rPr lang="en-US" altLang="ko-KR" b="1" baseline="-25000" dirty="0" err="1">
                <a:solidFill>
                  <a:srgbClr val="FF0000"/>
                </a:solidFill>
              </a:rPr>
              <a:t>Web</a:t>
            </a:r>
            <a:r>
              <a:rPr lang="en-US" altLang="ko-KR" dirty="0">
                <a:solidFill>
                  <a:srgbClr val="FF0000"/>
                </a:solidFill>
              </a:rPr>
              <a:t> </a:t>
            </a:r>
            <a:r>
              <a:rPr lang="en-US" b="1" dirty="0">
                <a:solidFill>
                  <a:srgbClr val="FF0000"/>
                </a:solidFill>
              </a:rPr>
              <a:t>). The rest 5 objects can be fetched through the same TCP connection in parallel – no RTT for TCP handshake  needed. </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F9A161D-E775-A446-8CE8-3A10C5FD0ACA}"/>
                  </a:ext>
                </a:extLst>
              </p14:cNvPr>
              <p14:cNvContentPartPr/>
              <p14:nvPr/>
            </p14:nvContentPartPr>
            <p14:xfrm>
              <a:off x="10083528" y="4498200"/>
              <a:ext cx="104040" cy="426960"/>
            </p14:xfrm>
          </p:contentPart>
        </mc:Choice>
        <mc:Fallback xmlns="">
          <p:pic>
            <p:nvPicPr>
              <p:cNvPr id="7" name="Ink 6">
                <a:extLst>
                  <a:ext uri="{FF2B5EF4-FFF2-40B4-BE49-F238E27FC236}">
                    <a16:creationId xmlns:a16="http://schemas.microsoft.com/office/drawing/2014/main" id="{CF9A161D-E775-A446-8CE8-3A10C5FD0ACA}"/>
                  </a:ext>
                </a:extLst>
              </p:cNvPr>
              <p:cNvPicPr/>
              <p:nvPr/>
            </p:nvPicPr>
            <p:blipFill>
              <a:blip r:embed="rId5"/>
              <a:stretch>
                <a:fillRect/>
              </a:stretch>
            </p:blipFill>
            <p:spPr>
              <a:xfrm>
                <a:off x="10074888" y="4489200"/>
                <a:ext cx="121680" cy="444600"/>
              </a:xfrm>
              <a:prstGeom prst="rect">
                <a:avLst/>
              </a:prstGeom>
            </p:spPr>
          </p:pic>
        </mc:Fallback>
      </mc:AlternateContent>
      <p:pic>
        <p:nvPicPr>
          <p:cNvPr id="1026" name="Picture 2" descr="Lightbox">
            <a:extLst>
              <a:ext uri="{FF2B5EF4-FFF2-40B4-BE49-F238E27FC236}">
                <a16:creationId xmlns:a16="http://schemas.microsoft.com/office/drawing/2014/main" id="{B4A7174E-BC6B-416C-8F31-ECEDC376F5E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21107"/>
          <a:stretch/>
        </p:blipFill>
        <p:spPr bwMode="auto">
          <a:xfrm>
            <a:off x="9330838" y="1756720"/>
            <a:ext cx="2861162" cy="334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73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9B15-9760-4BE2-8B2F-8A6DFAE8EE64}"/>
              </a:ext>
            </a:extLst>
          </p:cNvPr>
          <p:cNvSpPr>
            <a:spLocks noGrp="1"/>
          </p:cNvSpPr>
          <p:nvPr>
            <p:ph type="title"/>
          </p:nvPr>
        </p:nvSpPr>
        <p:spPr>
          <a:xfrm>
            <a:off x="5679192" y="244955"/>
            <a:ext cx="5244301" cy="1538130"/>
          </a:xfrm>
        </p:spPr>
        <p:txBody>
          <a:bodyPr>
            <a:normAutofit/>
          </a:bodyPr>
          <a:lstStyle/>
          <a:p>
            <a:r>
              <a:rPr lang="en-SG" dirty="0"/>
              <a:t>Recap</a:t>
            </a:r>
          </a:p>
        </p:txBody>
      </p:sp>
      <p:pic>
        <p:nvPicPr>
          <p:cNvPr id="4" name="Picture 3">
            <a:extLst>
              <a:ext uri="{FF2B5EF4-FFF2-40B4-BE49-F238E27FC236}">
                <a16:creationId xmlns:a16="http://schemas.microsoft.com/office/drawing/2014/main" id="{B19808C4-5742-44D6-B870-9FDD6D143C42}"/>
              </a:ext>
            </a:extLst>
          </p:cNvPr>
          <p:cNvPicPr>
            <a:picLocks noChangeAspect="1"/>
          </p:cNvPicPr>
          <p:nvPr/>
        </p:nvPicPr>
        <p:blipFill rotWithShape="1">
          <a:blip r:embed="rId3"/>
          <a:srcRect t="1" b="1645"/>
          <a:stretch/>
        </p:blipFill>
        <p:spPr>
          <a:xfrm>
            <a:off x="1582266" y="1268088"/>
            <a:ext cx="3103059" cy="4321824"/>
          </a:xfrm>
          <a:prstGeom prst="rect">
            <a:avLst/>
          </a:prstGeom>
        </p:spPr>
      </p:pic>
      <p:sp>
        <p:nvSpPr>
          <p:cNvPr id="3" name="Content Placeholder 2">
            <a:extLst>
              <a:ext uri="{FF2B5EF4-FFF2-40B4-BE49-F238E27FC236}">
                <a16:creationId xmlns:a16="http://schemas.microsoft.com/office/drawing/2014/main" id="{47101863-C6E1-4F69-8E64-448FD11151EC}"/>
              </a:ext>
            </a:extLst>
          </p:cNvPr>
          <p:cNvSpPr>
            <a:spLocks noGrp="1"/>
          </p:cNvSpPr>
          <p:nvPr>
            <p:ph idx="1"/>
          </p:nvPr>
        </p:nvSpPr>
        <p:spPr>
          <a:xfrm>
            <a:off x="5514733" y="1577789"/>
            <a:ext cx="6435219" cy="4599174"/>
          </a:xfrm>
          <a:ln>
            <a:noFill/>
          </a:ln>
        </p:spPr>
        <p:txBody>
          <a:bodyPr>
            <a:normAutofit fontScale="77500" lnSpcReduction="20000"/>
          </a:bodyPr>
          <a:lstStyle/>
          <a:p>
            <a:r>
              <a:rPr lang="en-SG" sz="2900" dirty="0"/>
              <a:t>Examples of </a:t>
            </a:r>
            <a:r>
              <a:rPr lang="en-SG" sz="2900" b="1" dirty="0"/>
              <a:t>application layer </a:t>
            </a:r>
            <a:r>
              <a:rPr lang="en-SG" sz="2900" dirty="0"/>
              <a:t>protocols</a:t>
            </a:r>
          </a:p>
          <a:p>
            <a:pPr lvl="1"/>
            <a:r>
              <a:rPr lang="en-SG" sz="2900" dirty="0"/>
              <a:t>HTTP</a:t>
            </a:r>
          </a:p>
          <a:p>
            <a:pPr lvl="1"/>
            <a:r>
              <a:rPr lang="en-SG" sz="2900" dirty="0"/>
              <a:t>DNS</a:t>
            </a:r>
          </a:p>
          <a:p>
            <a:pPr lvl="1"/>
            <a:r>
              <a:rPr lang="en-SG" sz="2900" dirty="0"/>
              <a:t>Etc…</a:t>
            </a:r>
          </a:p>
          <a:p>
            <a:r>
              <a:rPr lang="en-SG" sz="2900" dirty="0"/>
              <a:t>Built on top of virtual connection established by transport layer protocols such as </a:t>
            </a:r>
            <a:r>
              <a:rPr lang="en-SG" sz="2900" b="1" dirty="0"/>
              <a:t>TCP</a:t>
            </a:r>
            <a:r>
              <a:rPr lang="en-SG" sz="2900" dirty="0"/>
              <a:t>, </a:t>
            </a:r>
            <a:r>
              <a:rPr lang="en-SG" sz="2900" b="1" dirty="0"/>
              <a:t>UDP</a:t>
            </a:r>
            <a:r>
              <a:rPr lang="en-SG" sz="2900" dirty="0"/>
              <a:t>, etc.</a:t>
            </a:r>
            <a:endParaRPr lang="en-SG" sz="2900" b="1" dirty="0"/>
          </a:p>
          <a:p>
            <a:pPr lvl="1"/>
            <a:r>
              <a:rPr lang="en-SG" sz="2900" dirty="0"/>
              <a:t>Applications interact with a </a:t>
            </a:r>
            <a:r>
              <a:rPr lang="en-SG" sz="2900" b="1" dirty="0">
                <a:highlight>
                  <a:srgbClr val="FFFF00"/>
                </a:highlight>
              </a:rPr>
              <a:t>socket</a:t>
            </a:r>
            <a:r>
              <a:rPr lang="en-SG" sz="2900" dirty="0"/>
              <a:t> established using these protocols</a:t>
            </a:r>
          </a:p>
          <a:p>
            <a:pPr lvl="1"/>
            <a:r>
              <a:rPr lang="en-SG" sz="2900" dirty="0"/>
              <a:t>Different transport layer protocols used depending on properties required</a:t>
            </a:r>
          </a:p>
          <a:p>
            <a:pPr lvl="2"/>
            <a:r>
              <a:rPr lang="en-SG" sz="2900" dirty="0"/>
              <a:t>Data integrity</a:t>
            </a:r>
          </a:p>
          <a:p>
            <a:pPr lvl="2"/>
            <a:r>
              <a:rPr lang="en-SG" sz="2900" dirty="0"/>
              <a:t>Timing/low delay</a:t>
            </a:r>
          </a:p>
          <a:p>
            <a:pPr lvl="2"/>
            <a:r>
              <a:rPr lang="en-SG" sz="2900" dirty="0"/>
              <a:t>Throughput</a:t>
            </a:r>
          </a:p>
          <a:p>
            <a:pPr lvl="2"/>
            <a:r>
              <a:rPr lang="en-SG" sz="2900" dirty="0"/>
              <a:t>Security </a:t>
            </a:r>
          </a:p>
          <a:p>
            <a:pPr lvl="2"/>
            <a:endParaRPr lang="en-SG" sz="1300" dirty="0"/>
          </a:p>
          <a:p>
            <a:endParaRPr lang="en-SG" sz="1300" dirty="0"/>
          </a:p>
        </p:txBody>
      </p:sp>
      <p:sp>
        <p:nvSpPr>
          <p:cNvPr id="5" name="TextBox 4">
            <a:extLst>
              <a:ext uri="{FF2B5EF4-FFF2-40B4-BE49-F238E27FC236}">
                <a16:creationId xmlns:a16="http://schemas.microsoft.com/office/drawing/2014/main" id="{41DAD5AB-DE4D-4CFB-9864-B66ACA609299}"/>
              </a:ext>
            </a:extLst>
          </p:cNvPr>
          <p:cNvSpPr txBox="1"/>
          <p:nvPr/>
        </p:nvSpPr>
        <p:spPr>
          <a:xfrm>
            <a:off x="3617798" y="3281588"/>
            <a:ext cx="1462163" cy="2308324"/>
          </a:xfrm>
          <a:prstGeom prst="rect">
            <a:avLst/>
          </a:prstGeom>
          <a:noFill/>
        </p:spPr>
        <p:txBody>
          <a:bodyPr wrap="square" rtlCol="0">
            <a:spAutoFit/>
          </a:bodyPr>
          <a:lstStyle/>
          <a:p>
            <a:r>
              <a:rPr lang="en-SG" dirty="0">
                <a:solidFill>
                  <a:srgbClr val="FF0000"/>
                </a:solidFill>
              </a:rPr>
              <a:t>Datagram</a:t>
            </a:r>
          </a:p>
          <a:p>
            <a:endParaRPr lang="en-SG" dirty="0">
              <a:solidFill>
                <a:srgbClr val="FF0000"/>
              </a:solidFill>
            </a:endParaRPr>
          </a:p>
          <a:p>
            <a:r>
              <a:rPr lang="en-SG" dirty="0">
                <a:solidFill>
                  <a:srgbClr val="FF0000"/>
                </a:solidFill>
              </a:rPr>
              <a:t>Packet</a:t>
            </a:r>
          </a:p>
          <a:p>
            <a:endParaRPr lang="en-SG" dirty="0">
              <a:solidFill>
                <a:srgbClr val="FF0000"/>
              </a:solidFill>
            </a:endParaRPr>
          </a:p>
          <a:p>
            <a:r>
              <a:rPr lang="en-SG" dirty="0">
                <a:solidFill>
                  <a:srgbClr val="FF0000"/>
                </a:solidFill>
              </a:rPr>
              <a:t>Frame</a:t>
            </a:r>
          </a:p>
          <a:p>
            <a:endParaRPr lang="en-SG" dirty="0">
              <a:solidFill>
                <a:srgbClr val="FF0000"/>
              </a:solidFill>
            </a:endParaRPr>
          </a:p>
          <a:p>
            <a:br>
              <a:rPr lang="en-SG" dirty="0">
                <a:solidFill>
                  <a:srgbClr val="FF0000"/>
                </a:solidFill>
              </a:rPr>
            </a:br>
            <a:r>
              <a:rPr lang="en-SG" dirty="0">
                <a:solidFill>
                  <a:srgbClr val="FF0000"/>
                </a:solidFill>
              </a:rPr>
              <a:t>Bits</a:t>
            </a:r>
          </a:p>
        </p:txBody>
      </p:sp>
      <p:sp>
        <p:nvSpPr>
          <p:cNvPr id="7" name="TextBox 6">
            <a:extLst>
              <a:ext uri="{FF2B5EF4-FFF2-40B4-BE49-F238E27FC236}">
                <a16:creationId xmlns:a16="http://schemas.microsoft.com/office/drawing/2014/main" id="{0FFE57ED-6083-6448-B0B4-52728DBEA51D}"/>
              </a:ext>
            </a:extLst>
          </p:cNvPr>
          <p:cNvSpPr txBox="1"/>
          <p:nvPr/>
        </p:nvSpPr>
        <p:spPr>
          <a:xfrm>
            <a:off x="1737360" y="978408"/>
            <a:ext cx="184731" cy="369332"/>
          </a:xfrm>
          <a:prstGeom prst="rect">
            <a:avLst/>
          </a:prstGeom>
          <a:noFill/>
        </p:spPr>
        <p:txBody>
          <a:bodyPr wrap="none" rtlCol="0">
            <a:spAutoFit/>
          </a:bodyPr>
          <a:lstStyle/>
          <a:p>
            <a:endParaRPr lang="en-US" dirty="0"/>
          </a:p>
        </p:txBody>
      </p:sp>
      <p:sp>
        <p:nvSpPr>
          <p:cNvPr id="6" name="Rectangle 5">
            <a:extLst>
              <a:ext uri="{FF2B5EF4-FFF2-40B4-BE49-F238E27FC236}">
                <a16:creationId xmlns:a16="http://schemas.microsoft.com/office/drawing/2014/main" id="{7A660183-1A91-FD48-BDE5-75A192352A89}"/>
              </a:ext>
            </a:extLst>
          </p:cNvPr>
          <p:cNvSpPr/>
          <p:nvPr/>
        </p:nvSpPr>
        <p:spPr>
          <a:xfrm>
            <a:off x="2167128" y="2825496"/>
            <a:ext cx="301752" cy="60350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911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p:txBody>
          <a:bodyPr/>
          <a:lstStyle/>
          <a:p>
            <a:pPr marL="0" indent="0">
              <a:buNone/>
            </a:pPr>
            <a:endParaRPr lang="en-US" dirty="0">
              <a:solidFill>
                <a:srgbClr val="000000"/>
              </a:solidFill>
              <a:latin typeface="Calibri" panose="020F0502020204030204" pitchFamily="34" charset="0"/>
            </a:endParaRPr>
          </a:p>
          <a:p>
            <a:pPr marL="0" indent="0">
              <a:buNone/>
            </a:pPr>
            <a:r>
              <a:rPr lang="en-US" dirty="0">
                <a:solidFill>
                  <a:srgbClr val="000000"/>
                </a:solidFill>
                <a:latin typeface="Calibri" panose="020F0502020204030204" pitchFamily="34" charset="0"/>
              </a:rPr>
              <a:t>Do you know what is DNS cache poisoning? Search online for a real example. </a:t>
            </a:r>
          </a:p>
          <a:p>
            <a:pPr marL="0" indent="0">
              <a:buNone/>
            </a:pPr>
            <a:endParaRPr lang="en-US" dirty="0"/>
          </a:p>
        </p:txBody>
      </p:sp>
    </p:spTree>
    <p:extLst>
      <p:ext uri="{BB962C8B-B14F-4D97-AF65-F5344CB8AC3E}">
        <p14:creationId xmlns:p14="http://schemas.microsoft.com/office/powerpoint/2010/main" val="2361188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a:xfrm>
            <a:off x="838200" y="1283368"/>
            <a:ext cx="10515600" cy="5574632"/>
          </a:xfrm>
        </p:spPr>
        <p:txBody>
          <a:bodyPr>
            <a:normAutofit/>
          </a:bodyPr>
          <a:lstStyle/>
          <a:p>
            <a:pPr marL="0" indent="0">
              <a:buNone/>
            </a:pPr>
            <a:r>
              <a:rPr lang="en-US" dirty="0">
                <a:solidFill>
                  <a:srgbClr val="FF0000"/>
                </a:solidFill>
              </a:rPr>
              <a:t>DNS cache poisoning (a kind of DNS spoofing) is a computer hacking attack, whereby rogue DNS records are introduced into a DNS resolver’s cache, causing the name server to return an incorrect IP address, diverting traffic to the attacker’s computer (or any other computer). For example, DDoS (Distributed Denial of Service Attack) on a particular machine can be achieved via DNS cache poisoning. </a:t>
            </a:r>
          </a:p>
          <a:p>
            <a:pPr marL="0" indent="0">
              <a:buNone/>
            </a:pPr>
            <a:r>
              <a:rPr lang="en-US" dirty="0">
                <a:solidFill>
                  <a:srgbClr val="FF0000"/>
                </a:solidFill>
              </a:rPr>
              <a:t>Real example: </a:t>
            </a:r>
          </a:p>
          <a:p>
            <a:r>
              <a:rPr lang="en-US" dirty="0">
                <a:solidFill>
                  <a:srgbClr val="FF0000"/>
                </a:solidFill>
              </a:rPr>
              <a:t>1. DNS Poisoning in China: (http://www.howtogeek.com/161808/htg-explains-what-is-dns-cache-poisoning/). </a:t>
            </a:r>
          </a:p>
          <a:p>
            <a:r>
              <a:rPr lang="en-SG" dirty="0">
                <a:solidFill>
                  <a:srgbClr val="FF0000"/>
                </a:solidFill>
              </a:rPr>
              <a:t>2. Angry Bird Website Defaced: https://arstechnica.com/security/2014/01/angry-birds-website-defaced-following-reports-it-enables-government-spying/</a:t>
            </a:r>
            <a:endParaRPr lang="en-US" dirty="0">
              <a:solidFill>
                <a:srgbClr val="FF0000"/>
              </a:solidFill>
            </a:endParaRPr>
          </a:p>
        </p:txBody>
      </p:sp>
    </p:spTree>
    <p:extLst>
      <p:ext uri="{BB962C8B-B14F-4D97-AF65-F5344CB8AC3E}">
        <p14:creationId xmlns:p14="http://schemas.microsoft.com/office/powerpoint/2010/main" val="961328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8</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p:txBody>
          <a:bodyPr>
            <a:normAutofit/>
          </a:bodyPr>
          <a:lstStyle/>
          <a:p>
            <a:pPr marL="0" indent="0">
              <a:buNone/>
            </a:pPr>
            <a:r>
              <a:rPr lang="en-US" altLang="ko-KR" dirty="0"/>
              <a:t>Wireshark: HTTP GET/response interaction</a:t>
            </a:r>
          </a:p>
          <a:p>
            <a:pPr marL="0" indent="0">
              <a:buNone/>
            </a:pPr>
            <a:r>
              <a:rPr lang="en-US" altLang="ko-KR" dirty="0"/>
              <a:t>Let’s begin our exploration of HTTP by downloading a very simple HTML file, and  contains no embedded objects. Do the following:</a:t>
            </a:r>
          </a:p>
          <a:p>
            <a:pPr marL="0" indent="0">
              <a:buNone/>
            </a:pPr>
            <a:r>
              <a:rPr lang="en-US" altLang="ko-KR" dirty="0"/>
              <a:t>1. Start up your web browser.</a:t>
            </a:r>
          </a:p>
          <a:p>
            <a:pPr marL="0" indent="0">
              <a:buNone/>
            </a:pPr>
            <a:r>
              <a:rPr lang="en-US" altLang="ko-KR" dirty="0"/>
              <a:t>2. Start up the Wireshark packet sniffer. Enter “http” in the display – filter - specification window and begin Wireshark packet capture.</a:t>
            </a:r>
          </a:p>
          <a:p>
            <a:pPr marL="0" indent="0">
              <a:buNone/>
            </a:pPr>
            <a:r>
              <a:rPr lang="en-US" altLang="ko-KR" dirty="0"/>
              <a:t>3. Enter the following to your browser http://gaia.cs.umass.edu/wireshark-labs/HTTP-wireshark-file1.html</a:t>
            </a:r>
          </a:p>
          <a:p>
            <a:pPr marL="0" indent="0">
              <a:buNone/>
            </a:pPr>
            <a:r>
              <a:rPr lang="en-US" altLang="ko-KR" dirty="0"/>
              <a:t>4. Stop Wireshark packet capture.</a:t>
            </a:r>
          </a:p>
          <a:p>
            <a:pPr marL="0" indent="0">
              <a:buNone/>
            </a:pPr>
            <a:endParaRPr lang="en-US" dirty="0"/>
          </a:p>
        </p:txBody>
      </p:sp>
    </p:spTree>
    <p:extLst>
      <p:ext uri="{BB962C8B-B14F-4D97-AF65-F5344CB8AC3E}">
        <p14:creationId xmlns:p14="http://schemas.microsoft.com/office/powerpoint/2010/main" val="3703019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460-066F-458C-B9E9-1E7849C5FEFB}"/>
              </a:ext>
            </a:extLst>
          </p:cNvPr>
          <p:cNvSpPr>
            <a:spLocks noGrp="1"/>
          </p:cNvSpPr>
          <p:nvPr>
            <p:ph type="title"/>
          </p:nvPr>
        </p:nvSpPr>
        <p:spPr/>
        <p:txBody>
          <a:bodyPr/>
          <a:lstStyle/>
          <a:p>
            <a:r>
              <a:rPr lang="en-US" dirty="0"/>
              <a:t>Question 8</a:t>
            </a:r>
          </a:p>
        </p:txBody>
      </p:sp>
      <p:sp>
        <p:nvSpPr>
          <p:cNvPr id="3" name="Content Placeholder 2">
            <a:extLst>
              <a:ext uri="{FF2B5EF4-FFF2-40B4-BE49-F238E27FC236}">
                <a16:creationId xmlns:a16="http://schemas.microsoft.com/office/drawing/2014/main" id="{AD18FA64-BE26-465D-A2AA-F77F2ADB9001}"/>
              </a:ext>
            </a:extLst>
          </p:cNvPr>
          <p:cNvSpPr>
            <a:spLocks noGrp="1"/>
          </p:cNvSpPr>
          <p:nvPr>
            <p:ph idx="1"/>
          </p:nvPr>
        </p:nvSpPr>
        <p:spPr>
          <a:xfrm>
            <a:off x="838200" y="1253331"/>
            <a:ext cx="10515600" cy="4351338"/>
          </a:xfrm>
        </p:spPr>
        <p:txBody>
          <a:bodyPr>
            <a:normAutofit/>
          </a:bodyPr>
          <a:lstStyle/>
          <a:p>
            <a:pPr marL="0" indent="0">
              <a:buNone/>
            </a:pPr>
            <a:r>
              <a:rPr lang="en-US" altLang="ko-KR" dirty="0"/>
              <a:t>Now answer the following questions:</a:t>
            </a:r>
          </a:p>
          <a:p>
            <a:pPr marL="514350" indent="-514350">
              <a:buAutoNum type="arabicPeriod"/>
            </a:pPr>
            <a:r>
              <a:rPr lang="en-US" altLang="ko-KR" dirty="0"/>
              <a:t>What is the status code returned from the server to your browser?</a:t>
            </a:r>
          </a:p>
          <a:p>
            <a:pPr marL="0" indent="0">
              <a:buNone/>
            </a:pPr>
            <a:r>
              <a:rPr lang="en-US" altLang="ko-KR" dirty="0">
                <a:solidFill>
                  <a:srgbClr val="FF0000"/>
                </a:solidFill>
              </a:rPr>
              <a:t>200</a:t>
            </a:r>
          </a:p>
          <a:p>
            <a:pPr marL="0" indent="0">
              <a:buNone/>
            </a:pPr>
            <a:r>
              <a:rPr lang="en-US" altLang="ko-KR" dirty="0"/>
              <a:t>2. When was the HTML file that you are retrieving last modified at the server?</a:t>
            </a:r>
          </a:p>
          <a:p>
            <a:pPr marL="0" indent="0">
              <a:buNone/>
            </a:pPr>
            <a:r>
              <a:rPr lang="en-US" altLang="ko-KR" dirty="0">
                <a:solidFill>
                  <a:srgbClr val="FF0000"/>
                </a:solidFill>
              </a:rPr>
              <a:t>The value is denoted by the header field ’Last - Modified’.</a:t>
            </a:r>
          </a:p>
          <a:p>
            <a:endParaRPr lang="en-US" dirty="0"/>
          </a:p>
        </p:txBody>
      </p:sp>
      <p:pic>
        <p:nvPicPr>
          <p:cNvPr id="4" name="Picture 3">
            <a:extLst>
              <a:ext uri="{FF2B5EF4-FFF2-40B4-BE49-F238E27FC236}">
                <a16:creationId xmlns:a16="http://schemas.microsoft.com/office/drawing/2014/main" id="{91C37D10-59FB-4890-BD07-BBBDF893386F}"/>
              </a:ext>
            </a:extLst>
          </p:cNvPr>
          <p:cNvPicPr>
            <a:picLocks noChangeAspect="1"/>
          </p:cNvPicPr>
          <p:nvPr/>
        </p:nvPicPr>
        <p:blipFill>
          <a:blip r:embed="rId2"/>
          <a:stretch>
            <a:fillRect/>
          </a:stretch>
        </p:blipFill>
        <p:spPr>
          <a:xfrm>
            <a:off x="1435292" y="4206875"/>
            <a:ext cx="8658225" cy="2286000"/>
          </a:xfrm>
          <a:prstGeom prst="rect">
            <a:avLst/>
          </a:prstGeom>
        </p:spPr>
      </p:pic>
    </p:spTree>
    <p:extLst>
      <p:ext uri="{BB962C8B-B14F-4D97-AF65-F5344CB8AC3E}">
        <p14:creationId xmlns:p14="http://schemas.microsoft.com/office/powerpoint/2010/main" val="1611151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9B7DF7-9E10-472C-8BFC-102B355E562E}"/>
              </a:ext>
            </a:extLst>
          </p:cNvPr>
          <p:cNvSpPr>
            <a:spLocks noGrp="1"/>
          </p:cNvSpPr>
          <p:nvPr>
            <p:ph type="ctrTitle"/>
          </p:nvPr>
        </p:nvSpPr>
        <p:spPr/>
        <p:txBody>
          <a:bodyPr/>
          <a:lstStyle/>
          <a:p>
            <a:r>
              <a:rPr lang="en-SG" dirty="0"/>
              <a:t>End of Tutorial</a:t>
            </a:r>
          </a:p>
        </p:txBody>
      </p:sp>
      <p:sp>
        <p:nvSpPr>
          <p:cNvPr id="5" name="Subtitle 4">
            <a:extLst>
              <a:ext uri="{FF2B5EF4-FFF2-40B4-BE49-F238E27FC236}">
                <a16:creationId xmlns:a16="http://schemas.microsoft.com/office/drawing/2014/main" id="{4C80C9FF-166E-4FCF-A1B6-2AA07E142727}"/>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1039344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C3EA8-39B8-47E3-B47D-BAC1A3835A6B}"/>
              </a:ext>
            </a:extLst>
          </p:cNvPr>
          <p:cNvSpPr>
            <a:spLocks noGrp="1"/>
          </p:cNvSpPr>
          <p:nvPr>
            <p:ph idx="1"/>
          </p:nvPr>
        </p:nvSpPr>
        <p:spPr>
          <a:xfrm>
            <a:off x="838200" y="798930"/>
            <a:ext cx="10515600" cy="4351338"/>
          </a:xfrm>
        </p:spPr>
        <p:txBody>
          <a:bodyPr/>
          <a:lstStyle/>
          <a:p>
            <a:pPr marL="0" indent="0">
              <a:buNone/>
            </a:pPr>
            <a:r>
              <a:rPr lang="en-SG" dirty="0"/>
              <a:t>In HTTP, a response status code of 404 tells you ____________.</a:t>
            </a:r>
          </a:p>
          <a:p>
            <a:pPr marL="0" indent="0">
              <a:buNone/>
            </a:pPr>
            <a:endParaRPr lang="en-SG" dirty="0"/>
          </a:p>
          <a:p>
            <a:pPr marL="0" indent="0">
              <a:buNone/>
            </a:pPr>
            <a:endParaRPr lang="en-SG" dirty="0"/>
          </a:p>
          <a:p>
            <a:pPr marL="0" indent="0">
              <a:buNone/>
            </a:pPr>
            <a:r>
              <a:rPr lang="en-SG" dirty="0"/>
              <a:t>A. Web server is unavailable</a:t>
            </a:r>
          </a:p>
          <a:p>
            <a:pPr marL="0" indent="0">
              <a:buNone/>
            </a:pPr>
            <a:r>
              <a:rPr lang="en-SG" dirty="0"/>
              <a:t>B. Web server is currently busy</a:t>
            </a:r>
          </a:p>
          <a:p>
            <a:pPr marL="0" indent="0">
              <a:buNone/>
            </a:pPr>
            <a:r>
              <a:rPr lang="en-SG" dirty="0"/>
              <a:t>C. your browser needs to be updated to the latest version</a:t>
            </a:r>
          </a:p>
          <a:p>
            <a:pPr marL="0" indent="0">
              <a:buNone/>
            </a:pPr>
            <a:r>
              <a:rPr lang="en-SG" dirty="0"/>
              <a:t>D. the requested Web object is not found</a:t>
            </a:r>
          </a:p>
          <a:p>
            <a:pPr marL="0" indent="0">
              <a:buNone/>
            </a:pPr>
            <a:r>
              <a:rPr lang="en-SG" dirty="0"/>
              <a:t>E. your HTTP request is malformed</a:t>
            </a:r>
          </a:p>
        </p:txBody>
      </p:sp>
    </p:spTree>
    <p:extLst>
      <p:ext uri="{BB962C8B-B14F-4D97-AF65-F5344CB8AC3E}">
        <p14:creationId xmlns:p14="http://schemas.microsoft.com/office/powerpoint/2010/main" val="1943158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C3EA8-39B8-47E3-B47D-BAC1A3835A6B}"/>
              </a:ext>
            </a:extLst>
          </p:cNvPr>
          <p:cNvSpPr>
            <a:spLocks noGrp="1"/>
          </p:cNvSpPr>
          <p:nvPr>
            <p:ph idx="1"/>
          </p:nvPr>
        </p:nvSpPr>
        <p:spPr>
          <a:xfrm>
            <a:off x="838200" y="798930"/>
            <a:ext cx="10515600" cy="4351338"/>
          </a:xfrm>
        </p:spPr>
        <p:txBody>
          <a:bodyPr/>
          <a:lstStyle/>
          <a:p>
            <a:pPr marL="0" indent="0">
              <a:buNone/>
            </a:pPr>
            <a:r>
              <a:rPr lang="en-SG" dirty="0"/>
              <a:t>In HTTP, a response status code of 404 tells you ____________.</a:t>
            </a:r>
          </a:p>
          <a:p>
            <a:pPr marL="0" indent="0">
              <a:buNone/>
            </a:pPr>
            <a:endParaRPr lang="en-SG" dirty="0"/>
          </a:p>
          <a:p>
            <a:pPr marL="0" indent="0">
              <a:buNone/>
            </a:pPr>
            <a:endParaRPr lang="en-SG" dirty="0"/>
          </a:p>
          <a:p>
            <a:pPr marL="0" indent="0">
              <a:buNone/>
            </a:pPr>
            <a:r>
              <a:rPr lang="en-SG" dirty="0"/>
              <a:t>A. Web server is unavailable</a:t>
            </a:r>
          </a:p>
          <a:p>
            <a:pPr marL="0" indent="0">
              <a:buNone/>
            </a:pPr>
            <a:r>
              <a:rPr lang="en-SG" dirty="0"/>
              <a:t>B. Web server is currently busy</a:t>
            </a:r>
          </a:p>
          <a:p>
            <a:pPr marL="0" indent="0">
              <a:buNone/>
            </a:pPr>
            <a:r>
              <a:rPr lang="en-SG" dirty="0"/>
              <a:t>C. your browser needs to be updated to the latest version</a:t>
            </a:r>
          </a:p>
          <a:p>
            <a:pPr marL="0" indent="0">
              <a:buNone/>
            </a:pPr>
            <a:r>
              <a:rPr lang="en-SG" dirty="0">
                <a:solidFill>
                  <a:srgbClr val="FF0000"/>
                </a:solidFill>
              </a:rPr>
              <a:t>D. the requested Web object is not found</a:t>
            </a:r>
          </a:p>
          <a:p>
            <a:pPr marL="0" indent="0">
              <a:buNone/>
            </a:pPr>
            <a:r>
              <a:rPr lang="en-SG" dirty="0"/>
              <a:t>E. your HTTP request is malformed</a:t>
            </a:r>
          </a:p>
        </p:txBody>
      </p:sp>
      <p:pic>
        <p:nvPicPr>
          <p:cNvPr id="4" name="Picture 3">
            <a:extLst>
              <a:ext uri="{FF2B5EF4-FFF2-40B4-BE49-F238E27FC236}">
                <a16:creationId xmlns:a16="http://schemas.microsoft.com/office/drawing/2014/main" id="{E2C67E38-72B8-4B71-B822-0D10F1BEA84B}"/>
              </a:ext>
            </a:extLst>
          </p:cNvPr>
          <p:cNvPicPr>
            <a:picLocks noChangeAspect="1"/>
          </p:cNvPicPr>
          <p:nvPr/>
        </p:nvPicPr>
        <p:blipFill>
          <a:blip r:embed="rId3"/>
          <a:stretch>
            <a:fillRect/>
          </a:stretch>
        </p:blipFill>
        <p:spPr>
          <a:xfrm>
            <a:off x="8029575" y="3870387"/>
            <a:ext cx="3520431" cy="2539666"/>
          </a:xfrm>
          <a:prstGeom prst="rect">
            <a:avLst/>
          </a:prstGeom>
        </p:spPr>
      </p:pic>
    </p:spTree>
    <p:extLst>
      <p:ext uri="{BB962C8B-B14F-4D97-AF65-F5344CB8AC3E}">
        <p14:creationId xmlns:p14="http://schemas.microsoft.com/office/powerpoint/2010/main" val="3113592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C3EA8-39B8-47E3-B47D-BAC1A3835A6B}"/>
              </a:ext>
            </a:extLst>
          </p:cNvPr>
          <p:cNvSpPr>
            <a:spLocks noGrp="1"/>
          </p:cNvSpPr>
          <p:nvPr>
            <p:ph idx="1"/>
          </p:nvPr>
        </p:nvSpPr>
        <p:spPr>
          <a:xfrm>
            <a:off x="838200" y="1087689"/>
            <a:ext cx="10515600" cy="4351338"/>
          </a:xfrm>
        </p:spPr>
        <p:txBody>
          <a:bodyPr/>
          <a:lstStyle/>
          <a:p>
            <a:pPr marL="0" indent="0">
              <a:buNone/>
            </a:pPr>
            <a:r>
              <a:rPr lang="en-SG" dirty="0"/>
              <a:t>Which of the following statement about HTTP is FALSE?</a:t>
            </a:r>
          </a:p>
          <a:p>
            <a:pPr marL="0" indent="0">
              <a:buNone/>
            </a:pPr>
            <a:endParaRPr lang="en-SG" dirty="0"/>
          </a:p>
          <a:p>
            <a:pPr marL="0" indent="0">
              <a:buNone/>
            </a:pPr>
            <a:r>
              <a:rPr lang="en-SG" dirty="0"/>
              <a:t>A. HTTP typically runs on top of TCP.</a:t>
            </a:r>
          </a:p>
          <a:p>
            <a:pPr marL="0" indent="0">
              <a:buNone/>
            </a:pPr>
            <a:r>
              <a:rPr lang="en-SG" dirty="0"/>
              <a:t>B. HTTP is an application layer protocol.</a:t>
            </a:r>
          </a:p>
          <a:p>
            <a:pPr marL="0" indent="0">
              <a:buNone/>
            </a:pPr>
            <a:r>
              <a:rPr lang="en-SG" dirty="0"/>
              <a:t>C. In HTTP/1.0, the server will usually close the connection after every request.</a:t>
            </a:r>
          </a:p>
          <a:p>
            <a:pPr marL="0" indent="0">
              <a:buNone/>
            </a:pPr>
            <a:r>
              <a:rPr lang="en-SG" dirty="0"/>
              <a:t>D. In HTTP/1.1, the default connection type is persistent.</a:t>
            </a:r>
          </a:p>
          <a:p>
            <a:pPr marL="0" indent="0">
              <a:buNone/>
            </a:pPr>
            <a:r>
              <a:rPr lang="en-SG" dirty="0"/>
              <a:t>E. HTTP is only used to download HTML data from a Web server</a:t>
            </a:r>
          </a:p>
        </p:txBody>
      </p:sp>
    </p:spTree>
    <p:extLst>
      <p:ext uri="{BB962C8B-B14F-4D97-AF65-F5344CB8AC3E}">
        <p14:creationId xmlns:p14="http://schemas.microsoft.com/office/powerpoint/2010/main" val="3898740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C3EA8-39B8-47E3-B47D-BAC1A3835A6B}"/>
              </a:ext>
            </a:extLst>
          </p:cNvPr>
          <p:cNvSpPr>
            <a:spLocks noGrp="1"/>
          </p:cNvSpPr>
          <p:nvPr>
            <p:ph idx="1"/>
          </p:nvPr>
        </p:nvSpPr>
        <p:spPr>
          <a:xfrm>
            <a:off x="838200" y="1087689"/>
            <a:ext cx="10515600" cy="4351338"/>
          </a:xfrm>
        </p:spPr>
        <p:txBody>
          <a:bodyPr/>
          <a:lstStyle/>
          <a:p>
            <a:pPr marL="0" indent="0">
              <a:buNone/>
            </a:pPr>
            <a:r>
              <a:rPr lang="en-SG" dirty="0"/>
              <a:t>Which of the following statement about HTTP is FALSE?</a:t>
            </a:r>
          </a:p>
          <a:p>
            <a:pPr marL="0" indent="0">
              <a:buNone/>
            </a:pPr>
            <a:endParaRPr lang="en-SG" dirty="0"/>
          </a:p>
          <a:p>
            <a:pPr marL="0" indent="0">
              <a:buNone/>
            </a:pPr>
            <a:r>
              <a:rPr lang="en-SG" dirty="0"/>
              <a:t>A. HTTP typically runs on top of TCP.</a:t>
            </a:r>
          </a:p>
          <a:p>
            <a:pPr marL="0" indent="0">
              <a:buNone/>
            </a:pPr>
            <a:r>
              <a:rPr lang="en-SG" dirty="0"/>
              <a:t>B. HTTP is an application layer protocol.</a:t>
            </a:r>
          </a:p>
          <a:p>
            <a:pPr marL="0" indent="0">
              <a:buNone/>
            </a:pPr>
            <a:r>
              <a:rPr lang="en-SG" dirty="0"/>
              <a:t>C. In HTTP/1.0, the server will usually close the connection after every request.</a:t>
            </a:r>
          </a:p>
          <a:p>
            <a:pPr marL="0" indent="0">
              <a:buNone/>
            </a:pPr>
            <a:r>
              <a:rPr lang="en-SG" dirty="0"/>
              <a:t>D. In HTTP/1.1, the default connection type is persistent.</a:t>
            </a:r>
          </a:p>
          <a:p>
            <a:pPr marL="0" indent="0">
              <a:buNone/>
            </a:pPr>
            <a:r>
              <a:rPr lang="en-SG" dirty="0">
                <a:solidFill>
                  <a:srgbClr val="FF0000"/>
                </a:solidFill>
              </a:rPr>
              <a:t>E. HTTP is only used to download HTML data from a Web server</a:t>
            </a:r>
          </a:p>
        </p:txBody>
      </p:sp>
    </p:spTree>
    <p:extLst>
      <p:ext uri="{BB962C8B-B14F-4D97-AF65-F5344CB8AC3E}">
        <p14:creationId xmlns:p14="http://schemas.microsoft.com/office/powerpoint/2010/main" val="2448089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9B15-9760-4BE2-8B2F-8A6DFAE8EE64}"/>
              </a:ext>
            </a:extLst>
          </p:cNvPr>
          <p:cNvSpPr>
            <a:spLocks noGrp="1"/>
          </p:cNvSpPr>
          <p:nvPr>
            <p:ph type="title"/>
          </p:nvPr>
        </p:nvSpPr>
        <p:spPr>
          <a:xfrm>
            <a:off x="838200" y="365126"/>
            <a:ext cx="10515600" cy="926962"/>
          </a:xfrm>
        </p:spPr>
        <p:txBody>
          <a:bodyPr/>
          <a:lstStyle/>
          <a:p>
            <a:r>
              <a:rPr lang="en-SG" dirty="0"/>
              <a:t>Recap: HTTP Request Method Types</a:t>
            </a:r>
          </a:p>
        </p:txBody>
      </p:sp>
      <p:pic>
        <p:nvPicPr>
          <p:cNvPr id="4" name="Picture 3">
            <a:extLst>
              <a:ext uri="{FF2B5EF4-FFF2-40B4-BE49-F238E27FC236}">
                <a16:creationId xmlns:a16="http://schemas.microsoft.com/office/drawing/2014/main" id="{65788A51-7412-4B3B-83BE-29B48B37ECF8}"/>
              </a:ext>
            </a:extLst>
          </p:cNvPr>
          <p:cNvPicPr>
            <a:picLocks noChangeAspect="1"/>
          </p:cNvPicPr>
          <p:nvPr/>
        </p:nvPicPr>
        <p:blipFill>
          <a:blip r:embed="rId3"/>
          <a:stretch>
            <a:fillRect/>
          </a:stretch>
        </p:blipFill>
        <p:spPr>
          <a:xfrm>
            <a:off x="518160" y="1292088"/>
            <a:ext cx="5740573" cy="4972816"/>
          </a:xfrm>
          <a:prstGeom prst="rect">
            <a:avLst/>
          </a:prstGeom>
        </p:spPr>
      </p:pic>
      <p:sp>
        <p:nvSpPr>
          <p:cNvPr id="5" name="TextBox 4">
            <a:extLst>
              <a:ext uri="{FF2B5EF4-FFF2-40B4-BE49-F238E27FC236}">
                <a16:creationId xmlns:a16="http://schemas.microsoft.com/office/drawing/2014/main" id="{1C018683-96A5-4B11-B75E-70AE88904655}"/>
              </a:ext>
            </a:extLst>
          </p:cNvPr>
          <p:cNvSpPr txBox="1"/>
          <p:nvPr/>
        </p:nvSpPr>
        <p:spPr>
          <a:xfrm>
            <a:off x="6258733" y="3178331"/>
            <a:ext cx="5303961" cy="1200329"/>
          </a:xfrm>
          <a:prstGeom prst="rect">
            <a:avLst/>
          </a:prstGeom>
          <a:noFill/>
        </p:spPr>
        <p:txBody>
          <a:bodyPr wrap="square" rtlCol="0">
            <a:spAutoFit/>
          </a:bodyPr>
          <a:lstStyle/>
          <a:p>
            <a:r>
              <a:rPr lang="en-SG" sz="2400" b="1" dirty="0"/>
              <a:t>Non-persistent</a:t>
            </a:r>
            <a:r>
              <a:rPr lang="en-SG" sz="2400" dirty="0"/>
              <a:t>:</a:t>
            </a:r>
          </a:p>
          <a:p>
            <a:r>
              <a:rPr lang="en-SG" sz="2400" dirty="0"/>
              <a:t>Connection needs to be re-established for each object!</a:t>
            </a:r>
          </a:p>
        </p:txBody>
      </p:sp>
    </p:spTree>
    <p:extLst>
      <p:ext uri="{BB962C8B-B14F-4D97-AF65-F5344CB8AC3E}">
        <p14:creationId xmlns:p14="http://schemas.microsoft.com/office/powerpoint/2010/main" val="207624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9B15-9760-4BE2-8B2F-8A6DFAE8EE64}"/>
              </a:ext>
            </a:extLst>
          </p:cNvPr>
          <p:cNvSpPr>
            <a:spLocks noGrp="1"/>
          </p:cNvSpPr>
          <p:nvPr>
            <p:ph type="title"/>
          </p:nvPr>
        </p:nvSpPr>
        <p:spPr>
          <a:xfrm>
            <a:off x="838200" y="365126"/>
            <a:ext cx="10515600" cy="926962"/>
          </a:xfrm>
        </p:spPr>
        <p:txBody>
          <a:bodyPr/>
          <a:lstStyle/>
          <a:p>
            <a:r>
              <a:rPr lang="en-SG" dirty="0"/>
              <a:t>Recap</a:t>
            </a:r>
          </a:p>
        </p:txBody>
      </p:sp>
      <p:pic>
        <p:nvPicPr>
          <p:cNvPr id="4" name="Picture 3">
            <a:extLst>
              <a:ext uri="{FF2B5EF4-FFF2-40B4-BE49-F238E27FC236}">
                <a16:creationId xmlns:a16="http://schemas.microsoft.com/office/drawing/2014/main" id="{65788A51-7412-4B3B-83BE-29B48B37ECF8}"/>
              </a:ext>
            </a:extLst>
          </p:cNvPr>
          <p:cNvPicPr>
            <a:picLocks noChangeAspect="1"/>
          </p:cNvPicPr>
          <p:nvPr/>
        </p:nvPicPr>
        <p:blipFill rotWithShape="1">
          <a:blip r:embed="rId3"/>
          <a:srcRect b="9474"/>
          <a:stretch/>
        </p:blipFill>
        <p:spPr>
          <a:xfrm>
            <a:off x="1164402" y="1376039"/>
            <a:ext cx="3828949" cy="3002622"/>
          </a:xfrm>
          <a:prstGeom prst="rect">
            <a:avLst/>
          </a:prstGeom>
        </p:spPr>
      </p:pic>
      <p:sp>
        <p:nvSpPr>
          <p:cNvPr id="5" name="TextBox 4">
            <a:extLst>
              <a:ext uri="{FF2B5EF4-FFF2-40B4-BE49-F238E27FC236}">
                <a16:creationId xmlns:a16="http://schemas.microsoft.com/office/drawing/2014/main" id="{1C018683-96A5-4B11-B75E-70AE88904655}"/>
              </a:ext>
            </a:extLst>
          </p:cNvPr>
          <p:cNvSpPr txBox="1"/>
          <p:nvPr/>
        </p:nvSpPr>
        <p:spPr>
          <a:xfrm>
            <a:off x="6258733" y="3178331"/>
            <a:ext cx="5303961" cy="1200329"/>
          </a:xfrm>
          <a:prstGeom prst="rect">
            <a:avLst/>
          </a:prstGeom>
          <a:noFill/>
        </p:spPr>
        <p:txBody>
          <a:bodyPr wrap="square" rtlCol="0">
            <a:spAutoFit/>
          </a:bodyPr>
          <a:lstStyle/>
          <a:p>
            <a:r>
              <a:rPr lang="en-SG" sz="2400" b="1" dirty="0"/>
              <a:t>Non-persistent</a:t>
            </a:r>
            <a:r>
              <a:rPr lang="en-SG" sz="2400" dirty="0"/>
              <a:t>:</a:t>
            </a:r>
          </a:p>
          <a:p>
            <a:r>
              <a:rPr lang="en-SG" sz="2400" dirty="0"/>
              <a:t>Connection needs to be re-established for each object!</a:t>
            </a:r>
          </a:p>
        </p:txBody>
      </p:sp>
      <p:sp>
        <p:nvSpPr>
          <p:cNvPr id="3" name="Rectangle 2">
            <a:extLst>
              <a:ext uri="{FF2B5EF4-FFF2-40B4-BE49-F238E27FC236}">
                <a16:creationId xmlns:a16="http://schemas.microsoft.com/office/drawing/2014/main" id="{315ECB76-DA7B-EB48-8E40-4E8EC3827B64}"/>
              </a:ext>
            </a:extLst>
          </p:cNvPr>
          <p:cNvSpPr/>
          <p:nvPr/>
        </p:nvSpPr>
        <p:spPr>
          <a:xfrm>
            <a:off x="3334328" y="780066"/>
            <a:ext cx="3768724" cy="369332"/>
          </a:xfrm>
          <a:prstGeom prst="rect">
            <a:avLst/>
          </a:prstGeom>
        </p:spPr>
        <p:txBody>
          <a:bodyPr wrap="none">
            <a:spAutoFit/>
          </a:bodyPr>
          <a:lstStyle/>
          <a:p>
            <a:r>
              <a:rPr lang="en-SG" dirty="0"/>
              <a:t>E.g. We want </a:t>
            </a:r>
            <a:r>
              <a:rPr lang="en-SG" dirty="0" err="1"/>
              <a:t>demo.html</a:t>
            </a:r>
            <a:r>
              <a:rPr lang="en-SG" dirty="0"/>
              <a:t> and </a:t>
            </a:r>
            <a:r>
              <a:rPr lang="en-SG" dirty="0" err="1"/>
              <a:t>doge.jpg</a:t>
            </a:r>
            <a:endParaRPr lang="en-SG" dirty="0"/>
          </a:p>
        </p:txBody>
      </p:sp>
    </p:spTree>
    <p:extLst>
      <p:ext uri="{BB962C8B-B14F-4D97-AF65-F5344CB8AC3E}">
        <p14:creationId xmlns:p14="http://schemas.microsoft.com/office/powerpoint/2010/main" val="17845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9B15-9760-4BE2-8B2F-8A6DFAE8EE64}"/>
              </a:ext>
            </a:extLst>
          </p:cNvPr>
          <p:cNvSpPr>
            <a:spLocks noGrp="1"/>
          </p:cNvSpPr>
          <p:nvPr>
            <p:ph type="title"/>
          </p:nvPr>
        </p:nvSpPr>
        <p:spPr>
          <a:xfrm>
            <a:off x="838200" y="365126"/>
            <a:ext cx="10515600" cy="926962"/>
          </a:xfrm>
        </p:spPr>
        <p:txBody>
          <a:bodyPr/>
          <a:lstStyle/>
          <a:p>
            <a:r>
              <a:rPr lang="en-SG" dirty="0"/>
              <a:t>Recap</a:t>
            </a:r>
          </a:p>
        </p:txBody>
      </p:sp>
      <p:pic>
        <p:nvPicPr>
          <p:cNvPr id="4" name="Picture 3">
            <a:extLst>
              <a:ext uri="{FF2B5EF4-FFF2-40B4-BE49-F238E27FC236}">
                <a16:creationId xmlns:a16="http://schemas.microsoft.com/office/drawing/2014/main" id="{65788A51-7412-4B3B-83BE-29B48B37ECF8}"/>
              </a:ext>
            </a:extLst>
          </p:cNvPr>
          <p:cNvPicPr>
            <a:picLocks noChangeAspect="1"/>
          </p:cNvPicPr>
          <p:nvPr/>
        </p:nvPicPr>
        <p:blipFill rotWithShape="1">
          <a:blip r:embed="rId3"/>
          <a:srcRect b="9474"/>
          <a:stretch/>
        </p:blipFill>
        <p:spPr>
          <a:xfrm>
            <a:off x="1164402" y="1376039"/>
            <a:ext cx="3828949" cy="3002622"/>
          </a:xfrm>
          <a:prstGeom prst="rect">
            <a:avLst/>
          </a:prstGeom>
        </p:spPr>
      </p:pic>
      <p:sp>
        <p:nvSpPr>
          <p:cNvPr id="5" name="TextBox 4">
            <a:extLst>
              <a:ext uri="{FF2B5EF4-FFF2-40B4-BE49-F238E27FC236}">
                <a16:creationId xmlns:a16="http://schemas.microsoft.com/office/drawing/2014/main" id="{1C018683-96A5-4B11-B75E-70AE88904655}"/>
              </a:ext>
            </a:extLst>
          </p:cNvPr>
          <p:cNvSpPr txBox="1"/>
          <p:nvPr/>
        </p:nvSpPr>
        <p:spPr>
          <a:xfrm>
            <a:off x="6258733" y="3178331"/>
            <a:ext cx="5303961" cy="1200329"/>
          </a:xfrm>
          <a:prstGeom prst="rect">
            <a:avLst/>
          </a:prstGeom>
          <a:noFill/>
        </p:spPr>
        <p:txBody>
          <a:bodyPr wrap="square" rtlCol="0">
            <a:spAutoFit/>
          </a:bodyPr>
          <a:lstStyle/>
          <a:p>
            <a:r>
              <a:rPr lang="en-SG" sz="2400" b="1" dirty="0"/>
              <a:t>Non-persistent</a:t>
            </a:r>
            <a:r>
              <a:rPr lang="en-SG" sz="2400" dirty="0"/>
              <a:t>:</a:t>
            </a:r>
          </a:p>
          <a:p>
            <a:r>
              <a:rPr lang="en-SG" sz="2400" dirty="0"/>
              <a:t>Connection needs to be re-established for each object!</a:t>
            </a:r>
          </a:p>
        </p:txBody>
      </p:sp>
      <p:pic>
        <p:nvPicPr>
          <p:cNvPr id="6" name="Picture 5">
            <a:extLst>
              <a:ext uri="{FF2B5EF4-FFF2-40B4-BE49-F238E27FC236}">
                <a16:creationId xmlns:a16="http://schemas.microsoft.com/office/drawing/2014/main" id="{65E4D2E8-397B-EC4D-970F-DFD3D6DF1CAF}"/>
              </a:ext>
            </a:extLst>
          </p:cNvPr>
          <p:cNvPicPr>
            <a:picLocks noChangeAspect="1"/>
          </p:cNvPicPr>
          <p:nvPr/>
        </p:nvPicPr>
        <p:blipFill rotWithShape="1">
          <a:blip r:embed="rId3"/>
          <a:srcRect t="16926" b="9474"/>
          <a:stretch/>
        </p:blipFill>
        <p:spPr>
          <a:xfrm>
            <a:off x="1164402" y="4261361"/>
            <a:ext cx="3828949" cy="2441200"/>
          </a:xfrm>
          <a:prstGeom prst="rect">
            <a:avLst/>
          </a:prstGeom>
        </p:spPr>
      </p:pic>
      <p:sp>
        <p:nvSpPr>
          <p:cNvPr id="3" name="TextBox 2">
            <a:extLst>
              <a:ext uri="{FF2B5EF4-FFF2-40B4-BE49-F238E27FC236}">
                <a16:creationId xmlns:a16="http://schemas.microsoft.com/office/drawing/2014/main" id="{76C8BD66-0371-5840-87CF-1B43B2920466}"/>
              </a:ext>
            </a:extLst>
          </p:cNvPr>
          <p:cNvSpPr txBox="1"/>
          <p:nvPr/>
        </p:nvSpPr>
        <p:spPr>
          <a:xfrm rot="387089">
            <a:off x="3481201" y="5290357"/>
            <a:ext cx="1049020" cy="246221"/>
          </a:xfrm>
          <a:prstGeom prst="rect">
            <a:avLst/>
          </a:prstGeom>
          <a:solidFill>
            <a:schemeClr val="bg1"/>
          </a:solidFill>
        </p:spPr>
        <p:txBody>
          <a:bodyPr wrap="square" rtlCol="0">
            <a:spAutoFit/>
          </a:bodyPr>
          <a:lstStyle/>
          <a:p>
            <a:r>
              <a:rPr lang="en-US" sz="1000" dirty="0">
                <a:solidFill>
                  <a:srgbClr val="3868C1"/>
                </a:solidFill>
              </a:rPr>
              <a:t>/img/doge.jpg</a:t>
            </a:r>
          </a:p>
        </p:txBody>
      </p:sp>
      <p:sp>
        <p:nvSpPr>
          <p:cNvPr id="7" name="TextBox 6">
            <a:extLst>
              <a:ext uri="{FF2B5EF4-FFF2-40B4-BE49-F238E27FC236}">
                <a16:creationId xmlns:a16="http://schemas.microsoft.com/office/drawing/2014/main" id="{742EEA0F-4C54-DB43-91C4-FA9F117DA1E2}"/>
              </a:ext>
            </a:extLst>
          </p:cNvPr>
          <p:cNvSpPr txBox="1"/>
          <p:nvPr/>
        </p:nvSpPr>
        <p:spPr>
          <a:xfrm rot="21268769">
            <a:off x="2754428" y="5990134"/>
            <a:ext cx="752343" cy="261610"/>
          </a:xfrm>
          <a:prstGeom prst="rect">
            <a:avLst/>
          </a:prstGeom>
          <a:solidFill>
            <a:srgbClr val="FFDF7F"/>
          </a:solidFill>
        </p:spPr>
        <p:txBody>
          <a:bodyPr wrap="square" rtlCol="0">
            <a:spAutoFit/>
          </a:bodyPr>
          <a:lstStyle/>
          <a:p>
            <a:r>
              <a:rPr lang="en-US" sz="1100" dirty="0"/>
              <a:t>doge.jpg</a:t>
            </a:r>
          </a:p>
        </p:txBody>
      </p:sp>
      <p:sp>
        <p:nvSpPr>
          <p:cNvPr id="8" name="Rectangle 7">
            <a:extLst>
              <a:ext uri="{FF2B5EF4-FFF2-40B4-BE49-F238E27FC236}">
                <a16:creationId xmlns:a16="http://schemas.microsoft.com/office/drawing/2014/main" id="{BEBFC7FC-B085-BC43-B7FC-8C3858E40945}"/>
              </a:ext>
            </a:extLst>
          </p:cNvPr>
          <p:cNvSpPr/>
          <p:nvPr/>
        </p:nvSpPr>
        <p:spPr>
          <a:xfrm>
            <a:off x="3334328" y="780066"/>
            <a:ext cx="3768724" cy="369332"/>
          </a:xfrm>
          <a:prstGeom prst="rect">
            <a:avLst/>
          </a:prstGeom>
        </p:spPr>
        <p:txBody>
          <a:bodyPr wrap="none">
            <a:spAutoFit/>
          </a:bodyPr>
          <a:lstStyle/>
          <a:p>
            <a:r>
              <a:rPr lang="en-SG" dirty="0"/>
              <a:t>E.g. We want </a:t>
            </a:r>
            <a:r>
              <a:rPr lang="en-SG" dirty="0" err="1"/>
              <a:t>demo.html</a:t>
            </a:r>
            <a:r>
              <a:rPr lang="en-SG" dirty="0"/>
              <a:t> and </a:t>
            </a:r>
            <a:r>
              <a:rPr lang="en-SG" dirty="0" err="1"/>
              <a:t>doge.jpg</a:t>
            </a:r>
            <a:endParaRPr lang="en-SG" dirty="0"/>
          </a:p>
        </p:txBody>
      </p:sp>
    </p:spTree>
    <p:extLst>
      <p:ext uri="{BB962C8B-B14F-4D97-AF65-F5344CB8AC3E}">
        <p14:creationId xmlns:p14="http://schemas.microsoft.com/office/powerpoint/2010/main" val="316154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028B81-2EDD-4A74-9523-062684935675}"/>
              </a:ext>
            </a:extLst>
          </p:cNvPr>
          <p:cNvPicPr>
            <a:picLocks noChangeAspect="1"/>
          </p:cNvPicPr>
          <p:nvPr/>
        </p:nvPicPr>
        <p:blipFill rotWithShape="1">
          <a:blip r:embed="rId3"/>
          <a:srcRect b="13284"/>
          <a:stretch/>
        </p:blipFill>
        <p:spPr>
          <a:xfrm>
            <a:off x="322720" y="1579391"/>
            <a:ext cx="6805385" cy="4128073"/>
          </a:xfrm>
          <a:prstGeom prst="rect">
            <a:avLst/>
          </a:prstGeom>
        </p:spPr>
      </p:pic>
      <p:sp>
        <p:nvSpPr>
          <p:cNvPr id="2" name="Title 1">
            <a:extLst>
              <a:ext uri="{FF2B5EF4-FFF2-40B4-BE49-F238E27FC236}">
                <a16:creationId xmlns:a16="http://schemas.microsoft.com/office/drawing/2014/main" id="{60FF9B15-9760-4BE2-8B2F-8A6DFAE8EE64}"/>
              </a:ext>
            </a:extLst>
          </p:cNvPr>
          <p:cNvSpPr>
            <a:spLocks noGrp="1"/>
          </p:cNvSpPr>
          <p:nvPr>
            <p:ph type="title"/>
          </p:nvPr>
        </p:nvSpPr>
        <p:spPr>
          <a:xfrm>
            <a:off x="838200" y="365126"/>
            <a:ext cx="10515600" cy="926962"/>
          </a:xfrm>
        </p:spPr>
        <p:txBody>
          <a:bodyPr/>
          <a:lstStyle/>
          <a:p>
            <a:r>
              <a:rPr lang="en-SG" dirty="0"/>
              <a:t>Recap</a:t>
            </a:r>
          </a:p>
        </p:txBody>
      </p:sp>
      <p:sp>
        <p:nvSpPr>
          <p:cNvPr id="5" name="TextBox 4">
            <a:extLst>
              <a:ext uri="{FF2B5EF4-FFF2-40B4-BE49-F238E27FC236}">
                <a16:creationId xmlns:a16="http://schemas.microsoft.com/office/drawing/2014/main" id="{1C018683-96A5-4B11-B75E-70AE88904655}"/>
              </a:ext>
            </a:extLst>
          </p:cNvPr>
          <p:cNvSpPr txBox="1"/>
          <p:nvPr/>
        </p:nvSpPr>
        <p:spPr>
          <a:xfrm>
            <a:off x="6736253" y="2828835"/>
            <a:ext cx="5303961" cy="1200329"/>
          </a:xfrm>
          <a:prstGeom prst="rect">
            <a:avLst/>
          </a:prstGeom>
          <a:noFill/>
        </p:spPr>
        <p:txBody>
          <a:bodyPr wrap="square" rtlCol="0">
            <a:spAutoFit/>
          </a:bodyPr>
          <a:lstStyle/>
          <a:p>
            <a:r>
              <a:rPr lang="en-SG" sz="2400" b="1" dirty="0"/>
              <a:t>Persistent</a:t>
            </a:r>
            <a:r>
              <a:rPr lang="en-SG" sz="2400" dirty="0"/>
              <a:t>:</a:t>
            </a:r>
          </a:p>
          <a:p>
            <a:r>
              <a:rPr lang="en-SG" sz="2400" dirty="0"/>
              <a:t>TCP connection only needs to be established once for multiple objects</a:t>
            </a:r>
          </a:p>
        </p:txBody>
      </p:sp>
    </p:spTree>
    <p:extLst>
      <p:ext uri="{BB962C8B-B14F-4D97-AF65-F5344CB8AC3E}">
        <p14:creationId xmlns:p14="http://schemas.microsoft.com/office/powerpoint/2010/main" val="848785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028B81-2EDD-4A74-9523-062684935675}"/>
              </a:ext>
            </a:extLst>
          </p:cNvPr>
          <p:cNvPicPr>
            <a:picLocks noChangeAspect="1"/>
          </p:cNvPicPr>
          <p:nvPr/>
        </p:nvPicPr>
        <p:blipFill rotWithShape="1">
          <a:blip r:embed="rId3"/>
          <a:srcRect b="13284"/>
          <a:stretch/>
        </p:blipFill>
        <p:spPr>
          <a:xfrm>
            <a:off x="322720" y="1579391"/>
            <a:ext cx="6805385" cy="4128073"/>
          </a:xfrm>
          <a:prstGeom prst="rect">
            <a:avLst/>
          </a:prstGeom>
        </p:spPr>
      </p:pic>
      <p:sp>
        <p:nvSpPr>
          <p:cNvPr id="2" name="Title 1">
            <a:extLst>
              <a:ext uri="{FF2B5EF4-FFF2-40B4-BE49-F238E27FC236}">
                <a16:creationId xmlns:a16="http://schemas.microsoft.com/office/drawing/2014/main" id="{60FF9B15-9760-4BE2-8B2F-8A6DFAE8EE64}"/>
              </a:ext>
            </a:extLst>
          </p:cNvPr>
          <p:cNvSpPr>
            <a:spLocks noGrp="1"/>
          </p:cNvSpPr>
          <p:nvPr>
            <p:ph type="title"/>
          </p:nvPr>
        </p:nvSpPr>
        <p:spPr>
          <a:xfrm>
            <a:off x="838200" y="365126"/>
            <a:ext cx="10515600" cy="926962"/>
          </a:xfrm>
        </p:spPr>
        <p:txBody>
          <a:bodyPr/>
          <a:lstStyle/>
          <a:p>
            <a:r>
              <a:rPr lang="en-SG" dirty="0"/>
              <a:t>Recap</a:t>
            </a:r>
          </a:p>
        </p:txBody>
      </p:sp>
      <p:sp>
        <p:nvSpPr>
          <p:cNvPr id="5" name="TextBox 4">
            <a:extLst>
              <a:ext uri="{FF2B5EF4-FFF2-40B4-BE49-F238E27FC236}">
                <a16:creationId xmlns:a16="http://schemas.microsoft.com/office/drawing/2014/main" id="{1C018683-96A5-4B11-B75E-70AE88904655}"/>
              </a:ext>
            </a:extLst>
          </p:cNvPr>
          <p:cNvSpPr txBox="1"/>
          <p:nvPr/>
        </p:nvSpPr>
        <p:spPr>
          <a:xfrm>
            <a:off x="6736253" y="2828835"/>
            <a:ext cx="5303961" cy="1200329"/>
          </a:xfrm>
          <a:prstGeom prst="rect">
            <a:avLst/>
          </a:prstGeom>
          <a:noFill/>
        </p:spPr>
        <p:txBody>
          <a:bodyPr wrap="square" rtlCol="0">
            <a:spAutoFit/>
          </a:bodyPr>
          <a:lstStyle/>
          <a:p>
            <a:r>
              <a:rPr lang="en-SG" sz="2400" b="1" dirty="0"/>
              <a:t>Persistent</a:t>
            </a:r>
            <a:r>
              <a:rPr lang="en-SG" sz="2400" dirty="0"/>
              <a:t>:</a:t>
            </a:r>
          </a:p>
          <a:p>
            <a:r>
              <a:rPr lang="en-SG" sz="2400" dirty="0"/>
              <a:t>TCP connection only needs to be established once for multiple objects</a:t>
            </a:r>
          </a:p>
        </p:txBody>
      </p:sp>
      <p:sp>
        <p:nvSpPr>
          <p:cNvPr id="4" name="Left Bracket 3">
            <a:extLst>
              <a:ext uri="{FF2B5EF4-FFF2-40B4-BE49-F238E27FC236}">
                <a16:creationId xmlns:a16="http://schemas.microsoft.com/office/drawing/2014/main" id="{7C2FC702-0856-1143-9832-B7BDD35D51DE}"/>
              </a:ext>
            </a:extLst>
          </p:cNvPr>
          <p:cNvSpPr/>
          <p:nvPr/>
        </p:nvSpPr>
        <p:spPr>
          <a:xfrm>
            <a:off x="1819564" y="2650836"/>
            <a:ext cx="73891" cy="471055"/>
          </a:xfrm>
          <a:prstGeom prst="leftBracket">
            <a:avLst/>
          </a:prstGeom>
          <a:noFill/>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B0E439F3-8192-6045-B22D-6D182A45E524}"/>
              </a:ext>
            </a:extLst>
          </p:cNvPr>
          <p:cNvSpPr txBox="1"/>
          <p:nvPr/>
        </p:nvSpPr>
        <p:spPr>
          <a:xfrm>
            <a:off x="1219200" y="2701697"/>
            <a:ext cx="600364" cy="369332"/>
          </a:xfrm>
          <a:prstGeom prst="rect">
            <a:avLst/>
          </a:prstGeom>
          <a:noFill/>
        </p:spPr>
        <p:txBody>
          <a:bodyPr wrap="square" rtlCol="0">
            <a:spAutoFit/>
          </a:bodyPr>
          <a:lstStyle/>
          <a:p>
            <a:r>
              <a:rPr lang="en-US" dirty="0"/>
              <a:t>RTT</a:t>
            </a:r>
          </a:p>
        </p:txBody>
      </p:sp>
      <p:sp>
        <p:nvSpPr>
          <p:cNvPr id="9" name="Left Bracket 8">
            <a:extLst>
              <a:ext uri="{FF2B5EF4-FFF2-40B4-BE49-F238E27FC236}">
                <a16:creationId xmlns:a16="http://schemas.microsoft.com/office/drawing/2014/main" id="{DD529651-6320-9A4E-A472-9047E43E9DAC}"/>
              </a:ext>
            </a:extLst>
          </p:cNvPr>
          <p:cNvSpPr/>
          <p:nvPr/>
        </p:nvSpPr>
        <p:spPr>
          <a:xfrm>
            <a:off x="1856509" y="3358333"/>
            <a:ext cx="45719" cy="377777"/>
          </a:xfrm>
          <a:prstGeom prst="leftBracket">
            <a:avLst/>
          </a:prstGeom>
          <a:noFill/>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9DC87ED4-F90B-E041-B23C-78394ADC2274}"/>
              </a:ext>
            </a:extLst>
          </p:cNvPr>
          <p:cNvSpPr txBox="1"/>
          <p:nvPr/>
        </p:nvSpPr>
        <p:spPr>
          <a:xfrm>
            <a:off x="1219200" y="3348305"/>
            <a:ext cx="600364" cy="369332"/>
          </a:xfrm>
          <a:prstGeom prst="rect">
            <a:avLst/>
          </a:prstGeom>
          <a:noFill/>
        </p:spPr>
        <p:txBody>
          <a:bodyPr wrap="square" rtlCol="0">
            <a:spAutoFit/>
          </a:bodyPr>
          <a:lstStyle/>
          <a:p>
            <a:r>
              <a:rPr lang="en-US" dirty="0"/>
              <a:t>RTT</a:t>
            </a:r>
          </a:p>
        </p:txBody>
      </p:sp>
      <p:sp>
        <p:nvSpPr>
          <p:cNvPr id="11" name="Left Bracket 10">
            <a:extLst>
              <a:ext uri="{FF2B5EF4-FFF2-40B4-BE49-F238E27FC236}">
                <a16:creationId xmlns:a16="http://schemas.microsoft.com/office/drawing/2014/main" id="{513D6915-E496-3A43-8C09-0D58890A96EC}"/>
              </a:ext>
            </a:extLst>
          </p:cNvPr>
          <p:cNvSpPr/>
          <p:nvPr/>
        </p:nvSpPr>
        <p:spPr>
          <a:xfrm>
            <a:off x="1856509" y="4287528"/>
            <a:ext cx="45719" cy="377777"/>
          </a:xfrm>
          <a:prstGeom prst="leftBracket">
            <a:avLst/>
          </a:prstGeom>
          <a:noFill/>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D6AB553-D841-6748-BCB1-D8DC81260729}"/>
              </a:ext>
            </a:extLst>
          </p:cNvPr>
          <p:cNvSpPr txBox="1"/>
          <p:nvPr/>
        </p:nvSpPr>
        <p:spPr>
          <a:xfrm>
            <a:off x="1219200" y="4362168"/>
            <a:ext cx="600364" cy="369332"/>
          </a:xfrm>
          <a:prstGeom prst="rect">
            <a:avLst/>
          </a:prstGeom>
          <a:noFill/>
        </p:spPr>
        <p:txBody>
          <a:bodyPr wrap="square" rtlCol="0">
            <a:spAutoFit/>
          </a:bodyPr>
          <a:lstStyle/>
          <a:p>
            <a:r>
              <a:rPr lang="en-US" dirty="0"/>
              <a:t>RTT</a:t>
            </a:r>
          </a:p>
        </p:txBody>
      </p:sp>
    </p:spTree>
    <p:extLst>
      <p:ext uri="{BB962C8B-B14F-4D97-AF65-F5344CB8AC3E}">
        <p14:creationId xmlns:p14="http://schemas.microsoft.com/office/powerpoint/2010/main" val="3672435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5575DF-D991-4EE2-A274-99B9E6E6C027}"/>
              </a:ext>
            </a:extLst>
          </p:cNvPr>
          <p:cNvPicPr>
            <a:picLocks noChangeAspect="1"/>
          </p:cNvPicPr>
          <p:nvPr/>
        </p:nvPicPr>
        <p:blipFill>
          <a:blip r:embed="rId3"/>
          <a:stretch>
            <a:fillRect/>
          </a:stretch>
        </p:blipFill>
        <p:spPr>
          <a:xfrm>
            <a:off x="542924" y="1474968"/>
            <a:ext cx="6968969" cy="4535781"/>
          </a:xfrm>
          <a:prstGeom prst="rect">
            <a:avLst/>
          </a:prstGeom>
        </p:spPr>
      </p:pic>
      <p:sp>
        <p:nvSpPr>
          <p:cNvPr id="2" name="Title 1">
            <a:extLst>
              <a:ext uri="{FF2B5EF4-FFF2-40B4-BE49-F238E27FC236}">
                <a16:creationId xmlns:a16="http://schemas.microsoft.com/office/drawing/2014/main" id="{60FF9B15-9760-4BE2-8B2F-8A6DFAE8EE64}"/>
              </a:ext>
            </a:extLst>
          </p:cNvPr>
          <p:cNvSpPr>
            <a:spLocks noGrp="1"/>
          </p:cNvSpPr>
          <p:nvPr>
            <p:ph type="title"/>
          </p:nvPr>
        </p:nvSpPr>
        <p:spPr>
          <a:xfrm>
            <a:off x="838200" y="365126"/>
            <a:ext cx="10515600" cy="926962"/>
          </a:xfrm>
        </p:spPr>
        <p:txBody>
          <a:bodyPr/>
          <a:lstStyle/>
          <a:p>
            <a:r>
              <a:rPr lang="en-SG" dirty="0"/>
              <a:t>Recap</a:t>
            </a:r>
          </a:p>
        </p:txBody>
      </p:sp>
      <p:sp>
        <p:nvSpPr>
          <p:cNvPr id="5" name="TextBox 4">
            <a:extLst>
              <a:ext uri="{FF2B5EF4-FFF2-40B4-BE49-F238E27FC236}">
                <a16:creationId xmlns:a16="http://schemas.microsoft.com/office/drawing/2014/main" id="{1C018683-96A5-4B11-B75E-70AE88904655}"/>
              </a:ext>
            </a:extLst>
          </p:cNvPr>
          <p:cNvSpPr txBox="1"/>
          <p:nvPr/>
        </p:nvSpPr>
        <p:spPr>
          <a:xfrm>
            <a:off x="6669578" y="2959814"/>
            <a:ext cx="5303961" cy="2308324"/>
          </a:xfrm>
          <a:prstGeom prst="rect">
            <a:avLst/>
          </a:prstGeom>
          <a:noFill/>
        </p:spPr>
        <p:txBody>
          <a:bodyPr wrap="square" rtlCol="0">
            <a:spAutoFit/>
          </a:bodyPr>
          <a:lstStyle/>
          <a:p>
            <a:r>
              <a:rPr lang="en-SG" sz="2400" b="1" dirty="0"/>
              <a:t>Pipelined</a:t>
            </a:r>
            <a:r>
              <a:rPr lang="en-SG" sz="2400" dirty="0"/>
              <a:t>:</a:t>
            </a:r>
          </a:p>
          <a:p>
            <a:r>
              <a:rPr lang="en-SG" sz="2400" dirty="0"/>
              <a:t>No need to wait for previous responses before requesting new objects</a:t>
            </a:r>
          </a:p>
          <a:p>
            <a:endParaRPr lang="en-SG" sz="2400" dirty="0"/>
          </a:p>
          <a:p>
            <a:r>
              <a:rPr lang="en-SG" sz="2400" dirty="0">
                <a:highlight>
                  <a:srgbClr val="FFFF00"/>
                </a:highlight>
              </a:rPr>
              <a:t>As little as one RTT for all the referenced objects</a:t>
            </a:r>
          </a:p>
        </p:txBody>
      </p:sp>
      <p:sp>
        <p:nvSpPr>
          <p:cNvPr id="6" name="Left Bracket 5">
            <a:extLst>
              <a:ext uri="{FF2B5EF4-FFF2-40B4-BE49-F238E27FC236}">
                <a16:creationId xmlns:a16="http://schemas.microsoft.com/office/drawing/2014/main" id="{380DB17E-E852-4B41-B2B8-F7481E24BF23}"/>
              </a:ext>
            </a:extLst>
          </p:cNvPr>
          <p:cNvSpPr/>
          <p:nvPr/>
        </p:nvSpPr>
        <p:spPr>
          <a:xfrm>
            <a:off x="1921164" y="2462407"/>
            <a:ext cx="46181" cy="497408"/>
          </a:xfrm>
          <a:prstGeom prst="leftBracket">
            <a:avLst/>
          </a:prstGeom>
          <a:noFill/>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792A25A-D5D8-3B4B-A88F-5F9E583F5798}"/>
              </a:ext>
            </a:extLst>
          </p:cNvPr>
          <p:cNvSpPr txBox="1"/>
          <p:nvPr/>
        </p:nvSpPr>
        <p:spPr>
          <a:xfrm>
            <a:off x="1237673" y="2526445"/>
            <a:ext cx="600364" cy="369332"/>
          </a:xfrm>
          <a:prstGeom prst="rect">
            <a:avLst/>
          </a:prstGeom>
          <a:noFill/>
        </p:spPr>
        <p:txBody>
          <a:bodyPr wrap="square" rtlCol="0">
            <a:spAutoFit/>
          </a:bodyPr>
          <a:lstStyle/>
          <a:p>
            <a:r>
              <a:rPr lang="en-US" dirty="0"/>
              <a:t>RTT</a:t>
            </a:r>
          </a:p>
        </p:txBody>
      </p:sp>
      <p:sp>
        <p:nvSpPr>
          <p:cNvPr id="8" name="Left Bracket 7">
            <a:extLst>
              <a:ext uri="{FF2B5EF4-FFF2-40B4-BE49-F238E27FC236}">
                <a16:creationId xmlns:a16="http://schemas.microsoft.com/office/drawing/2014/main" id="{03EA9BE5-4211-9E45-B9F0-0775EB1ED5C4}"/>
              </a:ext>
            </a:extLst>
          </p:cNvPr>
          <p:cNvSpPr/>
          <p:nvPr/>
        </p:nvSpPr>
        <p:spPr>
          <a:xfrm>
            <a:off x="1921164" y="3245450"/>
            <a:ext cx="45719" cy="369332"/>
          </a:xfrm>
          <a:prstGeom prst="leftBracket">
            <a:avLst/>
          </a:prstGeom>
          <a:noFill/>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524FA86D-6E69-E847-9955-92F89EE8CE80}"/>
              </a:ext>
            </a:extLst>
          </p:cNvPr>
          <p:cNvSpPr txBox="1"/>
          <p:nvPr/>
        </p:nvSpPr>
        <p:spPr>
          <a:xfrm>
            <a:off x="1237673" y="3309488"/>
            <a:ext cx="600364" cy="369332"/>
          </a:xfrm>
          <a:prstGeom prst="rect">
            <a:avLst/>
          </a:prstGeom>
          <a:noFill/>
        </p:spPr>
        <p:txBody>
          <a:bodyPr wrap="square" rtlCol="0">
            <a:spAutoFit/>
          </a:bodyPr>
          <a:lstStyle/>
          <a:p>
            <a:r>
              <a:rPr lang="en-US" dirty="0"/>
              <a:t>RTT</a:t>
            </a:r>
          </a:p>
        </p:txBody>
      </p:sp>
      <p:sp>
        <p:nvSpPr>
          <p:cNvPr id="10" name="Left Bracket 9">
            <a:extLst>
              <a:ext uri="{FF2B5EF4-FFF2-40B4-BE49-F238E27FC236}">
                <a16:creationId xmlns:a16="http://schemas.microsoft.com/office/drawing/2014/main" id="{F9B238EB-516B-4645-A96A-3B1EF18BD6BB}"/>
              </a:ext>
            </a:extLst>
          </p:cNvPr>
          <p:cNvSpPr/>
          <p:nvPr/>
        </p:nvSpPr>
        <p:spPr>
          <a:xfrm>
            <a:off x="1920470" y="3947254"/>
            <a:ext cx="46181" cy="1046523"/>
          </a:xfrm>
          <a:prstGeom prst="leftBracket">
            <a:avLst/>
          </a:prstGeom>
          <a:noFill/>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CFEAC291-40B6-D74F-BA5A-9610B6031208}"/>
              </a:ext>
            </a:extLst>
          </p:cNvPr>
          <p:cNvSpPr txBox="1"/>
          <p:nvPr/>
        </p:nvSpPr>
        <p:spPr>
          <a:xfrm>
            <a:off x="1237673" y="4624445"/>
            <a:ext cx="600364" cy="369332"/>
          </a:xfrm>
          <a:prstGeom prst="rect">
            <a:avLst/>
          </a:prstGeom>
          <a:noFill/>
        </p:spPr>
        <p:txBody>
          <a:bodyPr wrap="square" rtlCol="0">
            <a:spAutoFit/>
          </a:bodyPr>
          <a:lstStyle/>
          <a:p>
            <a:r>
              <a:rPr lang="en-US" dirty="0"/>
              <a:t>RTT</a:t>
            </a:r>
          </a:p>
        </p:txBody>
      </p:sp>
    </p:spTree>
    <p:extLst>
      <p:ext uri="{BB962C8B-B14F-4D97-AF65-F5344CB8AC3E}">
        <p14:creationId xmlns:p14="http://schemas.microsoft.com/office/powerpoint/2010/main" val="1331022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2415</Words>
  <Application>Microsoft Office PowerPoint</Application>
  <PresentationFormat>Widescreen</PresentationFormat>
  <Paragraphs>263</Paragraphs>
  <Slides>38</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 CS2105  Introduction to Computer Networks Tutorial 2</vt:lpstr>
      <vt:lpstr>Recap</vt:lpstr>
      <vt:lpstr>Recap</vt:lpstr>
      <vt:lpstr>Recap: HTTP Request Method Types</vt:lpstr>
      <vt:lpstr>Recap</vt:lpstr>
      <vt:lpstr>Recap</vt:lpstr>
      <vt:lpstr>Recap</vt:lpstr>
      <vt:lpstr>Recap</vt:lpstr>
      <vt:lpstr>Recap</vt:lpstr>
      <vt:lpstr>Question 1</vt:lpstr>
      <vt:lpstr>Question 1</vt:lpstr>
      <vt:lpstr>Question 1</vt:lpstr>
      <vt:lpstr>Question 1</vt:lpstr>
      <vt:lpstr>Question 2</vt:lpstr>
      <vt:lpstr>Question 2</vt:lpstr>
      <vt:lpstr>Question 2</vt:lpstr>
      <vt:lpstr>Question 2</vt:lpstr>
      <vt:lpstr>Question 3: True or false?  </vt:lpstr>
      <vt:lpstr>Question 3: True or false?  </vt:lpstr>
      <vt:lpstr>Question 4</vt:lpstr>
      <vt:lpstr>Non Persistent Non Parallel</vt:lpstr>
      <vt:lpstr>Question 4</vt:lpstr>
      <vt:lpstr>Question 4</vt:lpstr>
      <vt:lpstr>Question 4</vt:lpstr>
      <vt:lpstr>Question 4</vt:lpstr>
      <vt:lpstr>Question 4</vt:lpstr>
      <vt:lpstr>Question 4</vt:lpstr>
      <vt:lpstr>Question 5</vt:lpstr>
      <vt:lpstr>Question 5</vt:lpstr>
      <vt:lpstr>Question 6</vt:lpstr>
      <vt:lpstr>Question 6</vt:lpstr>
      <vt:lpstr>Question 8</vt:lpstr>
      <vt:lpstr>Question 8</vt:lpstr>
      <vt:lpstr>End of Tutorial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CS2105  Introduction to Computer Networks Tutorial 2</dc:title>
  <dc:creator>Felix Halim</dc:creator>
  <cp:lastModifiedBy>Felix Halim</cp:lastModifiedBy>
  <cp:revision>5</cp:revision>
  <dcterms:created xsi:type="dcterms:W3CDTF">2021-08-23T04:22:02Z</dcterms:created>
  <dcterms:modified xsi:type="dcterms:W3CDTF">2021-08-30T03:36:12Z</dcterms:modified>
</cp:coreProperties>
</file>