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90" r:id="rId4"/>
    <p:sldId id="285" r:id="rId5"/>
    <p:sldId id="257" r:id="rId6"/>
    <p:sldId id="258" r:id="rId7"/>
    <p:sldId id="294" r:id="rId8"/>
    <p:sldId id="295" r:id="rId9"/>
    <p:sldId id="259" r:id="rId10"/>
    <p:sldId id="260" r:id="rId11"/>
    <p:sldId id="261" r:id="rId12"/>
    <p:sldId id="262" r:id="rId13"/>
    <p:sldId id="263" r:id="rId14"/>
    <p:sldId id="264" r:id="rId15"/>
    <p:sldId id="293" r:id="rId16"/>
    <p:sldId id="279" r:id="rId17"/>
    <p:sldId id="282"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98" autoAdjust="0"/>
  </p:normalViewPr>
  <p:slideViewPr>
    <p:cSldViewPr snapToGrid="0">
      <p:cViewPr varScale="1">
        <p:scale>
          <a:sx n="101" d="100"/>
          <a:sy n="101" d="100"/>
        </p:scale>
        <p:origin x="3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63543-5DA1-41D3-84A3-0BB9A26897D6}" type="datetimeFigureOut">
              <a:rPr lang="en-SG" smtClean="0"/>
              <a:t>4/9/2021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41930-CDB7-459B-BCEE-4942611710B1}" type="slidenum">
              <a:rPr lang="en-SG" smtClean="0"/>
              <a:t>‹#›</a:t>
            </a:fld>
            <a:endParaRPr lang="en-SG"/>
          </a:p>
        </p:txBody>
      </p:sp>
    </p:spTree>
    <p:extLst>
      <p:ext uri="{BB962C8B-B14F-4D97-AF65-F5344CB8AC3E}">
        <p14:creationId xmlns:p14="http://schemas.microsoft.com/office/powerpoint/2010/main" val="92908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Tutorial 3</a:t>
            </a:r>
          </a:p>
        </p:txBody>
      </p:sp>
      <p:sp>
        <p:nvSpPr>
          <p:cNvPr id="4" name="Slide Number Placeholder 3"/>
          <p:cNvSpPr>
            <a:spLocks noGrp="1"/>
          </p:cNvSpPr>
          <p:nvPr>
            <p:ph type="sldNum" sz="quarter" idx="5"/>
          </p:nvPr>
        </p:nvSpPr>
        <p:spPr/>
        <p:txBody>
          <a:bodyPr/>
          <a:lstStyle/>
          <a:p>
            <a:fld id="{76741930-CDB7-459B-BCEE-4942611710B1}" type="slidenum">
              <a:rPr lang="en-SG" smtClean="0"/>
              <a:t>1</a:t>
            </a:fld>
            <a:endParaRPr lang="en-SG"/>
          </a:p>
        </p:txBody>
      </p:sp>
    </p:spTree>
    <p:extLst>
      <p:ext uri="{BB962C8B-B14F-4D97-AF65-F5344CB8AC3E}">
        <p14:creationId xmlns:p14="http://schemas.microsoft.com/office/powerpoint/2010/main" val="3275013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10</a:t>
            </a:fld>
            <a:endParaRPr lang="en-SG"/>
          </a:p>
        </p:txBody>
      </p:sp>
    </p:spTree>
    <p:extLst>
      <p:ext uri="{BB962C8B-B14F-4D97-AF65-F5344CB8AC3E}">
        <p14:creationId xmlns:p14="http://schemas.microsoft.com/office/powerpoint/2010/main" val="328049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11</a:t>
            </a:fld>
            <a:endParaRPr lang="en-SG"/>
          </a:p>
        </p:txBody>
      </p:sp>
    </p:spTree>
    <p:extLst>
      <p:ext uri="{BB962C8B-B14F-4D97-AF65-F5344CB8AC3E}">
        <p14:creationId xmlns:p14="http://schemas.microsoft.com/office/powerpoint/2010/main" val="371291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12</a:t>
            </a:fld>
            <a:endParaRPr lang="en-SG"/>
          </a:p>
        </p:txBody>
      </p:sp>
    </p:spTree>
    <p:extLst>
      <p:ext uri="{BB962C8B-B14F-4D97-AF65-F5344CB8AC3E}">
        <p14:creationId xmlns:p14="http://schemas.microsoft.com/office/powerpoint/2010/main" val="3995829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13</a:t>
            </a:fld>
            <a:endParaRPr lang="en-SG"/>
          </a:p>
        </p:txBody>
      </p:sp>
    </p:spTree>
    <p:extLst>
      <p:ext uri="{BB962C8B-B14F-4D97-AF65-F5344CB8AC3E}">
        <p14:creationId xmlns:p14="http://schemas.microsoft.com/office/powerpoint/2010/main" val="81866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741930-CDB7-459B-BCEE-4942611710B1}" type="slidenum">
              <a:rPr lang="en-SG" smtClean="0"/>
              <a:t>14</a:t>
            </a:fld>
            <a:endParaRPr lang="en-SG"/>
          </a:p>
        </p:txBody>
      </p:sp>
    </p:spTree>
    <p:extLst>
      <p:ext uri="{BB962C8B-B14F-4D97-AF65-F5344CB8AC3E}">
        <p14:creationId xmlns:p14="http://schemas.microsoft.com/office/powerpoint/2010/main" val="107687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741930-CDB7-459B-BCEE-4942611710B1}" type="slidenum">
              <a:rPr lang="en-SG" smtClean="0"/>
              <a:t>15</a:t>
            </a:fld>
            <a:endParaRPr lang="en-SG"/>
          </a:p>
        </p:txBody>
      </p:sp>
    </p:spTree>
    <p:extLst>
      <p:ext uri="{BB962C8B-B14F-4D97-AF65-F5344CB8AC3E}">
        <p14:creationId xmlns:p14="http://schemas.microsoft.com/office/powerpoint/2010/main" val="3229716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5C365EB-BCFE-4A4B-A503-038B46E21A60}" type="slidenum">
              <a:rPr lang="en-SG" smtClean="0"/>
              <a:t>17</a:t>
            </a:fld>
            <a:endParaRPr lang="en-SG"/>
          </a:p>
        </p:txBody>
      </p:sp>
    </p:spTree>
    <p:extLst>
      <p:ext uri="{BB962C8B-B14F-4D97-AF65-F5344CB8AC3E}">
        <p14:creationId xmlns:p14="http://schemas.microsoft.com/office/powerpoint/2010/main" val="306968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5C365EB-BCFE-4A4B-A503-038B46E21A60}" type="slidenum">
              <a:rPr lang="en-SG" smtClean="0"/>
              <a:t>18</a:t>
            </a:fld>
            <a:endParaRPr lang="en-SG"/>
          </a:p>
        </p:txBody>
      </p:sp>
    </p:spTree>
    <p:extLst>
      <p:ext uri="{BB962C8B-B14F-4D97-AF65-F5344CB8AC3E}">
        <p14:creationId xmlns:p14="http://schemas.microsoft.com/office/powerpoint/2010/main" val="166332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6741930-CDB7-459B-BCEE-4942611710B1}" type="slidenum">
              <a:rPr lang="en-SG" smtClean="0"/>
              <a:t>2</a:t>
            </a:fld>
            <a:endParaRPr lang="en-SG"/>
          </a:p>
        </p:txBody>
      </p:sp>
    </p:spTree>
    <p:extLst>
      <p:ext uri="{BB962C8B-B14F-4D97-AF65-F5344CB8AC3E}">
        <p14:creationId xmlns:p14="http://schemas.microsoft.com/office/powerpoint/2010/main" val="90242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6741930-CDB7-459B-BCEE-4942611710B1}" type="slidenum">
              <a:rPr lang="en-SG" smtClean="0"/>
              <a:t>3</a:t>
            </a:fld>
            <a:endParaRPr lang="en-SG"/>
          </a:p>
        </p:txBody>
      </p:sp>
    </p:spTree>
    <p:extLst>
      <p:ext uri="{BB962C8B-B14F-4D97-AF65-F5344CB8AC3E}">
        <p14:creationId xmlns:p14="http://schemas.microsoft.com/office/powerpoint/2010/main" val="304172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4</a:t>
            </a:fld>
            <a:endParaRPr lang="en-SG"/>
          </a:p>
        </p:txBody>
      </p:sp>
    </p:spTree>
    <p:extLst>
      <p:ext uri="{BB962C8B-B14F-4D97-AF65-F5344CB8AC3E}">
        <p14:creationId xmlns:p14="http://schemas.microsoft.com/office/powerpoint/2010/main" val="51664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741930-CDB7-459B-BCEE-4942611710B1}" type="slidenum">
              <a:rPr lang="en-SG" smtClean="0"/>
              <a:t>5</a:t>
            </a:fld>
            <a:endParaRPr lang="en-SG"/>
          </a:p>
        </p:txBody>
      </p:sp>
    </p:spTree>
    <p:extLst>
      <p:ext uri="{BB962C8B-B14F-4D97-AF65-F5344CB8AC3E}">
        <p14:creationId xmlns:p14="http://schemas.microsoft.com/office/powerpoint/2010/main" val="4012855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6</a:t>
            </a:fld>
            <a:endParaRPr lang="en-SG"/>
          </a:p>
        </p:txBody>
      </p:sp>
    </p:spTree>
    <p:extLst>
      <p:ext uri="{BB962C8B-B14F-4D97-AF65-F5344CB8AC3E}">
        <p14:creationId xmlns:p14="http://schemas.microsoft.com/office/powerpoint/2010/main" val="107281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7</a:t>
            </a:fld>
            <a:endParaRPr lang="en-SG"/>
          </a:p>
        </p:txBody>
      </p:sp>
    </p:spTree>
    <p:extLst>
      <p:ext uri="{BB962C8B-B14F-4D97-AF65-F5344CB8AC3E}">
        <p14:creationId xmlns:p14="http://schemas.microsoft.com/office/powerpoint/2010/main" val="371945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8</a:t>
            </a:fld>
            <a:endParaRPr lang="en-SG"/>
          </a:p>
        </p:txBody>
      </p:sp>
    </p:spTree>
    <p:extLst>
      <p:ext uri="{BB962C8B-B14F-4D97-AF65-F5344CB8AC3E}">
        <p14:creationId xmlns:p14="http://schemas.microsoft.com/office/powerpoint/2010/main" val="671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1930-CDB7-459B-BCEE-4942611710B1}" type="slidenum">
              <a:rPr lang="en-SG" smtClean="0"/>
              <a:t>9</a:t>
            </a:fld>
            <a:endParaRPr lang="en-SG"/>
          </a:p>
        </p:txBody>
      </p:sp>
    </p:spTree>
    <p:extLst>
      <p:ext uri="{BB962C8B-B14F-4D97-AF65-F5344CB8AC3E}">
        <p14:creationId xmlns:p14="http://schemas.microsoft.com/office/powerpoint/2010/main" val="421231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21BF-0647-4741-94F2-EAD7E3A88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79ED-FAEC-4F52-809B-AC38D4F6B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E1023-4D25-4B16-A755-D542EB32037E}"/>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5" name="Footer Placeholder 4">
            <a:extLst>
              <a:ext uri="{FF2B5EF4-FFF2-40B4-BE49-F238E27FC236}">
                <a16:creationId xmlns:a16="http://schemas.microsoft.com/office/drawing/2014/main" id="{35428416-D127-43B8-A5CF-D7F3996D5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BB955-827E-4539-9543-C271BF95FBED}"/>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164034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91C7-67B3-4A12-9AA6-15015061D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9E021-4537-4DEA-A191-1A38514248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E2C70-1C8B-425E-A5B5-483403949B6B}"/>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5" name="Footer Placeholder 4">
            <a:extLst>
              <a:ext uri="{FF2B5EF4-FFF2-40B4-BE49-F238E27FC236}">
                <a16:creationId xmlns:a16="http://schemas.microsoft.com/office/drawing/2014/main" id="{C6CBEF28-80B8-4D56-83CA-6C8EB4490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970CF-860B-46D7-B80B-5EAD3F918A9D}"/>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42923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29615-B682-4A3E-914C-FA98EA2B02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EF997-87C3-44B8-822E-98B68CCDBD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28E12-344D-46FC-8183-9513EF4C97E4}"/>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5" name="Footer Placeholder 4">
            <a:extLst>
              <a:ext uri="{FF2B5EF4-FFF2-40B4-BE49-F238E27FC236}">
                <a16:creationId xmlns:a16="http://schemas.microsoft.com/office/drawing/2014/main" id="{39415761-1C25-404D-94A7-59B56916D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4DAB3-A826-47D6-AD40-3120EDEE3CF8}"/>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300685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42A3-F368-494A-B2F5-4FD79EC3F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E4756-4E83-4D68-AA1A-5413C7943E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55E2D-4CCD-47F5-AF6C-9EAB9E8D4421}"/>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5" name="Footer Placeholder 4">
            <a:extLst>
              <a:ext uri="{FF2B5EF4-FFF2-40B4-BE49-F238E27FC236}">
                <a16:creationId xmlns:a16="http://schemas.microsoft.com/office/drawing/2014/main" id="{A19EC854-177A-47DF-9AAC-0294EFE9B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4284E-54CA-4FD9-8114-18FB5CE43CE6}"/>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145725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7E50-AF28-4EE6-BDC2-D8AF4F5B6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68D2E7-8333-4125-BD5D-5C94897EF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779E42-A666-4AC1-86F8-9618B70FCA2F}"/>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5" name="Footer Placeholder 4">
            <a:extLst>
              <a:ext uri="{FF2B5EF4-FFF2-40B4-BE49-F238E27FC236}">
                <a16:creationId xmlns:a16="http://schemas.microsoft.com/office/drawing/2014/main" id="{D771D49B-3169-45E7-9B8F-BF05278B8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44D18-FEE9-421D-82B4-69D27276FCF6}"/>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285256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7873-A618-4AF1-955B-DE4D7D6E8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0CEDB-3FBC-49C0-A307-E7C5BDFDFB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A59A6-A30C-4327-8826-88C8366F5D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D91797-D0A1-466C-AB06-B813569A973F}"/>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6" name="Footer Placeholder 5">
            <a:extLst>
              <a:ext uri="{FF2B5EF4-FFF2-40B4-BE49-F238E27FC236}">
                <a16:creationId xmlns:a16="http://schemas.microsoft.com/office/drawing/2014/main" id="{B61AE4B2-C20F-4073-A75D-737B6A727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701A1-8941-425A-B40C-9C127F323095}"/>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10257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99D0-D72A-48C9-BAA3-253A84EB7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7D2CA-197F-48AB-8E03-B0F64C392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EBF3A7-7E4F-4B3C-B592-27D84EB4AD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A1B1FE-E4BC-4ACD-9CBA-DC2EE72A1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7E1E6D-A306-42CC-911B-2D82CA74BD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43D33-A79C-41E9-AE2E-D663544E80A4}"/>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8" name="Footer Placeholder 7">
            <a:extLst>
              <a:ext uri="{FF2B5EF4-FFF2-40B4-BE49-F238E27FC236}">
                <a16:creationId xmlns:a16="http://schemas.microsoft.com/office/drawing/2014/main" id="{F39FEDE4-BAF4-4800-8EFE-170999FEE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BD4321-479E-4524-874D-855CBBD61D3E}"/>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1573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7B22-B948-4738-8534-2D3156002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47F719-8180-4DFF-ADE7-DB87E15CB858}"/>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4" name="Footer Placeholder 3">
            <a:extLst>
              <a:ext uri="{FF2B5EF4-FFF2-40B4-BE49-F238E27FC236}">
                <a16:creationId xmlns:a16="http://schemas.microsoft.com/office/drawing/2014/main" id="{A2B09BEE-5823-4EA4-AA2E-D6F51FDC75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E6CDA-10FB-446E-B9DE-686F26AE6F68}"/>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425861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39F63-4126-4CD6-9D75-948BB3A5E606}"/>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3" name="Footer Placeholder 2">
            <a:extLst>
              <a:ext uri="{FF2B5EF4-FFF2-40B4-BE49-F238E27FC236}">
                <a16:creationId xmlns:a16="http://schemas.microsoft.com/office/drawing/2014/main" id="{A47E7301-E49C-4624-9676-BB83CB27C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B7077-5D06-4C11-BEAA-BB2EE44F1248}"/>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15415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1B2-F1E7-4F5A-86E7-2156DFA6E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1A9AD-A759-4209-81C4-B0739D48F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861A34-8862-4167-BA1A-97D418FD3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5B3CD0-848A-4E73-B023-9C6D5BF28C18}"/>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6" name="Footer Placeholder 5">
            <a:extLst>
              <a:ext uri="{FF2B5EF4-FFF2-40B4-BE49-F238E27FC236}">
                <a16:creationId xmlns:a16="http://schemas.microsoft.com/office/drawing/2014/main" id="{E63328B8-066C-4DCF-8583-C8B902B61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BBCFB-E6F0-4264-9A35-CA0161501F22}"/>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22595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5BB0-3590-472A-B2A0-99202853E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4331A1-B05B-43CF-B0F9-A0D136425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5D6C7-09E9-4679-869F-729ADFD35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F4E254-4AFB-46CD-AFE8-A7D342E1059F}"/>
              </a:ext>
            </a:extLst>
          </p:cNvPr>
          <p:cNvSpPr>
            <a:spLocks noGrp="1"/>
          </p:cNvSpPr>
          <p:nvPr>
            <p:ph type="dt" sz="half" idx="10"/>
          </p:nvPr>
        </p:nvSpPr>
        <p:spPr/>
        <p:txBody>
          <a:bodyPr/>
          <a:lstStyle/>
          <a:p>
            <a:fld id="{5D026A41-6059-4473-A65D-B6541A269445}" type="datetimeFigureOut">
              <a:rPr lang="en-US" smtClean="0"/>
              <a:t>9/4/2021</a:t>
            </a:fld>
            <a:endParaRPr lang="en-US"/>
          </a:p>
        </p:txBody>
      </p:sp>
      <p:sp>
        <p:nvSpPr>
          <p:cNvPr id="6" name="Footer Placeholder 5">
            <a:extLst>
              <a:ext uri="{FF2B5EF4-FFF2-40B4-BE49-F238E27FC236}">
                <a16:creationId xmlns:a16="http://schemas.microsoft.com/office/drawing/2014/main" id="{5C180BF3-2D22-4E6F-85CC-7C75D7ABF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211EA-EFA3-47CF-BD79-130581F9011D}"/>
              </a:ext>
            </a:extLst>
          </p:cNvPr>
          <p:cNvSpPr>
            <a:spLocks noGrp="1"/>
          </p:cNvSpPr>
          <p:nvPr>
            <p:ph type="sldNum" sz="quarter" idx="12"/>
          </p:nvPr>
        </p:nvSpPr>
        <p:spPr/>
        <p:txBody>
          <a:bodyPr/>
          <a:lstStyle/>
          <a:p>
            <a:fld id="{018B51AA-8C59-42D5-9E5A-CD79C3D434C4}" type="slidenum">
              <a:rPr lang="en-US" smtClean="0"/>
              <a:t>‹#›</a:t>
            </a:fld>
            <a:endParaRPr lang="en-US"/>
          </a:p>
        </p:txBody>
      </p:sp>
    </p:spTree>
    <p:extLst>
      <p:ext uri="{BB962C8B-B14F-4D97-AF65-F5344CB8AC3E}">
        <p14:creationId xmlns:p14="http://schemas.microsoft.com/office/powerpoint/2010/main" val="90421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26566-CDFD-4B63-B92A-AD4ECF3DA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AE87D4-6E02-42E4-B8F7-79B0A8060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F2E35-5BB9-411E-B889-7B82C561F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26A41-6059-4473-A65D-B6541A269445}" type="datetimeFigureOut">
              <a:rPr lang="en-US" smtClean="0"/>
              <a:t>9/4/2021</a:t>
            </a:fld>
            <a:endParaRPr lang="en-US"/>
          </a:p>
        </p:txBody>
      </p:sp>
      <p:sp>
        <p:nvSpPr>
          <p:cNvPr id="5" name="Footer Placeholder 4">
            <a:extLst>
              <a:ext uri="{FF2B5EF4-FFF2-40B4-BE49-F238E27FC236}">
                <a16:creationId xmlns:a16="http://schemas.microsoft.com/office/drawing/2014/main" id="{EC3AED5A-2DF7-4792-9B18-BAA2B2BCA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33E43C-AABF-48E9-B618-2A003C227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B51AA-8C59-42D5-9E5A-CD79C3D434C4}" type="slidenum">
              <a:rPr lang="en-US" smtClean="0"/>
              <a:t>‹#›</a:t>
            </a:fld>
            <a:endParaRPr lang="en-US"/>
          </a:p>
        </p:txBody>
      </p:sp>
    </p:spTree>
    <p:extLst>
      <p:ext uri="{BB962C8B-B14F-4D97-AF65-F5344CB8AC3E}">
        <p14:creationId xmlns:p14="http://schemas.microsoft.com/office/powerpoint/2010/main" val="405345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D58C-E5D4-4397-8288-7487317D423A}"/>
              </a:ext>
            </a:extLst>
          </p:cNvPr>
          <p:cNvSpPr>
            <a:spLocks noGrp="1"/>
          </p:cNvSpPr>
          <p:nvPr>
            <p:ph type="ctrTitle"/>
          </p:nvPr>
        </p:nvSpPr>
        <p:spPr>
          <a:xfrm>
            <a:off x="180870" y="2474899"/>
            <a:ext cx="11830259" cy="1908201"/>
          </a:xfrm>
        </p:spPr>
        <p:txBody>
          <a:bodyPr>
            <a:normAutofit fontScale="90000"/>
          </a:bodyPr>
          <a:lstStyle/>
          <a:p>
            <a:pPr marL="0" indent="0" algn="ctr">
              <a:buNone/>
            </a:pPr>
            <a:r>
              <a:rPr lang="en-US" dirty="0"/>
              <a:t> </a:t>
            </a:r>
            <a:r>
              <a:rPr lang="en-US" sz="6000" b="1" dirty="0"/>
              <a:t>CS2105 </a:t>
            </a:r>
            <a:br>
              <a:rPr lang="en-US" sz="6000" dirty="0"/>
            </a:br>
            <a:r>
              <a:rPr lang="en-US" sz="6000" dirty="0"/>
              <a:t>Introduction to Computer Networks</a:t>
            </a:r>
            <a:br>
              <a:rPr lang="en-US" sz="6000" dirty="0"/>
            </a:br>
            <a:r>
              <a:rPr lang="en-US" sz="6000" dirty="0"/>
              <a:t>Tutorial 3</a:t>
            </a:r>
            <a:endParaRPr lang="en-US" sz="6000" dirty="0">
              <a:highlight>
                <a:srgbClr val="FFFF00"/>
              </a:highlight>
            </a:endParaRPr>
          </a:p>
        </p:txBody>
      </p:sp>
    </p:spTree>
    <p:extLst>
      <p:ext uri="{BB962C8B-B14F-4D97-AF65-F5344CB8AC3E}">
        <p14:creationId xmlns:p14="http://schemas.microsoft.com/office/powerpoint/2010/main" val="95286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269789" y="-24714"/>
            <a:ext cx="10515600" cy="1325563"/>
          </a:xfrm>
        </p:spPr>
        <p:txBody>
          <a:bodyPr/>
          <a:lstStyle/>
          <a:p>
            <a:r>
              <a:rPr lang="en-US" dirty="0"/>
              <a:t>Question 4</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158579" y="1121290"/>
            <a:ext cx="6288045" cy="5341294"/>
          </a:xfrm>
        </p:spPr>
        <p:txBody>
          <a:bodyPr>
            <a:normAutofit/>
          </a:bodyPr>
          <a:lstStyle/>
          <a:p>
            <a:pPr marL="0" indent="0">
              <a:buNone/>
            </a:pPr>
            <a:r>
              <a:rPr lang="en-US" dirty="0"/>
              <a:t>Suppose a process in Host C has a UDP socket with port number 6789. Suppose both Host A and Host B each sends a UDP segment to Host C with destination port number 6789. Will both of these segments be directed to the same socket at Host C? If so, how will the process at Host C know that these two segments originated from two different hosts? </a:t>
            </a:r>
          </a:p>
          <a:p>
            <a:pPr marL="0" indent="0">
              <a:buNone/>
            </a:pPr>
            <a:r>
              <a:rPr lang="en-SG" b="1" dirty="0">
                <a:solidFill>
                  <a:srgbClr val="FF0000"/>
                </a:solidFill>
              </a:rPr>
              <a:t>Yes, both segments will be directed to the same socket. Sock APIs are available for programmers to learn the IP address of the origin of a packet.</a:t>
            </a:r>
            <a:endParaRPr lang="en-US" dirty="0">
              <a:solidFill>
                <a:srgbClr val="FF0000"/>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DF01AB46-F5C8-1A4F-869F-23C279D4C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016" y="1927654"/>
            <a:ext cx="5567984" cy="3448682"/>
          </a:xfrm>
          <a:prstGeom prst="rect">
            <a:avLst/>
          </a:prstGeom>
        </p:spPr>
      </p:pic>
    </p:spTree>
    <p:extLst>
      <p:ext uri="{BB962C8B-B14F-4D97-AF65-F5344CB8AC3E}">
        <p14:creationId xmlns:p14="http://schemas.microsoft.com/office/powerpoint/2010/main" val="288546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p:txBody>
          <a:bodyPr/>
          <a:lstStyle/>
          <a:p>
            <a:pPr marL="0" indent="0">
              <a:buNone/>
            </a:pPr>
            <a:r>
              <a:rPr lang="en-US" dirty="0"/>
              <a:t>a) Suppose you have the following 2 bytes: </a:t>
            </a:r>
            <a:r>
              <a:rPr lang="en-US" b="1" dirty="0"/>
              <a:t>01011100 </a:t>
            </a:r>
            <a:r>
              <a:rPr lang="en-US" dirty="0"/>
              <a:t>and </a:t>
            </a:r>
            <a:r>
              <a:rPr lang="en-US" b="1" dirty="0"/>
              <a:t>01100101</a:t>
            </a:r>
            <a:r>
              <a:rPr lang="en-US" dirty="0"/>
              <a:t>. What is the 1’s complement of the sum of these 2 bytes? </a:t>
            </a:r>
          </a:p>
          <a:p>
            <a:pPr marL="0" indent="0">
              <a:buNone/>
            </a:pPr>
            <a:r>
              <a:rPr lang="en-US" b="1" dirty="0">
                <a:solidFill>
                  <a:srgbClr val="FF0000"/>
                </a:solidFill>
              </a:rPr>
              <a:t>01011100</a:t>
            </a:r>
          </a:p>
          <a:p>
            <a:pPr marL="0" indent="0">
              <a:buNone/>
            </a:pPr>
            <a:r>
              <a:rPr lang="en-US" b="1" u="sng" dirty="0">
                <a:solidFill>
                  <a:srgbClr val="FF0000"/>
                </a:solidFill>
              </a:rPr>
              <a:t>01100101</a:t>
            </a:r>
          </a:p>
          <a:p>
            <a:pPr marL="0" indent="0">
              <a:buNone/>
            </a:pPr>
            <a:r>
              <a:rPr lang="en-US" b="1" dirty="0">
                <a:solidFill>
                  <a:srgbClr val="FF0000"/>
                </a:solidFill>
              </a:rPr>
              <a:t>11000001</a:t>
            </a:r>
          </a:p>
          <a:p>
            <a:pPr marL="0" indent="0">
              <a:buNone/>
            </a:pPr>
            <a:r>
              <a:rPr lang="en-US" b="1" dirty="0">
                <a:solidFill>
                  <a:srgbClr val="0070C0"/>
                </a:solidFill>
              </a:rPr>
              <a:t>00111110</a:t>
            </a:r>
          </a:p>
          <a:p>
            <a:pPr marL="0" indent="0">
              <a:buNone/>
            </a:pPr>
            <a:endParaRPr lang="en-US" b="1" dirty="0">
              <a:solidFill>
                <a:srgbClr val="FF0000"/>
              </a:solidFill>
            </a:endParaRPr>
          </a:p>
          <a:p>
            <a:pPr marL="0" indent="0">
              <a:buNone/>
            </a:pPr>
            <a:r>
              <a:rPr lang="en-US" b="1" dirty="0">
                <a:solidFill>
                  <a:srgbClr val="FF0000"/>
                </a:solidFill>
              </a:rPr>
              <a:t>Sum: 11000001, checksum: 00111110</a:t>
            </a:r>
            <a:r>
              <a:rPr lang="en-US" b="1" dirty="0"/>
              <a:t> </a:t>
            </a:r>
            <a:endParaRPr lang="en-US" dirty="0"/>
          </a:p>
        </p:txBody>
      </p:sp>
    </p:spTree>
    <p:extLst>
      <p:ext uri="{BB962C8B-B14F-4D97-AF65-F5344CB8AC3E}">
        <p14:creationId xmlns:p14="http://schemas.microsoft.com/office/powerpoint/2010/main" val="400749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p:txBody>
          <a:bodyPr>
            <a:normAutofit fontScale="92500" lnSpcReduction="20000"/>
          </a:bodyPr>
          <a:lstStyle/>
          <a:p>
            <a:pPr marL="0" indent="0">
              <a:buNone/>
            </a:pPr>
            <a:r>
              <a:rPr lang="en-US" dirty="0"/>
              <a:t>b) Suppose you have the following 2 bytes: </a:t>
            </a:r>
            <a:r>
              <a:rPr lang="en-US" b="1" dirty="0"/>
              <a:t>11011010 </a:t>
            </a:r>
            <a:r>
              <a:rPr lang="en-US" dirty="0"/>
              <a:t>and </a:t>
            </a:r>
            <a:r>
              <a:rPr lang="en-US" b="1" dirty="0"/>
              <a:t>01100101</a:t>
            </a:r>
            <a:r>
              <a:rPr lang="en-US" dirty="0"/>
              <a:t>. What is the 1’s complement of the sum of these 2 bytes? </a:t>
            </a:r>
          </a:p>
          <a:p>
            <a:pPr marL="0" indent="0">
              <a:buNone/>
            </a:pPr>
            <a:r>
              <a:rPr lang="en-US" dirty="0"/>
              <a:t>(Hint: if carry after 8 bit, add it to the LSB)</a:t>
            </a:r>
          </a:p>
          <a:p>
            <a:pPr marL="0" indent="0">
              <a:buNone/>
            </a:pPr>
            <a:r>
              <a:rPr lang="en-US" b="1" dirty="0">
                <a:solidFill>
                  <a:srgbClr val="FF0000"/>
                </a:solidFill>
              </a:rPr>
              <a:t>   11011010</a:t>
            </a:r>
          </a:p>
          <a:p>
            <a:pPr marL="0" indent="0">
              <a:buNone/>
            </a:pPr>
            <a:r>
              <a:rPr lang="en-US" b="1" u="sng" dirty="0">
                <a:solidFill>
                  <a:srgbClr val="FF0000"/>
                </a:solidFill>
              </a:rPr>
              <a:t>   01100101</a:t>
            </a:r>
          </a:p>
          <a:p>
            <a:pPr marL="0" indent="0">
              <a:buNone/>
            </a:pPr>
            <a:r>
              <a:rPr lang="en-US" dirty="0"/>
              <a:t> </a:t>
            </a:r>
            <a:r>
              <a:rPr lang="en-US" b="1" dirty="0">
                <a:solidFill>
                  <a:srgbClr val="00B0F0"/>
                </a:solidFill>
              </a:rPr>
              <a:t>1</a:t>
            </a:r>
            <a:r>
              <a:rPr lang="en-US" b="1" dirty="0">
                <a:solidFill>
                  <a:srgbClr val="FF0000"/>
                </a:solidFill>
              </a:rPr>
              <a:t>00111111</a:t>
            </a:r>
          </a:p>
          <a:p>
            <a:pPr marL="0" indent="0">
              <a:buNone/>
            </a:pPr>
            <a:r>
              <a:rPr lang="en-US" b="1" dirty="0">
                <a:solidFill>
                  <a:srgbClr val="FF0000"/>
                </a:solidFill>
              </a:rPr>
              <a:t>   </a:t>
            </a:r>
            <a:r>
              <a:rPr lang="en-US" b="1" u="sng" dirty="0">
                <a:solidFill>
                  <a:srgbClr val="FF0000"/>
                </a:solidFill>
              </a:rPr>
              <a:t>                </a:t>
            </a:r>
            <a:r>
              <a:rPr lang="en-US" b="1" u="sng" dirty="0">
                <a:solidFill>
                  <a:srgbClr val="00B0F0"/>
                </a:solidFill>
              </a:rPr>
              <a:t>1</a:t>
            </a:r>
          </a:p>
          <a:p>
            <a:pPr marL="0" indent="0">
              <a:buNone/>
            </a:pPr>
            <a:r>
              <a:rPr lang="en-US" dirty="0"/>
              <a:t>   </a:t>
            </a:r>
            <a:r>
              <a:rPr lang="en-US" b="1" dirty="0">
                <a:solidFill>
                  <a:srgbClr val="FF0000"/>
                </a:solidFill>
              </a:rPr>
              <a:t>01000000</a:t>
            </a:r>
          </a:p>
          <a:p>
            <a:pPr marL="0" indent="0">
              <a:buNone/>
            </a:pPr>
            <a:r>
              <a:rPr lang="en-US" b="1" dirty="0">
                <a:solidFill>
                  <a:srgbClr val="FF0000"/>
                </a:solidFill>
              </a:rPr>
              <a:t>   </a:t>
            </a:r>
            <a:r>
              <a:rPr lang="en-US" b="1" dirty="0">
                <a:solidFill>
                  <a:srgbClr val="0070C0"/>
                </a:solidFill>
              </a:rPr>
              <a:t>10111111</a:t>
            </a:r>
          </a:p>
          <a:p>
            <a:pPr marL="0" indent="0">
              <a:buNone/>
            </a:pPr>
            <a:endParaRPr lang="en-US" b="1" dirty="0">
              <a:solidFill>
                <a:srgbClr val="FF0000"/>
              </a:solidFill>
            </a:endParaRPr>
          </a:p>
          <a:p>
            <a:pPr marL="0" indent="0">
              <a:buNone/>
            </a:pPr>
            <a:r>
              <a:rPr lang="en-US" b="1" dirty="0">
                <a:solidFill>
                  <a:srgbClr val="FF0000"/>
                </a:solidFill>
              </a:rPr>
              <a:t>Sum: 01000000, checksum: 10111111 </a:t>
            </a:r>
            <a:endParaRPr lang="en-US" dirty="0">
              <a:solidFill>
                <a:srgbClr val="FF0000"/>
              </a:solidFill>
            </a:endParaRPr>
          </a:p>
        </p:txBody>
      </p:sp>
    </p:spTree>
    <p:extLst>
      <p:ext uri="{BB962C8B-B14F-4D97-AF65-F5344CB8AC3E}">
        <p14:creationId xmlns:p14="http://schemas.microsoft.com/office/powerpoint/2010/main" val="142588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p:txBody>
          <a:bodyPr>
            <a:normAutofit fontScale="92500" lnSpcReduction="10000"/>
          </a:bodyPr>
          <a:lstStyle/>
          <a:p>
            <a:pPr marL="0" indent="0">
              <a:buNone/>
            </a:pPr>
            <a:r>
              <a:rPr lang="en-US" dirty="0"/>
              <a:t>Suppose that UDP receiver computes the checksum for the received UDP segment and finds that it matches the value carried in the checksum field. Can the receiver be absolutely certain that no bit errors have occurred? You may use Q5 as an example to explain. </a:t>
            </a:r>
          </a:p>
          <a:p>
            <a:pPr marL="0" indent="0">
              <a:buNone/>
            </a:pPr>
            <a:endParaRPr lang="en-US" b="1" dirty="0"/>
          </a:p>
          <a:p>
            <a:pPr marL="0" indent="0">
              <a:buNone/>
            </a:pPr>
            <a:r>
              <a:rPr lang="en-US" b="1" dirty="0">
                <a:solidFill>
                  <a:srgbClr val="FF0000"/>
                </a:solidFill>
              </a:rPr>
              <a:t>If sender transmits the following two bytes: 01</a:t>
            </a:r>
            <a:r>
              <a:rPr lang="en-US" b="1" dirty="0">
                <a:solidFill>
                  <a:schemeClr val="accent1"/>
                </a:solidFill>
              </a:rPr>
              <a:t>0</a:t>
            </a:r>
            <a:r>
              <a:rPr lang="en-US" b="1" dirty="0">
                <a:solidFill>
                  <a:srgbClr val="FF0000"/>
                </a:solidFill>
              </a:rPr>
              <a:t>11100 and 01</a:t>
            </a:r>
            <a:r>
              <a:rPr lang="en-US" b="1" dirty="0">
                <a:solidFill>
                  <a:schemeClr val="accent1"/>
                </a:solidFill>
              </a:rPr>
              <a:t>1</a:t>
            </a:r>
            <a:r>
              <a:rPr lang="en-US" b="1" dirty="0">
                <a:solidFill>
                  <a:srgbClr val="FF0000"/>
                </a:solidFill>
              </a:rPr>
              <a:t>00101, and the two bits highlighted in blue flip, then checksum remains unchanged and receiver will fail to detect this error. </a:t>
            </a:r>
          </a:p>
          <a:p>
            <a:pPr marL="0" indent="0">
              <a:buNone/>
            </a:pPr>
            <a:endParaRPr lang="en-US" b="1" dirty="0">
              <a:solidFill>
                <a:srgbClr val="FF0000"/>
              </a:solidFill>
            </a:endParaRPr>
          </a:p>
          <a:p>
            <a:pPr marL="0" indent="0">
              <a:buNone/>
            </a:pPr>
            <a:r>
              <a:rPr lang="en-US" b="1" dirty="0">
                <a:solidFill>
                  <a:srgbClr val="FF0000"/>
                </a:solidFill>
              </a:rPr>
              <a:t>01</a:t>
            </a:r>
            <a:r>
              <a:rPr lang="en-US" b="1" dirty="0">
                <a:solidFill>
                  <a:srgbClr val="0070C0"/>
                </a:solidFill>
              </a:rPr>
              <a:t>0</a:t>
            </a:r>
            <a:r>
              <a:rPr lang="en-US" b="1" dirty="0">
                <a:solidFill>
                  <a:srgbClr val="FF0000"/>
                </a:solidFill>
              </a:rPr>
              <a:t>11100	01</a:t>
            </a:r>
            <a:r>
              <a:rPr lang="en-US" b="1" dirty="0">
                <a:solidFill>
                  <a:srgbClr val="0070C0"/>
                </a:solidFill>
              </a:rPr>
              <a:t>1</a:t>
            </a:r>
            <a:r>
              <a:rPr lang="en-US" b="1" dirty="0">
                <a:solidFill>
                  <a:srgbClr val="FF0000"/>
                </a:solidFill>
              </a:rPr>
              <a:t>11100</a:t>
            </a:r>
          </a:p>
          <a:p>
            <a:pPr marL="0" indent="0">
              <a:buNone/>
            </a:pPr>
            <a:r>
              <a:rPr lang="en-US" b="1" u="sng" dirty="0">
                <a:solidFill>
                  <a:srgbClr val="FF0000"/>
                </a:solidFill>
              </a:rPr>
              <a:t>01</a:t>
            </a:r>
            <a:r>
              <a:rPr lang="en-US" b="1" u="sng" dirty="0">
                <a:solidFill>
                  <a:srgbClr val="0070C0"/>
                </a:solidFill>
              </a:rPr>
              <a:t>1</a:t>
            </a:r>
            <a:r>
              <a:rPr lang="en-US" b="1" u="sng" dirty="0">
                <a:solidFill>
                  <a:srgbClr val="FF0000"/>
                </a:solidFill>
              </a:rPr>
              <a:t>00101</a:t>
            </a:r>
            <a:r>
              <a:rPr lang="en-US" b="1" dirty="0">
                <a:solidFill>
                  <a:srgbClr val="FF0000"/>
                </a:solidFill>
              </a:rPr>
              <a:t>	</a:t>
            </a:r>
            <a:r>
              <a:rPr lang="en-US" b="1" u="sng" dirty="0">
                <a:solidFill>
                  <a:srgbClr val="FF0000"/>
                </a:solidFill>
              </a:rPr>
              <a:t>01</a:t>
            </a:r>
            <a:r>
              <a:rPr lang="en-US" b="1" u="sng" dirty="0">
                <a:solidFill>
                  <a:srgbClr val="0070C0"/>
                </a:solidFill>
              </a:rPr>
              <a:t>0</a:t>
            </a:r>
            <a:r>
              <a:rPr lang="en-US" b="1" u="sng" dirty="0">
                <a:solidFill>
                  <a:srgbClr val="FF0000"/>
                </a:solidFill>
              </a:rPr>
              <a:t>00101</a:t>
            </a:r>
            <a:endParaRPr lang="en-US" u="sng" dirty="0">
              <a:solidFill>
                <a:srgbClr val="FF0000"/>
              </a:solidFill>
            </a:endParaRPr>
          </a:p>
          <a:p>
            <a:pPr marL="0" indent="0">
              <a:buNone/>
            </a:pPr>
            <a:endParaRPr lang="en-US" dirty="0">
              <a:solidFill>
                <a:srgbClr val="FF0000"/>
              </a:solidFill>
            </a:endParaRPr>
          </a:p>
        </p:txBody>
      </p:sp>
      <p:cxnSp>
        <p:nvCxnSpPr>
          <p:cNvPr id="5" name="Straight Arrow Connector 4">
            <a:extLst>
              <a:ext uri="{FF2B5EF4-FFF2-40B4-BE49-F238E27FC236}">
                <a16:creationId xmlns:a16="http://schemas.microsoft.com/office/drawing/2014/main" id="{32E82BCC-98C0-D941-873D-2AFE599145AD}"/>
              </a:ext>
            </a:extLst>
          </p:cNvPr>
          <p:cNvCxnSpPr/>
          <p:nvPr/>
        </p:nvCxnSpPr>
        <p:spPr>
          <a:xfrm>
            <a:off x="2377440" y="5589270"/>
            <a:ext cx="2400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2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150506"/>
            <a:ext cx="10515600" cy="1325563"/>
          </a:xfrm>
        </p:spPr>
        <p:txBody>
          <a:bodyPr/>
          <a:lstStyle/>
          <a:p>
            <a:r>
              <a:rPr lang="en-US" dirty="0"/>
              <a:t>Question 7</a:t>
            </a:r>
          </a:p>
        </p:txBody>
      </p:sp>
      <p:sp>
        <p:nvSpPr>
          <p:cNvPr id="7" name="TextBox 6">
            <a:extLst>
              <a:ext uri="{FF2B5EF4-FFF2-40B4-BE49-F238E27FC236}">
                <a16:creationId xmlns:a16="http://schemas.microsoft.com/office/drawing/2014/main" id="{8DE40AE9-FE52-45C6-85FE-AED87B1B21AE}"/>
              </a:ext>
            </a:extLst>
          </p:cNvPr>
          <p:cNvSpPr txBox="1"/>
          <p:nvPr/>
        </p:nvSpPr>
        <p:spPr>
          <a:xfrm flipH="1">
            <a:off x="2688437" y="6044712"/>
            <a:ext cx="1139985" cy="369332"/>
          </a:xfrm>
          <a:prstGeom prst="rect">
            <a:avLst/>
          </a:prstGeom>
          <a:noFill/>
        </p:spPr>
        <p:txBody>
          <a:bodyPr wrap="square" rtlCol="0">
            <a:spAutoFit/>
          </a:bodyPr>
          <a:lstStyle/>
          <a:p>
            <a:r>
              <a:rPr lang="en-SG" b="1" dirty="0"/>
              <a:t>Problem</a:t>
            </a:r>
          </a:p>
        </p:txBody>
      </p:sp>
      <p:sp>
        <p:nvSpPr>
          <p:cNvPr id="8" name="TextBox 7">
            <a:extLst>
              <a:ext uri="{FF2B5EF4-FFF2-40B4-BE49-F238E27FC236}">
                <a16:creationId xmlns:a16="http://schemas.microsoft.com/office/drawing/2014/main" id="{096ABDB8-D857-4298-A5CA-0A7A0E5B9165}"/>
              </a:ext>
            </a:extLst>
          </p:cNvPr>
          <p:cNvSpPr txBox="1"/>
          <p:nvPr/>
        </p:nvSpPr>
        <p:spPr>
          <a:xfrm flipH="1">
            <a:off x="8819607" y="6015391"/>
            <a:ext cx="1139985" cy="369332"/>
          </a:xfrm>
          <a:prstGeom prst="rect">
            <a:avLst/>
          </a:prstGeom>
          <a:noFill/>
        </p:spPr>
        <p:txBody>
          <a:bodyPr wrap="square" rtlCol="0">
            <a:spAutoFit/>
          </a:bodyPr>
          <a:lstStyle/>
          <a:p>
            <a:r>
              <a:rPr lang="en-SG" b="1" dirty="0"/>
              <a:t>Solution</a:t>
            </a:r>
          </a:p>
        </p:txBody>
      </p:sp>
      <p:pic>
        <p:nvPicPr>
          <p:cNvPr id="9" name="Picture 8">
            <a:extLst>
              <a:ext uri="{FF2B5EF4-FFF2-40B4-BE49-F238E27FC236}">
                <a16:creationId xmlns:a16="http://schemas.microsoft.com/office/drawing/2014/main" id="{02929CFD-D2BE-4E57-979E-69678B60DC38}"/>
              </a:ext>
            </a:extLst>
          </p:cNvPr>
          <p:cNvPicPr>
            <a:picLocks noChangeAspect="1"/>
          </p:cNvPicPr>
          <p:nvPr/>
        </p:nvPicPr>
        <p:blipFill rotWithShape="1">
          <a:blip r:embed="rId3"/>
          <a:srcRect b="14824"/>
          <a:stretch/>
        </p:blipFill>
        <p:spPr>
          <a:xfrm>
            <a:off x="7724997" y="3310915"/>
            <a:ext cx="2958681" cy="2704475"/>
          </a:xfrm>
          <a:prstGeom prst="rect">
            <a:avLst/>
          </a:prstGeom>
        </p:spPr>
      </p:pic>
      <p:sp>
        <p:nvSpPr>
          <p:cNvPr id="11" name="Content Placeholder 2">
            <a:extLst>
              <a:ext uri="{FF2B5EF4-FFF2-40B4-BE49-F238E27FC236}">
                <a16:creationId xmlns:a16="http://schemas.microsoft.com/office/drawing/2014/main" id="{00569B2D-40C1-4953-920B-8BECEAE6926F}"/>
              </a:ext>
            </a:extLst>
          </p:cNvPr>
          <p:cNvSpPr>
            <a:spLocks noGrp="1"/>
          </p:cNvSpPr>
          <p:nvPr>
            <p:ph idx="1"/>
          </p:nvPr>
        </p:nvSpPr>
        <p:spPr>
          <a:xfrm>
            <a:off x="838200" y="1251481"/>
            <a:ext cx="10515600" cy="5606519"/>
          </a:xfrm>
        </p:spPr>
        <p:txBody>
          <a:bodyPr/>
          <a:lstStyle/>
          <a:p>
            <a:pPr marL="0" indent="0">
              <a:buNone/>
            </a:pPr>
            <a:r>
              <a:rPr lang="en-US" dirty="0"/>
              <a:t>In our </a:t>
            </a:r>
            <a:r>
              <a:rPr lang="en-US" dirty="0" err="1"/>
              <a:t>rdt</a:t>
            </a:r>
            <a:r>
              <a:rPr lang="en-US" dirty="0"/>
              <a:t> protocols, why did we need to introduce sequence numbers?</a:t>
            </a:r>
            <a:endParaRPr lang="en-SG" dirty="0"/>
          </a:p>
          <a:p>
            <a:pPr marL="0" indent="0">
              <a:buNone/>
            </a:pPr>
            <a:endParaRPr lang="en-SG" dirty="0">
              <a:solidFill>
                <a:srgbClr val="FF0000"/>
              </a:solidFill>
            </a:endParaRPr>
          </a:p>
          <a:p>
            <a:pPr marL="0" indent="0">
              <a:buNone/>
            </a:pPr>
            <a:r>
              <a:rPr lang="en-SG" dirty="0">
                <a:solidFill>
                  <a:srgbClr val="FF0000"/>
                </a:solidFill>
              </a:rPr>
              <a:t>Sequence numbers are required for a receiver to find out whether an arriving packet contains new data or is a retransmission.</a:t>
            </a:r>
            <a:endParaRPr lang="en-US" dirty="0">
              <a:solidFill>
                <a:srgbClr val="FF0000"/>
              </a:solidFill>
            </a:endParaRPr>
          </a:p>
        </p:txBody>
      </p:sp>
      <p:pic>
        <p:nvPicPr>
          <p:cNvPr id="6" name="Picture 5">
            <a:extLst>
              <a:ext uri="{FF2B5EF4-FFF2-40B4-BE49-F238E27FC236}">
                <a16:creationId xmlns:a16="http://schemas.microsoft.com/office/drawing/2014/main" id="{96DCE520-4F16-4CED-B552-B2F3660EEA88}"/>
              </a:ext>
            </a:extLst>
          </p:cNvPr>
          <p:cNvPicPr>
            <a:picLocks noChangeAspect="1"/>
          </p:cNvPicPr>
          <p:nvPr/>
        </p:nvPicPr>
        <p:blipFill>
          <a:blip r:embed="rId4"/>
          <a:stretch>
            <a:fillRect/>
          </a:stretch>
        </p:blipFill>
        <p:spPr>
          <a:xfrm>
            <a:off x="1353020" y="3692037"/>
            <a:ext cx="4200525" cy="2352675"/>
          </a:xfrm>
          <a:prstGeom prst="rect">
            <a:avLst/>
          </a:prstGeom>
        </p:spPr>
      </p:pic>
    </p:spTree>
    <p:extLst>
      <p:ext uri="{BB962C8B-B14F-4D97-AF65-F5344CB8AC3E}">
        <p14:creationId xmlns:p14="http://schemas.microsoft.com/office/powerpoint/2010/main" val="174044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150506"/>
            <a:ext cx="10515600" cy="1325563"/>
          </a:xfrm>
        </p:spPr>
        <p:txBody>
          <a:bodyPr/>
          <a:lstStyle/>
          <a:p>
            <a:r>
              <a:rPr lang="en-US" dirty="0"/>
              <a:t>Question 7</a:t>
            </a:r>
          </a:p>
        </p:txBody>
      </p:sp>
      <p:sp>
        <p:nvSpPr>
          <p:cNvPr id="11" name="Content Placeholder 2">
            <a:extLst>
              <a:ext uri="{FF2B5EF4-FFF2-40B4-BE49-F238E27FC236}">
                <a16:creationId xmlns:a16="http://schemas.microsoft.com/office/drawing/2014/main" id="{00569B2D-40C1-4953-920B-8BECEAE6926F}"/>
              </a:ext>
            </a:extLst>
          </p:cNvPr>
          <p:cNvSpPr>
            <a:spLocks noGrp="1"/>
          </p:cNvSpPr>
          <p:nvPr>
            <p:ph idx="1"/>
          </p:nvPr>
        </p:nvSpPr>
        <p:spPr>
          <a:xfrm>
            <a:off x="838200" y="1251481"/>
            <a:ext cx="10515600" cy="5606519"/>
          </a:xfrm>
        </p:spPr>
        <p:txBody>
          <a:bodyPr/>
          <a:lstStyle/>
          <a:p>
            <a:pPr marL="0" indent="0">
              <a:buNone/>
            </a:pPr>
            <a:r>
              <a:rPr lang="en-US" dirty="0"/>
              <a:t>In our </a:t>
            </a:r>
            <a:r>
              <a:rPr lang="en-US" dirty="0" err="1"/>
              <a:t>rdt</a:t>
            </a:r>
            <a:r>
              <a:rPr lang="en-US" dirty="0"/>
              <a:t> protocols, why did we need to introduce sequence numbers?</a:t>
            </a:r>
            <a:endParaRPr lang="en-SG" dirty="0"/>
          </a:p>
          <a:p>
            <a:pPr marL="0" indent="0">
              <a:buNone/>
            </a:pPr>
            <a:endParaRPr lang="en-SG" dirty="0">
              <a:solidFill>
                <a:srgbClr val="FF0000"/>
              </a:solidFill>
            </a:endParaRPr>
          </a:p>
        </p:txBody>
      </p:sp>
      <p:pic>
        <p:nvPicPr>
          <p:cNvPr id="4" name="Picture 3" descr="Table&#10;&#10;Description automatically generated">
            <a:extLst>
              <a:ext uri="{FF2B5EF4-FFF2-40B4-BE49-F238E27FC236}">
                <a16:creationId xmlns:a16="http://schemas.microsoft.com/office/drawing/2014/main" id="{1AABF7F0-14F3-9544-A0A5-0E97B5CC6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09" y="2102731"/>
            <a:ext cx="7288530" cy="4325926"/>
          </a:xfrm>
          <a:prstGeom prst="rect">
            <a:avLst/>
          </a:prstGeom>
        </p:spPr>
      </p:pic>
    </p:spTree>
    <p:extLst>
      <p:ext uri="{BB962C8B-B14F-4D97-AF65-F5344CB8AC3E}">
        <p14:creationId xmlns:p14="http://schemas.microsoft.com/office/powerpoint/2010/main" val="411808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A6B53-F4C9-4028-85E0-30DC59288883}"/>
              </a:ext>
            </a:extLst>
          </p:cNvPr>
          <p:cNvSpPr>
            <a:spLocks noGrp="1"/>
          </p:cNvSpPr>
          <p:nvPr>
            <p:ph idx="1"/>
          </p:nvPr>
        </p:nvSpPr>
        <p:spPr>
          <a:xfrm>
            <a:off x="838200" y="501321"/>
            <a:ext cx="10618076" cy="5006099"/>
          </a:xfrm>
        </p:spPr>
        <p:txBody>
          <a:bodyPr>
            <a:normAutofit fontScale="92500" lnSpcReduction="10000"/>
          </a:bodyPr>
          <a:lstStyle/>
          <a:p>
            <a:pPr marL="0" indent="0">
              <a:buNone/>
            </a:pPr>
            <a:r>
              <a:rPr lang="en-SG" dirty="0"/>
              <a:t>A Web server supports both HTTP/1.0 and HTTP/1.1. So far 100 clients have downloaded a web page from the server, which contains 1 HTML file and 2 images. Half of the clients run HTTP/1.0 and the other half run HTTP/1.1.</a:t>
            </a:r>
          </a:p>
          <a:p>
            <a:pPr marL="0" indent="0">
              <a:buNone/>
            </a:pPr>
            <a:endParaRPr lang="en-SG" dirty="0"/>
          </a:p>
          <a:p>
            <a:pPr marL="0" indent="0">
              <a:buNone/>
            </a:pPr>
            <a:r>
              <a:rPr lang="en-SG" dirty="0"/>
              <a:t>How many sockets has the Web server ever created?</a:t>
            </a:r>
          </a:p>
          <a:p>
            <a:pPr marL="0" indent="0">
              <a:buNone/>
            </a:pPr>
            <a:endParaRPr lang="en-SG" dirty="0"/>
          </a:p>
          <a:p>
            <a:pPr marL="514350" indent="-514350">
              <a:buAutoNum type="alphaUcPeriod"/>
            </a:pPr>
            <a:r>
              <a:rPr lang="en-SG" dirty="0"/>
              <a:t>201</a:t>
            </a:r>
          </a:p>
          <a:p>
            <a:pPr marL="514350" indent="-514350">
              <a:buAutoNum type="alphaUcPeriod"/>
            </a:pPr>
            <a:r>
              <a:rPr lang="en-SG" dirty="0"/>
              <a:t>200</a:t>
            </a:r>
          </a:p>
          <a:p>
            <a:pPr marL="514350" indent="-514350">
              <a:buAutoNum type="alphaUcPeriod"/>
            </a:pPr>
            <a:r>
              <a:rPr lang="en-SG" dirty="0"/>
              <a:t>100</a:t>
            </a:r>
          </a:p>
          <a:p>
            <a:pPr marL="514350" indent="-514350">
              <a:buAutoNum type="alphaUcPeriod"/>
            </a:pPr>
            <a:r>
              <a:rPr lang="en-SG" dirty="0"/>
              <a:t>101</a:t>
            </a:r>
          </a:p>
          <a:p>
            <a:pPr marL="514350" indent="-514350">
              <a:buAutoNum type="alphaUcPeriod"/>
            </a:pPr>
            <a:r>
              <a:rPr lang="en-SG" dirty="0"/>
              <a:t>None of the above</a:t>
            </a:r>
          </a:p>
          <a:p>
            <a:pPr marL="0" indent="0">
              <a:buNone/>
            </a:pPr>
            <a:endParaRPr lang="en-SG" dirty="0"/>
          </a:p>
        </p:txBody>
      </p:sp>
    </p:spTree>
    <p:extLst>
      <p:ext uri="{BB962C8B-B14F-4D97-AF65-F5344CB8AC3E}">
        <p14:creationId xmlns:p14="http://schemas.microsoft.com/office/powerpoint/2010/main" val="20351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A6B53-F4C9-4028-85E0-30DC59288883}"/>
              </a:ext>
            </a:extLst>
          </p:cNvPr>
          <p:cNvSpPr>
            <a:spLocks noGrp="1"/>
          </p:cNvSpPr>
          <p:nvPr>
            <p:ph idx="1"/>
          </p:nvPr>
        </p:nvSpPr>
        <p:spPr>
          <a:xfrm>
            <a:off x="838200" y="501321"/>
            <a:ext cx="10618076" cy="5006099"/>
          </a:xfrm>
        </p:spPr>
        <p:txBody>
          <a:bodyPr>
            <a:normAutofit fontScale="92500" lnSpcReduction="10000"/>
          </a:bodyPr>
          <a:lstStyle/>
          <a:p>
            <a:pPr marL="0" indent="0">
              <a:buNone/>
            </a:pPr>
            <a:r>
              <a:rPr lang="en-SG" dirty="0"/>
              <a:t>A Web server supports both HTTP/1.0 and HTTP/1.1. So far 100 clients have downloaded a web page from the server, which contains 1 HTML file and 2 images. Half of the clients run HTTP/1.0 and the other half run HTTP/1.1.</a:t>
            </a:r>
          </a:p>
          <a:p>
            <a:pPr marL="0" indent="0">
              <a:buNone/>
            </a:pPr>
            <a:endParaRPr lang="en-SG" dirty="0"/>
          </a:p>
          <a:p>
            <a:pPr marL="0" indent="0">
              <a:buNone/>
            </a:pPr>
            <a:r>
              <a:rPr lang="en-SG" dirty="0"/>
              <a:t>How many sockets has the Web server ever created?</a:t>
            </a:r>
          </a:p>
          <a:p>
            <a:pPr marL="0" indent="0">
              <a:buNone/>
            </a:pPr>
            <a:endParaRPr lang="en-SG" dirty="0"/>
          </a:p>
          <a:p>
            <a:pPr marL="514350" indent="-514350">
              <a:buAutoNum type="alphaUcPeriod"/>
            </a:pPr>
            <a:r>
              <a:rPr lang="en-SG" dirty="0">
                <a:solidFill>
                  <a:srgbClr val="FF0000"/>
                </a:solidFill>
              </a:rPr>
              <a:t>201</a:t>
            </a:r>
          </a:p>
          <a:p>
            <a:pPr marL="514350" indent="-514350">
              <a:buAutoNum type="alphaUcPeriod"/>
            </a:pPr>
            <a:r>
              <a:rPr lang="en-SG" dirty="0"/>
              <a:t>200</a:t>
            </a:r>
          </a:p>
          <a:p>
            <a:pPr marL="514350" indent="-514350">
              <a:buAutoNum type="alphaUcPeriod"/>
            </a:pPr>
            <a:r>
              <a:rPr lang="en-SG" dirty="0"/>
              <a:t>100</a:t>
            </a:r>
          </a:p>
          <a:p>
            <a:pPr marL="514350" indent="-514350">
              <a:buAutoNum type="alphaUcPeriod"/>
            </a:pPr>
            <a:r>
              <a:rPr lang="en-SG" dirty="0"/>
              <a:t>101</a:t>
            </a:r>
          </a:p>
          <a:p>
            <a:pPr marL="514350" indent="-514350">
              <a:buAutoNum type="alphaUcPeriod"/>
            </a:pPr>
            <a:r>
              <a:rPr lang="en-SG" dirty="0"/>
              <a:t>None of the above</a:t>
            </a:r>
          </a:p>
          <a:p>
            <a:pPr marL="0" indent="0">
              <a:buNone/>
            </a:pPr>
            <a:endParaRPr lang="en-SG" dirty="0"/>
          </a:p>
        </p:txBody>
      </p:sp>
      <p:sp>
        <p:nvSpPr>
          <p:cNvPr id="2" name="TextBox 1">
            <a:extLst>
              <a:ext uri="{FF2B5EF4-FFF2-40B4-BE49-F238E27FC236}">
                <a16:creationId xmlns:a16="http://schemas.microsoft.com/office/drawing/2014/main" id="{3559B113-2DE9-4690-9725-34834725E5F8}"/>
              </a:ext>
            </a:extLst>
          </p:cNvPr>
          <p:cNvSpPr txBox="1"/>
          <p:nvPr/>
        </p:nvSpPr>
        <p:spPr>
          <a:xfrm>
            <a:off x="5264500" y="4491757"/>
            <a:ext cx="6089300" cy="2031325"/>
          </a:xfrm>
          <a:prstGeom prst="rect">
            <a:avLst/>
          </a:prstGeom>
          <a:noFill/>
        </p:spPr>
        <p:txBody>
          <a:bodyPr wrap="square" rtlCol="0">
            <a:spAutoFit/>
          </a:bodyPr>
          <a:lstStyle/>
          <a:p>
            <a:r>
              <a:rPr lang="en-SG" dirty="0">
                <a:solidFill>
                  <a:srgbClr val="FF0000"/>
                </a:solidFill>
              </a:rPr>
              <a:t>1 welcome socket created</a:t>
            </a:r>
          </a:p>
          <a:p>
            <a:r>
              <a:rPr lang="en-SG" dirty="0">
                <a:solidFill>
                  <a:srgbClr val="FF0000"/>
                </a:solidFill>
              </a:rPr>
              <a:t>HTTP/1.0 (non-persistent) created 150 sockets; each clients create 3 connection for 3 object (1 HTML file &amp; 2 images)</a:t>
            </a:r>
          </a:p>
          <a:p>
            <a:r>
              <a:rPr lang="en-SG" dirty="0">
                <a:solidFill>
                  <a:srgbClr val="FF0000"/>
                </a:solidFill>
              </a:rPr>
              <a:t>HTTP/1.1 (persistent) created 50 socket; all 3 object download over 1 connection</a:t>
            </a:r>
          </a:p>
          <a:p>
            <a:endParaRPr lang="en-SG" dirty="0">
              <a:solidFill>
                <a:srgbClr val="FF0000"/>
              </a:solidFill>
            </a:endParaRPr>
          </a:p>
          <a:p>
            <a:r>
              <a:rPr lang="en-SG" dirty="0">
                <a:solidFill>
                  <a:srgbClr val="FF0000"/>
                </a:solidFill>
              </a:rPr>
              <a:t>Socket created =  1 + 150 + 50 = 201</a:t>
            </a:r>
          </a:p>
        </p:txBody>
      </p:sp>
      <p:pic>
        <p:nvPicPr>
          <p:cNvPr id="5" name="Picture 4">
            <a:extLst>
              <a:ext uri="{FF2B5EF4-FFF2-40B4-BE49-F238E27FC236}">
                <a16:creationId xmlns:a16="http://schemas.microsoft.com/office/drawing/2014/main" id="{BC473A9B-3026-41DD-8DC6-5DDB60C4C529}"/>
              </a:ext>
            </a:extLst>
          </p:cNvPr>
          <p:cNvPicPr>
            <a:picLocks noChangeAspect="1"/>
          </p:cNvPicPr>
          <p:nvPr/>
        </p:nvPicPr>
        <p:blipFill>
          <a:blip r:embed="rId3"/>
          <a:stretch>
            <a:fillRect/>
          </a:stretch>
        </p:blipFill>
        <p:spPr>
          <a:xfrm>
            <a:off x="4845294" y="2466975"/>
            <a:ext cx="5314950" cy="1924050"/>
          </a:xfrm>
          <a:prstGeom prst="rect">
            <a:avLst/>
          </a:prstGeom>
        </p:spPr>
      </p:pic>
    </p:spTree>
    <p:extLst>
      <p:ext uri="{BB962C8B-B14F-4D97-AF65-F5344CB8AC3E}">
        <p14:creationId xmlns:p14="http://schemas.microsoft.com/office/powerpoint/2010/main" val="392332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A507-809F-4740-AAB5-D2760638C7CE}"/>
              </a:ext>
            </a:extLst>
          </p:cNvPr>
          <p:cNvSpPr>
            <a:spLocks noGrp="1"/>
          </p:cNvSpPr>
          <p:nvPr>
            <p:ph type="title"/>
          </p:nvPr>
        </p:nvSpPr>
        <p:spPr>
          <a:xfrm>
            <a:off x="838200" y="365125"/>
            <a:ext cx="10515600" cy="918243"/>
          </a:xfrm>
        </p:spPr>
        <p:txBody>
          <a:bodyPr/>
          <a:lstStyle/>
          <a:p>
            <a:r>
              <a:rPr lang="en-SG" dirty="0"/>
              <a:t>Recap: Designing reliable transport protocols</a:t>
            </a:r>
          </a:p>
        </p:txBody>
      </p:sp>
      <p:pic>
        <p:nvPicPr>
          <p:cNvPr id="4" name="Picture 3">
            <a:extLst>
              <a:ext uri="{FF2B5EF4-FFF2-40B4-BE49-F238E27FC236}">
                <a16:creationId xmlns:a16="http://schemas.microsoft.com/office/drawing/2014/main" id="{91EC3093-40C4-4270-B14F-E95B37D54350}"/>
              </a:ext>
            </a:extLst>
          </p:cNvPr>
          <p:cNvPicPr>
            <a:picLocks noChangeAspect="1"/>
          </p:cNvPicPr>
          <p:nvPr/>
        </p:nvPicPr>
        <p:blipFill>
          <a:blip r:embed="rId3"/>
          <a:stretch>
            <a:fillRect/>
          </a:stretch>
        </p:blipFill>
        <p:spPr>
          <a:xfrm>
            <a:off x="921675" y="1283368"/>
            <a:ext cx="5659996" cy="4529504"/>
          </a:xfrm>
          <a:prstGeom prst="rect">
            <a:avLst/>
          </a:prstGeom>
        </p:spPr>
      </p:pic>
      <p:pic>
        <p:nvPicPr>
          <p:cNvPr id="7" name="Picture 6">
            <a:extLst>
              <a:ext uri="{FF2B5EF4-FFF2-40B4-BE49-F238E27FC236}">
                <a16:creationId xmlns:a16="http://schemas.microsoft.com/office/drawing/2014/main" id="{6BEFFEA0-4F34-304A-A352-6D39640A1FD8}"/>
              </a:ext>
            </a:extLst>
          </p:cNvPr>
          <p:cNvPicPr>
            <a:picLocks noChangeAspect="1"/>
          </p:cNvPicPr>
          <p:nvPr/>
        </p:nvPicPr>
        <p:blipFill rotWithShape="1">
          <a:blip r:embed="rId4"/>
          <a:srcRect t="1" b="1645"/>
          <a:stretch/>
        </p:blipFill>
        <p:spPr>
          <a:xfrm>
            <a:off x="7107597" y="2029534"/>
            <a:ext cx="2180682" cy="3037172"/>
          </a:xfrm>
          <a:prstGeom prst="rect">
            <a:avLst/>
          </a:prstGeom>
        </p:spPr>
      </p:pic>
      <p:pic>
        <p:nvPicPr>
          <p:cNvPr id="8" name="Picture 7">
            <a:extLst>
              <a:ext uri="{FF2B5EF4-FFF2-40B4-BE49-F238E27FC236}">
                <a16:creationId xmlns:a16="http://schemas.microsoft.com/office/drawing/2014/main" id="{23168A8C-5C28-CF4A-B1CF-93EC032E8036}"/>
              </a:ext>
            </a:extLst>
          </p:cNvPr>
          <p:cNvPicPr>
            <a:picLocks noChangeAspect="1"/>
          </p:cNvPicPr>
          <p:nvPr/>
        </p:nvPicPr>
        <p:blipFill rotWithShape="1">
          <a:blip r:embed="rId4"/>
          <a:srcRect t="1" b="1645"/>
          <a:stretch/>
        </p:blipFill>
        <p:spPr>
          <a:xfrm>
            <a:off x="9931308" y="2029534"/>
            <a:ext cx="2180682" cy="3037172"/>
          </a:xfrm>
          <a:prstGeom prst="rect">
            <a:avLst/>
          </a:prstGeom>
        </p:spPr>
      </p:pic>
      <p:cxnSp>
        <p:nvCxnSpPr>
          <p:cNvPr id="9" name="Straight Connector 8">
            <a:extLst>
              <a:ext uri="{FF2B5EF4-FFF2-40B4-BE49-F238E27FC236}">
                <a16:creationId xmlns:a16="http://schemas.microsoft.com/office/drawing/2014/main" id="{08287676-3C73-DF4D-8E86-1066607CE2AE}"/>
              </a:ext>
            </a:extLst>
          </p:cNvPr>
          <p:cNvCxnSpPr>
            <a:cxnSpLocks/>
          </p:cNvCxnSpPr>
          <p:nvPr/>
        </p:nvCxnSpPr>
        <p:spPr>
          <a:xfrm>
            <a:off x="9139689" y="4903470"/>
            <a:ext cx="91871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5E631F2-8A13-D44E-92B6-1A4B3891DA7B}"/>
              </a:ext>
            </a:extLst>
          </p:cNvPr>
          <p:cNvCxnSpPr>
            <a:cxnSpLocks/>
          </p:cNvCxnSpPr>
          <p:nvPr/>
        </p:nvCxnSpPr>
        <p:spPr>
          <a:xfrm>
            <a:off x="7555230" y="3154680"/>
            <a:ext cx="0" cy="30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87EC67E-EE87-2C43-8C7C-2562F2765A4E}"/>
              </a:ext>
            </a:extLst>
          </p:cNvPr>
          <p:cNvCxnSpPr>
            <a:cxnSpLocks/>
          </p:cNvCxnSpPr>
          <p:nvPr/>
        </p:nvCxnSpPr>
        <p:spPr>
          <a:xfrm>
            <a:off x="7559040" y="3592830"/>
            <a:ext cx="0" cy="30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B03150-8EA3-3245-9AE5-39F9E3A3A09C}"/>
              </a:ext>
            </a:extLst>
          </p:cNvPr>
          <p:cNvCxnSpPr>
            <a:cxnSpLocks/>
          </p:cNvCxnSpPr>
          <p:nvPr/>
        </p:nvCxnSpPr>
        <p:spPr>
          <a:xfrm>
            <a:off x="7570470" y="4027170"/>
            <a:ext cx="0" cy="30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B9C89E-10E2-E943-A2B6-BD41FA28CF43}"/>
              </a:ext>
            </a:extLst>
          </p:cNvPr>
          <p:cNvCxnSpPr>
            <a:cxnSpLocks/>
          </p:cNvCxnSpPr>
          <p:nvPr/>
        </p:nvCxnSpPr>
        <p:spPr>
          <a:xfrm>
            <a:off x="7555230" y="4484370"/>
            <a:ext cx="0" cy="30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592FC1-7574-5149-90F8-0814BE747EEC}"/>
              </a:ext>
            </a:extLst>
          </p:cNvPr>
          <p:cNvCxnSpPr>
            <a:cxnSpLocks/>
          </p:cNvCxnSpPr>
          <p:nvPr/>
        </p:nvCxnSpPr>
        <p:spPr>
          <a:xfrm flipV="1">
            <a:off x="11696700" y="4484370"/>
            <a:ext cx="0" cy="25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3A883E-B876-A243-922B-A6E47BB20C90}"/>
              </a:ext>
            </a:extLst>
          </p:cNvPr>
          <p:cNvCxnSpPr>
            <a:cxnSpLocks/>
          </p:cNvCxnSpPr>
          <p:nvPr/>
        </p:nvCxnSpPr>
        <p:spPr>
          <a:xfrm flipV="1">
            <a:off x="11696700" y="4027170"/>
            <a:ext cx="0" cy="25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864C34-F8CA-D44F-851E-9DDF3E9B1786}"/>
              </a:ext>
            </a:extLst>
          </p:cNvPr>
          <p:cNvCxnSpPr>
            <a:cxnSpLocks/>
          </p:cNvCxnSpPr>
          <p:nvPr/>
        </p:nvCxnSpPr>
        <p:spPr>
          <a:xfrm flipV="1">
            <a:off x="11670030" y="3646170"/>
            <a:ext cx="0" cy="25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91CEFD-B0D3-7847-A74D-637DBA043D1F}"/>
              </a:ext>
            </a:extLst>
          </p:cNvPr>
          <p:cNvCxnSpPr>
            <a:cxnSpLocks/>
          </p:cNvCxnSpPr>
          <p:nvPr/>
        </p:nvCxnSpPr>
        <p:spPr>
          <a:xfrm flipV="1">
            <a:off x="11654790" y="3208020"/>
            <a:ext cx="0" cy="25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E5DED5-15F7-8C42-BD21-5D9EA3189F13}"/>
              </a:ext>
            </a:extLst>
          </p:cNvPr>
          <p:cNvCxnSpPr>
            <a:cxnSpLocks/>
          </p:cNvCxnSpPr>
          <p:nvPr/>
        </p:nvCxnSpPr>
        <p:spPr>
          <a:xfrm>
            <a:off x="10405110" y="3208020"/>
            <a:ext cx="0" cy="308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6772DED-424F-2A49-B472-883C7B28D7F8}"/>
              </a:ext>
            </a:extLst>
          </p:cNvPr>
          <p:cNvCxnSpPr>
            <a:cxnSpLocks/>
          </p:cNvCxnSpPr>
          <p:nvPr/>
        </p:nvCxnSpPr>
        <p:spPr>
          <a:xfrm>
            <a:off x="10389870" y="3592830"/>
            <a:ext cx="0" cy="308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023EFB-2791-DC42-B964-79C0ED2A9470}"/>
              </a:ext>
            </a:extLst>
          </p:cNvPr>
          <p:cNvCxnSpPr>
            <a:cxnSpLocks/>
          </p:cNvCxnSpPr>
          <p:nvPr/>
        </p:nvCxnSpPr>
        <p:spPr>
          <a:xfrm>
            <a:off x="10389870" y="4027170"/>
            <a:ext cx="0" cy="308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BA894C7-FFD0-A241-A206-BD5A8033D9C1}"/>
              </a:ext>
            </a:extLst>
          </p:cNvPr>
          <p:cNvCxnSpPr>
            <a:cxnSpLocks/>
          </p:cNvCxnSpPr>
          <p:nvPr/>
        </p:nvCxnSpPr>
        <p:spPr>
          <a:xfrm>
            <a:off x="10405110" y="4484370"/>
            <a:ext cx="0" cy="308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E7AAA-E0D8-354C-B2EA-ADD4FA9C27D3}"/>
              </a:ext>
            </a:extLst>
          </p:cNvPr>
          <p:cNvCxnSpPr>
            <a:cxnSpLocks/>
          </p:cNvCxnSpPr>
          <p:nvPr/>
        </p:nvCxnSpPr>
        <p:spPr>
          <a:xfrm flipV="1">
            <a:off x="8717280" y="4457700"/>
            <a:ext cx="0" cy="335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066194-25C0-1A49-966A-CB774675575C}"/>
              </a:ext>
            </a:extLst>
          </p:cNvPr>
          <p:cNvCxnSpPr>
            <a:cxnSpLocks/>
          </p:cNvCxnSpPr>
          <p:nvPr/>
        </p:nvCxnSpPr>
        <p:spPr>
          <a:xfrm flipV="1">
            <a:off x="8694420" y="4027170"/>
            <a:ext cx="0" cy="335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62EF496-1B18-6249-BEF8-D3B0B0A3ECAA}"/>
              </a:ext>
            </a:extLst>
          </p:cNvPr>
          <p:cNvCxnSpPr>
            <a:cxnSpLocks/>
          </p:cNvCxnSpPr>
          <p:nvPr/>
        </p:nvCxnSpPr>
        <p:spPr>
          <a:xfrm flipV="1">
            <a:off x="8717280" y="3566160"/>
            <a:ext cx="0" cy="335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C46DB4-E348-5B4E-BB35-B9259C9FAE70}"/>
              </a:ext>
            </a:extLst>
          </p:cNvPr>
          <p:cNvCxnSpPr>
            <a:cxnSpLocks/>
          </p:cNvCxnSpPr>
          <p:nvPr/>
        </p:nvCxnSpPr>
        <p:spPr>
          <a:xfrm flipV="1">
            <a:off x="8705850" y="3154680"/>
            <a:ext cx="0" cy="335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BF7ECF3-D6E1-6F4D-A0B0-ECD712C81D9E}"/>
              </a:ext>
            </a:extLst>
          </p:cNvPr>
          <p:cNvSpPr txBox="1"/>
          <p:nvPr/>
        </p:nvSpPr>
        <p:spPr>
          <a:xfrm>
            <a:off x="7877898" y="1577340"/>
            <a:ext cx="640080" cy="369332"/>
          </a:xfrm>
          <a:prstGeom prst="rect">
            <a:avLst/>
          </a:prstGeom>
          <a:noFill/>
        </p:spPr>
        <p:txBody>
          <a:bodyPr wrap="square" rtlCol="0">
            <a:spAutoFit/>
          </a:bodyPr>
          <a:lstStyle/>
          <a:p>
            <a:r>
              <a:rPr lang="en-US" dirty="0"/>
              <a:t>You</a:t>
            </a:r>
          </a:p>
        </p:txBody>
      </p:sp>
      <p:sp>
        <p:nvSpPr>
          <p:cNvPr id="39" name="TextBox 38">
            <a:extLst>
              <a:ext uri="{FF2B5EF4-FFF2-40B4-BE49-F238E27FC236}">
                <a16:creationId xmlns:a16="http://schemas.microsoft.com/office/drawing/2014/main" id="{644867FE-87C1-FB45-993F-0E729236DBDE}"/>
              </a:ext>
            </a:extLst>
          </p:cNvPr>
          <p:cNvSpPr txBox="1"/>
          <p:nvPr/>
        </p:nvSpPr>
        <p:spPr>
          <a:xfrm>
            <a:off x="10276453" y="1642938"/>
            <a:ext cx="1490391" cy="369332"/>
          </a:xfrm>
          <a:prstGeom prst="rect">
            <a:avLst/>
          </a:prstGeom>
          <a:noFill/>
        </p:spPr>
        <p:txBody>
          <a:bodyPr wrap="square" rtlCol="0">
            <a:spAutoFit/>
          </a:bodyPr>
          <a:lstStyle/>
          <a:p>
            <a:r>
              <a:rPr lang="en-US" dirty="0"/>
              <a:t>Someone else</a:t>
            </a:r>
          </a:p>
        </p:txBody>
      </p:sp>
    </p:spTree>
    <p:extLst>
      <p:ext uri="{BB962C8B-B14F-4D97-AF65-F5344CB8AC3E}">
        <p14:creationId xmlns:p14="http://schemas.microsoft.com/office/powerpoint/2010/main" val="374747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A507-809F-4740-AAB5-D2760638C7CE}"/>
              </a:ext>
            </a:extLst>
          </p:cNvPr>
          <p:cNvSpPr>
            <a:spLocks noGrp="1"/>
          </p:cNvSpPr>
          <p:nvPr>
            <p:ph type="title"/>
          </p:nvPr>
        </p:nvSpPr>
        <p:spPr>
          <a:xfrm>
            <a:off x="838200" y="365125"/>
            <a:ext cx="10515600" cy="918243"/>
          </a:xfrm>
        </p:spPr>
        <p:txBody>
          <a:bodyPr/>
          <a:lstStyle/>
          <a:p>
            <a:r>
              <a:rPr lang="en-SG" dirty="0"/>
              <a:t>Recap: Designing reliable transport protocols</a:t>
            </a:r>
          </a:p>
        </p:txBody>
      </p:sp>
      <p:pic>
        <p:nvPicPr>
          <p:cNvPr id="4" name="Picture 3">
            <a:extLst>
              <a:ext uri="{FF2B5EF4-FFF2-40B4-BE49-F238E27FC236}">
                <a16:creationId xmlns:a16="http://schemas.microsoft.com/office/drawing/2014/main" id="{91EC3093-40C4-4270-B14F-E95B37D54350}"/>
              </a:ext>
            </a:extLst>
          </p:cNvPr>
          <p:cNvPicPr>
            <a:picLocks noChangeAspect="1"/>
          </p:cNvPicPr>
          <p:nvPr/>
        </p:nvPicPr>
        <p:blipFill>
          <a:blip r:embed="rId3"/>
          <a:stretch>
            <a:fillRect/>
          </a:stretch>
        </p:blipFill>
        <p:spPr>
          <a:xfrm>
            <a:off x="921675" y="1283368"/>
            <a:ext cx="5659996" cy="4529504"/>
          </a:xfrm>
          <a:prstGeom prst="rect">
            <a:avLst/>
          </a:prstGeom>
        </p:spPr>
      </p:pic>
      <p:pic>
        <p:nvPicPr>
          <p:cNvPr id="5" name="Picture 4">
            <a:extLst>
              <a:ext uri="{FF2B5EF4-FFF2-40B4-BE49-F238E27FC236}">
                <a16:creationId xmlns:a16="http://schemas.microsoft.com/office/drawing/2014/main" id="{AE707563-5700-438A-80FF-31590E9EC16F}"/>
              </a:ext>
            </a:extLst>
          </p:cNvPr>
          <p:cNvPicPr>
            <a:picLocks noChangeAspect="1"/>
          </p:cNvPicPr>
          <p:nvPr/>
        </p:nvPicPr>
        <p:blipFill>
          <a:blip r:embed="rId4"/>
          <a:stretch>
            <a:fillRect/>
          </a:stretch>
        </p:blipFill>
        <p:spPr>
          <a:xfrm>
            <a:off x="8161707" y="1148305"/>
            <a:ext cx="2961820" cy="2977035"/>
          </a:xfrm>
          <a:prstGeom prst="rect">
            <a:avLst/>
          </a:prstGeom>
        </p:spPr>
      </p:pic>
      <p:pic>
        <p:nvPicPr>
          <p:cNvPr id="6" name="Picture 5">
            <a:extLst>
              <a:ext uri="{FF2B5EF4-FFF2-40B4-BE49-F238E27FC236}">
                <a16:creationId xmlns:a16="http://schemas.microsoft.com/office/drawing/2014/main" id="{7D7B6FF7-9F6F-478D-89A6-2024A3B4707B}"/>
              </a:ext>
            </a:extLst>
          </p:cNvPr>
          <p:cNvPicPr>
            <a:picLocks noChangeAspect="1"/>
          </p:cNvPicPr>
          <p:nvPr/>
        </p:nvPicPr>
        <p:blipFill>
          <a:blip r:embed="rId5"/>
          <a:stretch>
            <a:fillRect/>
          </a:stretch>
        </p:blipFill>
        <p:spPr>
          <a:xfrm>
            <a:off x="8368046" y="4125340"/>
            <a:ext cx="2549141" cy="2780881"/>
          </a:xfrm>
          <a:prstGeom prst="rect">
            <a:avLst/>
          </a:prstGeom>
        </p:spPr>
      </p:pic>
    </p:spTree>
    <p:extLst>
      <p:ext uri="{BB962C8B-B14F-4D97-AF65-F5344CB8AC3E}">
        <p14:creationId xmlns:p14="http://schemas.microsoft.com/office/powerpoint/2010/main" val="89046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210378"/>
            <a:ext cx="10515600" cy="661817"/>
          </a:xfrm>
        </p:spPr>
        <p:txBody>
          <a:bodyPr>
            <a:normAutofit fontScale="90000"/>
          </a:bodyPr>
          <a:lstStyle/>
          <a:p>
            <a:r>
              <a:rPr lang="en-US" dirty="0"/>
              <a:t>Question 1</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838200" y="1026943"/>
            <a:ext cx="10515600" cy="3545058"/>
          </a:xfrm>
        </p:spPr>
        <p:txBody>
          <a:bodyPr>
            <a:normAutofit fontScale="92500" lnSpcReduction="20000"/>
          </a:bodyPr>
          <a:lstStyle/>
          <a:p>
            <a:pPr marL="0" indent="0">
              <a:buNone/>
            </a:pPr>
            <a:r>
              <a:rPr lang="en-US" dirty="0"/>
              <a:t>Launch your browser and open its network diagnostic tool (e.g. press F12 if you use Chrome on Windows, or </a:t>
            </a:r>
            <a:r>
              <a:rPr lang="en-US" dirty="0" err="1"/>
              <a:t>Cmd</a:t>
            </a:r>
            <a:r>
              <a:rPr lang="en-US" dirty="0"/>
              <a:t> + </a:t>
            </a:r>
            <a:r>
              <a:rPr lang="en-US" dirty="0" err="1"/>
              <a:t>Opt</a:t>
            </a:r>
            <a:r>
              <a:rPr lang="en-US" dirty="0"/>
              <a:t> + I for Mac). Then click the “Network” tab to observe network communication. </a:t>
            </a:r>
          </a:p>
          <a:p>
            <a:pPr marL="0" indent="0">
              <a:buNone/>
            </a:pPr>
            <a:r>
              <a:rPr lang="en-US" dirty="0"/>
              <a:t>Copy-and-paste the following URL in the address bar of your browser: </a:t>
            </a:r>
          </a:p>
          <a:p>
            <a:pPr marL="0" indent="0">
              <a:buNone/>
            </a:pPr>
            <a:r>
              <a:rPr lang="en-US" dirty="0"/>
              <a:t>http://tiny.cc/atupaz</a:t>
            </a:r>
          </a:p>
          <a:p>
            <a:pPr marL="0" indent="0">
              <a:buNone/>
            </a:pPr>
            <a:r>
              <a:rPr lang="en-US" dirty="0"/>
              <a:t>Enter your choice and press the “Submit” button. </a:t>
            </a:r>
          </a:p>
          <a:p>
            <a:pPr marL="0" indent="0">
              <a:buNone/>
            </a:pPr>
            <a:r>
              <a:rPr lang="en-US" dirty="0"/>
              <a:t>a) Look at the entry named “</a:t>
            </a:r>
            <a:r>
              <a:rPr lang="en-US" dirty="0" err="1"/>
              <a:t>formResponse</a:t>
            </a:r>
            <a:r>
              <a:rPr lang="en-US" dirty="0"/>
              <a:t>”. What is the HTTP request method issued? </a:t>
            </a:r>
          </a:p>
          <a:p>
            <a:pPr marL="0" indent="0">
              <a:buNone/>
            </a:pPr>
            <a:r>
              <a:rPr lang="en-US" b="1" dirty="0">
                <a:solidFill>
                  <a:srgbClr val="FF0000"/>
                </a:solidFill>
              </a:rPr>
              <a:t>POST </a:t>
            </a:r>
            <a:endParaRPr lang="en-US" dirty="0">
              <a:solidFill>
                <a:srgbClr val="FF0000"/>
              </a:solidFill>
            </a:endParaRPr>
          </a:p>
        </p:txBody>
      </p:sp>
      <p:pic>
        <p:nvPicPr>
          <p:cNvPr id="5" name="Picture 4">
            <a:extLst>
              <a:ext uri="{FF2B5EF4-FFF2-40B4-BE49-F238E27FC236}">
                <a16:creationId xmlns:a16="http://schemas.microsoft.com/office/drawing/2014/main" id="{5940892D-2078-4AD8-8C6A-E89076B6DC19}"/>
              </a:ext>
            </a:extLst>
          </p:cNvPr>
          <p:cNvPicPr>
            <a:picLocks noChangeAspect="1"/>
          </p:cNvPicPr>
          <p:nvPr/>
        </p:nvPicPr>
        <p:blipFill>
          <a:blip r:embed="rId3"/>
          <a:stretch>
            <a:fillRect/>
          </a:stretch>
        </p:blipFill>
        <p:spPr>
          <a:xfrm>
            <a:off x="2276684" y="4448175"/>
            <a:ext cx="6915150" cy="1619250"/>
          </a:xfrm>
          <a:prstGeom prst="rect">
            <a:avLst/>
          </a:prstGeom>
        </p:spPr>
      </p:pic>
    </p:spTree>
    <p:extLst>
      <p:ext uri="{BB962C8B-B14F-4D97-AF65-F5344CB8AC3E}">
        <p14:creationId xmlns:p14="http://schemas.microsoft.com/office/powerpoint/2010/main" val="239138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210378"/>
            <a:ext cx="10515600" cy="661817"/>
          </a:xfrm>
        </p:spPr>
        <p:txBody>
          <a:bodyPr>
            <a:normAutofit fontScale="90000"/>
          </a:bodyPr>
          <a:lstStyle/>
          <a:p>
            <a:r>
              <a:rPr lang="en-US" dirty="0"/>
              <a:t>Question 1</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838200" y="1026942"/>
            <a:ext cx="10515600" cy="5150021"/>
          </a:xfrm>
        </p:spPr>
        <p:txBody>
          <a:bodyPr>
            <a:normAutofit/>
          </a:bodyPr>
          <a:lstStyle/>
          <a:p>
            <a:pPr marL="0" indent="0">
              <a:buNone/>
            </a:pPr>
            <a:r>
              <a:rPr lang="en-US" dirty="0"/>
              <a:t>b) Briefly explain when HTTP POST and GET methods are used. </a:t>
            </a:r>
          </a:p>
          <a:p>
            <a:pPr marL="0" indent="0">
              <a:buNone/>
            </a:pPr>
            <a:r>
              <a:rPr lang="en-US" b="1" dirty="0">
                <a:solidFill>
                  <a:srgbClr val="FF0000"/>
                </a:solidFill>
              </a:rPr>
              <a:t>The POST request method requests that a web server accepts and stores the data enclosed in the body of the request message. It is often used when uploading a file or submitting a completed web form. </a:t>
            </a:r>
          </a:p>
          <a:p>
            <a:pPr marL="0" indent="0">
              <a:buNone/>
            </a:pPr>
            <a:endParaRPr lang="en-US" b="1" dirty="0">
              <a:solidFill>
                <a:srgbClr val="FF0000"/>
              </a:solidFill>
            </a:endParaRPr>
          </a:p>
          <a:p>
            <a:pPr marL="0" indent="0">
              <a:buNone/>
            </a:pPr>
            <a:r>
              <a:rPr lang="en-US" b="1" dirty="0">
                <a:solidFill>
                  <a:srgbClr val="FF0000"/>
                </a:solidFill>
              </a:rPr>
              <a:t>In contrast, the HTTP GET request method is designed to retrieve information from the server. </a:t>
            </a:r>
            <a:endParaRPr lang="en-US" dirty="0">
              <a:solidFill>
                <a:srgbClr val="FF0000"/>
              </a:solidFill>
            </a:endParaRPr>
          </a:p>
        </p:txBody>
      </p:sp>
    </p:spTree>
    <p:extLst>
      <p:ext uri="{BB962C8B-B14F-4D97-AF65-F5344CB8AC3E}">
        <p14:creationId xmlns:p14="http://schemas.microsoft.com/office/powerpoint/2010/main" val="25308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365125"/>
            <a:ext cx="10515600" cy="535207"/>
          </a:xfrm>
        </p:spPr>
        <p:txBody>
          <a:bodyPr>
            <a:normAutofit fontScale="90000"/>
          </a:bodyPr>
          <a:lstStyle/>
          <a:p>
            <a:r>
              <a:rPr lang="en-US" dirty="0"/>
              <a:t>Question 2</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838200" y="1055076"/>
            <a:ext cx="10515600" cy="5682607"/>
          </a:xfrm>
        </p:spPr>
        <p:txBody>
          <a:bodyPr>
            <a:normAutofit/>
          </a:bodyPr>
          <a:lstStyle/>
          <a:p>
            <a:pPr marL="0" indent="0">
              <a:buNone/>
            </a:pPr>
            <a:r>
              <a:rPr lang="en-US" dirty="0"/>
              <a:t>Suppose that your department has a local DNS server for all computers in the department. You are an ordinary user (i.e., not a network/system administrator). Can you determine if an external Web site was likely accessed from a computer in your department a couple of seconds ago? Explain. </a:t>
            </a:r>
          </a:p>
          <a:p>
            <a:pPr marL="0" indent="0">
              <a:buNone/>
            </a:pPr>
            <a:endParaRPr lang="en-US" dirty="0"/>
          </a:p>
          <a:p>
            <a:r>
              <a:rPr lang="en-US" dirty="0">
                <a:solidFill>
                  <a:srgbClr val="FF0000"/>
                </a:solidFill>
              </a:rPr>
              <a:t> </a:t>
            </a:r>
            <a:r>
              <a:rPr lang="en-US" b="1" dirty="0">
                <a:solidFill>
                  <a:srgbClr val="FF0000"/>
                </a:solidFill>
              </a:rPr>
              <a:t>E.g. dig –t a www.abc.com </a:t>
            </a:r>
            <a:endParaRPr lang="en-US" dirty="0">
              <a:solidFill>
                <a:srgbClr val="FF0000"/>
              </a:solidFill>
            </a:endParaRPr>
          </a:p>
          <a:p>
            <a:r>
              <a:rPr lang="en-US" b="1" dirty="0">
                <a:solidFill>
                  <a:srgbClr val="FF0000"/>
                </a:solidFill>
              </a:rPr>
              <a:t>If IP address of this Web page has been queried by another computer seconds ago, your local DNS server should keep this knowledge in local DNS cache and is able to answer your query quickly. Otherwise, the query time will be long. </a:t>
            </a:r>
          </a:p>
          <a:p>
            <a:r>
              <a:rPr lang="en-US" b="1" dirty="0">
                <a:solidFill>
                  <a:srgbClr val="FF0000"/>
                </a:solidFill>
              </a:rPr>
              <a:t>FYI: https://www.thegeekstuff.com/2012/02/dig-command-examples/</a:t>
            </a:r>
            <a:endParaRPr lang="en-US" dirty="0">
              <a:solidFill>
                <a:srgbClr val="FF0000"/>
              </a:solidFill>
            </a:endParaRPr>
          </a:p>
        </p:txBody>
      </p:sp>
    </p:spTree>
    <p:extLst>
      <p:ext uri="{BB962C8B-B14F-4D97-AF65-F5344CB8AC3E}">
        <p14:creationId xmlns:p14="http://schemas.microsoft.com/office/powerpoint/2010/main" val="39235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365125"/>
            <a:ext cx="10515600" cy="535207"/>
          </a:xfrm>
        </p:spPr>
        <p:txBody>
          <a:bodyPr>
            <a:normAutofit fontScale="90000"/>
          </a:bodyPr>
          <a:lstStyle/>
          <a:p>
            <a:r>
              <a:rPr lang="en-US" dirty="0"/>
              <a:t>Question 2</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838200" y="1055076"/>
            <a:ext cx="10515600" cy="5682607"/>
          </a:xfrm>
        </p:spPr>
        <p:txBody>
          <a:bodyPr>
            <a:normAutofit/>
          </a:bodyPr>
          <a:lstStyle/>
          <a:p>
            <a:pPr marL="0" indent="0">
              <a:buNone/>
            </a:pPr>
            <a:r>
              <a:rPr lang="en-US" dirty="0"/>
              <a:t>Suppose that your department has a local DNS server for all computers in the department. You are an ordinary user (i.e., not a network/system administrator). Can you determine if an external Web site was likely accessed from a computer in your department a couple of seconds ago? Explain. </a:t>
            </a:r>
          </a:p>
          <a:p>
            <a:pPr marL="0" indent="0">
              <a:buNone/>
            </a:pPr>
            <a:endParaRPr lang="en-US" dirty="0"/>
          </a:p>
        </p:txBody>
      </p:sp>
      <p:pic>
        <p:nvPicPr>
          <p:cNvPr id="7" name="Picture 6" descr="Text&#10;&#10;Description automatically generated">
            <a:extLst>
              <a:ext uri="{FF2B5EF4-FFF2-40B4-BE49-F238E27FC236}">
                <a16:creationId xmlns:a16="http://schemas.microsoft.com/office/drawing/2014/main" id="{7D308D27-81EB-FE46-916A-53897DD0FC24}"/>
              </a:ext>
            </a:extLst>
          </p:cNvPr>
          <p:cNvPicPr>
            <a:picLocks noChangeAspect="1"/>
          </p:cNvPicPr>
          <p:nvPr/>
        </p:nvPicPr>
        <p:blipFill rotWithShape="1">
          <a:blip r:embed="rId3">
            <a:extLst>
              <a:ext uri="{28A0092B-C50C-407E-A947-70E740481C1C}">
                <a14:useLocalDpi xmlns:a14="http://schemas.microsoft.com/office/drawing/2010/main" val="0"/>
              </a:ext>
            </a:extLst>
          </a:blip>
          <a:srcRect r="14411"/>
          <a:stretch/>
        </p:blipFill>
        <p:spPr>
          <a:xfrm>
            <a:off x="247135" y="3206588"/>
            <a:ext cx="5721179" cy="3286287"/>
          </a:xfrm>
          <a:prstGeom prst="rect">
            <a:avLst/>
          </a:prstGeom>
        </p:spPr>
      </p:pic>
      <p:pic>
        <p:nvPicPr>
          <p:cNvPr id="9" name="Picture 8" descr="Text&#10;&#10;Description automatically generated">
            <a:extLst>
              <a:ext uri="{FF2B5EF4-FFF2-40B4-BE49-F238E27FC236}">
                <a16:creationId xmlns:a16="http://schemas.microsoft.com/office/drawing/2014/main" id="{A349568B-B849-974D-8A5E-B2FCD1AA7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06588"/>
            <a:ext cx="5973486" cy="3175275"/>
          </a:xfrm>
          <a:prstGeom prst="rect">
            <a:avLst/>
          </a:prstGeom>
        </p:spPr>
      </p:pic>
      <p:sp>
        <p:nvSpPr>
          <p:cNvPr id="10" name="Oval 9">
            <a:extLst>
              <a:ext uri="{FF2B5EF4-FFF2-40B4-BE49-F238E27FC236}">
                <a16:creationId xmlns:a16="http://schemas.microsoft.com/office/drawing/2014/main" id="{F797BF8F-6E1C-5148-B572-CB64EC0BAE22}"/>
              </a:ext>
            </a:extLst>
          </p:cNvPr>
          <p:cNvSpPr/>
          <p:nvPr/>
        </p:nvSpPr>
        <p:spPr>
          <a:xfrm>
            <a:off x="1415158" y="5585136"/>
            <a:ext cx="914400" cy="3212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3E3A66E-3AB8-2749-B999-8511352591A0}"/>
              </a:ext>
            </a:extLst>
          </p:cNvPr>
          <p:cNvSpPr/>
          <p:nvPr/>
        </p:nvSpPr>
        <p:spPr>
          <a:xfrm>
            <a:off x="7145398" y="5585136"/>
            <a:ext cx="914400" cy="3212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95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365125"/>
            <a:ext cx="10515600" cy="535207"/>
          </a:xfrm>
        </p:spPr>
        <p:txBody>
          <a:bodyPr>
            <a:normAutofit fontScale="90000"/>
          </a:bodyPr>
          <a:lstStyle/>
          <a:p>
            <a:r>
              <a:rPr lang="en-US" dirty="0"/>
              <a:t>Question 2</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838200" y="1055076"/>
            <a:ext cx="10515600" cy="5682607"/>
          </a:xfrm>
        </p:spPr>
        <p:txBody>
          <a:bodyPr>
            <a:normAutofit/>
          </a:bodyPr>
          <a:lstStyle/>
          <a:p>
            <a:pPr marL="0" indent="0">
              <a:buNone/>
            </a:pPr>
            <a:r>
              <a:rPr lang="en-US" dirty="0"/>
              <a:t>Suppose that your department has a local DNS server for all computers in the department. You are an ordinary user (i.e., not a network/system administrator). Can you determine if an external Web site was likely accessed from a computer in your department a couple of seconds ago? Explain. </a:t>
            </a:r>
          </a:p>
          <a:p>
            <a:pPr marL="0" indent="0">
              <a:buNone/>
            </a:pPr>
            <a:endParaRPr lang="en-US" dirty="0"/>
          </a:p>
        </p:txBody>
      </p:sp>
      <p:sp>
        <p:nvSpPr>
          <p:cNvPr id="4" name="Rectangle 3">
            <a:extLst>
              <a:ext uri="{FF2B5EF4-FFF2-40B4-BE49-F238E27FC236}">
                <a16:creationId xmlns:a16="http://schemas.microsoft.com/office/drawing/2014/main" id="{A6D93979-2BD8-A448-A8A7-3FC6203BBFBD}"/>
              </a:ext>
            </a:extLst>
          </p:cNvPr>
          <p:cNvSpPr/>
          <p:nvPr/>
        </p:nvSpPr>
        <p:spPr>
          <a:xfrm>
            <a:off x="739346" y="3173948"/>
            <a:ext cx="2810962" cy="369332"/>
          </a:xfrm>
          <a:prstGeom prst="rect">
            <a:avLst/>
          </a:prstGeom>
        </p:spPr>
        <p:txBody>
          <a:bodyPr wrap="none">
            <a:spAutoFit/>
          </a:bodyPr>
          <a:lstStyle/>
          <a:p>
            <a:r>
              <a:rPr lang="en-US" dirty="0">
                <a:solidFill>
                  <a:srgbClr val="FF0000"/>
                </a:solidFill>
              </a:rPr>
              <a:t> </a:t>
            </a:r>
            <a:r>
              <a:rPr lang="en-US" b="1" dirty="0">
                <a:solidFill>
                  <a:srgbClr val="FF0000"/>
                </a:solidFill>
              </a:rPr>
              <a:t>E.g. dig –t a </a:t>
            </a:r>
            <a:r>
              <a:rPr lang="en-US" b="1" dirty="0" err="1">
                <a:solidFill>
                  <a:srgbClr val="FF0000"/>
                </a:solidFill>
              </a:rPr>
              <a:t>www.abc.com</a:t>
            </a:r>
            <a:r>
              <a:rPr lang="en-US" b="1" dirty="0">
                <a:solidFill>
                  <a:srgbClr val="FF0000"/>
                </a:solidFill>
              </a:rPr>
              <a:t> </a:t>
            </a:r>
            <a:endParaRPr lang="en-US" dirty="0">
              <a:solidFill>
                <a:srgbClr val="FF0000"/>
              </a:solidFill>
            </a:endParaRPr>
          </a:p>
        </p:txBody>
      </p:sp>
      <p:pic>
        <p:nvPicPr>
          <p:cNvPr id="6" name="Picture 5" descr="Table&#10;&#10;Description automatically generated">
            <a:extLst>
              <a:ext uri="{FF2B5EF4-FFF2-40B4-BE49-F238E27FC236}">
                <a16:creationId xmlns:a16="http://schemas.microsoft.com/office/drawing/2014/main" id="{AFD6B770-3921-7141-B7AD-53E9C99E4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20652"/>
            <a:ext cx="12192000" cy="2925379"/>
          </a:xfrm>
          <a:prstGeom prst="rect">
            <a:avLst/>
          </a:prstGeom>
        </p:spPr>
      </p:pic>
    </p:spTree>
    <p:extLst>
      <p:ext uri="{BB962C8B-B14F-4D97-AF65-F5344CB8AC3E}">
        <p14:creationId xmlns:p14="http://schemas.microsoft.com/office/powerpoint/2010/main" val="306792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3C4F-A4A8-4501-826C-F913E61782E0}"/>
              </a:ext>
            </a:extLst>
          </p:cNvPr>
          <p:cNvSpPr>
            <a:spLocks noGrp="1"/>
          </p:cNvSpPr>
          <p:nvPr>
            <p:ph type="title"/>
          </p:nvPr>
        </p:nvSpPr>
        <p:spPr>
          <a:xfrm>
            <a:off x="838200" y="140677"/>
            <a:ext cx="10515600" cy="633047"/>
          </a:xfrm>
        </p:spPr>
        <p:txBody>
          <a:bodyPr>
            <a:normAutofit fontScale="90000"/>
          </a:bodyPr>
          <a:lstStyle/>
          <a:p>
            <a:r>
              <a:rPr lang="en-US" dirty="0"/>
              <a:t>Question 3</a:t>
            </a:r>
          </a:p>
        </p:txBody>
      </p:sp>
      <p:sp>
        <p:nvSpPr>
          <p:cNvPr id="3" name="Content Placeholder 2">
            <a:extLst>
              <a:ext uri="{FF2B5EF4-FFF2-40B4-BE49-F238E27FC236}">
                <a16:creationId xmlns:a16="http://schemas.microsoft.com/office/drawing/2014/main" id="{1041167D-2762-4220-A370-1989601393CF}"/>
              </a:ext>
            </a:extLst>
          </p:cNvPr>
          <p:cNvSpPr>
            <a:spLocks noGrp="1"/>
          </p:cNvSpPr>
          <p:nvPr>
            <p:ph idx="1"/>
          </p:nvPr>
        </p:nvSpPr>
        <p:spPr>
          <a:xfrm>
            <a:off x="838200" y="773724"/>
            <a:ext cx="10515600" cy="5943599"/>
          </a:xfrm>
        </p:spPr>
        <p:txBody>
          <a:bodyPr>
            <a:normAutofit lnSpcReduction="10000"/>
          </a:bodyPr>
          <a:lstStyle/>
          <a:p>
            <a:pPr marL="0" indent="0">
              <a:buNone/>
            </a:pPr>
            <a:r>
              <a:rPr lang="en-US" dirty="0"/>
              <a:t>You are given 4 programs: TCPEchoServer.py, TCPEchoClient.py, UDPEchoServer.py and UDPEchoClient.py. Compile them on </a:t>
            </a:r>
            <a:r>
              <a:rPr lang="en-US" dirty="0" err="1"/>
              <a:t>sunfire</a:t>
            </a:r>
            <a:r>
              <a:rPr lang="en-US" dirty="0"/>
              <a:t>.</a:t>
            </a:r>
          </a:p>
          <a:p>
            <a:pPr marL="0" indent="0">
              <a:buNone/>
            </a:pPr>
            <a:r>
              <a:rPr lang="en-US" dirty="0"/>
              <a:t>a) Suppose you run </a:t>
            </a:r>
            <a:r>
              <a:rPr lang="en-US" dirty="0" err="1"/>
              <a:t>TCPEchoClient</a:t>
            </a:r>
            <a:r>
              <a:rPr lang="en-US" dirty="0"/>
              <a:t> before you run </a:t>
            </a:r>
            <a:r>
              <a:rPr lang="en-US" dirty="0" err="1"/>
              <a:t>TCPEchoServer</a:t>
            </a:r>
            <a:r>
              <a:rPr lang="en-US" dirty="0"/>
              <a:t>. What happens? Why?</a:t>
            </a:r>
          </a:p>
          <a:p>
            <a:r>
              <a:rPr lang="en-US" dirty="0">
                <a:solidFill>
                  <a:srgbClr val="FF0000"/>
                </a:solidFill>
              </a:rPr>
              <a:t>When creating a local socket, client attempts to make a TCP connection to a non-existent server process. Exception will be thrown.</a:t>
            </a:r>
          </a:p>
          <a:p>
            <a:r>
              <a:rPr lang="en-US" dirty="0">
                <a:solidFill>
                  <a:srgbClr val="FF0000"/>
                </a:solidFill>
              </a:rPr>
              <a:t>TCP is connection-oriented protocol</a:t>
            </a:r>
          </a:p>
          <a:p>
            <a:pPr marL="0" indent="0">
              <a:buNone/>
            </a:pPr>
            <a:r>
              <a:rPr lang="en-US" dirty="0"/>
              <a:t>b) Suppose you run </a:t>
            </a:r>
            <a:r>
              <a:rPr lang="en-US" dirty="0" err="1"/>
              <a:t>UDPEchoClient</a:t>
            </a:r>
            <a:r>
              <a:rPr lang="en-US" dirty="0"/>
              <a:t> before you run </a:t>
            </a:r>
            <a:r>
              <a:rPr lang="en-US" dirty="0" err="1"/>
              <a:t>UDPEchoServer</a:t>
            </a:r>
            <a:r>
              <a:rPr lang="en-US" dirty="0"/>
              <a:t>. What happens? Why?</a:t>
            </a:r>
          </a:p>
          <a:p>
            <a:r>
              <a:rPr lang="en-US" dirty="0">
                <a:solidFill>
                  <a:srgbClr val="FF0000"/>
                </a:solidFill>
              </a:rPr>
              <a:t>UDP client doesn’t establish connection to server when creating local socket. Thus it works fine if you start client program first and then server program </a:t>
            </a:r>
            <a:r>
              <a:rPr lang="en-SG" dirty="0">
                <a:solidFill>
                  <a:srgbClr val="FF0000"/>
                </a:solidFill>
              </a:rPr>
              <a:t>(but data sent to server are all lost)</a:t>
            </a:r>
            <a:r>
              <a:rPr lang="en-US" dirty="0">
                <a:solidFill>
                  <a:srgbClr val="FF0000"/>
                </a:solidFill>
              </a:rPr>
              <a:t>.</a:t>
            </a:r>
          </a:p>
          <a:p>
            <a:r>
              <a:rPr lang="en-US" dirty="0">
                <a:solidFill>
                  <a:srgbClr val="FF0000"/>
                </a:solidFill>
              </a:rPr>
              <a:t>UDP is connectionless protocol</a:t>
            </a:r>
          </a:p>
        </p:txBody>
      </p:sp>
      <p:pic>
        <p:nvPicPr>
          <p:cNvPr id="5" name="Picture 4">
            <a:extLst>
              <a:ext uri="{FF2B5EF4-FFF2-40B4-BE49-F238E27FC236}">
                <a16:creationId xmlns:a16="http://schemas.microsoft.com/office/drawing/2014/main" id="{9BA1262E-8463-4692-8545-486D73A32BC4}"/>
              </a:ext>
            </a:extLst>
          </p:cNvPr>
          <p:cNvPicPr>
            <a:picLocks noChangeAspect="1"/>
          </p:cNvPicPr>
          <p:nvPr/>
        </p:nvPicPr>
        <p:blipFill>
          <a:blip r:embed="rId3"/>
          <a:stretch>
            <a:fillRect/>
          </a:stretch>
        </p:blipFill>
        <p:spPr>
          <a:xfrm>
            <a:off x="6838060" y="3193962"/>
            <a:ext cx="5248275" cy="771525"/>
          </a:xfrm>
          <a:prstGeom prst="rect">
            <a:avLst/>
          </a:prstGeom>
        </p:spPr>
      </p:pic>
    </p:spTree>
    <p:extLst>
      <p:ext uri="{BB962C8B-B14F-4D97-AF65-F5344CB8AC3E}">
        <p14:creationId xmlns:p14="http://schemas.microsoft.com/office/powerpoint/2010/main" val="343657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1162</Words>
  <Application>Microsoft Office PowerPoint</Application>
  <PresentationFormat>Widescreen</PresentationFormat>
  <Paragraphs>115</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 CS2105  Introduction to Computer Networks Tutorial 3</vt:lpstr>
      <vt:lpstr>Recap: Designing reliable transport protocols</vt:lpstr>
      <vt:lpstr>Recap: Designing reliable transport protocols</vt:lpstr>
      <vt:lpstr>Question 1</vt:lpstr>
      <vt:lpstr>Question 1</vt:lpstr>
      <vt:lpstr>Question 2</vt:lpstr>
      <vt:lpstr>Question 2</vt:lpstr>
      <vt:lpstr>Question 2</vt:lpstr>
      <vt:lpstr>Question 3</vt:lpstr>
      <vt:lpstr>Question 4</vt:lpstr>
      <vt:lpstr>Question 5</vt:lpstr>
      <vt:lpstr>Question 5</vt:lpstr>
      <vt:lpstr>Question 6</vt:lpstr>
      <vt:lpstr>Question 7</vt:lpstr>
      <vt:lpstr>Question 7</vt:lpstr>
      <vt:lpstr>End of Tutorial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Nitya Lakshmanan</dc:creator>
  <cp:lastModifiedBy>Felix Halim</cp:lastModifiedBy>
  <cp:revision>135</cp:revision>
  <dcterms:created xsi:type="dcterms:W3CDTF">2017-08-22T11:03:34Z</dcterms:created>
  <dcterms:modified xsi:type="dcterms:W3CDTF">2021-09-04T16:13:33Z</dcterms:modified>
</cp:coreProperties>
</file>