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9" r:id="rId3"/>
    <p:sldId id="298" r:id="rId4"/>
    <p:sldId id="299" r:id="rId5"/>
    <p:sldId id="275" r:id="rId6"/>
    <p:sldId id="300" r:id="rId7"/>
    <p:sldId id="276" r:id="rId8"/>
    <p:sldId id="277" r:id="rId9"/>
    <p:sldId id="301" r:id="rId10"/>
    <p:sldId id="302" r:id="rId11"/>
    <p:sldId id="304" r:id="rId12"/>
    <p:sldId id="305" r:id="rId13"/>
    <p:sldId id="278" r:id="rId14"/>
    <p:sldId id="257" r:id="rId15"/>
    <p:sldId id="258" r:id="rId16"/>
    <p:sldId id="259" r:id="rId17"/>
    <p:sldId id="260" r:id="rId18"/>
    <p:sldId id="261" r:id="rId19"/>
    <p:sldId id="262" r:id="rId20"/>
    <p:sldId id="263" r:id="rId21"/>
    <p:sldId id="264" r:id="rId22"/>
    <p:sldId id="266" r:id="rId23"/>
    <p:sldId id="268" r:id="rId24"/>
    <p:sldId id="291" r:id="rId25"/>
    <p:sldId id="279" r:id="rId26"/>
    <p:sldId id="292" r:id="rId27"/>
    <p:sldId id="293" r:id="rId28"/>
    <p:sldId id="294" r:id="rId29"/>
    <p:sldId id="295" r:id="rId30"/>
    <p:sldId id="296"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857" autoAdjust="0"/>
  </p:normalViewPr>
  <p:slideViewPr>
    <p:cSldViewPr snapToGrid="0">
      <p:cViewPr varScale="1">
        <p:scale>
          <a:sx n="92" d="100"/>
          <a:sy n="92" d="100"/>
        </p:scale>
        <p:origin x="6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14:52:27.209"/>
    </inkml:context>
    <inkml:brush xml:id="br0">
      <inkml:brushProperty name="width" value="0.2" units="cm"/>
      <inkml:brushProperty name="height" value="0.2" units="cm"/>
      <inkml:brushProperty name="color" value="#FFFFFF"/>
    </inkml:brush>
  </inkml:definitions>
  <inkml:trace contextRef="#ctx0" brushRef="#br0">0 1396 24575,'24'-18'0,"23"-15"0,-31 19 0,19-13 0,-26 22 0,0-4 0,1 4 0,-1-5 0,1 1 0,-1-1 0,5 5 0,-4-4 0,8 8 0,-3-7 0,12-4 0,-6 1 0,5-1 0,-2-1 0,-4 11 0,-1-11 0,-1 8 0,-4-5 0,5 0 0,0 1 0,1-1 0,-1-4 0,0 4 0,-5-4 0,4 9 0,-7 0 0,7 1 0,-12-1 0,11-1 0,-6-6 0,3 9 0,0-9 0,-9 6 0,4 1 0,-8-4 0,7 8 0,-7-7 0,8 7 0,-4 1 0,11 17 0,-1 0 0,2 9 0,1-7 0,-3 0 0,-4 0 0,-12-17 0,-28-26 0,-3-37 0,-15-11 0,15 4 0,9 18 0,6 25 0,19 12 0,4 18 0,16 18 0,24 16 0,-18-8 0,26 3 0,-38-20 0,6-8 0,-13-2 0,-4-8 0,4-1 0,-8-5 0,11 9 0,-1-11 0,8 10 0,0-12 0,-5 8 0,0-2 0,-4 7 0,-5-8 0,3 8 0,-3-7 0,5 2 0,-1 1 0,1-4 0,-1 4 0,1-4 0,-1 3 0,1-2 0,-1 7 0,0-4 0,-3 1 0,2 3 0,-3-8 0,5 8 0,-1-7 0,1 7 0,-1-8 0,0 8 0,-3-7 0,2 7 0,-3-4 0,5 1 0,-1 3 0,5-7 0,1 2 0,-1-3 0,4 3 0,-7 2 0,7 0 0,-8 3 0,8-8 0,-7 8 0,2-3 0,-3 0 0,-1 2 0,1-2 0,-1 0 0,5 3 0,-4-3 0,4 4 0,-4 0 0,-1-5 0,0 4 0,1-3 0,-1 0 0,1 3 0,-1-8 0,1 8 0,-1-3 0,0 0 0,1-2 0,-1 1 0,1-4 0,-1 8 0,1-7 0,3 2 0,-2-3 0,3 3 0,-1-2 0,2 3 0,0-1 0,3-2 0,-8 7 0,4-8 0,-5 8 0,1-3 0,-1 4 0,1 0 0,-1-4 0,1 3 0,3-8 0,-2 8 0,2-3 0,-3-1 0,-1 4 0,1-7 0,-1 7 0,1-8 0,3 8 0,-2-7 0,2 7 0,1-8 0,-3 8 0,2-8 0,-3 8 0,4-3 0,-4 0 0,8 3 0,-8-8 0,8 8 0,-7-7 0,7 7 0,-3-8 0,-1 8 0,4-8 0,-7 8 0,3-7 0,-1 2 0,2-3 0,4 4 0,0-4 0,0 8 0,-4-8 0,11 8 0,-14-7 0,14 7 0,-12-8 0,5 4 0,0-5 0,-4 5 0,11-5 0,-10 5 0,11-2 0,-8-1 0,-4 7 0,3-8 0,-3 4 0,4-1 0,0-2 0,0 3 0,0-1 0,0-2 0,-4 7 0,-2-8 0,-3 8 0,-1-3 0,1-1 0,-1 4 0,0-3 0,5 0 0,-3 3 0,7-3 0,-8 4 0,8-5 0,-3 4 0,0-7 0,3 2 0,-8 1 0,4 1 0,-5 0 0,1 2 0,-1-6 0,1 7 0,-1-3 0,0 4 0,1 0 0,-1-5 0,1 0 0,-1 0 0,1-4 0,-1 8 0,0-3 0,1 0 0,4-2 0,-4 1 0,4-4 0,-1 4 0,-2 0 0,3-4 0,-1 4 0,-2-1 0,3-2 0,-9 3 0,7-1 0,-9-2 0,9 7 0,-7-8 0,5 4 0,-1-1 0,1-2 0,-1 7 0,1-8 0,-1 8 0,1-7 0,-1 7 0,0-8 0,1 8 0,-1-7 0,1 7 0,3-8 0,-2 8 0,7-8 0,-8 8 0,4-7 0,-5 7 0,-3-8 0,2 8 0,-24 5 0,7 3 0,-26 7 0,14 0 0,-6-2 0,8 2 0,0-5 0,0 1 0,-1-1 0,1 0 0,0-3 0,0 2 0,0-3 0,4 5 0,-3-1 0,7 1 0,-15 0 0,9-4 0,-5 3 0,-4-2 0,9 2 0,-17 3 0,17-2 0,-17 2 0,17-3 0,-9 2 0,6-2 0,-7 2 0,6-1 0,-13 1 0,13-1 0,-14 2 0,14-7 0,-1 5 0,8-9 0,0 7 0,3-7 0,-3 8 0,0-4 0,4 4 0,-8-3 0,7 2 0,-7-3 0,7 5 0,-7-1 0,7 1 0,-3-1 0,5-4 0,-5 4 0,3-4 0,-2 4 0,3-3 0,0 2 0,1-3 0,-5 5 0,-1 3 0,-4-2 0,0 3 0,-8 2 0,6-5 0,-28 16 0,17-14 0,-19 14 0,15-14 0,7 4 0,2-7 0,8 0 0,0-5 0,0 3 0,0 2 0,-1 0 0,1 4 0,-8-3 0,-1 5 0,-9-3 0,1 5 0,-1-6 0,9-1 0,-7 0 0,14-1 0,-14 2 0,7-1 0,-9 1 0,1 0 0,-1 0 0,9-1 0,1-1 0,8-4 0,4 2 0,-4-3 0,-3 0 0,-7 10 0,-21-4 0,-4 16 0,16-15 0,8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14:52:43.105"/>
    </inkml:context>
    <inkml:brush xml:id="br0">
      <inkml:brushProperty name="width" value="0.05" units="cm"/>
      <inkml:brushProperty name="height" value="0.05" units="cm"/>
      <inkml:brushProperty name="color" value="#00A0D7"/>
    </inkml:brush>
  </inkml:definitions>
  <inkml:trace contextRef="#ctx0" brushRef="#br0">0 10 24575,'14'-4'0,"8"3"0,7-3 0,21 4 0,-10 0 0,2 0 0,-15 0 0,-12 0 0,3 0 0,1 0 0,9 0 0,-3 0 0,-3 0 0,-4 0 0,-7 0 0,2 0 0,-3 0 0,-1 0 0,1 0 0,-1 0 0,0 0 0,1 0 0,-1 0 0,1 0 0,-1 0 0,1 0 0,-1 0 0,0 0 0,5 4 0,-3-3 0,2 3 0,-3 0 0,3-3 0,-2 3 0,3-4 0,-1 5 0,-2-4 0,3 3 0,-5-4 0,0 0 0,1 4 0,-1-3 0,1 3 0,3-4 0,-6 5 0,10-4 0,-11 3 0,8 0 0,-5-3 0,1 3 0,-1-4 0,5 4 0,0-3 0,1 8 0,-1-8 0,0 3 0,-4 0 0,4-3 0,-5 3 0,5-4 0,-4 5 0,4-4 0,-4 3 0,-1 0 0,0-3 0,1 3 0,-1-4 0,-8 0 0,2 0 0,-7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5T14:52:44.892"/>
    </inkml:context>
    <inkml:brush xml:id="br0">
      <inkml:brushProperty name="width" value="0.05" units="cm"/>
      <inkml:brushProperty name="height" value="0.05" units="cm"/>
      <inkml:brushProperty name="color" value="#00A0D7"/>
    </inkml:brush>
  </inkml:definitions>
  <inkml:trace contextRef="#ctx0" brushRef="#br0">1 0 24575,'9'5'0,"0"-4"0,5 3 0,1 0 0,26-3 0,19 3 0,11 4 0,24 2 0,-24 0 0,11-1 0,-28-4 0,-12-3 0,-7 8 0,-7-8 0,1 3 0,-2-5 0,-1 0 0,-5 0 0,14 0 0,-7 5 0,1-3 0,5 8 0,-13-8 0,1 3 0,-4-5 0,5 0 0,-6 0 0,8 0 0,-10 0 0,0 0 0,3 0 0,-8 0 0,4 0 0,-5 0 0,1 0 0,-1 0 0,1 0 0,-1 4 0,0-3 0,5 3 0,-3-4 0,2 0 0,-3 0 0,-5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09CCC-E3CE-4272-B838-56B19F548D48}" type="datetimeFigureOut">
              <a:rPr lang="en-SG" smtClean="0"/>
              <a:t>13/9/2021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BB9DB-3B2C-4FB9-B414-AE072857A941}" type="slidenum">
              <a:rPr lang="en-SG" smtClean="0"/>
              <a:t>‹#›</a:t>
            </a:fld>
            <a:endParaRPr lang="en-SG"/>
          </a:p>
        </p:txBody>
      </p:sp>
    </p:spTree>
    <p:extLst>
      <p:ext uri="{BB962C8B-B14F-4D97-AF65-F5344CB8AC3E}">
        <p14:creationId xmlns:p14="http://schemas.microsoft.com/office/powerpoint/2010/main" val="370287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EA7BB9DB-3B2C-4FB9-B414-AE072857A941}" type="slidenum">
              <a:rPr lang="en-SG" smtClean="0"/>
              <a:t>2</a:t>
            </a:fld>
            <a:endParaRPr lang="en-SG"/>
          </a:p>
        </p:txBody>
      </p:sp>
    </p:spTree>
    <p:extLst>
      <p:ext uri="{BB962C8B-B14F-4D97-AF65-F5344CB8AC3E}">
        <p14:creationId xmlns:p14="http://schemas.microsoft.com/office/powerpoint/2010/main" val="242611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11</a:t>
            </a:fld>
            <a:endParaRPr lang="en-SG"/>
          </a:p>
        </p:txBody>
      </p:sp>
    </p:spTree>
    <p:extLst>
      <p:ext uri="{BB962C8B-B14F-4D97-AF65-F5344CB8AC3E}">
        <p14:creationId xmlns:p14="http://schemas.microsoft.com/office/powerpoint/2010/main" val="215163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12</a:t>
            </a:fld>
            <a:endParaRPr lang="en-SG"/>
          </a:p>
        </p:txBody>
      </p:sp>
    </p:spTree>
    <p:extLst>
      <p:ext uri="{BB962C8B-B14F-4D97-AF65-F5344CB8AC3E}">
        <p14:creationId xmlns:p14="http://schemas.microsoft.com/office/powerpoint/2010/main" val="104420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13</a:t>
            </a:fld>
            <a:endParaRPr lang="en-SG"/>
          </a:p>
        </p:txBody>
      </p:sp>
    </p:spTree>
    <p:extLst>
      <p:ext uri="{BB962C8B-B14F-4D97-AF65-F5344CB8AC3E}">
        <p14:creationId xmlns:p14="http://schemas.microsoft.com/office/powerpoint/2010/main" val="610998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14</a:t>
            </a:fld>
            <a:endParaRPr lang="en-SG"/>
          </a:p>
        </p:txBody>
      </p:sp>
    </p:spTree>
    <p:extLst>
      <p:ext uri="{BB962C8B-B14F-4D97-AF65-F5344CB8AC3E}">
        <p14:creationId xmlns:p14="http://schemas.microsoft.com/office/powerpoint/2010/main" val="1319281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15</a:t>
            </a:fld>
            <a:endParaRPr lang="en-SG"/>
          </a:p>
        </p:txBody>
      </p:sp>
    </p:spTree>
    <p:extLst>
      <p:ext uri="{BB962C8B-B14F-4D97-AF65-F5344CB8AC3E}">
        <p14:creationId xmlns:p14="http://schemas.microsoft.com/office/powerpoint/2010/main" val="3065347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16</a:t>
            </a:fld>
            <a:endParaRPr lang="en-SG"/>
          </a:p>
        </p:txBody>
      </p:sp>
    </p:spTree>
    <p:extLst>
      <p:ext uri="{BB962C8B-B14F-4D97-AF65-F5344CB8AC3E}">
        <p14:creationId xmlns:p14="http://schemas.microsoft.com/office/powerpoint/2010/main" val="2579288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17</a:t>
            </a:fld>
            <a:endParaRPr lang="en-SG"/>
          </a:p>
        </p:txBody>
      </p:sp>
    </p:spTree>
    <p:extLst>
      <p:ext uri="{BB962C8B-B14F-4D97-AF65-F5344CB8AC3E}">
        <p14:creationId xmlns:p14="http://schemas.microsoft.com/office/powerpoint/2010/main" val="461488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18</a:t>
            </a:fld>
            <a:endParaRPr lang="en-SG"/>
          </a:p>
        </p:txBody>
      </p:sp>
    </p:spTree>
    <p:extLst>
      <p:ext uri="{BB962C8B-B14F-4D97-AF65-F5344CB8AC3E}">
        <p14:creationId xmlns:p14="http://schemas.microsoft.com/office/powerpoint/2010/main" val="36032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19</a:t>
            </a:fld>
            <a:endParaRPr lang="en-SG"/>
          </a:p>
        </p:txBody>
      </p:sp>
    </p:spTree>
    <p:extLst>
      <p:ext uri="{BB962C8B-B14F-4D97-AF65-F5344CB8AC3E}">
        <p14:creationId xmlns:p14="http://schemas.microsoft.com/office/powerpoint/2010/main" val="779438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21</a:t>
            </a:fld>
            <a:endParaRPr lang="en-SG"/>
          </a:p>
        </p:txBody>
      </p:sp>
    </p:spTree>
    <p:extLst>
      <p:ext uri="{BB962C8B-B14F-4D97-AF65-F5344CB8AC3E}">
        <p14:creationId xmlns:p14="http://schemas.microsoft.com/office/powerpoint/2010/main" val="403598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3</a:t>
            </a:fld>
            <a:endParaRPr lang="en-SG"/>
          </a:p>
        </p:txBody>
      </p:sp>
    </p:spTree>
    <p:extLst>
      <p:ext uri="{BB962C8B-B14F-4D97-AF65-F5344CB8AC3E}">
        <p14:creationId xmlns:p14="http://schemas.microsoft.com/office/powerpoint/2010/main" val="3056538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22</a:t>
            </a:fld>
            <a:endParaRPr lang="en-SG"/>
          </a:p>
        </p:txBody>
      </p:sp>
    </p:spTree>
    <p:extLst>
      <p:ext uri="{BB962C8B-B14F-4D97-AF65-F5344CB8AC3E}">
        <p14:creationId xmlns:p14="http://schemas.microsoft.com/office/powerpoint/2010/main" val="317030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23</a:t>
            </a:fld>
            <a:endParaRPr lang="en-SG"/>
          </a:p>
        </p:txBody>
      </p:sp>
    </p:spTree>
    <p:extLst>
      <p:ext uri="{BB962C8B-B14F-4D97-AF65-F5344CB8AC3E}">
        <p14:creationId xmlns:p14="http://schemas.microsoft.com/office/powerpoint/2010/main" val="4038680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28</a:t>
            </a:fld>
            <a:endParaRPr lang="en-SG"/>
          </a:p>
        </p:txBody>
      </p:sp>
    </p:spTree>
    <p:extLst>
      <p:ext uri="{BB962C8B-B14F-4D97-AF65-F5344CB8AC3E}">
        <p14:creationId xmlns:p14="http://schemas.microsoft.com/office/powerpoint/2010/main" val="2193085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29</a:t>
            </a:fld>
            <a:endParaRPr lang="en-SG"/>
          </a:p>
        </p:txBody>
      </p:sp>
    </p:spTree>
    <p:extLst>
      <p:ext uri="{BB962C8B-B14F-4D97-AF65-F5344CB8AC3E}">
        <p14:creationId xmlns:p14="http://schemas.microsoft.com/office/powerpoint/2010/main" val="2391286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30</a:t>
            </a:fld>
            <a:endParaRPr lang="en-SG"/>
          </a:p>
        </p:txBody>
      </p:sp>
    </p:spTree>
    <p:extLst>
      <p:ext uri="{BB962C8B-B14F-4D97-AF65-F5344CB8AC3E}">
        <p14:creationId xmlns:p14="http://schemas.microsoft.com/office/powerpoint/2010/main" val="994280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31</a:t>
            </a:fld>
            <a:endParaRPr lang="en-SG"/>
          </a:p>
        </p:txBody>
      </p:sp>
    </p:spTree>
    <p:extLst>
      <p:ext uri="{BB962C8B-B14F-4D97-AF65-F5344CB8AC3E}">
        <p14:creationId xmlns:p14="http://schemas.microsoft.com/office/powerpoint/2010/main" val="39623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4</a:t>
            </a:fld>
            <a:endParaRPr lang="en-SG"/>
          </a:p>
        </p:txBody>
      </p:sp>
    </p:spTree>
    <p:extLst>
      <p:ext uri="{BB962C8B-B14F-4D97-AF65-F5344CB8AC3E}">
        <p14:creationId xmlns:p14="http://schemas.microsoft.com/office/powerpoint/2010/main" val="101523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5</a:t>
            </a:fld>
            <a:endParaRPr lang="en-SG"/>
          </a:p>
        </p:txBody>
      </p:sp>
    </p:spTree>
    <p:extLst>
      <p:ext uri="{BB962C8B-B14F-4D97-AF65-F5344CB8AC3E}">
        <p14:creationId xmlns:p14="http://schemas.microsoft.com/office/powerpoint/2010/main" val="673556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6</a:t>
            </a:fld>
            <a:endParaRPr lang="en-SG"/>
          </a:p>
        </p:txBody>
      </p:sp>
    </p:spTree>
    <p:extLst>
      <p:ext uri="{BB962C8B-B14F-4D97-AF65-F5344CB8AC3E}">
        <p14:creationId xmlns:p14="http://schemas.microsoft.com/office/powerpoint/2010/main" val="217689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7</a:t>
            </a:fld>
            <a:endParaRPr lang="en-SG"/>
          </a:p>
        </p:txBody>
      </p:sp>
    </p:spTree>
    <p:extLst>
      <p:ext uri="{BB962C8B-B14F-4D97-AF65-F5344CB8AC3E}">
        <p14:creationId xmlns:p14="http://schemas.microsoft.com/office/powerpoint/2010/main" val="142486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8</a:t>
            </a:fld>
            <a:endParaRPr lang="en-SG"/>
          </a:p>
        </p:txBody>
      </p:sp>
    </p:spTree>
    <p:extLst>
      <p:ext uri="{BB962C8B-B14F-4D97-AF65-F5344CB8AC3E}">
        <p14:creationId xmlns:p14="http://schemas.microsoft.com/office/powerpoint/2010/main" val="330401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9</a:t>
            </a:fld>
            <a:endParaRPr lang="en-SG"/>
          </a:p>
        </p:txBody>
      </p:sp>
    </p:spTree>
    <p:extLst>
      <p:ext uri="{BB962C8B-B14F-4D97-AF65-F5344CB8AC3E}">
        <p14:creationId xmlns:p14="http://schemas.microsoft.com/office/powerpoint/2010/main" val="33380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BB9DB-3B2C-4FB9-B414-AE072857A941}" type="slidenum">
              <a:rPr lang="en-SG" smtClean="0"/>
              <a:t>10</a:t>
            </a:fld>
            <a:endParaRPr lang="en-SG"/>
          </a:p>
        </p:txBody>
      </p:sp>
    </p:spTree>
    <p:extLst>
      <p:ext uri="{BB962C8B-B14F-4D97-AF65-F5344CB8AC3E}">
        <p14:creationId xmlns:p14="http://schemas.microsoft.com/office/powerpoint/2010/main" val="234464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5548-FBF3-4D95-9DE5-DB2B6F7E3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45E323-69AE-49DF-8BAB-53C413B95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61995-6CE1-4F0B-9D9C-ACC4F62C5EFF}"/>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5" name="Footer Placeholder 4">
            <a:extLst>
              <a:ext uri="{FF2B5EF4-FFF2-40B4-BE49-F238E27FC236}">
                <a16:creationId xmlns:a16="http://schemas.microsoft.com/office/drawing/2014/main" id="{66726BE5-E062-4BF1-9C79-E72536F7E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6E44D-D40D-47F7-BE0A-FF1E2EEDEFBC}"/>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150738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7C5A-1F98-4EC4-979C-E74AB4F9A1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283EE-A854-4B1B-9093-F55B81405E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19E2D-8CC7-4EE4-B3D2-46E40FFE893E}"/>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5" name="Footer Placeholder 4">
            <a:extLst>
              <a:ext uri="{FF2B5EF4-FFF2-40B4-BE49-F238E27FC236}">
                <a16:creationId xmlns:a16="http://schemas.microsoft.com/office/drawing/2014/main" id="{925BDCAB-EBB9-4970-A75F-3267281C2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5E3A0-0780-4C16-82DC-E8D2211FA9D1}"/>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22610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C1B9C-2106-4CDD-863D-CB6042D69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393079-120F-4D63-90FD-6F2F0C4F91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DC039-694A-479B-A622-EB61E38E6AB0}"/>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5" name="Footer Placeholder 4">
            <a:extLst>
              <a:ext uri="{FF2B5EF4-FFF2-40B4-BE49-F238E27FC236}">
                <a16:creationId xmlns:a16="http://schemas.microsoft.com/office/drawing/2014/main" id="{3F64995E-1457-4AE2-AAA8-25491D788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865C9-BB76-4708-9562-FF26260F2293}"/>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183570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3BE-9147-4282-9B8F-6B50F1336E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16A69D-19CB-4DCB-AC4C-9470BCFC62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3C8A7-9D9F-4881-8F64-796A096E583D}"/>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5" name="Footer Placeholder 4">
            <a:extLst>
              <a:ext uri="{FF2B5EF4-FFF2-40B4-BE49-F238E27FC236}">
                <a16:creationId xmlns:a16="http://schemas.microsoft.com/office/drawing/2014/main" id="{6ACAD7AC-BCA2-4C31-8291-DCEEBC1E1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3F0FC-D45F-42AB-8CB6-C19A6523CB24}"/>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313769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C2FB-2E92-4C45-969B-D2678D05A2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BC9C0-8559-4464-8B4A-E2F1B864B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E0D69A-53D4-4BFC-8826-CCB648F331DD}"/>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5" name="Footer Placeholder 4">
            <a:extLst>
              <a:ext uri="{FF2B5EF4-FFF2-40B4-BE49-F238E27FC236}">
                <a16:creationId xmlns:a16="http://schemas.microsoft.com/office/drawing/2014/main" id="{504908DF-735B-45C2-9787-D80EDD39A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08B97-EFBD-457C-A830-5EAAD6685E26}"/>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48303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844C-974F-4DB5-987F-2866026274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3D002-BFF9-4BAC-B0EF-89303FEA5C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61DAB-FB8D-46B3-B2EB-D8D93B3B66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345E80-E464-4FCD-A2C8-E25D31E3C532}"/>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6" name="Footer Placeholder 5">
            <a:extLst>
              <a:ext uri="{FF2B5EF4-FFF2-40B4-BE49-F238E27FC236}">
                <a16:creationId xmlns:a16="http://schemas.microsoft.com/office/drawing/2014/main" id="{97CCA554-4F15-4291-A2C6-42CBA8BD3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4E412-0302-43FF-9623-E77D18FF78F3}"/>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335590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13D8-E038-4963-929B-789C72DB35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6D0C60-2CB3-4C71-B089-8915D438D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F9CDDA-31B9-4097-BBA8-FC53E57F5B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529BF1-6B99-4DC4-8ECE-2B17327A6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8A5016-C92D-4F1B-A4C7-C51E774CBE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D10029-41DD-407D-88BA-065BABFB8EA6}"/>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8" name="Footer Placeholder 7">
            <a:extLst>
              <a:ext uri="{FF2B5EF4-FFF2-40B4-BE49-F238E27FC236}">
                <a16:creationId xmlns:a16="http://schemas.microsoft.com/office/drawing/2014/main" id="{86A4427C-5ABA-483D-936F-BBC441A70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71A740-EC65-4F07-B3CD-FDE677F9C7B8}"/>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350798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B704-8B86-483F-AE46-7A8258BDE0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D89188-8A59-44F9-A38D-119B5CC17109}"/>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4" name="Footer Placeholder 3">
            <a:extLst>
              <a:ext uri="{FF2B5EF4-FFF2-40B4-BE49-F238E27FC236}">
                <a16:creationId xmlns:a16="http://schemas.microsoft.com/office/drawing/2014/main" id="{CD568500-3673-48B1-B6E0-812FA76A7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8C3165-DA9E-4482-9889-346E9B920882}"/>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328978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6FE313-B310-4D35-AE47-2A8179F5A456}"/>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3" name="Footer Placeholder 2">
            <a:extLst>
              <a:ext uri="{FF2B5EF4-FFF2-40B4-BE49-F238E27FC236}">
                <a16:creationId xmlns:a16="http://schemas.microsoft.com/office/drawing/2014/main" id="{5098F562-A6C1-4988-B769-09515DDB7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5D8516-52F5-471D-B06D-507984BDC23F}"/>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326460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604F-264A-442E-A80D-E9EFB34F4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1E721-E0D7-4C3D-9D19-3BDA3ACDD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BDC825-6815-40D4-886C-D2ED4D9E9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8EA59-9C46-4FB7-A3E1-71C0F2DA3FA3}"/>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6" name="Footer Placeholder 5">
            <a:extLst>
              <a:ext uri="{FF2B5EF4-FFF2-40B4-BE49-F238E27FC236}">
                <a16:creationId xmlns:a16="http://schemas.microsoft.com/office/drawing/2014/main" id="{83DA2E5B-6496-4461-ADAE-586AADB94F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4ED919-ADC9-4AEE-BFB3-40910E9B1779}"/>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337078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5478-815E-4533-BEF6-2678C8B8B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348CCA-78B2-4436-B7C4-190F75BF0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355762-D589-4995-AFF9-BEBDD98A4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116582-519B-45CF-B415-CAE37AFF9BC5}"/>
              </a:ext>
            </a:extLst>
          </p:cNvPr>
          <p:cNvSpPr>
            <a:spLocks noGrp="1"/>
          </p:cNvSpPr>
          <p:nvPr>
            <p:ph type="dt" sz="half" idx="10"/>
          </p:nvPr>
        </p:nvSpPr>
        <p:spPr/>
        <p:txBody>
          <a:bodyPr/>
          <a:lstStyle/>
          <a:p>
            <a:fld id="{BAE9DFB2-ACB6-4A51-84C8-5ADE2F149951}" type="datetimeFigureOut">
              <a:rPr lang="en-US" smtClean="0"/>
              <a:t>9/13/2021</a:t>
            </a:fld>
            <a:endParaRPr lang="en-US"/>
          </a:p>
        </p:txBody>
      </p:sp>
      <p:sp>
        <p:nvSpPr>
          <p:cNvPr id="6" name="Footer Placeholder 5">
            <a:extLst>
              <a:ext uri="{FF2B5EF4-FFF2-40B4-BE49-F238E27FC236}">
                <a16:creationId xmlns:a16="http://schemas.microsoft.com/office/drawing/2014/main" id="{C18E037D-1D73-45A7-A25E-0B2423ECC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B62C5-ECB1-4283-93DF-37D99464D1E2}"/>
              </a:ext>
            </a:extLst>
          </p:cNvPr>
          <p:cNvSpPr>
            <a:spLocks noGrp="1"/>
          </p:cNvSpPr>
          <p:nvPr>
            <p:ph type="sldNum" sz="quarter" idx="12"/>
          </p:nvPr>
        </p:nvSpPr>
        <p:spPr/>
        <p:txBody>
          <a:bodyPr/>
          <a:lstStyle/>
          <a:p>
            <a:fld id="{9E252F6E-B8E4-4FC8-A76E-D756DA81DF86}" type="slidenum">
              <a:rPr lang="en-US" smtClean="0"/>
              <a:t>‹#›</a:t>
            </a:fld>
            <a:endParaRPr lang="en-US"/>
          </a:p>
        </p:txBody>
      </p:sp>
    </p:spTree>
    <p:extLst>
      <p:ext uri="{BB962C8B-B14F-4D97-AF65-F5344CB8AC3E}">
        <p14:creationId xmlns:p14="http://schemas.microsoft.com/office/powerpoint/2010/main" val="73868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94E52B-2C65-4D95-A2A2-A212CBF5FB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A4F8-DC7C-4C54-B000-26CDF2F63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B3ADC-FA44-414C-9C66-76641F9A5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9DFB2-ACB6-4A51-84C8-5ADE2F149951}" type="datetimeFigureOut">
              <a:rPr lang="en-US" smtClean="0"/>
              <a:t>9/13/2021</a:t>
            </a:fld>
            <a:endParaRPr lang="en-US"/>
          </a:p>
        </p:txBody>
      </p:sp>
      <p:sp>
        <p:nvSpPr>
          <p:cNvPr id="5" name="Footer Placeholder 4">
            <a:extLst>
              <a:ext uri="{FF2B5EF4-FFF2-40B4-BE49-F238E27FC236}">
                <a16:creationId xmlns:a16="http://schemas.microsoft.com/office/drawing/2014/main" id="{3F7A8C61-F7F3-4FAE-AB38-079A9ED602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636A52-131A-4805-B5CB-7DFC68F36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52F6E-B8E4-4FC8-A76E-D756DA81DF86}" type="slidenum">
              <a:rPr lang="en-US" smtClean="0"/>
              <a:t>‹#›</a:t>
            </a:fld>
            <a:endParaRPr lang="en-US"/>
          </a:p>
        </p:txBody>
      </p:sp>
    </p:spTree>
    <p:extLst>
      <p:ext uri="{BB962C8B-B14F-4D97-AF65-F5344CB8AC3E}">
        <p14:creationId xmlns:p14="http://schemas.microsoft.com/office/powerpoint/2010/main" val="4168200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aia.cs.umass.edu/wiresharklabs/alice.tx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gaia.cs.umass.edu/wireshark-labs/TCP-wireshark-file1.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6999034-9392-464B-8AAC-15EDDBA61014}"/>
              </a:ext>
            </a:extLst>
          </p:cNvPr>
          <p:cNvSpPr txBox="1">
            <a:spLocks/>
          </p:cNvSpPr>
          <p:nvPr/>
        </p:nvSpPr>
        <p:spPr>
          <a:xfrm>
            <a:off x="180870" y="2474899"/>
            <a:ext cx="11830259" cy="1908201"/>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 </a:t>
            </a:r>
            <a:r>
              <a:rPr lang="en-US" b="1" dirty="0"/>
              <a:t>CS2105</a:t>
            </a:r>
          </a:p>
          <a:p>
            <a:br>
              <a:rPr lang="en-US" dirty="0"/>
            </a:br>
            <a:r>
              <a:rPr lang="en-US" dirty="0"/>
              <a:t>Introduction to Computer Networks</a:t>
            </a:r>
            <a:br>
              <a:rPr lang="en-US" dirty="0"/>
            </a:br>
            <a:r>
              <a:rPr lang="en-US" dirty="0"/>
              <a:t>Tutorial 4</a:t>
            </a:r>
          </a:p>
        </p:txBody>
      </p:sp>
    </p:spTree>
    <p:extLst>
      <p:ext uri="{BB962C8B-B14F-4D97-AF65-F5344CB8AC3E}">
        <p14:creationId xmlns:p14="http://schemas.microsoft.com/office/powerpoint/2010/main" val="210583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Go-Back-N</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830997"/>
          </a:xfrm>
          <a:prstGeom prst="rect">
            <a:avLst/>
          </a:prstGeom>
          <a:noFill/>
        </p:spPr>
        <p:txBody>
          <a:bodyPr wrap="square" rtlCol="0">
            <a:spAutoFit/>
          </a:bodyPr>
          <a:lstStyle/>
          <a:p>
            <a:pPr marL="342900" indent="-342900">
              <a:buFont typeface="Arial" panose="020B0604020202020204" pitchFamily="34" charset="0"/>
              <a:buChar char="•"/>
            </a:pPr>
            <a:r>
              <a:rPr lang="en-SG" sz="2400" dirty="0"/>
              <a:t>Sender keeps a timeout for last unACKed packet</a:t>
            </a:r>
          </a:p>
          <a:p>
            <a:pPr marL="800100" lvl="1" indent="-342900">
              <a:buFont typeface="Arial" panose="020B0604020202020204" pitchFamily="34" charset="0"/>
              <a:buChar char="•"/>
            </a:pPr>
            <a:r>
              <a:rPr lang="en-SG" sz="2400" dirty="0"/>
              <a:t>On timeout, resends packet and other packets in window</a:t>
            </a:r>
          </a:p>
        </p:txBody>
      </p:sp>
      <p:pic>
        <p:nvPicPr>
          <p:cNvPr id="3" name="Picture 2">
            <a:extLst>
              <a:ext uri="{FF2B5EF4-FFF2-40B4-BE49-F238E27FC236}">
                <a16:creationId xmlns:a16="http://schemas.microsoft.com/office/drawing/2014/main" id="{718AD9F8-3CDA-4339-B416-068D25D7A460}"/>
              </a:ext>
            </a:extLst>
          </p:cNvPr>
          <p:cNvPicPr>
            <a:picLocks noChangeAspect="1"/>
          </p:cNvPicPr>
          <p:nvPr/>
        </p:nvPicPr>
        <p:blipFill>
          <a:blip r:embed="rId3"/>
          <a:stretch>
            <a:fillRect/>
          </a:stretch>
        </p:blipFill>
        <p:spPr>
          <a:xfrm>
            <a:off x="2328271" y="2136793"/>
            <a:ext cx="7535457" cy="4356082"/>
          </a:xfrm>
          <a:prstGeom prst="rect">
            <a:avLst/>
          </a:prstGeom>
        </p:spPr>
      </p:pic>
      <p:sp>
        <p:nvSpPr>
          <p:cNvPr id="4" name="Rectangle 3">
            <a:extLst>
              <a:ext uri="{FF2B5EF4-FFF2-40B4-BE49-F238E27FC236}">
                <a16:creationId xmlns:a16="http://schemas.microsoft.com/office/drawing/2014/main" id="{395185D8-9CB9-D744-B140-6DF5FEA0902F}"/>
              </a:ext>
            </a:extLst>
          </p:cNvPr>
          <p:cNvSpPr/>
          <p:nvPr/>
        </p:nvSpPr>
        <p:spPr>
          <a:xfrm>
            <a:off x="1633928" y="4901784"/>
            <a:ext cx="8919147" cy="1591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6A6AC-EBF1-FC4F-82FA-DBC745919C5F}"/>
              </a:ext>
            </a:extLst>
          </p:cNvPr>
          <p:cNvSpPr/>
          <p:nvPr/>
        </p:nvSpPr>
        <p:spPr>
          <a:xfrm>
            <a:off x="4616970" y="290133"/>
            <a:ext cx="7390152" cy="1015663"/>
          </a:xfrm>
          <a:prstGeom prst="rect">
            <a:avLst/>
          </a:prstGeom>
          <a:ln>
            <a:solidFill>
              <a:schemeClr val="tx1"/>
            </a:solidFill>
          </a:ln>
        </p:spPr>
        <p:txBody>
          <a:bodyPr wrap="square">
            <a:spAutoFit/>
          </a:bodyPr>
          <a:lstStyle/>
          <a:p>
            <a:pPr marL="800100" lvl="1" indent="-342900">
              <a:buFont typeface="Arial" panose="020B0604020202020204" pitchFamily="34" charset="0"/>
              <a:buChar char="•"/>
            </a:pPr>
            <a:r>
              <a:rPr lang="en-SG" sz="2000" dirty="0"/>
              <a:t>ACK with </a:t>
            </a:r>
            <a:r>
              <a:rPr lang="en-SG" sz="2000" dirty="0" err="1"/>
              <a:t>seq</a:t>
            </a:r>
            <a:r>
              <a:rPr lang="en-SG" sz="2000" dirty="0"/>
              <a:t> # </a:t>
            </a:r>
            <a:r>
              <a:rPr lang="en-SG" sz="2000" i="1" dirty="0"/>
              <a:t>x</a:t>
            </a:r>
            <a:r>
              <a:rPr lang="en-SG" sz="2000" dirty="0"/>
              <a:t> means all packets ≤ </a:t>
            </a:r>
            <a:r>
              <a:rPr lang="en-SG" sz="2000" i="1" dirty="0"/>
              <a:t>x</a:t>
            </a:r>
            <a:r>
              <a:rPr lang="en-SG" sz="2000" dirty="0"/>
              <a:t> have been received</a:t>
            </a:r>
          </a:p>
          <a:p>
            <a:pPr marL="800100" lvl="1" indent="-342900">
              <a:buFont typeface="Arial" panose="020B0604020202020204" pitchFamily="34" charset="0"/>
              <a:buChar char="•"/>
            </a:pPr>
            <a:r>
              <a:rPr lang="en-SG" sz="2000" dirty="0"/>
              <a:t>If receiver receives </a:t>
            </a:r>
            <a:r>
              <a:rPr lang="en-SG" sz="2000" dirty="0">
                <a:highlight>
                  <a:srgbClr val="FFFF00"/>
                </a:highlight>
              </a:rPr>
              <a:t>out of order packet</a:t>
            </a:r>
            <a:r>
              <a:rPr lang="en-SG" sz="2000" dirty="0"/>
              <a:t>, packet </a:t>
            </a:r>
            <a:r>
              <a:rPr lang="en-SG" sz="2000" b="1" dirty="0">
                <a:highlight>
                  <a:srgbClr val="FFFF00"/>
                </a:highlight>
              </a:rPr>
              <a:t>discarded</a:t>
            </a:r>
            <a:r>
              <a:rPr lang="en-SG" sz="2000" dirty="0"/>
              <a:t> and last cumulative ACK sent</a:t>
            </a:r>
          </a:p>
        </p:txBody>
      </p:sp>
      <p:sp>
        <p:nvSpPr>
          <p:cNvPr id="8" name="TextBox 7">
            <a:extLst>
              <a:ext uri="{FF2B5EF4-FFF2-40B4-BE49-F238E27FC236}">
                <a16:creationId xmlns:a16="http://schemas.microsoft.com/office/drawing/2014/main" id="{18923214-372B-E84E-B3FE-86C400B5B722}"/>
              </a:ext>
            </a:extLst>
          </p:cNvPr>
          <p:cNvSpPr txBox="1"/>
          <p:nvPr/>
        </p:nvSpPr>
        <p:spPr>
          <a:xfrm>
            <a:off x="404734" y="2353456"/>
            <a:ext cx="1519968" cy="369332"/>
          </a:xfrm>
          <a:prstGeom prst="rect">
            <a:avLst/>
          </a:prstGeom>
          <a:noFill/>
        </p:spPr>
        <p:txBody>
          <a:bodyPr wrap="none" rtlCol="0">
            <a:spAutoFit/>
          </a:bodyPr>
          <a:lstStyle/>
          <a:p>
            <a:r>
              <a:rPr lang="en-US" dirty="0"/>
              <a:t>Sequence: 0-7</a:t>
            </a:r>
          </a:p>
        </p:txBody>
      </p:sp>
      <p:sp>
        <p:nvSpPr>
          <p:cNvPr id="9" name="TextBox 8">
            <a:extLst>
              <a:ext uri="{FF2B5EF4-FFF2-40B4-BE49-F238E27FC236}">
                <a16:creationId xmlns:a16="http://schemas.microsoft.com/office/drawing/2014/main" id="{5D5BB8C4-1413-4241-9F62-CCEB9A34E2CE}"/>
              </a:ext>
            </a:extLst>
          </p:cNvPr>
          <p:cNvSpPr txBox="1"/>
          <p:nvPr/>
        </p:nvSpPr>
        <p:spPr>
          <a:xfrm>
            <a:off x="404734" y="2722788"/>
            <a:ext cx="1609287" cy="369332"/>
          </a:xfrm>
          <a:prstGeom prst="rect">
            <a:avLst/>
          </a:prstGeom>
          <a:noFill/>
        </p:spPr>
        <p:txBody>
          <a:bodyPr wrap="none" rtlCol="0">
            <a:spAutoFit/>
          </a:bodyPr>
          <a:lstStyle/>
          <a:p>
            <a:r>
              <a:rPr lang="en-US" dirty="0"/>
              <a:t>window: 4 pkts</a:t>
            </a:r>
          </a:p>
        </p:txBody>
      </p:sp>
    </p:spTree>
    <p:extLst>
      <p:ext uri="{BB962C8B-B14F-4D97-AF65-F5344CB8AC3E}">
        <p14:creationId xmlns:p14="http://schemas.microsoft.com/office/powerpoint/2010/main" val="2258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Go-Back-N</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830997"/>
          </a:xfrm>
          <a:prstGeom prst="rect">
            <a:avLst/>
          </a:prstGeom>
          <a:noFill/>
        </p:spPr>
        <p:txBody>
          <a:bodyPr wrap="square" rtlCol="0">
            <a:spAutoFit/>
          </a:bodyPr>
          <a:lstStyle/>
          <a:p>
            <a:pPr marL="342900" indent="-342900">
              <a:buFont typeface="Arial" panose="020B0604020202020204" pitchFamily="34" charset="0"/>
              <a:buChar char="•"/>
            </a:pPr>
            <a:r>
              <a:rPr lang="en-SG" sz="2400" dirty="0"/>
              <a:t>Sender keeps a timeout for last unACKed packet</a:t>
            </a:r>
          </a:p>
          <a:p>
            <a:pPr marL="800100" lvl="1" indent="-342900">
              <a:buFont typeface="Arial" panose="020B0604020202020204" pitchFamily="34" charset="0"/>
              <a:buChar char="•"/>
            </a:pPr>
            <a:r>
              <a:rPr lang="en-SG" sz="2400" dirty="0"/>
              <a:t>On timeout, resends packet and other packets in window</a:t>
            </a:r>
          </a:p>
        </p:txBody>
      </p:sp>
      <p:pic>
        <p:nvPicPr>
          <p:cNvPr id="3" name="Picture 2">
            <a:extLst>
              <a:ext uri="{FF2B5EF4-FFF2-40B4-BE49-F238E27FC236}">
                <a16:creationId xmlns:a16="http://schemas.microsoft.com/office/drawing/2014/main" id="{718AD9F8-3CDA-4339-B416-068D25D7A460}"/>
              </a:ext>
            </a:extLst>
          </p:cNvPr>
          <p:cNvPicPr>
            <a:picLocks noChangeAspect="1"/>
          </p:cNvPicPr>
          <p:nvPr/>
        </p:nvPicPr>
        <p:blipFill>
          <a:blip r:embed="rId3"/>
          <a:stretch>
            <a:fillRect/>
          </a:stretch>
        </p:blipFill>
        <p:spPr>
          <a:xfrm>
            <a:off x="2328271" y="2136793"/>
            <a:ext cx="7535457" cy="4356082"/>
          </a:xfrm>
          <a:prstGeom prst="rect">
            <a:avLst/>
          </a:prstGeom>
        </p:spPr>
      </p:pic>
      <p:sp>
        <p:nvSpPr>
          <p:cNvPr id="7" name="Rectangle 6">
            <a:extLst>
              <a:ext uri="{FF2B5EF4-FFF2-40B4-BE49-F238E27FC236}">
                <a16:creationId xmlns:a16="http://schemas.microsoft.com/office/drawing/2014/main" id="{D6D6A6AC-EBF1-FC4F-82FA-DBC745919C5F}"/>
              </a:ext>
            </a:extLst>
          </p:cNvPr>
          <p:cNvSpPr/>
          <p:nvPr/>
        </p:nvSpPr>
        <p:spPr>
          <a:xfrm>
            <a:off x="4616970" y="290133"/>
            <a:ext cx="7390152" cy="1015663"/>
          </a:xfrm>
          <a:prstGeom prst="rect">
            <a:avLst/>
          </a:prstGeom>
          <a:ln>
            <a:solidFill>
              <a:schemeClr val="tx1"/>
            </a:solidFill>
          </a:ln>
        </p:spPr>
        <p:txBody>
          <a:bodyPr wrap="square">
            <a:spAutoFit/>
          </a:bodyPr>
          <a:lstStyle/>
          <a:p>
            <a:pPr marL="800100" lvl="1" indent="-342900">
              <a:buFont typeface="Arial" panose="020B0604020202020204" pitchFamily="34" charset="0"/>
              <a:buChar char="•"/>
            </a:pPr>
            <a:r>
              <a:rPr lang="en-SG" sz="2000" dirty="0"/>
              <a:t>ACK with </a:t>
            </a:r>
            <a:r>
              <a:rPr lang="en-SG" sz="2000" dirty="0" err="1"/>
              <a:t>seq</a:t>
            </a:r>
            <a:r>
              <a:rPr lang="en-SG" sz="2000" dirty="0"/>
              <a:t> # </a:t>
            </a:r>
            <a:r>
              <a:rPr lang="en-SG" sz="2000" i="1" dirty="0"/>
              <a:t>x</a:t>
            </a:r>
            <a:r>
              <a:rPr lang="en-SG" sz="2000" dirty="0"/>
              <a:t> means all packets ≤ </a:t>
            </a:r>
            <a:r>
              <a:rPr lang="en-SG" sz="2000" i="1" dirty="0"/>
              <a:t>x</a:t>
            </a:r>
            <a:r>
              <a:rPr lang="en-SG" sz="2000" dirty="0"/>
              <a:t> have been received</a:t>
            </a:r>
          </a:p>
          <a:p>
            <a:pPr marL="800100" lvl="1" indent="-342900">
              <a:buFont typeface="Arial" panose="020B0604020202020204" pitchFamily="34" charset="0"/>
              <a:buChar char="•"/>
            </a:pPr>
            <a:r>
              <a:rPr lang="en-SG" sz="2000" dirty="0"/>
              <a:t>If receiver receives </a:t>
            </a:r>
            <a:r>
              <a:rPr lang="en-SG" sz="2000" dirty="0">
                <a:highlight>
                  <a:srgbClr val="FFFF00"/>
                </a:highlight>
              </a:rPr>
              <a:t>out of order packet</a:t>
            </a:r>
            <a:r>
              <a:rPr lang="en-SG" sz="2000" dirty="0"/>
              <a:t>, packet </a:t>
            </a:r>
            <a:r>
              <a:rPr lang="en-SG" sz="2000" b="1" dirty="0">
                <a:highlight>
                  <a:srgbClr val="FFFF00"/>
                </a:highlight>
              </a:rPr>
              <a:t>discarded</a:t>
            </a:r>
            <a:r>
              <a:rPr lang="en-SG" sz="2000" dirty="0"/>
              <a:t> and last cumulative ACK sent</a:t>
            </a:r>
          </a:p>
        </p:txBody>
      </p:sp>
      <p:sp>
        <p:nvSpPr>
          <p:cNvPr id="8" name="TextBox 7">
            <a:extLst>
              <a:ext uri="{FF2B5EF4-FFF2-40B4-BE49-F238E27FC236}">
                <a16:creationId xmlns:a16="http://schemas.microsoft.com/office/drawing/2014/main" id="{18923214-372B-E84E-B3FE-86C400B5B722}"/>
              </a:ext>
            </a:extLst>
          </p:cNvPr>
          <p:cNvSpPr txBox="1"/>
          <p:nvPr/>
        </p:nvSpPr>
        <p:spPr>
          <a:xfrm>
            <a:off x="404734" y="2353456"/>
            <a:ext cx="1519968" cy="369332"/>
          </a:xfrm>
          <a:prstGeom prst="rect">
            <a:avLst/>
          </a:prstGeom>
          <a:noFill/>
        </p:spPr>
        <p:txBody>
          <a:bodyPr wrap="none" rtlCol="0">
            <a:spAutoFit/>
          </a:bodyPr>
          <a:lstStyle/>
          <a:p>
            <a:r>
              <a:rPr lang="en-US" dirty="0"/>
              <a:t>Sequence: 0-7</a:t>
            </a:r>
          </a:p>
        </p:txBody>
      </p:sp>
      <p:sp>
        <p:nvSpPr>
          <p:cNvPr id="9" name="TextBox 8">
            <a:extLst>
              <a:ext uri="{FF2B5EF4-FFF2-40B4-BE49-F238E27FC236}">
                <a16:creationId xmlns:a16="http://schemas.microsoft.com/office/drawing/2014/main" id="{5D5BB8C4-1413-4241-9F62-CCEB9A34E2CE}"/>
              </a:ext>
            </a:extLst>
          </p:cNvPr>
          <p:cNvSpPr txBox="1"/>
          <p:nvPr/>
        </p:nvSpPr>
        <p:spPr>
          <a:xfrm>
            <a:off x="404734" y="2722788"/>
            <a:ext cx="1609287" cy="369332"/>
          </a:xfrm>
          <a:prstGeom prst="rect">
            <a:avLst/>
          </a:prstGeom>
          <a:noFill/>
        </p:spPr>
        <p:txBody>
          <a:bodyPr wrap="none" rtlCol="0">
            <a:spAutoFit/>
          </a:bodyPr>
          <a:lstStyle/>
          <a:p>
            <a:r>
              <a:rPr lang="en-US" dirty="0"/>
              <a:t>window: 4 pkts</a:t>
            </a:r>
          </a:p>
        </p:txBody>
      </p:sp>
    </p:spTree>
    <p:extLst>
      <p:ext uri="{BB962C8B-B14F-4D97-AF65-F5344CB8AC3E}">
        <p14:creationId xmlns:p14="http://schemas.microsoft.com/office/powerpoint/2010/main" val="43797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Go-Back-N</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830997"/>
          </a:xfrm>
          <a:prstGeom prst="rect">
            <a:avLst/>
          </a:prstGeom>
          <a:noFill/>
        </p:spPr>
        <p:txBody>
          <a:bodyPr wrap="square" rtlCol="0">
            <a:spAutoFit/>
          </a:bodyPr>
          <a:lstStyle/>
          <a:p>
            <a:pPr marL="342900" indent="-342900">
              <a:buFont typeface="Arial" panose="020B0604020202020204" pitchFamily="34" charset="0"/>
              <a:buChar char="•"/>
            </a:pPr>
            <a:r>
              <a:rPr lang="en-SG" sz="2400" dirty="0"/>
              <a:t>Sender keeps a timeout for last unACKed packet</a:t>
            </a:r>
          </a:p>
          <a:p>
            <a:pPr marL="800100" lvl="1" indent="-342900">
              <a:buFont typeface="Arial" panose="020B0604020202020204" pitchFamily="34" charset="0"/>
              <a:buChar char="•"/>
            </a:pPr>
            <a:r>
              <a:rPr lang="en-SG" sz="2400" dirty="0"/>
              <a:t>On timeout, resends packet and other packets in window</a:t>
            </a:r>
          </a:p>
        </p:txBody>
      </p:sp>
      <p:pic>
        <p:nvPicPr>
          <p:cNvPr id="3" name="Picture 2">
            <a:extLst>
              <a:ext uri="{FF2B5EF4-FFF2-40B4-BE49-F238E27FC236}">
                <a16:creationId xmlns:a16="http://schemas.microsoft.com/office/drawing/2014/main" id="{718AD9F8-3CDA-4339-B416-068D25D7A460}"/>
              </a:ext>
            </a:extLst>
          </p:cNvPr>
          <p:cNvPicPr>
            <a:picLocks noChangeAspect="1"/>
          </p:cNvPicPr>
          <p:nvPr/>
        </p:nvPicPr>
        <p:blipFill>
          <a:blip r:embed="rId3"/>
          <a:stretch>
            <a:fillRect/>
          </a:stretch>
        </p:blipFill>
        <p:spPr>
          <a:xfrm>
            <a:off x="2328271" y="2136793"/>
            <a:ext cx="7535457" cy="4356082"/>
          </a:xfrm>
          <a:prstGeom prst="rect">
            <a:avLst/>
          </a:prstGeom>
        </p:spPr>
      </p:pic>
      <p:sp>
        <p:nvSpPr>
          <p:cNvPr id="7" name="Rectangle 6">
            <a:extLst>
              <a:ext uri="{FF2B5EF4-FFF2-40B4-BE49-F238E27FC236}">
                <a16:creationId xmlns:a16="http://schemas.microsoft.com/office/drawing/2014/main" id="{D6D6A6AC-EBF1-FC4F-82FA-DBC745919C5F}"/>
              </a:ext>
            </a:extLst>
          </p:cNvPr>
          <p:cNvSpPr/>
          <p:nvPr/>
        </p:nvSpPr>
        <p:spPr>
          <a:xfrm>
            <a:off x="4616970" y="290133"/>
            <a:ext cx="7390152" cy="1015663"/>
          </a:xfrm>
          <a:prstGeom prst="rect">
            <a:avLst/>
          </a:prstGeom>
          <a:ln>
            <a:solidFill>
              <a:schemeClr val="tx1"/>
            </a:solidFill>
          </a:ln>
        </p:spPr>
        <p:txBody>
          <a:bodyPr wrap="square">
            <a:spAutoFit/>
          </a:bodyPr>
          <a:lstStyle/>
          <a:p>
            <a:pPr marL="800100" lvl="1" indent="-342900">
              <a:buFont typeface="Arial" panose="020B0604020202020204" pitchFamily="34" charset="0"/>
              <a:buChar char="•"/>
            </a:pPr>
            <a:r>
              <a:rPr lang="en-SG" sz="2000" dirty="0"/>
              <a:t>ACK with </a:t>
            </a:r>
            <a:r>
              <a:rPr lang="en-SG" sz="2000" dirty="0" err="1"/>
              <a:t>seq</a:t>
            </a:r>
            <a:r>
              <a:rPr lang="en-SG" sz="2000" dirty="0"/>
              <a:t> # </a:t>
            </a:r>
            <a:r>
              <a:rPr lang="en-SG" sz="2000" i="1" dirty="0"/>
              <a:t>x</a:t>
            </a:r>
            <a:r>
              <a:rPr lang="en-SG" sz="2000" dirty="0"/>
              <a:t> means all packets ≤ </a:t>
            </a:r>
            <a:r>
              <a:rPr lang="en-SG" sz="2000" i="1" dirty="0"/>
              <a:t>x</a:t>
            </a:r>
            <a:r>
              <a:rPr lang="en-SG" sz="2000" dirty="0"/>
              <a:t> have been received</a:t>
            </a:r>
          </a:p>
          <a:p>
            <a:pPr marL="800100" lvl="1" indent="-342900">
              <a:buFont typeface="Arial" panose="020B0604020202020204" pitchFamily="34" charset="0"/>
              <a:buChar char="•"/>
            </a:pPr>
            <a:r>
              <a:rPr lang="en-SG" sz="2000" dirty="0"/>
              <a:t>If receiver receives </a:t>
            </a:r>
            <a:r>
              <a:rPr lang="en-SG" sz="2000" dirty="0">
                <a:highlight>
                  <a:srgbClr val="FFFF00"/>
                </a:highlight>
              </a:rPr>
              <a:t>out of order packet</a:t>
            </a:r>
            <a:r>
              <a:rPr lang="en-SG" sz="2000" dirty="0"/>
              <a:t>, packet </a:t>
            </a:r>
            <a:r>
              <a:rPr lang="en-SG" sz="2000" b="1" dirty="0">
                <a:highlight>
                  <a:srgbClr val="FFFF00"/>
                </a:highlight>
              </a:rPr>
              <a:t>discarded</a:t>
            </a:r>
            <a:r>
              <a:rPr lang="en-SG" sz="2000" dirty="0"/>
              <a:t> and last cumulative ACK sent</a:t>
            </a:r>
          </a:p>
        </p:txBody>
      </p:sp>
      <p:sp>
        <p:nvSpPr>
          <p:cNvPr id="8" name="TextBox 7">
            <a:extLst>
              <a:ext uri="{FF2B5EF4-FFF2-40B4-BE49-F238E27FC236}">
                <a16:creationId xmlns:a16="http://schemas.microsoft.com/office/drawing/2014/main" id="{18923214-372B-E84E-B3FE-86C400B5B722}"/>
              </a:ext>
            </a:extLst>
          </p:cNvPr>
          <p:cNvSpPr txBox="1"/>
          <p:nvPr/>
        </p:nvSpPr>
        <p:spPr>
          <a:xfrm>
            <a:off x="404734" y="2353456"/>
            <a:ext cx="1519968" cy="369332"/>
          </a:xfrm>
          <a:prstGeom prst="rect">
            <a:avLst/>
          </a:prstGeom>
          <a:noFill/>
        </p:spPr>
        <p:txBody>
          <a:bodyPr wrap="none" rtlCol="0">
            <a:spAutoFit/>
          </a:bodyPr>
          <a:lstStyle/>
          <a:p>
            <a:r>
              <a:rPr lang="en-US" dirty="0"/>
              <a:t>Sequence: 0-7</a:t>
            </a:r>
          </a:p>
        </p:txBody>
      </p:sp>
      <p:sp>
        <p:nvSpPr>
          <p:cNvPr id="9" name="TextBox 8">
            <a:extLst>
              <a:ext uri="{FF2B5EF4-FFF2-40B4-BE49-F238E27FC236}">
                <a16:creationId xmlns:a16="http://schemas.microsoft.com/office/drawing/2014/main" id="{5D5BB8C4-1413-4241-9F62-CCEB9A34E2CE}"/>
              </a:ext>
            </a:extLst>
          </p:cNvPr>
          <p:cNvSpPr txBox="1"/>
          <p:nvPr/>
        </p:nvSpPr>
        <p:spPr>
          <a:xfrm>
            <a:off x="404734" y="2722788"/>
            <a:ext cx="1609287" cy="369332"/>
          </a:xfrm>
          <a:prstGeom prst="rect">
            <a:avLst/>
          </a:prstGeom>
          <a:noFill/>
        </p:spPr>
        <p:txBody>
          <a:bodyPr wrap="none" rtlCol="0">
            <a:spAutoFit/>
          </a:bodyPr>
          <a:lstStyle/>
          <a:p>
            <a:r>
              <a:rPr lang="en-US" dirty="0"/>
              <a:t>window: 4 pkts</a:t>
            </a:r>
          </a:p>
        </p:txBody>
      </p:sp>
      <p:cxnSp>
        <p:nvCxnSpPr>
          <p:cNvPr id="6" name="Straight Arrow Connector 5">
            <a:extLst>
              <a:ext uri="{FF2B5EF4-FFF2-40B4-BE49-F238E27FC236}">
                <a16:creationId xmlns:a16="http://schemas.microsoft.com/office/drawing/2014/main" id="{92B42504-2D84-2643-8D74-AEA89D7FD004}"/>
              </a:ext>
            </a:extLst>
          </p:cNvPr>
          <p:cNvCxnSpPr/>
          <p:nvPr/>
        </p:nvCxnSpPr>
        <p:spPr>
          <a:xfrm flipH="1">
            <a:off x="5546361" y="4332157"/>
            <a:ext cx="1843790" cy="37475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C36D2C6-000D-854A-963C-AE0FA9C0ECD6}"/>
                  </a:ext>
                </a:extLst>
              </p14:cNvPr>
              <p14:cNvContentPartPr/>
              <p14:nvPr/>
            </p14:nvContentPartPr>
            <p14:xfrm>
              <a:off x="6210997" y="4431087"/>
              <a:ext cx="1132560" cy="502920"/>
            </p14:xfrm>
          </p:contentPart>
        </mc:Choice>
        <mc:Fallback xmlns="">
          <p:pic>
            <p:nvPicPr>
              <p:cNvPr id="10" name="Ink 9">
                <a:extLst>
                  <a:ext uri="{FF2B5EF4-FFF2-40B4-BE49-F238E27FC236}">
                    <a16:creationId xmlns:a16="http://schemas.microsoft.com/office/drawing/2014/main" id="{CC36D2C6-000D-854A-963C-AE0FA9C0ECD6}"/>
                  </a:ext>
                </a:extLst>
              </p:cNvPr>
              <p:cNvPicPr/>
              <p:nvPr/>
            </p:nvPicPr>
            <p:blipFill>
              <a:blip r:embed="rId5"/>
              <a:stretch>
                <a:fillRect/>
              </a:stretch>
            </p:blipFill>
            <p:spPr>
              <a:xfrm>
                <a:off x="6174997" y="4395087"/>
                <a:ext cx="1204200" cy="574560"/>
              </a:xfrm>
              <a:prstGeom prst="rect">
                <a:avLst/>
              </a:prstGeom>
            </p:spPr>
          </p:pic>
        </mc:Fallback>
      </mc:AlternateContent>
      <p:grpSp>
        <p:nvGrpSpPr>
          <p:cNvPr id="13" name="Group 12">
            <a:extLst>
              <a:ext uri="{FF2B5EF4-FFF2-40B4-BE49-F238E27FC236}">
                <a16:creationId xmlns:a16="http://schemas.microsoft.com/office/drawing/2014/main" id="{3294F577-AC99-8E45-9050-1ACC296138B3}"/>
              </a:ext>
            </a:extLst>
          </p:cNvPr>
          <p:cNvGrpSpPr/>
          <p:nvPr/>
        </p:nvGrpSpPr>
        <p:grpSpPr>
          <a:xfrm>
            <a:off x="6532477" y="4511007"/>
            <a:ext cx="771120" cy="212040"/>
            <a:chOff x="6532477" y="4511007"/>
            <a:chExt cx="771120" cy="212040"/>
          </a:xfrm>
        </p:grpSpPr>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4FB64B42-E4FA-1749-A2FC-61B5285C546B}"/>
                    </a:ext>
                  </a:extLst>
                </p14:cNvPr>
                <p14:cNvContentPartPr/>
                <p14:nvPr/>
              </p14:nvContentPartPr>
              <p14:xfrm>
                <a:off x="6959437" y="4511007"/>
                <a:ext cx="344160" cy="37800"/>
              </p14:xfrm>
            </p:contentPart>
          </mc:Choice>
          <mc:Fallback xmlns="">
            <p:pic>
              <p:nvPicPr>
                <p:cNvPr id="11" name="Ink 10">
                  <a:extLst>
                    <a:ext uri="{FF2B5EF4-FFF2-40B4-BE49-F238E27FC236}">
                      <a16:creationId xmlns:a16="http://schemas.microsoft.com/office/drawing/2014/main" id="{4FB64B42-E4FA-1749-A2FC-61B5285C546B}"/>
                    </a:ext>
                  </a:extLst>
                </p:cNvPr>
                <p:cNvPicPr/>
                <p:nvPr/>
              </p:nvPicPr>
              <p:blipFill>
                <a:blip r:embed="rId7"/>
                <a:stretch>
                  <a:fillRect/>
                </a:stretch>
              </p:blipFill>
              <p:spPr>
                <a:xfrm>
                  <a:off x="6950437" y="4502367"/>
                  <a:ext cx="3618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CD649EA8-1B80-6F49-9BFA-60F4501EDA71}"/>
                    </a:ext>
                  </a:extLst>
                </p14:cNvPr>
                <p14:cNvContentPartPr/>
                <p14:nvPr/>
              </p14:nvContentPartPr>
              <p14:xfrm>
                <a:off x="6532477" y="4682007"/>
                <a:ext cx="420480" cy="41040"/>
              </p14:xfrm>
            </p:contentPart>
          </mc:Choice>
          <mc:Fallback xmlns="">
            <p:pic>
              <p:nvPicPr>
                <p:cNvPr id="12" name="Ink 11">
                  <a:extLst>
                    <a:ext uri="{FF2B5EF4-FFF2-40B4-BE49-F238E27FC236}">
                      <a16:creationId xmlns:a16="http://schemas.microsoft.com/office/drawing/2014/main" id="{CD649EA8-1B80-6F49-9BFA-60F4501EDA71}"/>
                    </a:ext>
                  </a:extLst>
                </p:cNvPr>
                <p:cNvPicPr/>
                <p:nvPr/>
              </p:nvPicPr>
              <p:blipFill>
                <a:blip r:embed="rId9"/>
                <a:stretch>
                  <a:fillRect/>
                </a:stretch>
              </p:blipFill>
              <p:spPr>
                <a:xfrm>
                  <a:off x="6523837" y="4673007"/>
                  <a:ext cx="438120" cy="58680"/>
                </a:xfrm>
                <a:prstGeom prst="rect">
                  <a:avLst/>
                </a:prstGeom>
              </p:spPr>
            </p:pic>
          </mc:Fallback>
        </mc:AlternateContent>
      </p:grpSp>
      <p:sp>
        <p:nvSpPr>
          <p:cNvPr id="14" name="TextBox 13">
            <a:extLst>
              <a:ext uri="{FF2B5EF4-FFF2-40B4-BE49-F238E27FC236}">
                <a16:creationId xmlns:a16="http://schemas.microsoft.com/office/drawing/2014/main" id="{A3613497-2224-DB4B-BE9B-2022E9389D66}"/>
              </a:ext>
            </a:extLst>
          </p:cNvPr>
          <p:cNvSpPr txBox="1"/>
          <p:nvPr/>
        </p:nvSpPr>
        <p:spPr>
          <a:xfrm>
            <a:off x="7505387" y="3945502"/>
            <a:ext cx="2761910" cy="369332"/>
          </a:xfrm>
          <a:prstGeom prst="rect">
            <a:avLst/>
          </a:prstGeom>
          <a:noFill/>
        </p:spPr>
        <p:txBody>
          <a:bodyPr wrap="none" rtlCol="0">
            <a:spAutoFit/>
          </a:bodyPr>
          <a:lstStyle/>
          <a:p>
            <a:r>
              <a:rPr lang="en-US" dirty="0">
                <a:solidFill>
                  <a:srgbClr val="7030A0"/>
                </a:solidFill>
              </a:rPr>
              <a:t>What if ACK4 reach earlier?</a:t>
            </a:r>
          </a:p>
        </p:txBody>
      </p:sp>
    </p:spTree>
    <p:extLst>
      <p:ext uri="{BB962C8B-B14F-4D97-AF65-F5344CB8AC3E}">
        <p14:creationId xmlns:p14="http://schemas.microsoft.com/office/powerpoint/2010/main" val="232345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Selective Repeat</a:t>
            </a:r>
          </a:p>
        </p:txBody>
      </p:sp>
      <p:sp>
        <p:nvSpPr>
          <p:cNvPr id="5" name="TextBox 4">
            <a:extLst>
              <a:ext uri="{FF2B5EF4-FFF2-40B4-BE49-F238E27FC236}">
                <a16:creationId xmlns:a16="http://schemas.microsoft.com/office/drawing/2014/main" id="{2BB61F6E-4DE9-498D-8FC1-ED19E71FA8AC}"/>
              </a:ext>
            </a:extLst>
          </p:cNvPr>
          <p:cNvSpPr txBox="1"/>
          <p:nvPr/>
        </p:nvSpPr>
        <p:spPr>
          <a:xfrm>
            <a:off x="354894" y="1712559"/>
            <a:ext cx="3811728" cy="3785652"/>
          </a:xfrm>
          <a:prstGeom prst="rect">
            <a:avLst/>
          </a:prstGeom>
          <a:noFill/>
        </p:spPr>
        <p:txBody>
          <a:bodyPr wrap="square" rtlCol="0">
            <a:spAutoFit/>
          </a:bodyPr>
          <a:lstStyle/>
          <a:p>
            <a:pPr marL="342900" indent="-342900">
              <a:buFont typeface="Arial" panose="020B0604020202020204" pitchFamily="34" charset="0"/>
              <a:buChar char="•"/>
            </a:pPr>
            <a:r>
              <a:rPr lang="en-SG" sz="2400" dirty="0"/>
              <a:t>Receiver buffers out of order packets and </a:t>
            </a:r>
            <a:r>
              <a:rPr lang="en-SG" sz="2400" dirty="0">
                <a:highlight>
                  <a:srgbClr val="FFFF00"/>
                </a:highlight>
              </a:rPr>
              <a:t>ACKs each packet </a:t>
            </a:r>
            <a:r>
              <a:rPr lang="en-SG" sz="2400" b="1" dirty="0">
                <a:highlight>
                  <a:srgbClr val="FFFF00"/>
                </a:highlight>
              </a:rPr>
              <a:t>individually</a:t>
            </a:r>
          </a:p>
          <a:p>
            <a:pPr marL="800100" lvl="1" indent="-342900">
              <a:buFont typeface="Arial" panose="020B0604020202020204" pitchFamily="34" charset="0"/>
              <a:buChar char="•"/>
            </a:pPr>
            <a:r>
              <a:rPr lang="en-SG" sz="2400" dirty="0"/>
              <a:t>Move window to last unACKed packet</a:t>
            </a:r>
          </a:p>
          <a:p>
            <a:pPr marL="342900" indent="-342900">
              <a:buFont typeface="Arial" panose="020B0604020202020204" pitchFamily="34" charset="0"/>
              <a:buChar char="•"/>
            </a:pPr>
            <a:r>
              <a:rPr lang="en-SG" sz="2400" dirty="0"/>
              <a:t>Sender keeps a timer for </a:t>
            </a:r>
            <a:r>
              <a:rPr lang="en-SG" sz="2400" b="1" dirty="0"/>
              <a:t>each unACKed packet</a:t>
            </a:r>
            <a:endParaRPr lang="en-SG" sz="2400" dirty="0"/>
          </a:p>
          <a:p>
            <a:pPr marL="800100" lvl="1" indent="-342900">
              <a:buFont typeface="Arial" panose="020B0604020202020204" pitchFamily="34" charset="0"/>
              <a:buChar char="•"/>
            </a:pPr>
            <a:r>
              <a:rPr lang="en-SG" sz="2400" dirty="0"/>
              <a:t>On timeout, retransmit only that packet</a:t>
            </a:r>
          </a:p>
        </p:txBody>
      </p:sp>
      <p:pic>
        <p:nvPicPr>
          <p:cNvPr id="4" name="Picture 3">
            <a:extLst>
              <a:ext uri="{FF2B5EF4-FFF2-40B4-BE49-F238E27FC236}">
                <a16:creationId xmlns:a16="http://schemas.microsoft.com/office/drawing/2014/main" id="{DBB64858-2A97-4D3B-952C-56C8915A415D}"/>
              </a:ext>
            </a:extLst>
          </p:cNvPr>
          <p:cNvPicPr>
            <a:picLocks noChangeAspect="1"/>
          </p:cNvPicPr>
          <p:nvPr/>
        </p:nvPicPr>
        <p:blipFill>
          <a:blip r:embed="rId3"/>
          <a:stretch>
            <a:fillRect/>
          </a:stretch>
        </p:blipFill>
        <p:spPr>
          <a:xfrm>
            <a:off x="4153942" y="1359789"/>
            <a:ext cx="7683164" cy="4331369"/>
          </a:xfrm>
          <a:prstGeom prst="rect">
            <a:avLst/>
          </a:prstGeom>
        </p:spPr>
      </p:pic>
    </p:spTree>
    <p:extLst>
      <p:ext uri="{BB962C8B-B14F-4D97-AF65-F5344CB8AC3E}">
        <p14:creationId xmlns:p14="http://schemas.microsoft.com/office/powerpoint/2010/main" val="411297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7CB9-D850-4B5C-A98C-5F6E45E3A855}"/>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E0A57FE-50F2-4175-8017-7B9CC81D2D2C}"/>
              </a:ext>
            </a:extLst>
          </p:cNvPr>
          <p:cNvSpPr>
            <a:spLocks noGrp="1"/>
          </p:cNvSpPr>
          <p:nvPr>
            <p:ph idx="1"/>
          </p:nvPr>
        </p:nvSpPr>
        <p:spPr/>
        <p:txBody>
          <a:bodyPr/>
          <a:lstStyle/>
          <a:p>
            <a:pPr marL="0" indent="0">
              <a:buNone/>
            </a:pPr>
            <a:r>
              <a:rPr lang="en-US" dirty="0"/>
              <a:t>Is it possible for an application to enjoy reliable data transfer even</a:t>
            </a:r>
          </a:p>
          <a:p>
            <a:pPr marL="0" indent="0">
              <a:buNone/>
            </a:pPr>
            <a:r>
              <a:rPr lang="en-US" dirty="0"/>
              <a:t>when the application runs over UDP? If so, how?</a:t>
            </a:r>
          </a:p>
          <a:p>
            <a:pPr marL="0" indent="0">
              <a:buNone/>
            </a:pPr>
            <a:endParaRPr lang="en-US" dirty="0"/>
          </a:p>
          <a:p>
            <a:pPr marL="0" indent="0">
              <a:buNone/>
            </a:pPr>
            <a:r>
              <a:rPr lang="en-US" b="1" dirty="0">
                <a:solidFill>
                  <a:srgbClr val="FF0000"/>
                </a:solidFill>
              </a:rPr>
              <a:t>One would have to implement reliability checking and recovery mechanisms (</a:t>
            </a:r>
            <a:r>
              <a:rPr lang="en-US" b="1" dirty="0">
                <a:solidFill>
                  <a:srgbClr val="FF0000"/>
                </a:solidFill>
                <a:highlight>
                  <a:srgbClr val="FFFF00"/>
                </a:highlight>
              </a:rPr>
              <a:t>ACK, </a:t>
            </a:r>
            <a:r>
              <a:rPr lang="en-US" b="1" dirty="0" err="1">
                <a:solidFill>
                  <a:srgbClr val="FF0000"/>
                </a:solidFill>
                <a:highlight>
                  <a:srgbClr val="FFFF00"/>
                </a:highlight>
              </a:rPr>
              <a:t>seq</a:t>
            </a:r>
            <a:r>
              <a:rPr lang="en-US" b="1" dirty="0">
                <a:solidFill>
                  <a:srgbClr val="FF0000"/>
                </a:solidFill>
                <a:highlight>
                  <a:srgbClr val="FFFF00"/>
                </a:highlight>
              </a:rPr>
              <a:t>#, checksum, timeout, re-transmission</a:t>
            </a:r>
            <a:r>
              <a:rPr lang="en-US" b="1" dirty="0">
                <a:solidFill>
                  <a:srgbClr val="FF0000"/>
                </a:solidFill>
              </a:rPr>
              <a:t>, etc.) at application layer. For example, sender needs to include relevant header/trailer fields in every packet</a:t>
            </a:r>
          </a:p>
          <a:p>
            <a:endParaRPr lang="en-US" dirty="0"/>
          </a:p>
        </p:txBody>
      </p:sp>
    </p:spTree>
    <p:extLst>
      <p:ext uri="{BB962C8B-B14F-4D97-AF65-F5344CB8AC3E}">
        <p14:creationId xmlns:p14="http://schemas.microsoft.com/office/powerpoint/2010/main" val="73016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7CB9-D850-4B5C-A98C-5F6E45E3A855}"/>
              </a:ext>
            </a:extLst>
          </p:cNvPr>
          <p:cNvSpPr>
            <a:spLocks noGrp="1"/>
          </p:cNvSpPr>
          <p:nvPr>
            <p:ph type="title"/>
          </p:nvPr>
        </p:nvSpPr>
        <p:spPr>
          <a:xfrm>
            <a:off x="838200" y="365126"/>
            <a:ext cx="10515600" cy="675884"/>
          </a:xfrm>
        </p:spPr>
        <p:txBody>
          <a:bodyPr>
            <a:normAutofit fontScale="90000"/>
          </a:bodyPr>
          <a:lstStyle/>
          <a:p>
            <a:r>
              <a:rPr lang="en-US" dirty="0"/>
              <a:t>Question 2</a:t>
            </a:r>
          </a:p>
        </p:txBody>
      </p:sp>
      <p:sp>
        <p:nvSpPr>
          <p:cNvPr id="3" name="Content Placeholder 2">
            <a:extLst>
              <a:ext uri="{FF2B5EF4-FFF2-40B4-BE49-F238E27FC236}">
                <a16:creationId xmlns:a16="http://schemas.microsoft.com/office/drawing/2014/main" id="{5E0A57FE-50F2-4175-8017-7B9CC81D2D2C}"/>
              </a:ext>
            </a:extLst>
          </p:cNvPr>
          <p:cNvSpPr>
            <a:spLocks noGrp="1"/>
          </p:cNvSpPr>
          <p:nvPr>
            <p:ph idx="1"/>
          </p:nvPr>
        </p:nvSpPr>
        <p:spPr>
          <a:xfrm>
            <a:off x="838200" y="1041010"/>
            <a:ext cx="10515600" cy="1269053"/>
          </a:xfrm>
        </p:spPr>
        <p:txBody>
          <a:bodyPr>
            <a:normAutofit fontScale="92500"/>
          </a:bodyPr>
          <a:lstStyle/>
          <a:p>
            <a:pPr marL="0" indent="0">
              <a:buNone/>
            </a:pPr>
            <a:r>
              <a:rPr lang="en-US" dirty="0"/>
              <a:t>Show an example that if the communication channel between the sender and receiver can reorder messages (i.e., two messages are received in different order they are sent), then protocol </a:t>
            </a:r>
            <a:r>
              <a:rPr lang="en-US" b="1" dirty="0"/>
              <a:t>rdt3.0 </a:t>
            </a:r>
            <a:r>
              <a:rPr lang="en-US" dirty="0"/>
              <a:t>will not work correctly.</a:t>
            </a:r>
          </a:p>
          <a:p>
            <a:pPr marL="0" indent="0">
              <a:buNone/>
            </a:pPr>
            <a:endParaRPr lang="en-US" dirty="0"/>
          </a:p>
        </p:txBody>
      </p:sp>
      <p:sp>
        <p:nvSpPr>
          <p:cNvPr id="4" name="내용 개체 틀 5">
            <a:extLst>
              <a:ext uri="{FF2B5EF4-FFF2-40B4-BE49-F238E27FC236}">
                <a16:creationId xmlns:a16="http://schemas.microsoft.com/office/drawing/2014/main" id="{1B92D38C-7452-46EF-A7D2-AF096203B834}"/>
              </a:ext>
            </a:extLst>
          </p:cNvPr>
          <p:cNvSpPr txBox="1">
            <a:spLocks/>
          </p:cNvSpPr>
          <p:nvPr/>
        </p:nvSpPr>
        <p:spPr>
          <a:xfrm>
            <a:off x="6645442" y="2264107"/>
            <a:ext cx="4207042" cy="4907547"/>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altLang="ko-KR" dirty="0">
                <a:solidFill>
                  <a:srgbClr val="FF0000"/>
                </a:solidFill>
              </a:rPr>
              <a:t>Sender send pkt0 and receiver receives it and sends ACK0</a:t>
            </a:r>
          </a:p>
          <a:p>
            <a:pPr marL="514350" indent="-514350">
              <a:buFont typeface="Arial" panose="020B0604020202020204" pitchFamily="34" charset="0"/>
              <a:buAutoNum type="arabicPeriod"/>
            </a:pPr>
            <a:r>
              <a:rPr lang="en-US" altLang="ko-KR" dirty="0">
                <a:solidFill>
                  <a:srgbClr val="FF0000"/>
                </a:solidFill>
              </a:rPr>
              <a:t>ACK0 gets received by sender after pkt0’s timeout happens and sender retransmits pkt0.</a:t>
            </a:r>
          </a:p>
          <a:p>
            <a:pPr marL="514350" indent="-514350">
              <a:buFont typeface="Arial" panose="020B0604020202020204" pitchFamily="34" charset="0"/>
              <a:buAutoNum type="arabicPeriod"/>
            </a:pPr>
            <a:r>
              <a:rPr lang="en-US" altLang="ko-KR" dirty="0">
                <a:solidFill>
                  <a:srgbClr val="FF0000"/>
                </a:solidFill>
              </a:rPr>
              <a:t>After timeout, ACK0 reaches sender and it sends next packet pkt1 and receiver sends back ACK1.</a:t>
            </a:r>
          </a:p>
          <a:p>
            <a:pPr marL="514350" indent="-514350">
              <a:buFont typeface="Arial" panose="020B0604020202020204" pitchFamily="34" charset="0"/>
              <a:buAutoNum type="arabicPeriod"/>
            </a:pPr>
            <a:r>
              <a:rPr lang="en-US" altLang="ko-KR" dirty="0">
                <a:solidFill>
                  <a:srgbClr val="FF0000"/>
                </a:solidFill>
              </a:rPr>
              <a:t>Now receiver is waiting for new pkt0.</a:t>
            </a:r>
          </a:p>
          <a:p>
            <a:pPr marL="514350" indent="-514350">
              <a:buFont typeface="Arial" panose="020B0604020202020204" pitchFamily="34" charset="0"/>
              <a:buAutoNum type="arabicPeriod"/>
            </a:pPr>
            <a:r>
              <a:rPr lang="en-US" altLang="ko-KR" dirty="0">
                <a:solidFill>
                  <a:srgbClr val="FF0000"/>
                </a:solidFill>
              </a:rPr>
              <a:t>Sender sends new pkt0 but it get lost and older pkt0 (out of order) reaches receiver and it will be accepted.</a:t>
            </a:r>
          </a:p>
          <a:p>
            <a:pPr marL="514350" indent="-514350">
              <a:buFont typeface="Arial" panose="020B0604020202020204" pitchFamily="34" charset="0"/>
              <a:buAutoNum type="arabicPeriod"/>
            </a:pPr>
            <a:r>
              <a:rPr lang="en-US" altLang="ko-KR" dirty="0">
                <a:solidFill>
                  <a:srgbClr val="FF0000"/>
                </a:solidFill>
              </a:rPr>
              <a:t>Receiver cannot differentiate between old pkt0 and new pkt0.</a:t>
            </a:r>
            <a:endParaRPr lang="ko-KR" altLang="en-US" dirty="0">
              <a:solidFill>
                <a:srgbClr val="FF0000"/>
              </a:solidFill>
            </a:endParaRPr>
          </a:p>
        </p:txBody>
      </p:sp>
      <p:pic>
        <p:nvPicPr>
          <p:cNvPr id="8" name="Picture 7">
            <a:extLst>
              <a:ext uri="{FF2B5EF4-FFF2-40B4-BE49-F238E27FC236}">
                <a16:creationId xmlns:a16="http://schemas.microsoft.com/office/drawing/2014/main" id="{056C2F52-18FD-4D5F-B496-9ADCAAB423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67799" y="2766634"/>
            <a:ext cx="3348950" cy="3459068"/>
          </a:xfrm>
          <a:prstGeom prst="rect">
            <a:avLst/>
          </a:prstGeom>
          <a:noFill/>
          <a:ln>
            <a:noFill/>
          </a:ln>
        </p:spPr>
      </p:pic>
    </p:spTree>
    <p:extLst>
      <p:ext uri="{BB962C8B-B14F-4D97-AF65-F5344CB8AC3E}">
        <p14:creationId xmlns:p14="http://schemas.microsoft.com/office/powerpoint/2010/main" val="159161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7CB9-D850-4B5C-A98C-5F6E45E3A855}"/>
              </a:ext>
            </a:extLst>
          </p:cNvPr>
          <p:cNvSpPr>
            <a:spLocks noGrp="1"/>
          </p:cNvSpPr>
          <p:nvPr>
            <p:ph type="title"/>
          </p:nvPr>
        </p:nvSpPr>
        <p:spPr>
          <a:xfrm>
            <a:off x="838200" y="365126"/>
            <a:ext cx="10515600" cy="704020"/>
          </a:xfrm>
        </p:spPr>
        <p:txBody>
          <a:bodyPr/>
          <a:lstStyle/>
          <a:p>
            <a:r>
              <a:rPr lang="en-US" dirty="0"/>
              <a:t>Question 3</a:t>
            </a:r>
          </a:p>
        </p:txBody>
      </p:sp>
      <p:sp>
        <p:nvSpPr>
          <p:cNvPr id="3" name="Content Placeholder 2">
            <a:extLst>
              <a:ext uri="{FF2B5EF4-FFF2-40B4-BE49-F238E27FC236}">
                <a16:creationId xmlns:a16="http://schemas.microsoft.com/office/drawing/2014/main" id="{5E0A57FE-50F2-4175-8017-7B9CC81D2D2C}"/>
              </a:ext>
            </a:extLst>
          </p:cNvPr>
          <p:cNvSpPr>
            <a:spLocks noGrp="1"/>
          </p:cNvSpPr>
          <p:nvPr>
            <p:ph idx="1"/>
          </p:nvPr>
        </p:nvSpPr>
        <p:spPr>
          <a:xfrm>
            <a:off x="838200" y="1195758"/>
            <a:ext cx="10515600" cy="5107817"/>
          </a:xfrm>
        </p:spPr>
        <p:txBody>
          <a:bodyPr>
            <a:normAutofit lnSpcReduction="10000"/>
          </a:bodyPr>
          <a:lstStyle/>
          <a:p>
            <a:pPr marL="0" indent="0">
              <a:buNone/>
            </a:pPr>
            <a:r>
              <a:rPr lang="en-US" dirty="0"/>
              <a:t>It is generally a reasonable assumption, when sender and receiver are connected by a single wire, that packets cannot be reordered within the channel between the sender and receiver. However, when the “channel’ connecting the two is a network, packet reordering may occur.</a:t>
            </a:r>
          </a:p>
          <a:p>
            <a:pPr marL="0" indent="0">
              <a:buNone/>
            </a:pPr>
            <a:r>
              <a:rPr lang="en-US" dirty="0"/>
              <a:t>One manifestation of packet reordering is that old copies of a packet with a sequence or acknowledgement number of </a:t>
            </a:r>
            <a:r>
              <a:rPr lang="en-US" i="1" dirty="0"/>
              <a:t>x </a:t>
            </a:r>
            <a:r>
              <a:rPr lang="en-US" dirty="0"/>
              <a:t>can appear, even though neither sender’s nor receiver’s window contains </a:t>
            </a:r>
            <a:r>
              <a:rPr lang="en-US" i="1" dirty="0"/>
              <a:t>x</a:t>
            </a:r>
            <a:r>
              <a:rPr lang="en-US" dirty="0"/>
              <a:t>. With packet reordering, the channel can be thought of as essentially buffering packets and spontaneously emitting these packets at any point in the future.</a:t>
            </a:r>
          </a:p>
          <a:p>
            <a:pPr marL="0" indent="0">
              <a:buNone/>
            </a:pPr>
            <a:r>
              <a:rPr lang="en-US" dirty="0"/>
              <a:t>What is the approach taken in practice to guard against such duplicate packets?</a:t>
            </a:r>
          </a:p>
        </p:txBody>
      </p:sp>
    </p:spTree>
    <p:extLst>
      <p:ext uri="{BB962C8B-B14F-4D97-AF65-F5344CB8AC3E}">
        <p14:creationId xmlns:p14="http://schemas.microsoft.com/office/powerpoint/2010/main" val="376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7CB9-D850-4B5C-A98C-5F6E45E3A855}"/>
              </a:ext>
            </a:extLst>
          </p:cNvPr>
          <p:cNvSpPr>
            <a:spLocks noGrp="1"/>
          </p:cNvSpPr>
          <p:nvPr>
            <p:ph type="title"/>
          </p:nvPr>
        </p:nvSpPr>
        <p:spPr>
          <a:xfrm>
            <a:off x="838200" y="365126"/>
            <a:ext cx="10515600" cy="872832"/>
          </a:xfrm>
        </p:spPr>
        <p:txBody>
          <a:bodyPr/>
          <a:lstStyle/>
          <a:p>
            <a:r>
              <a:rPr lang="en-US" dirty="0"/>
              <a:t>Question 3</a:t>
            </a:r>
          </a:p>
        </p:txBody>
      </p:sp>
      <p:sp>
        <p:nvSpPr>
          <p:cNvPr id="3" name="Content Placeholder 2">
            <a:extLst>
              <a:ext uri="{FF2B5EF4-FFF2-40B4-BE49-F238E27FC236}">
                <a16:creationId xmlns:a16="http://schemas.microsoft.com/office/drawing/2014/main" id="{5E0A57FE-50F2-4175-8017-7B9CC81D2D2C}"/>
              </a:ext>
            </a:extLst>
          </p:cNvPr>
          <p:cNvSpPr>
            <a:spLocks noGrp="1"/>
          </p:cNvSpPr>
          <p:nvPr>
            <p:ph idx="1"/>
          </p:nvPr>
        </p:nvSpPr>
        <p:spPr>
          <a:xfrm>
            <a:off x="838200" y="1434905"/>
            <a:ext cx="10515600" cy="5022166"/>
          </a:xfrm>
        </p:spPr>
        <p:txBody>
          <a:bodyPr>
            <a:normAutofit fontScale="92500" lnSpcReduction="20000"/>
          </a:bodyPr>
          <a:lstStyle/>
          <a:p>
            <a:pPr marL="0" indent="0">
              <a:buNone/>
            </a:pPr>
            <a:r>
              <a:rPr lang="en-US" dirty="0">
                <a:solidFill>
                  <a:srgbClr val="FF0000"/>
                </a:solidFill>
              </a:rPr>
              <a:t>The approach taken in practice is to ensure that a sequence number is </a:t>
            </a:r>
            <a:r>
              <a:rPr lang="en-US" dirty="0"/>
              <a:t>not reused</a:t>
            </a:r>
            <a:r>
              <a:rPr lang="en-US" dirty="0">
                <a:solidFill>
                  <a:srgbClr val="FF0000"/>
                </a:solidFill>
              </a:rPr>
              <a:t> until the sender is “sure” that any previously sent packets with the same sequence number are no longer in the network.</a:t>
            </a:r>
          </a:p>
          <a:p>
            <a:pPr marL="0" indent="0">
              <a:buNone/>
            </a:pPr>
            <a:endParaRPr lang="en-US" dirty="0">
              <a:solidFill>
                <a:srgbClr val="FF0000"/>
              </a:solidFill>
            </a:endParaRPr>
          </a:p>
          <a:p>
            <a:pPr marL="0" indent="0">
              <a:buNone/>
            </a:pPr>
            <a:r>
              <a:rPr lang="en-US" dirty="0">
                <a:solidFill>
                  <a:srgbClr val="FF0000"/>
                </a:solidFill>
              </a:rPr>
              <a:t>Firstly, TCP use </a:t>
            </a:r>
            <a:r>
              <a:rPr lang="en-US" dirty="0"/>
              <a:t>large sequence number field (32-bit)</a:t>
            </a:r>
            <a:r>
              <a:rPr lang="en-US" dirty="0">
                <a:solidFill>
                  <a:srgbClr val="FF0000"/>
                </a:solidFill>
              </a:rPr>
              <a:t> to lower the chance a sequence number is to be reused.</a:t>
            </a:r>
          </a:p>
          <a:p>
            <a:pPr marL="0" indent="0">
              <a:buNone/>
            </a:pPr>
            <a:r>
              <a:rPr lang="en-US" dirty="0">
                <a:solidFill>
                  <a:srgbClr val="FF0000"/>
                </a:solidFill>
              </a:rPr>
              <a:t> </a:t>
            </a:r>
          </a:p>
          <a:p>
            <a:pPr marL="0" indent="0">
              <a:buNone/>
            </a:pPr>
            <a:r>
              <a:rPr lang="en-US" dirty="0">
                <a:solidFill>
                  <a:srgbClr val="FF0000"/>
                </a:solidFill>
              </a:rPr>
              <a:t>Secondly, a packet cannot “live” in the network forever. For example, IP protocol </a:t>
            </a:r>
            <a:r>
              <a:rPr lang="en-US" dirty="0"/>
              <a:t>specifies TTL (Time To Live) in packet </a:t>
            </a:r>
            <a:r>
              <a:rPr lang="en-US" dirty="0">
                <a:solidFill>
                  <a:srgbClr val="FF0000"/>
                </a:solidFill>
              </a:rPr>
              <a:t>header to ensure that datagrams do not circulate infinitely in the network. This field is decreased by one each time the datagram arrives at a router along the end-to-end path. If TTL field reaches 0, router will discard this datagram. In practice, a maximum packet lifetime of approximately three minutes is assumed in the TCP extensions for high-speed networks.</a:t>
            </a:r>
          </a:p>
        </p:txBody>
      </p:sp>
    </p:spTree>
    <p:extLst>
      <p:ext uri="{BB962C8B-B14F-4D97-AF65-F5344CB8AC3E}">
        <p14:creationId xmlns:p14="http://schemas.microsoft.com/office/powerpoint/2010/main" val="344648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7CB9-D850-4B5C-A98C-5F6E45E3A855}"/>
              </a:ext>
            </a:extLst>
          </p:cNvPr>
          <p:cNvSpPr>
            <a:spLocks noGrp="1"/>
          </p:cNvSpPr>
          <p:nvPr>
            <p:ph type="title"/>
          </p:nvPr>
        </p:nvSpPr>
        <p:spPr>
          <a:xfrm>
            <a:off x="838200" y="365126"/>
            <a:ext cx="10515600" cy="704020"/>
          </a:xfrm>
        </p:spPr>
        <p:txBody>
          <a:bodyPr/>
          <a:lstStyle/>
          <a:p>
            <a:r>
              <a:rPr lang="en-US" dirty="0"/>
              <a:t>Question 4</a:t>
            </a:r>
          </a:p>
        </p:txBody>
      </p:sp>
      <p:sp>
        <p:nvSpPr>
          <p:cNvPr id="3" name="Content Placeholder 2">
            <a:extLst>
              <a:ext uri="{FF2B5EF4-FFF2-40B4-BE49-F238E27FC236}">
                <a16:creationId xmlns:a16="http://schemas.microsoft.com/office/drawing/2014/main" id="{5E0A57FE-50F2-4175-8017-7B9CC81D2D2C}"/>
              </a:ext>
            </a:extLst>
          </p:cNvPr>
          <p:cNvSpPr>
            <a:spLocks noGrp="1"/>
          </p:cNvSpPr>
          <p:nvPr>
            <p:ph idx="1"/>
          </p:nvPr>
        </p:nvSpPr>
        <p:spPr>
          <a:xfrm>
            <a:off x="838200" y="1195754"/>
            <a:ext cx="7119136" cy="4952127"/>
          </a:xfrm>
        </p:spPr>
        <p:txBody>
          <a:bodyPr>
            <a:normAutofit fontScale="55000" lnSpcReduction="20000"/>
          </a:bodyPr>
          <a:lstStyle/>
          <a:p>
            <a:pPr marL="0" indent="0">
              <a:buNone/>
            </a:pPr>
            <a:r>
              <a:rPr lang="en-US" dirty="0"/>
              <a:t>Host A is sending data segments to Host B using a reliable transport protocol (either GBN or SR). Assume timeout values are sufficiently large such that all data segments and their corresponding ACKs can be received (if not lost in the channel) by Host B and the Host A respectively. </a:t>
            </a:r>
          </a:p>
          <a:p>
            <a:pPr marL="0" indent="0">
              <a:buNone/>
            </a:pPr>
            <a:r>
              <a:rPr lang="en-US" dirty="0"/>
              <a:t>Suppose Host A sends </a:t>
            </a:r>
            <a:r>
              <a:rPr lang="en-US" b="1" dirty="0">
                <a:highlight>
                  <a:srgbClr val="FFFF00"/>
                </a:highlight>
              </a:rPr>
              <a:t>5 data segments </a:t>
            </a:r>
            <a:r>
              <a:rPr lang="en-US" dirty="0">
                <a:highlight>
                  <a:srgbClr val="FFFF00"/>
                </a:highlight>
              </a:rPr>
              <a:t>to Host B </a:t>
            </a:r>
            <a:r>
              <a:rPr lang="en-US" dirty="0"/>
              <a:t>and </a:t>
            </a:r>
            <a:r>
              <a:rPr lang="en-US" b="1" dirty="0"/>
              <a:t>the </a:t>
            </a:r>
            <a:r>
              <a:rPr lang="en-US" b="1" dirty="0">
                <a:highlight>
                  <a:srgbClr val="FFFF00"/>
                </a:highlight>
              </a:rPr>
              <a:t>2nd data segment is los</a:t>
            </a:r>
            <a:r>
              <a:rPr lang="en-US" b="1" dirty="0"/>
              <a:t>t. </a:t>
            </a:r>
            <a:r>
              <a:rPr lang="en-US" dirty="0"/>
              <a:t>Further suppose retransmission is always successful. In the end, all 5 data segments have been correctly received by Host B. </a:t>
            </a:r>
          </a:p>
          <a:p>
            <a:pPr marL="0" indent="0">
              <a:buNone/>
            </a:pPr>
            <a:r>
              <a:rPr lang="en-US" dirty="0"/>
              <a:t>How many segments has Host A sent in total and how many ACKs has Host B sent in total if either GBN or SR protocol is used? What are their sequence numbers? Answer this question for both protocols.</a:t>
            </a:r>
            <a:endParaRPr lang="en-US" b="1" dirty="0"/>
          </a:p>
          <a:p>
            <a:pPr marL="0" indent="0">
              <a:buNone/>
            </a:pPr>
            <a:r>
              <a:rPr lang="en-US" b="1" dirty="0">
                <a:solidFill>
                  <a:srgbClr val="FF0000"/>
                </a:solidFill>
              </a:rPr>
              <a:t>GBN: Host A sends 9 segment. They are initially sent segments 1, 2, 3, 4, 5 and later</a:t>
            </a:r>
          </a:p>
          <a:p>
            <a:pPr marL="0" indent="0">
              <a:buNone/>
            </a:pPr>
            <a:r>
              <a:rPr lang="en-US" b="1" dirty="0">
                <a:solidFill>
                  <a:srgbClr val="FF0000"/>
                </a:solidFill>
              </a:rPr>
              <a:t>resent segments 2, 3, 4 and 5. Host B sends 8 ACKs. They are 4 ACKs with </a:t>
            </a:r>
            <a:r>
              <a:rPr lang="en-US" b="1" dirty="0" err="1">
                <a:solidFill>
                  <a:srgbClr val="FF0000"/>
                </a:solidFill>
              </a:rPr>
              <a:t>seq</a:t>
            </a:r>
            <a:r>
              <a:rPr lang="en-US" b="1" dirty="0">
                <a:solidFill>
                  <a:srgbClr val="FF0000"/>
                </a:solidFill>
              </a:rPr>
              <a:t> # 1 and 4</a:t>
            </a:r>
          </a:p>
          <a:p>
            <a:pPr marL="0" indent="0">
              <a:buNone/>
            </a:pPr>
            <a:r>
              <a:rPr lang="en-US" b="1" dirty="0">
                <a:solidFill>
                  <a:srgbClr val="FF0000"/>
                </a:solidFill>
              </a:rPr>
              <a:t>ACKs with </a:t>
            </a:r>
            <a:r>
              <a:rPr lang="en-US" b="1" dirty="0" err="1">
                <a:solidFill>
                  <a:srgbClr val="FF0000"/>
                </a:solidFill>
              </a:rPr>
              <a:t>seq</a:t>
            </a:r>
            <a:r>
              <a:rPr lang="en-US" b="1" dirty="0">
                <a:solidFill>
                  <a:srgbClr val="FF0000"/>
                </a:solidFill>
              </a:rPr>
              <a:t> # 2, 3, 4 and 5.</a:t>
            </a:r>
          </a:p>
          <a:p>
            <a:pPr marL="0" indent="0">
              <a:buNone/>
            </a:pPr>
            <a:endParaRPr lang="en-US" b="1" dirty="0"/>
          </a:p>
          <a:p>
            <a:pPr marL="0" indent="0">
              <a:buNone/>
            </a:pPr>
            <a:r>
              <a:rPr lang="en-US" b="1" dirty="0">
                <a:solidFill>
                  <a:srgbClr val="FF0000"/>
                </a:solidFill>
              </a:rPr>
              <a:t>SR: Host A sends 6 segment. They are initially sent segments 1, 2, 3, 4, 5 and later</a:t>
            </a:r>
          </a:p>
          <a:p>
            <a:pPr marL="0" indent="0">
              <a:buNone/>
            </a:pPr>
            <a:r>
              <a:rPr lang="en-US" b="1" dirty="0">
                <a:solidFill>
                  <a:srgbClr val="FF0000"/>
                </a:solidFill>
              </a:rPr>
              <a:t>resent segment 2. Host B sends 5 ACKs. They are 4 ACKs with </a:t>
            </a:r>
            <a:r>
              <a:rPr lang="en-US" b="1" dirty="0" err="1">
                <a:solidFill>
                  <a:srgbClr val="FF0000"/>
                </a:solidFill>
              </a:rPr>
              <a:t>seq</a:t>
            </a:r>
            <a:r>
              <a:rPr lang="en-US" b="1" dirty="0">
                <a:solidFill>
                  <a:srgbClr val="FF0000"/>
                </a:solidFill>
              </a:rPr>
              <a:t> # 1, 3, 4, 5 and 1 ACK</a:t>
            </a:r>
          </a:p>
          <a:p>
            <a:pPr marL="0" indent="0">
              <a:buNone/>
            </a:pPr>
            <a:r>
              <a:rPr lang="en-US" b="1" dirty="0">
                <a:solidFill>
                  <a:srgbClr val="FF0000"/>
                </a:solidFill>
              </a:rPr>
              <a:t>with </a:t>
            </a:r>
            <a:r>
              <a:rPr lang="en-US" b="1" dirty="0" err="1">
                <a:solidFill>
                  <a:srgbClr val="FF0000"/>
                </a:solidFill>
              </a:rPr>
              <a:t>seq</a:t>
            </a:r>
            <a:r>
              <a:rPr lang="en-US" b="1" dirty="0">
                <a:solidFill>
                  <a:srgbClr val="FF0000"/>
                </a:solidFill>
              </a:rPr>
              <a:t> # 2 (for resent segment).</a:t>
            </a:r>
            <a:endParaRPr lang="en-US" dirty="0">
              <a:solidFill>
                <a:srgbClr val="FF0000"/>
              </a:solidFill>
            </a:endParaRPr>
          </a:p>
        </p:txBody>
      </p:sp>
      <p:cxnSp>
        <p:nvCxnSpPr>
          <p:cNvPr id="5" name="Straight Arrow Connector 4">
            <a:extLst>
              <a:ext uri="{FF2B5EF4-FFF2-40B4-BE49-F238E27FC236}">
                <a16:creationId xmlns:a16="http://schemas.microsoft.com/office/drawing/2014/main" id="{1AB20632-06F4-4EDC-8F40-D71C5E507F2E}"/>
              </a:ext>
            </a:extLst>
          </p:cNvPr>
          <p:cNvCxnSpPr>
            <a:cxnSpLocks/>
          </p:cNvCxnSpPr>
          <p:nvPr/>
        </p:nvCxnSpPr>
        <p:spPr>
          <a:xfrm>
            <a:off x="9776308" y="369554"/>
            <a:ext cx="0" cy="303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E3A9181-4025-4667-8325-EE6FC6461E02}"/>
              </a:ext>
            </a:extLst>
          </p:cNvPr>
          <p:cNvCxnSpPr>
            <a:cxnSpLocks/>
          </p:cNvCxnSpPr>
          <p:nvPr/>
        </p:nvCxnSpPr>
        <p:spPr>
          <a:xfrm flipH="1">
            <a:off x="11232212" y="369554"/>
            <a:ext cx="3" cy="303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7DF124F-3D17-45BD-901F-0A58CFD35DC2}"/>
              </a:ext>
            </a:extLst>
          </p:cNvPr>
          <p:cNvCxnSpPr>
            <a:cxnSpLocks/>
          </p:cNvCxnSpPr>
          <p:nvPr/>
        </p:nvCxnSpPr>
        <p:spPr>
          <a:xfrm>
            <a:off x="9776308" y="496162"/>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A45A6C-B055-41F5-BDF3-DE0578FD5625}"/>
              </a:ext>
            </a:extLst>
          </p:cNvPr>
          <p:cNvCxnSpPr>
            <a:cxnSpLocks/>
          </p:cNvCxnSpPr>
          <p:nvPr/>
        </p:nvCxnSpPr>
        <p:spPr>
          <a:xfrm>
            <a:off x="9776308" y="740102"/>
            <a:ext cx="1050587" cy="18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9145BE1-FB3C-46E5-AE63-846F27007B8D}"/>
              </a:ext>
            </a:extLst>
          </p:cNvPr>
          <p:cNvCxnSpPr>
            <a:cxnSpLocks/>
          </p:cNvCxnSpPr>
          <p:nvPr/>
        </p:nvCxnSpPr>
        <p:spPr>
          <a:xfrm>
            <a:off x="9776307" y="1034776"/>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6F34296-7D63-4DFB-BA6D-52C55ED1C8CB}"/>
              </a:ext>
            </a:extLst>
          </p:cNvPr>
          <p:cNvCxnSpPr>
            <a:cxnSpLocks/>
          </p:cNvCxnSpPr>
          <p:nvPr/>
        </p:nvCxnSpPr>
        <p:spPr>
          <a:xfrm>
            <a:off x="9776306" y="1296076"/>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701A72-3681-4229-B1F8-3C017D746ED4}"/>
              </a:ext>
            </a:extLst>
          </p:cNvPr>
          <p:cNvCxnSpPr>
            <a:cxnSpLocks/>
          </p:cNvCxnSpPr>
          <p:nvPr/>
        </p:nvCxnSpPr>
        <p:spPr>
          <a:xfrm>
            <a:off x="9776305" y="1590750"/>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90A28CB-13DD-49FF-86B2-51E78F08AA16}"/>
              </a:ext>
            </a:extLst>
          </p:cNvPr>
          <p:cNvCxnSpPr>
            <a:cxnSpLocks/>
          </p:cNvCxnSpPr>
          <p:nvPr/>
        </p:nvCxnSpPr>
        <p:spPr>
          <a:xfrm>
            <a:off x="9792542" y="2729651"/>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A6F926-9F9B-4C4B-A8F9-A2E950986DC7}"/>
              </a:ext>
            </a:extLst>
          </p:cNvPr>
          <p:cNvCxnSpPr>
            <a:cxnSpLocks/>
          </p:cNvCxnSpPr>
          <p:nvPr/>
        </p:nvCxnSpPr>
        <p:spPr>
          <a:xfrm>
            <a:off x="9776304" y="2499912"/>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64448A-2F82-47F5-B02C-196494CB52CF}"/>
              </a:ext>
            </a:extLst>
          </p:cNvPr>
          <p:cNvCxnSpPr>
            <a:cxnSpLocks/>
          </p:cNvCxnSpPr>
          <p:nvPr/>
        </p:nvCxnSpPr>
        <p:spPr>
          <a:xfrm>
            <a:off x="9776304" y="2236328"/>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DF1D51-13AA-4472-B9C4-9196BE6E65FA}"/>
              </a:ext>
            </a:extLst>
          </p:cNvPr>
          <p:cNvCxnSpPr>
            <a:cxnSpLocks/>
          </p:cNvCxnSpPr>
          <p:nvPr/>
        </p:nvCxnSpPr>
        <p:spPr>
          <a:xfrm>
            <a:off x="9789273" y="1936234"/>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F8AF8ED-AEEF-4D12-9210-F1B3D16A4FB9}"/>
              </a:ext>
            </a:extLst>
          </p:cNvPr>
          <p:cNvSpPr txBox="1"/>
          <p:nvPr/>
        </p:nvSpPr>
        <p:spPr>
          <a:xfrm>
            <a:off x="9617446" y="25286"/>
            <a:ext cx="317716" cy="369332"/>
          </a:xfrm>
          <a:prstGeom prst="rect">
            <a:avLst/>
          </a:prstGeom>
          <a:noFill/>
        </p:spPr>
        <p:txBody>
          <a:bodyPr wrap="none" rtlCol="0">
            <a:spAutoFit/>
          </a:bodyPr>
          <a:lstStyle/>
          <a:p>
            <a:r>
              <a:rPr lang="en-SG" dirty="0"/>
              <a:t>A</a:t>
            </a:r>
          </a:p>
        </p:txBody>
      </p:sp>
      <p:sp>
        <p:nvSpPr>
          <p:cNvPr id="24" name="TextBox 23">
            <a:extLst>
              <a:ext uri="{FF2B5EF4-FFF2-40B4-BE49-F238E27FC236}">
                <a16:creationId xmlns:a16="http://schemas.microsoft.com/office/drawing/2014/main" id="{739D4370-BB5E-43F5-9898-79DDF36B5A9B}"/>
              </a:ext>
            </a:extLst>
          </p:cNvPr>
          <p:cNvSpPr txBox="1"/>
          <p:nvPr/>
        </p:nvSpPr>
        <p:spPr>
          <a:xfrm>
            <a:off x="11109038" y="23747"/>
            <a:ext cx="317716" cy="369332"/>
          </a:xfrm>
          <a:prstGeom prst="rect">
            <a:avLst/>
          </a:prstGeom>
          <a:noFill/>
        </p:spPr>
        <p:txBody>
          <a:bodyPr wrap="none" rtlCol="0">
            <a:spAutoFit/>
          </a:bodyPr>
          <a:lstStyle/>
          <a:p>
            <a:r>
              <a:rPr lang="en-SG" dirty="0"/>
              <a:t>B</a:t>
            </a:r>
          </a:p>
        </p:txBody>
      </p:sp>
      <p:sp>
        <p:nvSpPr>
          <p:cNvPr id="25" name="Multiplication Sign 24">
            <a:extLst>
              <a:ext uri="{FF2B5EF4-FFF2-40B4-BE49-F238E27FC236}">
                <a16:creationId xmlns:a16="http://schemas.microsoft.com/office/drawing/2014/main" id="{1E24D75D-1FA8-45EC-BAB6-1A509970309F}"/>
              </a:ext>
            </a:extLst>
          </p:cNvPr>
          <p:cNvSpPr/>
          <p:nvPr/>
        </p:nvSpPr>
        <p:spPr>
          <a:xfrm>
            <a:off x="10810826" y="813136"/>
            <a:ext cx="145818" cy="2501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B62F38F5-41B2-4B31-AE8F-1C15FA32D809}"/>
              </a:ext>
            </a:extLst>
          </p:cNvPr>
          <p:cNvSpPr txBox="1"/>
          <p:nvPr/>
        </p:nvSpPr>
        <p:spPr>
          <a:xfrm>
            <a:off x="9324850" y="349971"/>
            <a:ext cx="464423" cy="276999"/>
          </a:xfrm>
          <a:prstGeom prst="rect">
            <a:avLst/>
          </a:prstGeom>
          <a:noFill/>
        </p:spPr>
        <p:txBody>
          <a:bodyPr wrap="none" rtlCol="0">
            <a:spAutoFit/>
          </a:bodyPr>
          <a:lstStyle/>
          <a:p>
            <a:r>
              <a:rPr lang="en-SG" sz="1200" dirty="0"/>
              <a:t>Pkt1</a:t>
            </a:r>
          </a:p>
        </p:txBody>
      </p:sp>
      <p:sp>
        <p:nvSpPr>
          <p:cNvPr id="27" name="TextBox 26">
            <a:extLst>
              <a:ext uri="{FF2B5EF4-FFF2-40B4-BE49-F238E27FC236}">
                <a16:creationId xmlns:a16="http://schemas.microsoft.com/office/drawing/2014/main" id="{FFAD8808-B765-4729-AF0B-5357E46CC689}"/>
              </a:ext>
            </a:extLst>
          </p:cNvPr>
          <p:cNvSpPr txBox="1"/>
          <p:nvPr/>
        </p:nvSpPr>
        <p:spPr>
          <a:xfrm>
            <a:off x="9318367" y="588539"/>
            <a:ext cx="464423" cy="276999"/>
          </a:xfrm>
          <a:prstGeom prst="rect">
            <a:avLst/>
          </a:prstGeom>
          <a:noFill/>
        </p:spPr>
        <p:txBody>
          <a:bodyPr wrap="none" rtlCol="0">
            <a:spAutoFit/>
          </a:bodyPr>
          <a:lstStyle/>
          <a:p>
            <a:r>
              <a:rPr lang="en-SG" sz="1200" dirty="0"/>
              <a:t>Pkt2</a:t>
            </a:r>
          </a:p>
        </p:txBody>
      </p:sp>
      <p:sp>
        <p:nvSpPr>
          <p:cNvPr id="28" name="TextBox 27">
            <a:extLst>
              <a:ext uri="{FF2B5EF4-FFF2-40B4-BE49-F238E27FC236}">
                <a16:creationId xmlns:a16="http://schemas.microsoft.com/office/drawing/2014/main" id="{77FE6A75-D266-4A14-A239-27B32CB4D342}"/>
              </a:ext>
            </a:extLst>
          </p:cNvPr>
          <p:cNvSpPr txBox="1"/>
          <p:nvPr/>
        </p:nvSpPr>
        <p:spPr>
          <a:xfrm>
            <a:off x="9318367" y="860052"/>
            <a:ext cx="464423" cy="276999"/>
          </a:xfrm>
          <a:prstGeom prst="rect">
            <a:avLst/>
          </a:prstGeom>
          <a:noFill/>
        </p:spPr>
        <p:txBody>
          <a:bodyPr wrap="none" rtlCol="0">
            <a:spAutoFit/>
          </a:bodyPr>
          <a:lstStyle/>
          <a:p>
            <a:r>
              <a:rPr lang="en-SG" sz="1200" dirty="0"/>
              <a:t>Pkt3</a:t>
            </a:r>
          </a:p>
        </p:txBody>
      </p:sp>
      <p:sp>
        <p:nvSpPr>
          <p:cNvPr id="29" name="TextBox 28">
            <a:extLst>
              <a:ext uri="{FF2B5EF4-FFF2-40B4-BE49-F238E27FC236}">
                <a16:creationId xmlns:a16="http://schemas.microsoft.com/office/drawing/2014/main" id="{709D3604-B610-4644-AABE-440FA985C26C}"/>
              </a:ext>
            </a:extLst>
          </p:cNvPr>
          <p:cNvSpPr txBox="1"/>
          <p:nvPr/>
        </p:nvSpPr>
        <p:spPr>
          <a:xfrm>
            <a:off x="9324849" y="1133631"/>
            <a:ext cx="464423" cy="276999"/>
          </a:xfrm>
          <a:prstGeom prst="rect">
            <a:avLst/>
          </a:prstGeom>
          <a:noFill/>
        </p:spPr>
        <p:txBody>
          <a:bodyPr wrap="none" rtlCol="0">
            <a:spAutoFit/>
          </a:bodyPr>
          <a:lstStyle/>
          <a:p>
            <a:r>
              <a:rPr lang="en-SG" sz="1200" dirty="0"/>
              <a:t>Pkt4</a:t>
            </a:r>
          </a:p>
        </p:txBody>
      </p:sp>
      <p:sp>
        <p:nvSpPr>
          <p:cNvPr id="30" name="TextBox 29">
            <a:extLst>
              <a:ext uri="{FF2B5EF4-FFF2-40B4-BE49-F238E27FC236}">
                <a16:creationId xmlns:a16="http://schemas.microsoft.com/office/drawing/2014/main" id="{E816435D-91F1-4778-8EF0-D93174E129B5}"/>
              </a:ext>
            </a:extLst>
          </p:cNvPr>
          <p:cNvSpPr txBox="1"/>
          <p:nvPr/>
        </p:nvSpPr>
        <p:spPr>
          <a:xfrm>
            <a:off x="9321590" y="1429014"/>
            <a:ext cx="464423" cy="276999"/>
          </a:xfrm>
          <a:prstGeom prst="rect">
            <a:avLst/>
          </a:prstGeom>
          <a:noFill/>
        </p:spPr>
        <p:txBody>
          <a:bodyPr wrap="none" rtlCol="0">
            <a:spAutoFit/>
          </a:bodyPr>
          <a:lstStyle/>
          <a:p>
            <a:r>
              <a:rPr lang="en-SG" sz="1200" dirty="0"/>
              <a:t>Pkt5</a:t>
            </a:r>
          </a:p>
        </p:txBody>
      </p:sp>
      <p:sp>
        <p:nvSpPr>
          <p:cNvPr id="31" name="TextBox 30">
            <a:extLst>
              <a:ext uri="{FF2B5EF4-FFF2-40B4-BE49-F238E27FC236}">
                <a16:creationId xmlns:a16="http://schemas.microsoft.com/office/drawing/2014/main" id="{61A7F637-E4B4-49BC-A83F-6B95770DD5FD}"/>
              </a:ext>
            </a:extLst>
          </p:cNvPr>
          <p:cNvSpPr txBox="1"/>
          <p:nvPr/>
        </p:nvSpPr>
        <p:spPr>
          <a:xfrm>
            <a:off x="9321589" y="1812922"/>
            <a:ext cx="464423" cy="276999"/>
          </a:xfrm>
          <a:prstGeom prst="rect">
            <a:avLst/>
          </a:prstGeom>
          <a:noFill/>
        </p:spPr>
        <p:txBody>
          <a:bodyPr wrap="none" rtlCol="0">
            <a:spAutoFit/>
          </a:bodyPr>
          <a:lstStyle/>
          <a:p>
            <a:r>
              <a:rPr lang="en-SG" sz="1200" dirty="0"/>
              <a:t>Pkt2</a:t>
            </a:r>
          </a:p>
        </p:txBody>
      </p:sp>
      <p:sp>
        <p:nvSpPr>
          <p:cNvPr id="32" name="TextBox 31">
            <a:extLst>
              <a:ext uri="{FF2B5EF4-FFF2-40B4-BE49-F238E27FC236}">
                <a16:creationId xmlns:a16="http://schemas.microsoft.com/office/drawing/2014/main" id="{94C1BF00-E37E-41C0-9A7F-5FB163344D2A}"/>
              </a:ext>
            </a:extLst>
          </p:cNvPr>
          <p:cNvSpPr txBox="1"/>
          <p:nvPr/>
        </p:nvSpPr>
        <p:spPr>
          <a:xfrm>
            <a:off x="9321587" y="2078389"/>
            <a:ext cx="464423" cy="276999"/>
          </a:xfrm>
          <a:prstGeom prst="rect">
            <a:avLst/>
          </a:prstGeom>
          <a:noFill/>
        </p:spPr>
        <p:txBody>
          <a:bodyPr wrap="none" rtlCol="0">
            <a:spAutoFit/>
          </a:bodyPr>
          <a:lstStyle/>
          <a:p>
            <a:r>
              <a:rPr lang="en-SG" sz="1200" dirty="0"/>
              <a:t>Pkt3</a:t>
            </a:r>
          </a:p>
        </p:txBody>
      </p:sp>
      <p:sp>
        <p:nvSpPr>
          <p:cNvPr id="33" name="TextBox 32">
            <a:extLst>
              <a:ext uri="{FF2B5EF4-FFF2-40B4-BE49-F238E27FC236}">
                <a16:creationId xmlns:a16="http://schemas.microsoft.com/office/drawing/2014/main" id="{C846B6AA-9B6C-47DD-805A-0EBFCD8C18CD}"/>
              </a:ext>
            </a:extLst>
          </p:cNvPr>
          <p:cNvSpPr txBox="1"/>
          <p:nvPr/>
        </p:nvSpPr>
        <p:spPr>
          <a:xfrm>
            <a:off x="9321603" y="2350944"/>
            <a:ext cx="464423" cy="276999"/>
          </a:xfrm>
          <a:prstGeom prst="rect">
            <a:avLst/>
          </a:prstGeom>
          <a:noFill/>
        </p:spPr>
        <p:txBody>
          <a:bodyPr wrap="none" rtlCol="0">
            <a:spAutoFit/>
          </a:bodyPr>
          <a:lstStyle/>
          <a:p>
            <a:r>
              <a:rPr lang="en-SG" sz="1200" dirty="0"/>
              <a:t>Pkt4</a:t>
            </a:r>
          </a:p>
        </p:txBody>
      </p:sp>
      <p:sp>
        <p:nvSpPr>
          <p:cNvPr id="34" name="TextBox 33">
            <a:extLst>
              <a:ext uri="{FF2B5EF4-FFF2-40B4-BE49-F238E27FC236}">
                <a16:creationId xmlns:a16="http://schemas.microsoft.com/office/drawing/2014/main" id="{F4F436F7-B7CB-4677-ACC4-C2FF1F2F0498}"/>
              </a:ext>
            </a:extLst>
          </p:cNvPr>
          <p:cNvSpPr txBox="1"/>
          <p:nvPr/>
        </p:nvSpPr>
        <p:spPr>
          <a:xfrm>
            <a:off x="9324837" y="2576232"/>
            <a:ext cx="464423" cy="276999"/>
          </a:xfrm>
          <a:prstGeom prst="rect">
            <a:avLst/>
          </a:prstGeom>
          <a:noFill/>
        </p:spPr>
        <p:txBody>
          <a:bodyPr wrap="none" rtlCol="0">
            <a:spAutoFit/>
          </a:bodyPr>
          <a:lstStyle/>
          <a:p>
            <a:r>
              <a:rPr lang="en-SG" sz="1200" dirty="0"/>
              <a:t>Pkt5</a:t>
            </a:r>
          </a:p>
        </p:txBody>
      </p:sp>
      <p:cxnSp>
        <p:nvCxnSpPr>
          <p:cNvPr id="35" name="Straight Arrow Connector 34">
            <a:extLst>
              <a:ext uri="{FF2B5EF4-FFF2-40B4-BE49-F238E27FC236}">
                <a16:creationId xmlns:a16="http://schemas.microsoft.com/office/drawing/2014/main" id="{BBFFDB70-DFFB-4564-BA0F-6A04D6A6585E}"/>
              </a:ext>
            </a:extLst>
          </p:cNvPr>
          <p:cNvCxnSpPr>
            <a:cxnSpLocks/>
          </p:cNvCxnSpPr>
          <p:nvPr/>
        </p:nvCxnSpPr>
        <p:spPr>
          <a:xfrm flipH="1">
            <a:off x="9789260" y="772438"/>
            <a:ext cx="1417028" cy="8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1A34192-1937-4725-9251-404B2F701907}"/>
              </a:ext>
            </a:extLst>
          </p:cNvPr>
          <p:cNvCxnSpPr>
            <a:cxnSpLocks/>
          </p:cNvCxnSpPr>
          <p:nvPr/>
        </p:nvCxnSpPr>
        <p:spPr>
          <a:xfrm flipH="1">
            <a:off x="9764972" y="1310965"/>
            <a:ext cx="1480209" cy="9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0FD0D7D-0EE0-4EC3-A6E9-ECE76BB3483F}"/>
              </a:ext>
            </a:extLst>
          </p:cNvPr>
          <p:cNvCxnSpPr>
            <a:cxnSpLocks/>
          </p:cNvCxnSpPr>
          <p:nvPr/>
        </p:nvCxnSpPr>
        <p:spPr>
          <a:xfrm flipH="1">
            <a:off x="9776304" y="1822520"/>
            <a:ext cx="1468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0E46F10-D0AE-4675-9B33-EC4F2C1E26DE}"/>
              </a:ext>
            </a:extLst>
          </p:cNvPr>
          <p:cNvCxnSpPr>
            <a:cxnSpLocks/>
          </p:cNvCxnSpPr>
          <p:nvPr/>
        </p:nvCxnSpPr>
        <p:spPr>
          <a:xfrm flipH="1">
            <a:off x="9752002" y="2213152"/>
            <a:ext cx="1480209" cy="9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0CE9DD2-C9AF-4DC1-B11F-582AAE8CC5DA}"/>
              </a:ext>
            </a:extLst>
          </p:cNvPr>
          <p:cNvCxnSpPr>
            <a:cxnSpLocks/>
          </p:cNvCxnSpPr>
          <p:nvPr/>
        </p:nvCxnSpPr>
        <p:spPr>
          <a:xfrm flipH="1">
            <a:off x="9752002" y="2504759"/>
            <a:ext cx="1480209" cy="9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BA79653-6DB0-4F69-B0FF-691770DC7D47}"/>
              </a:ext>
            </a:extLst>
          </p:cNvPr>
          <p:cNvCxnSpPr>
            <a:cxnSpLocks/>
          </p:cNvCxnSpPr>
          <p:nvPr/>
        </p:nvCxnSpPr>
        <p:spPr>
          <a:xfrm flipH="1">
            <a:off x="9752002" y="3009901"/>
            <a:ext cx="1480209" cy="9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A209F08-743C-49B9-96C9-8667940EFFF1}"/>
              </a:ext>
            </a:extLst>
          </p:cNvPr>
          <p:cNvSpPr txBox="1"/>
          <p:nvPr/>
        </p:nvSpPr>
        <p:spPr>
          <a:xfrm>
            <a:off x="11209511" y="608411"/>
            <a:ext cx="513730" cy="276999"/>
          </a:xfrm>
          <a:prstGeom prst="rect">
            <a:avLst/>
          </a:prstGeom>
          <a:noFill/>
        </p:spPr>
        <p:txBody>
          <a:bodyPr wrap="none" rtlCol="0">
            <a:spAutoFit/>
          </a:bodyPr>
          <a:lstStyle/>
          <a:p>
            <a:r>
              <a:rPr lang="en-SG" sz="1200" dirty="0"/>
              <a:t>ACK1</a:t>
            </a:r>
          </a:p>
        </p:txBody>
      </p:sp>
      <p:sp>
        <p:nvSpPr>
          <p:cNvPr id="45" name="TextBox 44">
            <a:extLst>
              <a:ext uri="{FF2B5EF4-FFF2-40B4-BE49-F238E27FC236}">
                <a16:creationId xmlns:a16="http://schemas.microsoft.com/office/drawing/2014/main" id="{8665345C-02E4-45D1-8EF6-7C2458C333BF}"/>
              </a:ext>
            </a:extLst>
          </p:cNvPr>
          <p:cNvSpPr txBox="1"/>
          <p:nvPr/>
        </p:nvSpPr>
        <p:spPr>
          <a:xfrm>
            <a:off x="11219247" y="1152778"/>
            <a:ext cx="513730" cy="276999"/>
          </a:xfrm>
          <a:prstGeom prst="rect">
            <a:avLst/>
          </a:prstGeom>
          <a:noFill/>
        </p:spPr>
        <p:txBody>
          <a:bodyPr wrap="none" rtlCol="0">
            <a:spAutoFit/>
          </a:bodyPr>
          <a:lstStyle/>
          <a:p>
            <a:r>
              <a:rPr lang="en-SG" sz="1200" dirty="0"/>
              <a:t>ACK1</a:t>
            </a:r>
          </a:p>
        </p:txBody>
      </p:sp>
      <p:sp>
        <p:nvSpPr>
          <p:cNvPr id="46" name="TextBox 45">
            <a:extLst>
              <a:ext uri="{FF2B5EF4-FFF2-40B4-BE49-F238E27FC236}">
                <a16:creationId xmlns:a16="http://schemas.microsoft.com/office/drawing/2014/main" id="{2611BF35-EBE5-4ED1-A3E8-17F16606C283}"/>
              </a:ext>
            </a:extLst>
          </p:cNvPr>
          <p:cNvSpPr txBox="1"/>
          <p:nvPr/>
        </p:nvSpPr>
        <p:spPr>
          <a:xfrm>
            <a:off x="11215988" y="1702968"/>
            <a:ext cx="513730" cy="276999"/>
          </a:xfrm>
          <a:prstGeom prst="rect">
            <a:avLst/>
          </a:prstGeom>
          <a:noFill/>
        </p:spPr>
        <p:txBody>
          <a:bodyPr wrap="none" rtlCol="0">
            <a:spAutoFit/>
          </a:bodyPr>
          <a:lstStyle/>
          <a:p>
            <a:r>
              <a:rPr lang="en-SG" sz="1200" dirty="0"/>
              <a:t>ACK1</a:t>
            </a:r>
          </a:p>
        </p:txBody>
      </p:sp>
      <p:sp>
        <p:nvSpPr>
          <p:cNvPr id="47" name="TextBox 46">
            <a:extLst>
              <a:ext uri="{FF2B5EF4-FFF2-40B4-BE49-F238E27FC236}">
                <a16:creationId xmlns:a16="http://schemas.microsoft.com/office/drawing/2014/main" id="{2CF0EA26-02F2-4D5E-B438-C99C5B387252}"/>
              </a:ext>
            </a:extLst>
          </p:cNvPr>
          <p:cNvSpPr txBox="1"/>
          <p:nvPr/>
        </p:nvSpPr>
        <p:spPr>
          <a:xfrm>
            <a:off x="11215988" y="1431444"/>
            <a:ext cx="513730" cy="276999"/>
          </a:xfrm>
          <a:prstGeom prst="rect">
            <a:avLst/>
          </a:prstGeom>
          <a:noFill/>
        </p:spPr>
        <p:txBody>
          <a:bodyPr wrap="none" rtlCol="0">
            <a:spAutoFit/>
          </a:bodyPr>
          <a:lstStyle/>
          <a:p>
            <a:r>
              <a:rPr lang="en-SG" sz="1200" dirty="0"/>
              <a:t>ACK1</a:t>
            </a:r>
          </a:p>
        </p:txBody>
      </p:sp>
      <p:sp>
        <p:nvSpPr>
          <p:cNvPr id="48" name="TextBox 47">
            <a:extLst>
              <a:ext uri="{FF2B5EF4-FFF2-40B4-BE49-F238E27FC236}">
                <a16:creationId xmlns:a16="http://schemas.microsoft.com/office/drawing/2014/main" id="{C05E9AC4-64ED-4A12-BA00-EE6984630CC5}"/>
              </a:ext>
            </a:extLst>
          </p:cNvPr>
          <p:cNvSpPr txBox="1"/>
          <p:nvPr/>
        </p:nvSpPr>
        <p:spPr>
          <a:xfrm>
            <a:off x="11215988" y="2042782"/>
            <a:ext cx="513730" cy="276999"/>
          </a:xfrm>
          <a:prstGeom prst="rect">
            <a:avLst/>
          </a:prstGeom>
          <a:noFill/>
        </p:spPr>
        <p:txBody>
          <a:bodyPr wrap="none" rtlCol="0">
            <a:spAutoFit/>
          </a:bodyPr>
          <a:lstStyle/>
          <a:p>
            <a:r>
              <a:rPr lang="en-SG" sz="1200" dirty="0"/>
              <a:t>ACK2</a:t>
            </a:r>
          </a:p>
        </p:txBody>
      </p:sp>
      <p:sp>
        <p:nvSpPr>
          <p:cNvPr id="49" name="TextBox 48">
            <a:extLst>
              <a:ext uri="{FF2B5EF4-FFF2-40B4-BE49-F238E27FC236}">
                <a16:creationId xmlns:a16="http://schemas.microsoft.com/office/drawing/2014/main" id="{02877A08-4017-4DE3-A0EC-38895DAA6F1D}"/>
              </a:ext>
            </a:extLst>
          </p:cNvPr>
          <p:cNvSpPr txBox="1"/>
          <p:nvPr/>
        </p:nvSpPr>
        <p:spPr>
          <a:xfrm>
            <a:off x="11206288" y="2374317"/>
            <a:ext cx="513730" cy="276999"/>
          </a:xfrm>
          <a:prstGeom prst="rect">
            <a:avLst/>
          </a:prstGeom>
          <a:noFill/>
        </p:spPr>
        <p:txBody>
          <a:bodyPr wrap="none" rtlCol="0">
            <a:spAutoFit/>
          </a:bodyPr>
          <a:lstStyle/>
          <a:p>
            <a:r>
              <a:rPr lang="en-SG" sz="1200" dirty="0"/>
              <a:t>ACK3</a:t>
            </a:r>
          </a:p>
        </p:txBody>
      </p:sp>
      <p:sp>
        <p:nvSpPr>
          <p:cNvPr id="50" name="TextBox 49">
            <a:extLst>
              <a:ext uri="{FF2B5EF4-FFF2-40B4-BE49-F238E27FC236}">
                <a16:creationId xmlns:a16="http://schemas.microsoft.com/office/drawing/2014/main" id="{D29DC835-06A7-4116-B63A-C9EDB001117E}"/>
              </a:ext>
            </a:extLst>
          </p:cNvPr>
          <p:cNvSpPr txBox="1"/>
          <p:nvPr/>
        </p:nvSpPr>
        <p:spPr>
          <a:xfrm>
            <a:off x="11215988" y="2636938"/>
            <a:ext cx="513730" cy="276999"/>
          </a:xfrm>
          <a:prstGeom prst="rect">
            <a:avLst/>
          </a:prstGeom>
          <a:noFill/>
        </p:spPr>
        <p:txBody>
          <a:bodyPr wrap="none" rtlCol="0">
            <a:spAutoFit/>
          </a:bodyPr>
          <a:lstStyle/>
          <a:p>
            <a:r>
              <a:rPr lang="en-SG" sz="1200" dirty="0"/>
              <a:t>ACK4</a:t>
            </a:r>
          </a:p>
        </p:txBody>
      </p:sp>
      <p:sp>
        <p:nvSpPr>
          <p:cNvPr id="51" name="TextBox 50">
            <a:extLst>
              <a:ext uri="{FF2B5EF4-FFF2-40B4-BE49-F238E27FC236}">
                <a16:creationId xmlns:a16="http://schemas.microsoft.com/office/drawing/2014/main" id="{A1E9762E-DA7C-4DE4-A222-D8D44C1003E1}"/>
              </a:ext>
            </a:extLst>
          </p:cNvPr>
          <p:cNvSpPr txBox="1"/>
          <p:nvPr/>
        </p:nvSpPr>
        <p:spPr>
          <a:xfrm>
            <a:off x="11215988" y="2851621"/>
            <a:ext cx="513730" cy="276999"/>
          </a:xfrm>
          <a:prstGeom prst="rect">
            <a:avLst/>
          </a:prstGeom>
          <a:noFill/>
        </p:spPr>
        <p:txBody>
          <a:bodyPr wrap="none" rtlCol="0">
            <a:spAutoFit/>
          </a:bodyPr>
          <a:lstStyle/>
          <a:p>
            <a:r>
              <a:rPr lang="en-SG" sz="1200" dirty="0"/>
              <a:t>ACK5</a:t>
            </a:r>
          </a:p>
        </p:txBody>
      </p:sp>
      <p:cxnSp>
        <p:nvCxnSpPr>
          <p:cNvPr id="53" name="Straight Arrow Connector 52">
            <a:extLst>
              <a:ext uri="{FF2B5EF4-FFF2-40B4-BE49-F238E27FC236}">
                <a16:creationId xmlns:a16="http://schemas.microsoft.com/office/drawing/2014/main" id="{F31BE2EF-0879-436A-8010-16594F812BAE}"/>
              </a:ext>
            </a:extLst>
          </p:cNvPr>
          <p:cNvCxnSpPr>
            <a:cxnSpLocks/>
          </p:cNvCxnSpPr>
          <p:nvPr/>
        </p:nvCxnSpPr>
        <p:spPr>
          <a:xfrm flipH="1">
            <a:off x="9761707" y="1569655"/>
            <a:ext cx="1480209" cy="9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8D391A7-044B-4BBB-83C3-B040D6CC97EB}"/>
              </a:ext>
            </a:extLst>
          </p:cNvPr>
          <p:cNvCxnSpPr>
            <a:cxnSpLocks/>
          </p:cNvCxnSpPr>
          <p:nvPr/>
        </p:nvCxnSpPr>
        <p:spPr>
          <a:xfrm flipH="1">
            <a:off x="9761707" y="2784613"/>
            <a:ext cx="1480209" cy="9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Left Brace 54">
            <a:extLst>
              <a:ext uri="{FF2B5EF4-FFF2-40B4-BE49-F238E27FC236}">
                <a16:creationId xmlns:a16="http://schemas.microsoft.com/office/drawing/2014/main" id="{ACC182BF-420A-4CA0-8AF3-6A3360E06B36}"/>
              </a:ext>
            </a:extLst>
          </p:cNvPr>
          <p:cNvSpPr/>
          <p:nvPr/>
        </p:nvSpPr>
        <p:spPr>
          <a:xfrm>
            <a:off x="9199995" y="727038"/>
            <a:ext cx="118372" cy="12091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6" name="TextBox 55">
            <a:extLst>
              <a:ext uri="{FF2B5EF4-FFF2-40B4-BE49-F238E27FC236}">
                <a16:creationId xmlns:a16="http://schemas.microsoft.com/office/drawing/2014/main" id="{08A6E9D9-987E-47F7-91A9-CB271B53F85F}"/>
              </a:ext>
            </a:extLst>
          </p:cNvPr>
          <p:cNvSpPr txBox="1"/>
          <p:nvPr/>
        </p:nvSpPr>
        <p:spPr>
          <a:xfrm>
            <a:off x="8219015" y="1111421"/>
            <a:ext cx="1266421" cy="461665"/>
          </a:xfrm>
          <a:prstGeom prst="rect">
            <a:avLst/>
          </a:prstGeom>
          <a:noFill/>
        </p:spPr>
        <p:txBody>
          <a:bodyPr wrap="square" rtlCol="0">
            <a:spAutoFit/>
          </a:bodyPr>
          <a:lstStyle/>
          <a:p>
            <a:r>
              <a:rPr lang="en-SG" sz="1200" dirty="0"/>
              <a:t>Timeout/</a:t>
            </a:r>
          </a:p>
          <a:p>
            <a:r>
              <a:rPr lang="en-SG" sz="1200" dirty="0"/>
              <a:t>retransmission</a:t>
            </a:r>
          </a:p>
        </p:txBody>
      </p:sp>
      <p:sp>
        <p:nvSpPr>
          <p:cNvPr id="57" name="TextBox 56">
            <a:extLst>
              <a:ext uri="{FF2B5EF4-FFF2-40B4-BE49-F238E27FC236}">
                <a16:creationId xmlns:a16="http://schemas.microsoft.com/office/drawing/2014/main" id="{37BAB5E2-0230-4223-8AE6-17FB0A1F209E}"/>
              </a:ext>
            </a:extLst>
          </p:cNvPr>
          <p:cNvSpPr txBox="1"/>
          <p:nvPr/>
        </p:nvSpPr>
        <p:spPr>
          <a:xfrm>
            <a:off x="10185924" y="23747"/>
            <a:ext cx="604653" cy="369332"/>
          </a:xfrm>
          <a:prstGeom prst="rect">
            <a:avLst/>
          </a:prstGeom>
          <a:noFill/>
        </p:spPr>
        <p:txBody>
          <a:bodyPr wrap="none" rtlCol="0">
            <a:spAutoFit/>
          </a:bodyPr>
          <a:lstStyle/>
          <a:p>
            <a:r>
              <a:rPr lang="en-SG" dirty="0"/>
              <a:t>GBN</a:t>
            </a:r>
          </a:p>
        </p:txBody>
      </p:sp>
      <p:cxnSp>
        <p:nvCxnSpPr>
          <p:cNvPr id="58" name="Straight Arrow Connector 57">
            <a:extLst>
              <a:ext uri="{FF2B5EF4-FFF2-40B4-BE49-F238E27FC236}">
                <a16:creationId xmlns:a16="http://schemas.microsoft.com/office/drawing/2014/main" id="{B95C7ED1-BBEF-404F-A641-A820CE94F6DC}"/>
              </a:ext>
            </a:extLst>
          </p:cNvPr>
          <p:cNvCxnSpPr>
            <a:cxnSpLocks/>
          </p:cNvCxnSpPr>
          <p:nvPr/>
        </p:nvCxnSpPr>
        <p:spPr>
          <a:xfrm>
            <a:off x="9779567" y="3793562"/>
            <a:ext cx="0" cy="303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4881E2B-8D71-4096-99BF-6C6AB4DB224F}"/>
              </a:ext>
            </a:extLst>
          </p:cNvPr>
          <p:cNvCxnSpPr>
            <a:cxnSpLocks/>
          </p:cNvCxnSpPr>
          <p:nvPr/>
        </p:nvCxnSpPr>
        <p:spPr>
          <a:xfrm flipH="1">
            <a:off x="11235471" y="3793562"/>
            <a:ext cx="3" cy="303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497FF1-3289-4729-B89B-20DC713E5F04}"/>
              </a:ext>
            </a:extLst>
          </p:cNvPr>
          <p:cNvCxnSpPr>
            <a:cxnSpLocks/>
          </p:cNvCxnSpPr>
          <p:nvPr/>
        </p:nvCxnSpPr>
        <p:spPr>
          <a:xfrm>
            <a:off x="9779567" y="3920170"/>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DC6D87D-0EEB-41BF-A3A4-77B51887AE1A}"/>
              </a:ext>
            </a:extLst>
          </p:cNvPr>
          <p:cNvCxnSpPr>
            <a:cxnSpLocks/>
          </p:cNvCxnSpPr>
          <p:nvPr/>
        </p:nvCxnSpPr>
        <p:spPr>
          <a:xfrm>
            <a:off x="9779567" y="4164110"/>
            <a:ext cx="1050587" cy="18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BD55A6A-8487-4260-BA3A-1F8EF3E8EFB3}"/>
              </a:ext>
            </a:extLst>
          </p:cNvPr>
          <p:cNvCxnSpPr>
            <a:cxnSpLocks/>
          </p:cNvCxnSpPr>
          <p:nvPr/>
        </p:nvCxnSpPr>
        <p:spPr>
          <a:xfrm>
            <a:off x="9779566" y="4458784"/>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FC56C3D-DEFD-42FF-96AD-B334640F3899}"/>
              </a:ext>
            </a:extLst>
          </p:cNvPr>
          <p:cNvCxnSpPr>
            <a:cxnSpLocks/>
          </p:cNvCxnSpPr>
          <p:nvPr/>
        </p:nvCxnSpPr>
        <p:spPr>
          <a:xfrm>
            <a:off x="9779565" y="4720084"/>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4B58611-72C2-482A-BEF1-EACE77FE7929}"/>
              </a:ext>
            </a:extLst>
          </p:cNvPr>
          <p:cNvCxnSpPr>
            <a:cxnSpLocks/>
          </p:cNvCxnSpPr>
          <p:nvPr/>
        </p:nvCxnSpPr>
        <p:spPr>
          <a:xfrm>
            <a:off x="9779564" y="5014758"/>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6AAD0B0-CD23-41F5-8539-630E036E176A}"/>
              </a:ext>
            </a:extLst>
          </p:cNvPr>
          <p:cNvCxnSpPr>
            <a:cxnSpLocks/>
          </p:cNvCxnSpPr>
          <p:nvPr/>
        </p:nvCxnSpPr>
        <p:spPr>
          <a:xfrm>
            <a:off x="9792532" y="5360242"/>
            <a:ext cx="1455907"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0A7429A-9009-41EC-B65B-65686BB0CC15}"/>
              </a:ext>
            </a:extLst>
          </p:cNvPr>
          <p:cNvSpPr txBox="1"/>
          <p:nvPr/>
        </p:nvSpPr>
        <p:spPr>
          <a:xfrm>
            <a:off x="9620705" y="3449294"/>
            <a:ext cx="317716" cy="369332"/>
          </a:xfrm>
          <a:prstGeom prst="rect">
            <a:avLst/>
          </a:prstGeom>
          <a:noFill/>
        </p:spPr>
        <p:txBody>
          <a:bodyPr wrap="none" rtlCol="0">
            <a:spAutoFit/>
          </a:bodyPr>
          <a:lstStyle/>
          <a:p>
            <a:r>
              <a:rPr lang="en-SG" dirty="0"/>
              <a:t>A</a:t>
            </a:r>
          </a:p>
        </p:txBody>
      </p:sp>
      <p:sp>
        <p:nvSpPr>
          <p:cNvPr id="70" name="TextBox 69">
            <a:extLst>
              <a:ext uri="{FF2B5EF4-FFF2-40B4-BE49-F238E27FC236}">
                <a16:creationId xmlns:a16="http://schemas.microsoft.com/office/drawing/2014/main" id="{248BE116-7967-42A8-999E-4EA7C0F9484E}"/>
              </a:ext>
            </a:extLst>
          </p:cNvPr>
          <p:cNvSpPr txBox="1"/>
          <p:nvPr/>
        </p:nvSpPr>
        <p:spPr>
          <a:xfrm>
            <a:off x="11112297" y="3447755"/>
            <a:ext cx="317716" cy="369332"/>
          </a:xfrm>
          <a:prstGeom prst="rect">
            <a:avLst/>
          </a:prstGeom>
          <a:noFill/>
        </p:spPr>
        <p:txBody>
          <a:bodyPr wrap="none" rtlCol="0">
            <a:spAutoFit/>
          </a:bodyPr>
          <a:lstStyle/>
          <a:p>
            <a:r>
              <a:rPr lang="en-SG" dirty="0"/>
              <a:t>B</a:t>
            </a:r>
          </a:p>
        </p:txBody>
      </p:sp>
      <p:sp>
        <p:nvSpPr>
          <p:cNvPr id="71" name="Multiplication Sign 70">
            <a:extLst>
              <a:ext uri="{FF2B5EF4-FFF2-40B4-BE49-F238E27FC236}">
                <a16:creationId xmlns:a16="http://schemas.microsoft.com/office/drawing/2014/main" id="{EB7F6668-061F-42B7-8C63-EC886C67E76E}"/>
              </a:ext>
            </a:extLst>
          </p:cNvPr>
          <p:cNvSpPr/>
          <p:nvPr/>
        </p:nvSpPr>
        <p:spPr>
          <a:xfrm>
            <a:off x="10814085" y="4237144"/>
            <a:ext cx="145818" cy="2501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TextBox 71">
            <a:extLst>
              <a:ext uri="{FF2B5EF4-FFF2-40B4-BE49-F238E27FC236}">
                <a16:creationId xmlns:a16="http://schemas.microsoft.com/office/drawing/2014/main" id="{3F0F170E-ADBA-4610-AE18-B4DA607F5056}"/>
              </a:ext>
            </a:extLst>
          </p:cNvPr>
          <p:cNvSpPr txBox="1"/>
          <p:nvPr/>
        </p:nvSpPr>
        <p:spPr>
          <a:xfrm>
            <a:off x="9328109" y="3773979"/>
            <a:ext cx="464423" cy="276999"/>
          </a:xfrm>
          <a:prstGeom prst="rect">
            <a:avLst/>
          </a:prstGeom>
          <a:noFill/>
        </p:spPr>
        <p:txBody>
          <a:bodyPr wrap="none" rtlCol="0">
            <a:spAutoFit/>
          </a:bodyPr>
          <a:lstStyle/>
          <a:p>
            <a:r>
              <a:rPr lang="en-SG" sz="1200" dirty="0"/>
              <a:t>Pkt1</a:t>
            </a:r>
          </a:p>
        </p:txBody>
      </p:sp>
      <p:sp>
        <p:nvSpPr>
          <p:cNvPr id="73" name="TextBox 72">
            <a:extLst>
              <a:ext uri="{FF2B5EF4-FFF2-40B4-BE49-F238E27FC236}">
                <a16:creationId xmlns:a16="http://schemas.microsoft.com/office/drawing/2014/main" id="{C5F06749-9791-426C-80A6-5BC7C4E6ED78}"/>
              </a:ext>
            </a:extLst>
          </p:cNvPr>
          <p:cNvSpPr txBox="1"/>
          <p:nvPr/>
        </p:nvSpPr>
        <p:spPr>
          <a:xfrm>
            <a:off x="9321626" y="4012547"/>
            <a:ext cx="464423" cy="276999"/>
          </a:xfrm>
          <a:prstGeom prst="rect">
            <a:avLst/>
          </a:prstGeom>
          <a:noFill/>
        </p:spPr>
        <p:txBody>
          <a:bodyPr wrap="none" rtlCol="0">
            <a:spAutoFit/>
          </a:bodyPr>
          <a:lstStyle/>
          <a:p>
            <a:r>
              <a:rPr lang="en-SG" sz="1200" dirty="0"/>
              <a:t>Pkt2</a:t>
            </a:r>
          </a:p>
        </p:txBody>
      </p:sp>
      <p:sp>
        <p:nvSpPr>
          <p:cNvPr id="74" name="TextBox 73">
            <a:extLst>
              <a:ext uri="{FF2B5EF4-FFF2-40B4-BE49-F238E27FC236}">
                <a16:creationId xmlns:a16="http://schemas.microsoft.com/office/drawing/2014/main" id="{4D3C5739-BB00-4957-97B5-BF79653683E0}"/>
              </a:ext>
            </a:extLst>
          </p:cNvPr>
          <p:cNvSpPr txBox="1"/>
          <p:nvPr/>
        </p:nvSpPr>
        <p:spPr>
          <a:xfrm>
            <a:off x="9321626" y="4284060"/>
            <a:ext cx="464423" cy="276999"/>
          </a:xfrm>
          <a:prstGeom prst="rect">
            <a:avLst/>
          </a:prstGeom>
          <a:noFill/>
        </p:spPr>
        <p:txBody>
          <a:bodyPr wrap="none" rtlCol="0">
            <a:spAutoFit/>
          </a:bodyPr>
          <a:lstStyle/>
          <a:p>
            <a:r>
              <a:rPr lang="en-SG" sz="1200" dirty="0"/>
              <a:t>Pkt3</a:t>
            </a:r>
          </a:p>
        </p:txBody>
      </p:sp>
      <p:sp>
        <p:nvSpPr>
          <p:cNvPr id="75" name="TextBox 74">
            <a:extLst>
              <a:ext uri="{FF2B5EF4-FFF2-40B4-BE49-F238E27FC236}">
                <a16:creationId xmlns:a16="http://schemas.microsoft.com/office/drawing/2014/main" id="{4CF6EE95-2BB0-4B1C-B118-C62782866398}"/>
              </a:ext>
            </a:extLst>
          </p:cNvPr>
          <p:cNvSpPr txBox="1"/>
          <p:nvPr/>
        </p:nvSpPr>
        <p:spPr>
          <a:xfrm>
            <a:off x="9328108" y="4557639"/>
            <a:ext cx="464423" cy="276999"/>
          </a:xfrm>
          <a:prstGeom prst="rect">
            <a:avLst/>
          </a:prstGeom>
          <a:noFill/>
        </p:spPr>
        <p:txBody>
          <a:bodyPr wrap="none" rtlCol="0">
            <a:spAutoFit/>
          </a:bodyPr>
          <a:lstStyle/>
          <a:p>
            <a:r>
              <a:rPr lang="en-SG" sz="1200" dirty="0"/>
              <a:t>Pkt4</a:t>
            </a:r>
          </a:p>
        </p:txBody>
      </p:sp>
      <p:sp>
        <p:nvSpPr>
          <p:cNvPr id="76" name="TextBox 75">
            <a:extLst>
              <a:ext uri="{FF2B5EF4-FFF2-40B4-BE49-F238E27FC236}">
                <a16:creationId xmlns:a16="http://schemas.microsoft.com/office/drawing/2014/main" id="{6892A2E1-B301-4271-B88C-E32D21B1A982}"/>
              </a:ext>
            </a:extLst>
          </p:cNvPr>
          <p:cNvSpPr txBox="1"/>
          <p:nvPr/>
        </p:nvSpPr>
        <p:spPr>
          <a:xfrm>
            <a:off x="9324849" y="4853022"/>
            <a:ext cx="464423" cy="276999"/>
          </a:xfrm>
          <a:prstGeom prst="rect">
            <a:avLst/>
          </a:prstGeom>
          <a:noFill/>
        </p:spPr>
        <p:txBody>
          <a:bodyPr wrap="none" rtlCol="0">
            <a:spAutoFit/>
          </a:bodyPr>
          <a:lstStyle/>
          <a:p>
            <a:r>
              <a:rPr lang="en-SG" sz="1200" dirty="0"/>
              <a:t>Pkt5</a:t>
            </a:r>
          </a:p>
        </p:txBody>
      </p:sp>
      <p:sp>
        <p:nvSpPr>
          <p:cNvPr id="77" name="TextBox 76">
            <a:extLst>
              <a:ext uri="{FF2B5EF4-FFF2-40B4-BE49-F238E27FC236}">
                <a16:creationId xmlns:a16="http://schemas.microsoft.com/office/drawing/2014/main" id="{37AB97D3-F02B-4FE5-86A5-C798C5A1ED77}"/>
              </a:ext>
            </a:extLst>
          </p:cNvPr>
          <p:cNvSpPr txBox="1"/>
          <p:nvPr/>
        </p:nvSpPr>
        <p:spPr>
          <a:xfrm>
            <a:off x="9324848" y="5236930"/>
            <a:ext cx="464423" cy="276999"/>
          </a:xfrm>
          <a:prstGeom prst="rect">
            <a:avLst/>
          </a:prstGeom>
          <a:noFill/>
        </p:spPr>
        <p:txBody>
          <a:bodyPr wrap="none" rtlCol="0">
            <a:spAutoFit/>
          </a:bodyPr>
          <a:lstStyle/>
          <a:p>
            <a:r>
              <a:rPr lang="en-SG" sz="1200" dirty="0"/>
              <a:t>Pkt2</a:t>
            </a:r>
          </a:p>
        </p:txBody>
      </p:sp>
      <p:cxnSp>
        <p:nvCxnSpPr>
          <p:cNvPr id="81" name="Straight Arrow Connector 80">
            <a:extLst>
              <a:ext uri="{FF2B5EF4-FFF2-40B4-BE49-F238E27FC236}">
                <a16:creationId xmlns:a16="http://schemas.microsoft.com/office/drawing/2014/main" id="{ABA5E777-A2F7-406D-8E57-7EC20E4184C0}"/>
              </a:ext>
            </a:extLst>
          </p:cNvPr>
          <p:cNvCxnSpPr>
            <a:cxnSpLocks/>
          </p:cNvCxnSpPr>
          <p:nvPr/>
        </p:nvCxnSpPr>
        <p:spPr>
          <a:xfrm flipH="1">
            <a:off x="9792519" y="4196446"/>
            <a:ext cx="1417028" cy="8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0869CAF-1550-4B0E-A0C3-2A225DC4C170}"/>
              </a:ext>
            </a:extLst>
          </p:cNvPr>
          <p:cNvCxnSpPr>
            <a:cxnSpLocks/>
          </p:cNvCxnSpPr>
          <p:nvPr/>
        </p:nvCxnSpPr>
        <p:spPr>
          <a:xfrm flipH="1">
            <a:off x="9768231" y="4734973"/>
            <a:ext cx="1480209" cy="9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A7A44F5-FBBB-4B5D-B095-B34A21B4AD0D}"/>
              </a:ext>
            </a:extLst>
          </p:cNvPr>
          <p:cNvCxnSpPr>
            <a:cxnSpLocks/>
          </p:cNvCxnSpPr>
          <p:nvPr/>
        </p:nvCxnSpPr>
        <p:spPr>
          <a:xfrm flipH="1">
            <a:off x="9779563" y="5246528"/>
            <a:ext cx="1468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0210123-858B-4744-B2F6-E970910039C1}"/>
              </a:ext>
            </a:extLst>
          </p:cNvPr>
          <p:cNvCxnSpPr>
            <a:cxnSpLocks/>
          </p:cNvCxnSpPr>
          <p:nvPr/>
        </p:nvCxnSpPr>
        <p:spPr>
          <a:xfrm flipH="1">
            <a:off x="9755261" y="5637160"/>
            <a:ext cx="1480209" cy="9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A56585E-29A6-4DAB-86B1-4C8B0E9BF8C4}"/>
              </a:ext>
            </a:extLst>
          </p:cNvPr>
          <p:cNvSpPr txBox="1"/>
          <p:nvPr/>
        </p:nvSpPr>
        <p:spPr>
          <a:xfrm>
            <a:off x="11212770" y="4032419"/>
            <a:ext cx="513730" cy="276999"/>
          </a:xfrm>
          <a:prstGeom prst="rect">
            <a:avLst/>
          </a:prstGeom>
          <a:noFill/>
        </p:spPr>
        <p:txBody>
          <a:bodyPr wrap="none" rtlCol="0">
            <a:spAutoFit/>
          </a:bodyPr>
          <a:lstStyle/>
          <a:p>
            <a:r>
              <a:rPr lang="en-SG" sz="1200" dirty="0"/>
              <a:t>ACK1</a:t>
            </a:r>
          </a:p>
        </p:txBody>
      </p:sp>
      <p:sp>
        <p:nvSpPr>
          <p:cNvPr id="88" name="TextBox 87">
            <a:extLst>
              <a:ext uri="{FF2B5EF4-FFF2-40B4-BE49-F238E27FC236}">
                <a16:creationId xmlns:a16="http://schemas.microsoft.com/office/drawing/2014/main" id="{B31759AC-6118-4C6E-8DE6-C5D31F4DBA94}"/>
              </a:ext>
            </a:extLst>
          </p:cNvPr>
          <p:cNvSpPr txBox="1"/>
          <p:nvPr/>
        </p:nvSpPr>
        <p:spPr>
          <a:xfrm>
            <a:off x="11222506" y="4576786"/>
            <a:ext cx="513730" cy="276999"/>
          </a:xfrm>
          <a:prstGeom prst="rect">
            <a:avLst/>
          </a:prstGeom>
          <a:noFill/>
        </p:spPr>
        <p:txBody>
          <a:bodyPr wrap="none" rtlCol="0">
            <a:spAutoFit/>
          </a:bodyPr>
          <a:lstStyle/>
          <a:p>
            <a:r>
              <a:rPr lang="en-SG" sz="1200" dirty="0"/>
              <a:t>ACK3</a:t>
            </a:r>
          </a:p>
        </p:txBody>
      </p:sp>
      <p:sp>
        <p:nvSpPr>
          <p:cNvPr id="89" name="TextBox 88">
            <a:extLst>
              <a:ext uri="{FF2B5EF4-FFF2-40B4-BE49-F238E27FC236}">
                <a16:creationId xmlns:a16="http://schemas.microsoft.com/office/drawing/2014/main" id="{6E3CC58B-7F69-453D-A01E-94B7B59A3CB4}"/>
              </a:ext>
            </a:extLst>
          </p:cNvPr>
          <p:cNvSpPr txBox="1"/>
          <p:nvPr/>
        </p:nvSpPr>
        <p:spPr>
          <a:xfrm>
            <a:off x="11219247" y="5126976"/>
            <a:ext cx="513730" cy="276999"/>
          </a:xfrm>
          <a:prstGeom prst="rect">
            <a:avLst/>
          </a:prstGeom>
          <a:noFill/>
        </p:spPr>
        <p:txBody>
          <a:bodyPr wrap="none" rtlCol="0">
            <a:spAutoFit/>
          </a:bodyPr>
          <a:lstStyle/>
          <a:p>
            <a:r>
              <a:rPr lang="en-SG" sz="1200" dirty="0"/>
              <a:t>ACK5</a:t>
            </a:r>
          </a:p>
        </p:txBody>
      </p:sp>
      <p:sp>
        <p:nvSpPr>
          <p:cNvPr id="90" name="TextBox 89">
            <a:extLst>
              <a:ext uri="{FF2B5EF4-FFF2-40B4-BE49-F238E27FC236}">
                <a16:creationId xmlns:a16="http://schemas.microsoft.com/office/drawing/2014/main" id="{964C35BA-BBFC-4333-A7E9-F26E3E361525}"/>
              </a:ext>
            </a:extLst>
          </p:cNvPr>
          <p:cNvSpPr txBox="1"/>
          <p:nvPr/>
        </p:nvSpPr>
        <p:spPr>
          <a:xfrm>
            <a:off x="11219247" y="4855452"/>
            <a:ext cx="513730" cy="276999"/>
          </a:xfrm>
          <a:prstGeom prst="rect">
            <a:avLst/>
          </a:prstGeom>
          <a:noFill/>
        </p:spPr>
        <p:txBody>
          <a:bodyPr wrap="none" rtlCol="0">
            <a:spAutoFit/>
          </a:bodyPr>
          <a:lstStyle/>
          <a:p>
            <a:r>
              <a:rPr lang="en-SG" sz="1200" dirty="0"/>
              <a:t>ACK4</a:t>
            </a:r>
          </a:p>
        </p:txBody>
      </p:sp>
      <p:sp>
        <p:nvSpPr>
          <p:cNvPr id="91" name="TextBox 90">
            <a:extLst>
              <a:ext uri="{FF2B5EF4-FFF2-40B4-BE49-F238E27FC236}">
                <a16:creationId xmlns:a16="http://schemas.microsoft.com/office/drawing/2014/main" id="{92A63FC9-367C-4ADE-870D-A605854A0C3A}"/>
              </a:ext>
            </a:extLst>
          </p:cNvPr>
          <p:cNvSpPr txBox="1"/>
          <p:nvPr/>
        </p:nvSpPr>
        <p:spPr>
          <a:xfrm>
            <a:off x="11219247" y="5466790"/>
            <a:ext cx="513730" cy="276999"/>
          </a:xfrm>
          <a:prstGeom prst="rect">
            <a:avLst/>
          </a:prstGeom>
          <a:noFill/>
        </p:spPr>
        <p:txBody>
          <a:bodyPr wrap="none" rtlCol="0">
            <a:spAutoFit/>
          </a:bodyPr>
          <a:lstStyle/>
          <a:p>
            <a:r>
              <a:rPr lang="en-SG" sz="1200" dirty="0"/>
              <a:t>ACK2</a:t>
            </a:r>
          </a:p>
        </p:txBody>
      </p:sp>
      <p:cxnSp>
        <p:nvCxnSpPr>
          <p:cNvPr id="95" name="Straight Arrow Connector 94">
            <a:extLst>
              <a:ext uri="{FF2B5EF4-FFF2-40B4-BE49-F238E27FC236}">
                <a16:creationId xmlns:a16="http://schemas.microsoft.com/office/drawing/2014/main" id="{4AFE528A-DA47-40B6-AA8C-0C0AB6D62F68}"/>
              </a:ext>
            </a:extLst>
          </p:cNvPr>
          <p:cNvCxnSpPr>
            <a:cxnSpLocks/>
          </p:cNvCxnSpPr>
          <p:nvPr/>
        </p:nvCxnSpPr>
        <p:spPr>
          <a:xfrm flipH="1">
            <a:off x="9764966" y="4993663"/>
            <a:ext cx="1480209" cy="9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Left Brace 96">
            <a:extLst>
              <a:ext uri="{FF2B5EF4-FFF2-40B4-BE49-F238E27FC236}">
                <a16:creationId xmlns:a16="http://schemas.microsoft.com/office/drawing/2014/main" id="{BD5D9723-0DBD-4717-B3B5-3A9D419FAD89}"/>
              </a:ext>
            </a:extLst>
          </p:cNvPr>
          <p:cNvSpPr/>
          <p:nvPr/>
        </p:nvSpPr>
        <p:spPr>
          <a:xfrm>
            <a:off x="9203254" y="4151046"/>
            <a:ext cx="118372" cy="12091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8" name="TextBox 97">
            <a:extLst>
              <a:ext uri="{FF2B5EF4-FFF2-40B4-BE49-F238E27FC236}">
                <a16:creationId xmlns:a16="http://schemas.microsoft.com/office/drawing/2014/main" id="{1AAFA6BF-3720-47FE-B7E0-5D8CD2A29452}"/>
              </a:ext>
            </a:extLst>
          </p:cNvPr>
          <p:cNvSpPr txBox="1"/>
          <p:nvPr/>
        </p:nvSpPr>
        <p:spPr>
          <a:xfrm>
            <a:off x="8222274" y="4535429"/>
            <a:ext cx="1266421" cy="461665"/>
          </a:xfrm>
          <a:prstGeom prst="rect">
            <a:avLst/>
          </a:prstGeom>
          <a:noFill/>
        </p:spPr>
        <p:txBody>
          <a:bodyPr wrap="square" rtlCol="0">
            <a:spAutoFit/>
          </a:bodyPr>
          <a:lstStyle/>
          <a:p>
            <a:r>
              <a:rPr lang="en-SG" sz="1200" dirty="0"/>
              <a:t>Timeout/</a:t>
            </a:r>
          </a:p>
          <a:p>
            <a:r>
              <a:rPr lang="en-SG" sz="1200" dirty="0"/>
              <a:t>retransmission</a:t>
            </a:r>
          </a:p>
        </p:txBody>
      </p:sp>
      <p:sp>
        <p:nvSpPr>
          <p:cNvPr id="99" name="TextBox 98">
            <a:extLst>
              <a:ext uri="{FF2B5EF4-FFF2-40B4-BE49-F238E27FC236}">
                <a16:creationId xmlns:a16="http://schemas.microsoft.com/office/drawing/2014/main" id="{BC90D8D0-06D3-422C-9CFC-699F3ADAFF35}"/>
              </a:ext>
            </a:extLst>
          </p:cNvPr>
          <p:cNvSpPr txBox="1"/>
          <p:nvPr/>
        </p:nvSpPr>
        <p:spPr>
          <a:xfrm>
            <a:off x="10189183" y="3447755"/>
            <a:ext cx="415498" cy="369332"/>
          </a:xfrm>
          <a:prstGeom prst="rect">
            <a:avLst/>
          </a:prstGeom>
          <a:noFill/>
        </p:spPr>
        <p:txBody>
          <a:bodyPr wrap="none" rtlCol="0">
            <a:spAutoFit/>
          </a:bodyPr>
          <a:lstStyle/>
          <a:p>
            <a:r>
              <a:rPr lang="en-SG" dirty="0"/>
              <a:t>SR</a:t>
            </a:r>
          </a:p>
        </p:txBody>
      </p:sp>
    </p:spTree>
    <p:extLst>
      <p:ext uri="{BB962C8B-B14F-4D97-AF65-F5344CB8AC3E}">
        <p14:creationId xmlns:p14="http://schemas.microsoft.com/office/powerpoint/2010/main" val="335162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7CB9-D850-4B5C-A98C-5F6E45E3A855}"/>
              </a:ext>
            </a:extLst>
          </p:cNvPr>
          <p:cNvSpPr>
            <a:spLocks noGrp="1"/>
          </p:cNvSpPr>
          <p:nvPr>
            <p:ph type="title"/>
          </p:nvPr>
        </p:nvSpPr>
        <p:spPr>
          <a:xfrm>
            <a:off x="838200" y="365125"/>
            <a:ext cx="10515600" cy="802493"/>
          </a:xfrm>
        </p:spPr>
        <p:txBody>
          <a:bodyPr/>
          <a:lstStyle/>
          <a:p>
            <a:r>
              <a:rPr lang="en-US" dirty="0"/>
              <a:t>Question 5</a:t>
            </a:r>
          </a:p>
        </p:txBody>
      </p:sp>
      <p:sp>
        <p:nvSpPr>
          <p:cNvPr id="3" name="Content Placeholder 2">
            <a:extLst>
              <a:ext uri="{FF2B5EF4-FFF2-40B4-BE49-F238E27FC236}">
                <a16:creationId xmlns:a16="http://schemas.microsoft.com/office/drawing/2014/main" id="{5E0A57FE-50F2-4175-8017-7B9CC81D2D2C}"/>
              </a:ext>
            </a:extLst>
          </p:cNvPr>
          <p:cNvSpPr>
            <a:spLocks noGrp="1"/>
          </p:cNvSpPr>
          <p:nvPr>
            <p:ph idx="1"/>
          </p:nvPr>
        </p:nvSpPr>
        <p:spPr>
          <a:xfrm>
            <a:off x="838200" y="1463040"/>
            <a:ext cx="10515600" cy="4713923"/>
          </a:xfrm>
        </p:spPr>
        <p:txBody>
          <a:bodyPr>
            <a:normAutofit fontScale="85000" lnSpcReduction="20000"/>
          </a:bodyPr>
          <a:lstStyle/>
          <a:p>
            <a:pPr marL="0" indent="0">
              <a:buNone/>
            </a:pPr>
            <a:r>
              <a:rPr lang="en-US" dirty="0"/>
              <a:t>Suppose Host A sends two TCP segments back to back to Host B over a TCP connection. The first segment has sequence number 65; the second has sequence number 92.</a:t>
            </a:r>
          </a:p>
          <a:p>
            <a:pPr marL="0" indent="0">
              <a:buNone/>
            </a:pPr>
            <a:r>
              <a:rPr lang="en-US" dirty="0"/>
              <a:t>a) How much data is in the first segment?</a:t>
            </a:r>
          </a:p>
          <a:p>
            <a:pPr marL="0" indent="0">
              <a:buNone/>
            </a:pPr>
            <a:r>
              <a:rPr lang="en-US" b="1" dirty="0">
                <a:solidFill>
                  <a:srgbClr val="FF0000"/>
                </a:solidFill>
              </a:rPr>
              <a:t>92 – 65 = 27 bytes   // </a:t>
            </a:r>
            <a:r>
              <a:rPr lang="en-US" altLang="ko-KR" dirty="0">
                <a:solidFill>
                  <a:srgbClr val="FF0000"/>
                </a:solidFill>
              </a:rPr>
              <a:t>TCP sequence number: byte number of the first byte of data in a segment.</a:t>
            </a:r>
          </a:p>
          <a:p>
            <a:pPr marL="0" indent="0">
              <a:buNone/>
            </a:pPr>
            <a:endParaRPr lang="en-US" dirty="0"/>
          </a:p>
          <a:p>
            <a:pPr marL="0" indent="0">
              <a:buNone/>
            </a:pPr>
            <a:r>
              <a:rPr lang="en-US" dirty="0"/>
              <a:t>b) Suppose that the first segment is lost but the second segment arrives at B. In the</a:t>
            </a:r>
          </a:p>
          <a:p>
            <a:pPr marL="0" indent="0">
              <a:buNone/>
            </a:pPr>
            <a:r>
              <a:rPr lang="en-US" dirty="0"/>
              <a:t>acknowledgment that Host B sends to Host A, what will be the acknowledgment</a:t>
            </a:r>
          </a:p>
          <a:p>
            <a:pPr marL="0" indent="0">
              <a:buNone/>
            </a:pPr>
            <a:r>
              <a:rPr lang="en-US" dirty="0"/>
              <a:t>number?</a:t>
            </a:r>
          </a:p>
          <a:p>
            <a:pPr marL="0" indent="0">
              <a:buNone/>
            </a:pPr>
            <a:r>
              <a:rPr lang="en-US" b="1" dirty="0">
                <a:solidFill>
                  <a:srgbClr val="FF0000"/>
                </a:solidFill>
              </a:rPr>
              <a:t>65. Note that TCP acknowledgment is cumulative and states the expected in-order sequence number.</a:t>
            </a:r>
          </a:p>
          <a:p>
            <a:pPr marL="0" indent="0">
              <a:buNone/>
            </a:pPr>
            <a:r>
              <a:rPr lang="en-US" altLang="ko-KR" dirty="0"/>
              <a:t>(Acknowledgement number: </a:t>
            </a:r>
            <a:r>
              <a:rPr lang="en-US" altLang="ko-KR" dirty="0" err="1"/>
              <a:t>seq</a:t>
            </a:r>
            <a:r>
              <a:rPr lang="en-US" altLang="ko-KR" dirty="0"/>
              <a:t> # of the next byte of data expected by receiver. TCP ACKs up to the first missing byte in the stream (cumulative ACK).)</a:t>
            </a:r>
          </a:p>
          <a:p>
            <a:pPr marL="0" indent="0">
              <a:buNone/>
            </a:pPr>
            <a:endParaRPr lang="en-US" dirty="0">
              <a:solidFill>
                <a:srgbClr val="FF0000"/>
              </a:solidFill>
            </a:endParaRPr>
          </a:p>
        </p:txBody>
      </p:sp>
      <p:sp>
        <p:nvSpPr>
          <p:cNvPr id="4" name="TextBox 3">
            <a:extLst>
              <a:ext uri="{FF2B5EF4-FFF2-40B4-BE49-F238E27FC236}">
                <a16:creationId xmlns:a16="http://schemas.microsoft.com/office/drawing/2014/main" id="{5C350777-42A6-7642-8287-826D3A240C53}"/>
              </a:ext>
            </a:extLst>
          </p:cNvPr>
          <p:cNvSpPr txBox="1"/>
          <p:nvPr/>
        </p:nvSpPr>
        <p:spPr>
          <a:xfrm>
            <a:off x="5651292" y="494675"/>
            <a:ext cx="5266057" cy="646331"/>
          </a:xfrm>
          <a:prstGeom prst="rect">
            <a:avLst/>
          </a:prstGeom>
          <a:noFill/>
          <a:ln>
            <a:solidFill>
              <a:schemeClr val="tx1"/>
            </a:solidFill>
          </a:ln>
        </p:spPr>
        <p:txBody>
          <a:bodyPr wrap="none" rtlCol="0">
            <a:spAutoFit/>
          </a:bodyPr>
          <a:lstStyle/>
          <a:p>
            <a:r>
              <a:rPr lang="en-US" dirty="0"/>
              <a:t>TCP ACK Number</a:t>
            </a:r>
          </a:p>
          <a:p>
            <a:r>
              <a:rPr lang="en-US" dirty="0"/>
              <a:t>Seq# of the next byte of data expected by the receiver</a:t>
            </a:r>
          </a:p>
        </p:txBody>
      </p:sp>
    </p:spTree>
    <p:extLst>
      <p:ext uri="{BB962C8B-B14F-4D97-AF65-F5344CB8AC3E}">
        <p14:creationId xmlns:p14="http://schemas.microsoft.com/office/powerpoint/2010/main" val="138439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Recap</a:t>
            </a:r>
          </a:p>
        </p:txBody>
      </p:sp>
      <p:pic>
        <p:nvPicPr>
          <p:cNvPr id="4" name="Picture 3">
            <a:extLst>
              <a:ext uri="{FF2B5EF4-FFF2-40B4-BE49-F238E27FC236}">
                <a16:creationId xmlns:a16="http://schemas.microsoft.com/office/drawing/2014/main" id="{AE9CB68A-4DD1-4DAA-9389-6ED087C5CCA5}"/>
              </a:ext>
            </a:extLst>
          </p:cNvPr>
          <p:cNvPicPr>
            <a:picLocks noChangeAspect="1"/>
          </p:cNvPicPr>
          <p:nvPr/>
        </p:nvPicPr>
        <p:blipFill>
          <a:blip r:embed="rId3"/>
          <a:stretch>
            <a:fillRect/>
          </a:stretch>
        </p:blipFill>
        <p:spPr>
          <a:xfrm>
            <a:off x="616434" y="1207168"/>
            <a:ext cx="10959132" cy="4443664"/>
          </a:xfrm>
          <a:prstGeom prst="rect">
            <a:avLst/>
          </a:prstGeom>
        </p:spPr>
      </p:pic>
      <p:sp>
        <p:nvSpPr>
          <p:cNvPr id="5" name="TextBox 4">
            <a:extLst>
              <a:ext uri="{FF2B5EF4-FFF2-40B4-BE49-F238E27FC236}">
                <a16:creationId xmlns:a16="http://schemas.microsoft.com/office/drawing/2014/main" id="{75BAE68B-4F9E-470D-9207-8D61BBBD9346}"/>
              </a:ext>
            </a:extLst>
          </p:cNvPr>
          <p:cNvSpPr txBox="1"/>
          <p:nvPr/>
        </p:nvSpPr>
        <p:spPr>
          <a:xfrm>
            <a:off x="838200" y="5661878"/>
            <a:ext cx="7263063" cy="830997"/>
          </a:xfrm>
          <a:prstGeom prst="rect">
            <a:avLst/>
          </a:prstGeom>
          <a:noFill/>
        </p:spPr>
        <p:txBody>
          <a:bodyPr wrap="square" rtlCol="0">
            <a:spAutoFit/>
          </a:bodyPr>
          <a:lstStyle/>
          <a:p>
            <a:pPr marL="342900" indent="-342900">
              <a:buFont typeface="Arial" panose="020B0604020202020204" pitchFamily="34" charset="0"/>
              <a:buChar char="•"/>
            </a:pPr>
            <a:r>
              <a:rPr lang="en-SG" sz="2400" b="1" dirty="0"/>
              <a:t>All still assume packets cannot be reordered!</a:t>
            </a:r>
          </a:p>
          <a:p>
            <a:pPr marL="342900" indent="-342900">
              <a:buFont typeface="Arial" panose="020B0604020202020204" pitchFamily="34" charset="0"/>
              <a:buChar char="•"/>
            </a:pPr>
            <a:r>
              <a:rPr lang="en-SG" sz="2400" b="1" dirty="0"/>
              <a:t>Because all these are </a:t>
            </a:r>
            <a:r>
              <a:rPr lang="en-SG" sz="2400" b="1" dirty="0">
                <a:highlight>
                  <a:srgbClr val="FFFF00"/>
                </a:highlight>
              </a:rPr>
              <a:t>Stop-and-wait protocols</a:t>
            </a:r>
          </a:p>
        </p:txBody>
      </p:sp>
    </p:spTree>
    <p:extLst>
      <p:ext uri="{BB962C8B-B14F-4D97-AF65-F5344CB8AC3E}">
        <p14:creationId xmlns:p14="http://schemas.microsoft.com/office/powerpoint/2010/main" val="447124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2EF6-80CB-41FC-830F-428F9196B9E4}"/>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D0E993A0-DC41-485D-A855-046CDDAA25F8}"/>
              </a:ext>
            </a:extLst>
          </p:cNvPr>
          <p:cNvSpPr>
            <a:spLocks noGrp="1"/>
          </p:cNvSpPr>
          <p:nvPr>
            <p:ph idx="1"/>
          </p:nvPr>
        </p:nvSpPr>
        <p:spPr/>
        <p:txBody>
          <a:bodyPr>
            <a:normAutofit fontScale="92500"/>
          </a:bodyPr>
          <a:lstStyle/>
          <a:p>
            <a:pPr marL="0" indent="0">
              <a:buNone/>
            </a:pPr>
            <a:r>
              <a:rPr lang="en-US" dirty="0"/>
              <a:t>Consider transferring an enormous file of </a:t>
            </a:r>
            <a:r>
              <a:rPr lang="en-US" i="1" dirty="0"/>
              <a:t>L </a:t>
            </a:r>
            <a:r>
              <a:rPr lang="en-US" dirty="0"/>
              <a:t>bytes from Host A to Host B. Assume an MSS of 512 bytes. (MSS: Maximum Segment Size)</a:t>
            </a:r>
          </a:p>
          <a:p>
            <a:pPr marL="0" indent="0">
              <a:buNone/>
            </a:pPr>
            <a:endParaRPr lang="en-US" dirty="0"/>
          </a:p>
          <a:p>
            <a:pPr marL="0" indent="0">
              <a:buNone/>
            </a:pPr>
            <a:r>
              <a:rPr lang="en-US" dirty="0"/>
              <a:t>a) What is the maximum value of </a:t>
            </a:r>
            <a:r>
              <a:rPr lang="en-US" i="1" dirty="0"/>
              <a:t>L </a:t>
            </a:r>
            <a:r>
              <a:rPr lang="en-US" dirty="0"/>
              <a:t>such that TCP sequence numbers are not</a:t>
            </a:r>
          </a:p>
          <a:p>
            <a:pPr marL="0" indent="0">
              <a:buNone/>
            </a:pPr>
            <a:r>
              <a:rPr lang="en-US" dirty="0"/>
              <a:t>exhausted? Recall that the TCP sequence number field is 32 bits.</a:t>
            </a:r>
          </a:p>
          <a:p>
            <a:pPr marL="0" indent="0">
              <a:buNone/>
            </a:pPr>
            <a:r>
              <a:rPr lang="en-US" b="1" dirty="0">
                <a:solidFill>
                  <a:srgbClr val="FF0000"/>
                </a:solidFill>
              </a:rPr>
              <a:t>TCP sequence number doesn’t increase by one with each TCP segment. Rather, it increases by the number of bytes of data sent. Therefore the size of the MSS is irrelevant here -- the maximum size file that can be sent from A to B without exhausting TCP sequence number is simply 2</a:t>
            </a:r>
            <a:r>
              <a:rPr lang="en-US" b="1" baseline="30000" dirty="0">
                <a:solidFill>
                  <a:srgbClr val="FF0000"/>
                </a:solidFill>
              </a:rPr>
              <a:t>32</a:t>
            </a:r>
            <a:r>
              <a:rPr lang="en-US" b="1" dirty="0">
                <a:solidFill>
                  <a:srgbClr val="FF0000"/>
                </a:solidFill>
              </a:rPr>
              <a:t> bytes.</a:t>
            </a:r>
            <a:endParaRPr lang="en-US" dirty="0">
              <a:solidFill>
                <a:srgbClr val="FF0000"/>
              </a:solidFill>
            </a:endParaRPr>
          </a:p>
        </p:txBody>
      </p:sp>
    </p:spTree>
    <p:extLst>
      <p:ext uri="{BB962C8B-B14F-4D97-AF65-F5344CB8AC3E}">
        <p14:creationId xmlns:p14="http://schemas.microsoft.com/office/powerpoint/2010/main" val="424874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DE3A-2308-4D71-9C22-362AB23449F9}"/>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13CE680F-CF0B-42AB-8D61-76E9C3A03CFD}"/>
              </a:ext>
            </a:extLst>
          </p:cNvPr>
          <p:cNvSpPr>
            <a:spLocks noGrp="1"/>
          </p:cNvSpPr>
          <p:nvPr>
            <p:ph idx="1"/>
          </p:nvPr>
        </p:nvSpPr>
        <p:spPr/>
        <p:txBody>
          <a:bodyPr>
            <a:normAutofit fontScale="85000" lnSpcReduction="20000"/>
          </a:bodyPr>
          <a:lstStyle/>
          <a:p>
            <a:pPr marL="0" indent="0">
              <a:buNone/>
            </a:pPr>
            <a:r>
              <a:rPr lang="en-US" dirty="0"/>
              <a:t>For the </a:t>
            </a:r>
            <a:r>
              <a:rPr lang="en-US" i="1" dirty="0"/>
              <a:t>L </a:t>
            </a:r>
            <a:r>
              <a:rPr lang="en-US" dirty="0"/>
              <a:t>you obtain in (a), find how long it takes to transmit this file. Assume that a</a:t>
            </a:r>
          </a:p>
          <a:p>
            <a:pPr marL="0" indent="0">
              <a:buNone/>
            </a:pPr>
            <a:r>
              <a:rPr lang="en-US" dirty="0"/>
              <a:t>total of 64 bytes of transport, network, and data-link header are added to each</a:t>
            </a:r>
          </a:p>
          <a:p>
            <a:pPr marL="0" indent="0">
              <a:buNone/>
            </a:pPr>
            <a:r>
              <a:rPr lang="en-US" dirty="0"/>
              <a:t>packet before the resulting packet is sent out over a 155 </a:t>
            </a:r>
            <a:r>
              <a:rPr lang="en-US" dirty="0" err="1"/>
              <a:t>Mbps</a:t>
            </a:r>
            <a:r>
              <a:rPr lang="en-US" dirty="0"/>
              <a:t> link. Ignore flow</a:t>
            </a:r>
          </a:p>
          <a:p>
            <a:pPr marL="0" indent="0">
              <a:buNone/>
            </a:pPr>
            <a:r>
              <a:rPr lang="en-US" dirty="0"/>
              <a:t>control, congestion control and assume Host A can pump out all segments back to</a:t>
            </a:r>
          </a:p>
          <a:p>
            <a:pPr marL="0" indent="0">
              <a:buNone/>
            </a:pPr>
            <a:r>
              <a:rPr lang="en-US" dirty="0"/>
              <a:t>back and continuously.</a:t>
            </a:r>
          </a:p>
          <a:p>
            <a:pPr marL="0" indent="0">
              <a:buNone/>
            </a:pPr>
            <a:endParaRPr lang="en-US" dirty="0">
              <a:solidFill>
                <a:srgbClr val="FF0000"/>
              </a:solidFill>
            </a:endParaRPr>
          </a:p>
          <a:p>
            <a:pPr marL="0" indent="0">
              <a:buNone/>
            </a:pPr>
            <a:r>
              <a:rPr lang="en-US" b="1" dirty="0">
                <a:solidFill>
                  <a:srgbClr val="FF0000"/>
                </a:solidFill>
              </a:rPr>
              <a:t>Number of packets = L / MSS = 2</a:t>
            </a:r>
            <a:r>
              <a:rPr lang="en-US" b="1" baseline="30000" dirty="0">
                <a:solidFill>
                  <a:srgbClr val="FF0000"/>
                </a:solidFill>
              </a:rPr>
              <a:t>32</a:t>
            </a:r>
            <a:r>
              <a:rPr lang="en-US" b="1" dirty="0">
                <a:solidFill>
                  <a:srgbClr val="FF0000"/>
                </a:solidFill>
              </a:rPr>
              <a:t> / 512 = 8,388,608</a:t>
            </a:r>
          </a:p>
          <a:p>
            <a:pPr marL="0" indent="0">
              <a:buNone/>
            </a:pPr>
            <a:r>
              <a:rPr lang="en-US" b="1" dirty="0">
                <a:solidFill>
                  <a:srgbClr val="FF0000"/>
                </a:solidFill>
              </a:rPr>
              <a:t>64 bytes of headers will be added to each packet. Therefore,</a:t>
            </a:r>
          </a:p>
          <a:p>
            <a:pPr marL="0" indent="0">
              <a:buNone/>
            </a:pPr>
            <a:r>
              <a:rPr lang="en-US" b="1" dirty="0">
                <a:solidFill>
                  <a:srgbClr val="FF0000"/>
                </a:solidFill>
              </a:rPr>
              <a:t>Total bytes sent = Data + number of packet * header bytes</a:t>
            </a:r>
          </a:p>
          <a:p>
            <a:pPr marL="0" indent="0">
              <a:buNone/>
            </a:pPr>
            <a:r>
              <a:rPr lang="en-US" b="1" dirty="0">
                <a:solidFill>
                  <a:srgbClr val="FF0000"/>
                </a:solidFill>
              </a:rPr>
              <a:t>		       2</a:t>
            </a:r>
            <a:r>
              <a:rPr lang="en-US" b="1" baseline="30000" dirty="0">
                <a:solidFill>
                  <a:srgbClr val="FF0000"/>
                </a:solidFill>
              </a:rPr>
              <a:t>32</a:t>
            </a:r>
            <a:r>
              <a:rPr lang="en-US" b="1" dirty="0">
                <a:solidFill>
                  <a:srgbClr val="FF0000"/>
                </a:solidFill>
              </a:rPr>
              <a:t> + 8388608 * 64 = 4,831,838,208 bytes</a:t>
            </a:r>
          </a:p>
          <a:p>
            <a:pPr marL="0" indent="0">
              <a:buNone/>
            </a:pPr>
            <a:r>
              <a:rPr lang="en-US" b="1" dirty="0">
                <a:solidFill>
                  <a:srgbClr val="FF0000"/>
                </a:solidFill>
              </a:rPr>
              <a:t>Transmission delay = 4831838208 * 8 / (155 * 10</a:t>
            </a:r>
            <a:r>
              <a:rPr lang="en-US" b="1" baseline="30000" dirty="0">
                <a:solidFill>
                  <a:srgbClr val="FF0000"/>
                </a:solidFill>
              </a:rPr>
              <a:t>6</a:t>
            </a:r>
            <a:r>
              <a:rPr lang="en-US" b="1" dirty="0">
                <a:solidFill>
                  <a:srgbClr val="FF0000"/>
                </a:solidFill>
              </a:rPr>
              <a:t>) ≈ 249 seconds</a:t>
            </a:r>
            <a:endParaRPr lang="en-US" dirty="0">
              <a:solidFill>
                <a:srgbClr val="FF0000"/>
              </a:solidFill>
            </a:endParaRPr>
          </a:p>
        </p:txBody>
      </p:sp>
    </p:spTree>
    <p:extLst>
      <p:ext uri="{BB962C8B-B14F-4D97-AF65-F5344CB8AC3E}">
        <p14:creationId xmlns:p14="http://schemas.microsoft.com/office/powerpoint/2010/main" val="4107839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225425"/>
            <a:ext cx="10515600" cy="523875"/>
          </a:xfrm>
        </p:spPr>
        <p:txBody>
          <a:bodyPr>
            <a:normAutofit fontScale="90000"/>
          </a:bodyPr>
          <a:lstStyle/>
          <a:p>
            <a:r>
              <a:rPr lang="en-US" altLang="ko-KR" dirty="0"/>
              <a:t>Wireshark: TCP </a:t>
            </a:r>
          </a:p>
        </p:txBody>
      </p:sp>
      <p:sp>
        <p:nvSpPr>
          <p:cNvPr id="3" name="내용 개체 틀 2"/>
          <p:cNvSpPr>
            <a:spLocks noGrp="1"/>
          </p:cNvSpPr>
          <p:nvPr>
            <p:ph idx="1"/>
          </p:nvPr>
        </p:nvSpPr>
        <p:spPr>
          <a:xfrm>
            <a:off x="838200" y="977900"/>
            <a:ext cx="10515600" cy="5199063"/>
          </a:xfrm>
        </p:spPr>
        <p:txBody>
          <a:bodyPr>
            <a:normAutofit fontScale="92500" lnSpcReduction="10000"/>
          </a:bodyPr>
          <a:lstStyle/>
          <a:p>
            <a:pPr marL="514350" indent="-514350">
              <a:buAutoNum type="arabicPeriod"/>
            </a:pPr>
            <a:r>
              <a:rPr lang="en-US" altLang="ko-KR" dirty="0"/>
              <a:t>Start up your web browser. Go the </a:t>
            </a:r>
            <a:r>
              <a:rPr lang="en-US" altLang="ko-KR" dirty="0">
                <a:hlinkClick r:id="rId3"/>
              </a:rPr>
              <a:t>http://gaia.cs.umass.edu/wiresharklabs/alice.txt</a:t>
            </a:r>
            <a:r>
              <a:rPr lang="en-US" altLang="ko-KR" dirty="0"/>
              <a:t> and retrieve an ASCII copy of Alice in Wonderland. Store this file somewhere on your computer. </a:t>
            </a:r>
          </a:p>
          <a:p>
            <a:pPr marL="514350" indent="-514350">
              <a:buAutoNum type="arabicPeriod"/>
            </a:pPr>
            <a:r>
              <a:rPr lang="en-US" altLang="ko-KR" dirty="0"/>
              <a:t>Next, go to </a:t>
            </a:r>
            <a:r>
              <a:rPr lang="en-US" altLang="ko-KR" dirty="0">
                <a:hlinkClick r:id="rId4"/>
              </a:rPr>
              <a:t>http://gaia.cs.umass.edu/wireshark-labs/TCP-wireshark-file1.html</a:t>
            </a:r>
            <a:endParaRPr lang="en-US" altLang="ko-KR" dirty="0"/>
          </a:p>
          <a:p>
            <a:pPr marL="514350" indent="-514350">
              <a:buAutoNum type="arabicPeriod"/>
            </a:pPr>
            <a:r>
              <a:rPr lang="en-US" altLang="ko-KR" dirty="0"/>
              <a:t>Use the Browse button to enter the full path name on your computer containing Alice in Wonderland. Don’t yet press the “Upload alice.txt file” button. </a:t>
            </a:r>
          </a:p>
          <a:p>
            <a:pPr marL="514350" indent="-514350">
              <a:buAutoNum type="arabicPeriod"/>
            </a:pPr>
            <a:r>
              <a:rPr lang="en-US" altLang="ko-KR" dirty="0"/>
              <a:t>Startup Wireshark and begin packet capture. </a:t>
            </a:r>
          </a:p>
          <a:p>
            <a:pPr marL="514350" indent="-514350">
              <a:buAutoNum type="arabicPeriod"/>
            </a:pPr>
            <a:r>
              <a:rPr lang="en-US" altLang="ko-KR" dirty="0"/>
              <a:t>Returning to your browser, press the “Upload alice.txt file” button. Once the file has been uploaded, a short congratulations message will be displayed in your browser window. </a:t>
            </a:r>
          </a:p>
          <a:p>
            <a:pPr marL="514350" indent="-514350">
              <a:buAutoNum type="arabicPeriod"/>
            </a:pPr>
            <a:r>
              <a:rPr lang="en-US" altLang="ko-KR" dirty="0"/>
              <a:t>Stop Wireshark packet capture. </a:t>
            </a:r>
          </a:p>
          <a:p>
            <a:endParaRPr lang="en-US" altLang="ko-KR" dirty="0"/>
          </a:p>
          <a:p>
            <a:endParaRPr lang="ko-KR" altLang="en-US" dirty="0"/>
          </a:p>
        </p:txBody>
      </p:sp>
    </p:spTree>
    <p:extLst>
      <p:ext uri="{BB962C8B-B14F-4D97-AF65-F5344CB8AC3E}">
        <p14:creationId xmlns:p14="http://schemas.microsoft.com/office/powerpoint/2010/main" val="2970235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Question 7</a:t>
            </a:r>
            <a:endParaRPr lang="ko-KR" altLang="en-US" dirty="0"/>
          </a:p>
        </p:txBody>
      </p:sp>
      <p:sp>
        <p:nvSpPr>
          <p:cNvPr id="3" name="내용 개체 틀 2"/>
          <p:cNvSpPr>
            <a:spLocks noGrp="1"/>
          </p:cNvSpPr>
          <p:nvPr>
            <p:ph idx="1"/>
          </p:nvPr>
        </p:nvSpPr>
        <p:spPr/>
        <p:txBody>
          <a:bodyPr>
            <a:normAutofit lnSpcReduction="10000"/>
          </a:bodyPr>
          <a:lstStyle/>
          <a:p>
            <a:pPr marL="0" indent="0">
              <a:buNone/>
            </a:pPr>
            <a:r>
              <a:rPr lang="en-US" altLang="ko-KR" dirty="0"/>
              <a:t>Answer the following questions: </a:t>
            </a:r>
          </a:p>
          <a:p>
            <a:pPr marL="0" indent="0">
              <a:buNone/>
            </a:pPr>
            <a:r>
              <a:rPr lang="en-US" altLang="ko-KR" dirty="0"/>
              <a:t>1. What is the IP address and TCP port number used by the client computer (source) that is transferring the file to gaia.cs.umass.edu? </a:t>
            </a:r>
          </a:p>
          <a:p>
            <a:pPr marL="0" indent="0">
              <a:buNone/>
            </a:pPr>
            <a:r>
              <a:rPr lang="en-US" altLang="ko-KR" dirty="0">
                <a:solidFill>
                  <a:srgbClr val="FF0000"/>
                </a:solidFill>
              </a:rPr>
              <a:t>Select an HTTP message sent from your computer to gaia.cs.umass.edu and explore the details (</a:t>
            </a:r>
            <a:r>
              <a:rPr lang="en-US" altLang="ko-KR" dirty="0" err="1">
                <a:solidFill>
                  <a:srgbClr val="FF0000"/>
                </a:solidFill>
              </a:rPr>
              <a:t>src-ip</a:t>
            </a:r>
            <a:r>
              <a:rPr lang="en-US" altLang="ko-KR" dirty="0">
                <a:solidFill>
                  <a:srgbClr val="FF0000"/>
                </a:solidFill>
              </a:rPr>
              <a:t> &amp; </a:t>
            </a:r>
            <a:r>
              <a:rPr lang="en-US" altLang="ko-KR" dirty="0" err="1">
                <a:solidFill>
                  <a:srgbClr val="FF0000"/>
                </a:solidFill>
              </a:rPr>
              <a:t>src</a:t>
            </a:r>
            <a:r>
              <a:rPr lang="en-US" altLang="ko-KR" dirty="0">
                <a:solidFill>
                  <a:srgbClr val="FF0000"/>
                </a:solidFill>
              </a:rPr>
              <a:t>-port) of the TCP packet used to carry this HTTP message.</a:t>
            </a:r>
          </a:p>
          <a:p>
            <a:pPr marL="0" indent="0">
              <a:buNone/>
            </a:pPr>
            <a:r>
              <a:rPr lang="en-US" altLang="ko-KR" dirty="0"/>
              <a:t>2. What is the IP address of gaia.cs.umass.edu? On what port number is it sending and receiving TCP segments for this connection? </a:t>
            </a:r>
          </a:p>
          <a:p>
            <a:pPr marL="0" indent="0">
              <a:buNone/>
            </a:pPr>
            <a:r>
              <a:rPr lang="en-US" altLang="ko-KR" dirty="0" err="1">
                <a:solidFill>
                  <a:srgbClr val="FF0000"/>
                </a:solidFill>
              </a:rPr>
              <a:t>ip</a:t>
            </a:r>
            <a:r>
              <a:rPr lang="en-US" altLang="ko-KR" dirty="0">
                <a:solidFill>
                  <a:srgbClr val="FF0000"/>
                </a:solidFill>
              </a:rPr>
              <a:t>: select an HTTP message explore the details of the TCP packet used to carry this HTTP message. </a:t>
            </a:r>
            <a:r>
              <a:rPr lang="en-US" altLang="ko-KR" dirty="0">
                <a:solidFill>
                  <a:srgbClr val="FF0000"/>
                </a:solidFill>
                <a:highlight>
                  <a:srgbClr val="FFFF00"/>
                </a:highlight>
              </a:rPr>
              <a:t>port: 80.</a:t>
            </a:r>
            <a:endParaRPr lang="ko-KR" altLang="en-US" dirty="0">
              <a:solidFill>
                <a:srgbClr val="FF0000"/>
              </a:solidFill>
              <a:highlight>
                <a:srgbClr val="FFFF00"/>
              </a:highlight>
            </a:endParaRPr>
          </a:p>
        </p:txBody>
      </p:sp>
    </p:spTree>
    <p:extLst>
      <p:ext uri="{BB962C8B-B14F-4D97-AF65-F5344CB8AC3E}">
        <p14:creationId xmlns:p14="http://schemas.microsoft.com/office/powerpoint/2010/main" val="1316345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B85848-43A0-4330-8BFC-5B999561D9B1}"/>
              </a:ext>
            </a:extLst>
          </p:cNvPr>
          <p:cNvPicPr>
            <a:picLocks noChangeAspect="1"/>
          </p:cNvPicPr>
          <p:nvPr/>
        </p:nvPicPr>
        <p:blipFill>
          <a:blip r:embed="rId2"/>
          <a:stretch>
            <a:fillRect/>
          </a:stretch>
        </p:blipFill>
        <p:spPr>
          <a:xfrm>
            <a:off x="1042987" y="981075"/>
            <a:ext cx="10106025" cy="4895850"/>
          </a:xfrm>
          <a:prstGeom prst="rect">
            <a:avLst/>
          </a:prstGeom>
        </p:spPr>
      </p:pic>
    </p:spTree>
    <p:extLst>
      <p:ext uri="{BB962C8B-B14F-4D97-AF65-F5344CB8AC3E}">
        <p14:creationId xmlns:p14="http://schemas.microsoft.com/office/powerpoint/2010/main" val="53260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B7DF7-9E10-472C-8BFC-102B355E562E}"/>
              </a:ext>
            </a:extLst>
          </p:cNvPr>
          <p:cNvSpPr>
            <a:spLocks noGrp="1"/>
          </p:cNvSpPr>
          <p:nvPr>
            <p:ph type="ctrTitle"/>
          </p:nvPr>
        </p:nvSpPr>
        <p:spPr/>
        <p:txBody>
          <a:bodyPr/>
          <a:lstStyle/>
          <a:p>
            <a:r>
              <a:rPr lang="en-SG" dirty="0"/>
              <a:t>End of Tutorial</a:t>
            </a:r>
          </a:p>
        </p:txBody>
      </p:sp>
      <p:sp>
        <p:nvSpPr>
          <p:cNvPr id="5" name="Subtitle 4">
            <a:extLst>
              <a:ext uri="{FF2B5EF4-FFF2-40B4-BE49-F238E27FC236}">
                <a16:creationId xmlns:a16="http://schemas.microsoft.com/office/drawing/2014/main" id="{4C80C9FF-166E-4FCF-A1B6-2AA07E14272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03934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EDC91-0D9E-429F-A2FF-1BF7D2BFA9E3}"/>
              </a:ext>
            </a:extLst>
          </p:cNvPr>
          <p:cNvSpPr>
            <a:spLocks noGrp="1"/>
          </p:cNvSpPr>
          <p:nvPr>
            <p:ph idx="1"/>
          </p:nvPr>
        </p:nvSpPr>
        <p:spPr>
          <a:xfrm>
            <a:off x="838200" y="510172"/>
            <a:ext cx="10515600" cy="5537701"/>
          </a:xfrm>
        </p:spPr>
        <p:txBody>
          <a:bodyPr>
            <a:normAutofit/>
          </a:bodyPr>
          <a:lstStyle/>
          <a:p>
            <a:pPr marL="0" indent="0">
              <a:buNone/>
            </a:pPr>
            <a:r>
              <a:rPr lang="en-SG" dirty="0"/>
              <a:t>A Go-Back-N sender just receives an ACK packet with sequence number 14. This ACK number falls within sender’s window. Sender’s window size is 6. Every packet embeds a 𝑘-bit sequence number field. Which of the following definitely CANNOT be the sequence number of the next packet transmitted by the sender? </a:t>
            </a:r>
          </a:p>
          <a:p>
            <a:pPr marL="0" indent="0">
              <a:buNone/>
            </a:pPr>
            <a:endParaRPr lang="en-SG" dirty="0"/>
          </a:p>
          <a:p>
            <a:pPr marL="0" indent="0">
              <a:buNone/>
            </a:pPr>
            <a:r>
              <a:rPr lang="en-SG" dirty="0"/>
              <a:t>A. 9</a:t>
            </a:r>
          </a:p>
          <a:p>
            <a:pPr marL="0" indent="0">
              <a:buNone/>
            </a:pPr>
            <a:r>
              <a:rPr lang="en-SG" dirty="0"/>
              <a:t>B. 4</a:t>
            </a:r>
          </a:p>
          <a:p>
            <a:pPr marL="0" indent="0">
              <a:buNone/>
            </a:pPr>
            <a:r>
              <a:rPr lang="en-SG" dirty="0"/>
              <a:t>C. 15</a:t>
            </a:r>
          </a:p>
          <a:p>
            <a:pPr marL="0" indent="0">
              <a:buNone/>
            </a:pPr>
            <a:r>
              <a:rPr lang="en-SG" dirty="0"/>
              <a:t>D. 19</a:t>
            </a:r>
          </a:p>
          <a:p>
            <a:pPr marL="0" indent="0">
              <a:buNone/>
            </a:pPr>
            <a:r>
              <a:rPr lang="en-SG" dirty="0"/>
              <a:t>E. 20</a:t>
            </a:r>
          </a:p>
        </p:txBody>
      </p:sp>
    </p:spTree>
    <p:extLst>
      <p:ext uri="{BB962C8B-B14F-4D97-AF65-F5344CB8AC3E}">
        <p14:creationId xmlns:p14="http://schemas.microsoft.com/office/powerpoint/2010/main" val="179147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EDC91-0D9E-429F-A2FF-1BF7D2BFA9E3}"/>
              </a:ext>
            </a:extLst>
          </p:cNvPr>
          <p:cNvSpPr>
            <a:spLocks noGrp="1"/>
          </p:cNvSpPr>
          <p:nvPr>
            <p:ph idx="1"/>
          </p:nvPr>
        </p:nvSpPr>
        <p:spPr>
          <a:xfrm>
            <a:off x="838200" y="510172"/>
            <a:ext cx="10515600" cy="5537701"/>
          </a:xfrm>
        </p:spPr>
        <p:txBody>
          <a:bodyPr>
            <a:normAutofit/>
          </a:bodyPr>
          <a:lstStyle/>
          <a:p>
            <a:pPr marL="0" indent="0">
              <a:buNone/>
            </a:pPr>
            <a:r>
              <a:rPr lang="en-SG" dirty="0"/>
              <a:t>A Go-Back-N sender just receives an ACK packet with sequence number 14. This ACK number falls within sender’s window. Sender’s window size is 6. Every packet embeds a 𝑘-bit sequence number field. Which of the following definitely CANNOT be the sequence number of the next packet transmitted by the sender? </a:t>
            </a:r>
          </a:p>
          <a:p>
            <a:pPr marL="0" indent="0">
              <a:buNone/>
            </a:pPr>
            <a:endParaRPr lang="en-SG" dirty="0"/>
          </a:p>
          <a:p>
            <a:pPr marL="0" indent="0">
              <a:buNone/>
            </a:pPr>
            <a:r>
              <a:rPr lang="en-SG" dirty="0">
                <a:solidFill>
                  <a:srgbClr val="FF0000"/>
                </a:solidFill>
              </a:rPr>
              <a:t>A. 9</a:t>
            </a:r>
          </a:p>
          <a:p>
            <a:pPr marL="0" indent="0">
              <a:buNone/>
            </a:pPr>
            <a:r>
              <a:rPr lang="en-SG" dirty="0"/>
              <a:t>B. 4</a:t>
            </a:r>
          </a:p>
          <a:p>
            <a:pPr marL="0" indent="0">
              <a:buNone/>
            </a:pPr>
            <a:r>
              <a:rPr lang="en-SG" dirty="0"/>
              <a:t>C. 15</a:t>
            </a:r>
          </a:p>
          <a:p>
            <a:pPr marL="0" indent="0">
              <a:buNone/>
            </a:pPr>
            <a:r>
              <a:rPr lang="en-SG" dirty="0"/>
              <a:t>D. 19</a:t>
            </a:r>
          </a:p>
          <a:p>
            <a:pPr marL="0" indent="0">
              <a:buNone/>
            </a:pPr>
            <a:r>
              <a:rPr lang="en-SG" dirty="0"/>
              <a:t>E. 20</a:t>
            </a:r>
          </a:p>
        </p:txBody>
      </p:sp>
      <p:sp>
        <p:nvSpPr>
          <p:cNvPr id="2" name="TextBox 1">
            <a:extLst>
              <a:ext uri="{FF2B5EF4-FFF2-40B4-BE49-F238E27FC236}">
                <a16:creationId xmlns:a16="http://schemas.microsoft.com/office/drawing/2014/main" id="{DE1D95D4-20F5-1E40-B281-5453FF20664C}"/>
              </a:ext>
            </a:extLst>
          </p:cNvPr>
          <p:cNvSpPr txBox="1"/>
          <p:nvPr/>
        </p:nvSpPr>
        <p:spPr>
          <a:xfrm>
            <a:off x="3374115" y="3059668"/>
            <a:ext cx="6888874" cy="2031325"/>
          </a:xfrm>
          <a:prstGeom prst="rect">
            <a:avLst/>
          </a:prstGeom>
          <a:noFill/>
        </p:spPr>
        <p:txBody>
          <a:bodyPr wrap="none" rtlCol="0">
            <a:spAutoFit/>
          </a:bodyPr>
          <a:lstStyle/>
          <a:p>
            <a:r>
              <a:rPr lang="en-US" dirty="0"/>
              <a:t>sequence# is bounded by the number of bits reserved for the sequence</a:t>
            </a:r>
          </a:p>
          <a:p>
            <a:endParaRPr lang="en-US" dirty="0"/>
          </a:p>
          <a:p>
            <a:r>
              <a:rPr lang="en-US" dirty="0"/>
              <a:t>If you have 1 bit, you can only have sequence number 0,1</a:t>
            </a:r>
          </a:p>
          <a:p>
            <a:r>
              <a:rPr lang="en-US" dirty="0"/>
              <a:t>If you have 2 bits, you can have sequence numbers from 0-3</a:t>
            </a:r>
          </a:p>
          <a:p>
            <a:r>
              <a:rPr lang="en-US" dirty="0"/>
              <a:t>If 3 bits -&gt; seq# 0-7</a:t>
            </a:r>
          </a:p>
          <a:p>
            <a:r>
              <a:rPr lang="en-US" dirty="0"/>
              <a:t>4 bits -&gt; seq# 0-15</a:t>
            </a:r>
          </a:p>
          <a:p>
            <a:r>
              <a:rPr lang="en-US" dirty="0"/>
              <a:t>…</a:t>
            </a:r>
          </a:p>
        </p:txBody>
      </p:sp>
    </p:spTree>
    <p:extLst>
      <p:ext uri="{BB962C8B-B14F-4D97-AF65-F5344CB8AC3E}">
        <p14:creationId xmlns:p14="http://schemas.microsoft.com/office/powerpoint/2010/main" val="91525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EDC91-0D9E-429F-A2FF-1BF7D2BFA9E3}"/>
              </a:ext>
            </a:extLst>
          </p:cNvPr>
          <p:cNvSpPr>
            <a:spLocks noGrp="1"/>
          </p:cNvSpPr>
          <p:nvPr>
            <p:ph idx="1"/>
          </p:nvPr>
        </p:nvSpPr>
        <p:spPr>
          <a:xfrm>
            <a:off x="838200" y="510172"/>
            <a:ext cx="10515600" cy="5537701"/>
          </a:xfrm>
        </p:spPr>
        <p:txBody>
          <a:bodyPr>
            <a:normAutofit/>
          </a:bodyPr>
          <a:lstStyle/>
          <a:p>
            <a:pPr marL="0" indent="0">
              <a:buNone/>
            </a:pPr>
            <a:r>
              <a:rPr lang="en-SG" dirty="0"/>
              <a:t>A Go-Back-N sender just receives an ACK packet with sequence number 14. This ACK number falls within sender’s window. Sender’s window size is 6. Every packet embeds a 𝑘-bit sequence number field. Which of the following definitely CANNOT be the sequence number of the next packet transmitted by the sender? </a:t>
            </a:r>
          </a:p>
          <a:p>
            <a:pPr marL="0" indent="0">
              <a:buNone/>
            </a:pPr>
            <a:endParaRPr lang="en-SG" dirty="0"/>
          </a:p>
          <a:p>
            <a:pPr marL="0" indent="0">
              <a:buNone/>
            </a:pPr>
            <a:r>
              <a:rPr lang="en-SG" dirty="0">
                <a:solidFill>
                  <a:srgbClr val="FF0000"/>
                </a:solidFill>
              </a:rPr>
              <a:t>A. 9</a:t>
            </a:r>
          </a:p>
          <a:p>
            <a:pPr marL="0" indent="0">
              <a:buNone/>
            </a:pPr>
            <a:r>
              <a:rPr lang="en-SG" dirty="0"/>
              <a:t>B. 4</a:t>
            </a:r>
          </a:p>
          <a:p>
            <a:pPr marL="0" indent="0">
              <a:buNone/>
            </a:pPr>
            <a:r>
              <a:rPr lang="en-SG" dirty="0"/>
              <a:t>C. 15</a:t>
            </a:r>
          </a:p>
          <a:p>
            <a:pPr marL="0" indent="0">
              <a:buNone/>
            </a:pPr>
            <a:r>
              <a:rPr lang="en-SG" dirty="0"/>
              <a:t>D. 19</a:t>
            </a:r>
          </a:p>
          <a:p>
            <a:pPr marL="0" indent="0">
              <a:buNone/>
            </a:pPr>
            <a:r>
              <a:rPr lang="en-SG" dirty="0"/>
              <a:t>E. 20</a:t>
            </a:r>
          </a:p>
        </p:txBody>
      </p:sp>
      <p:graphicFrame>
        <p:nvGraphicFramePr>
          <p:cNvPr id="2" name="Table 2">
            <a:extLst>
              <a:ext uri="{FF2B5EF4-FFF2-40B4-BE49-F238E27FC236}">
                <a16:creationId xmlns:a16="http://schemas.microsoft.com/office/drawing/2014/main" id="{7F4D1386-86FA-4B79-9B25-CCD2C02C3C7B}"/>
              </a:ext>
            </a:extLst>
          </p:cNvPr>
          <p:cNvGraphicFramePr>
            <a:graphicFrameLocks noGrp="1"/>
          </p:cNvGraphicFramePr>
          <p:nvPr>
            <p:extLst>
              <p:ext uri="{D42A27DB-BD31-4B8C-83A1-F6EECF244321}">
                <p14:modId xmlns:p14="http://schemas.microsoft.com/office/powerpoint/2010/main" val="2685617175"/>
              </p:ext>
            </p:extLst>
          </p:nvPr>
        </p:nvGraphicFramePr>
        <p:xfrm>
          <a:off x="1852008" y="3311388"/>
          <a:ext cx="10227013" cy="2103120"/>
        </p:xfrm>
        <a:graphic>
          <a:graphicData uri="http://schemas.openxmlformats.org/drawingml/2006/table">
            <a:tbl>
              <a:tblPr firstRow="1" bandRow="1">
                <a:tableStyleId>{5C22544A-7EE6-4342-B048-85BDC9FD1C3A}</a:tableStyleId>
              </a:tblPr>
              <a:tblGrid>
                <a:gridCol w="1429966">
                  <a:extLst>
                    <a:ext uri="{9D8B030D-6E8A-4147-A177-3AD203B41FA5}">
                      <a16:colId xmlns:a16="http://schemas.microsoft.com/office/drawing/2014/main" val="1133946950"/>
                    </a:ext>
                  </a:extLst>
                </a:gridCol>
                <a:gridCol w="1352145">
                  <a:extLst>
                    <a:ext uri="{9D8B030D-6E8A-4147-A177-3AD203B41FA5}">
                      <a16:colId xmlns:a16="http://schemas.microsoft.com/office/drawing/2014/main" val="3252977402"/>
                    </a:ext>
                  </a:extLst>
                </a:gridCol>
                <a:gridCol w="1507787">
                  <a:extLst>
                    <a:ext uri="{9D8B030D-6E8A-4147-A177-3AD203B41FA5}">
                      <a16:colId xmlns:a16="http://schemas.microsoft.com/office/drawing/2014/main" val="1364411760"/>
                    </a:ext>
                  </a:extLst>
                </a:gridCol>
                <a:gridCol w="1332689">
                  <a:extLst>
                    <a:ext uri="{9D8B030D-6E8A-4147-A177-3AD203B41FA5}">
                      <a16:colId xmlns:a16="http://schemas.microsoft.com/office/drawing/2014/main" val="1283512537"/>
                    </a:ext>
                  </a:extLst>
                </a:gridCol>
                <a:gridCol w="1245141">
                  <a:extLst>
                    <a:ext uri="{9D8B030D-6E8A-4147-A177-3AD203B41FA5}">
                      <a16:colId xmlns:a16="http://schemas.microsoft.com/office/drawing/2014/main" val="2042499006"/>
                    </a:ext>
                  </a:extLst>
                </a:gridCol>
                <a:gridCol w="1770434">
                  <a:extLst>
                    <a:ext uri="{9D8B030D-6E8A-4147-A177-3AD203B41FA5}">
                      <a16:colId xmlns:a16="http://schemas.microsoft.com/office/drawing/2014/main" val="3038947332"/>
                    </a:ext>
                  </a:extLst>
                </a:gridCol>
                <a:gridCol w="1588851">
                  <a:extLst>
                    <a:ext uri="{9D8B030D-6E8A-4147-A177-3AD203B41FA5}">
                      <a16:colId xmlns:a16="http://schemas.microsoft.com/office/drawing/2014/main" val="2769461976"/>
                    </a:ext>
                  </a:extLst>
                </a:gridCol>
              </a:tblGrid>
              <a:tr h="289103">
                <a:tc>
                  <a:txBody>
                    <a:bodyPr/>
                    <a:lstStyle/>
                    <a:p>
                      <a:pPr algn="ctr"/>
                      <a:r>
                        <a:rPr lang="en-SG" dirty="0"/>
                        <a:t>0</a:t>
                      </a:r>
                    </a:p>
                  </a:txBody>
                  <a:tcPr/>
                </a:tc>
                <a:tc>
                  <a:txBody>
                    <a:bodyPr/>
                    <a:lstStyle/>
                    <a:p>
                      <a:pPr algn="ctr"/>
                      <a:r>
                        <a:rPr lang="en-SG" dirty="0"/>
                        <a:t>1</a:t>
                      </a:r>
                    </a:p>
                  </a:txBody>
                  <a:tcPr/>
                </a:tc>
                <a:tc>
                  <a:txBody>
                    <a:bodyPr/>
                    <a:lstStyle/>
                    <a:p>
                      <a:pPr algn="ctr"/>
                      <a:r>
                        <a:rPr lang="en-SG" dirty="0"/>
                        <a:t>2</a:t>
                      </a:r>
                    </a:p>
                  </a:txBody>
                  <a:tcPr/>
                </a:tc>
                <a:tc>
                  <a:txBody>
                    <a:bodyPr/>
                    <a:lstStyle/>
                    <a:p>
                      <a:pPr algn="ctr"/>
                      <a:r>
                        <a:rPr lang="en-SG" dirty="0"/>
                        <a:t>3</a:t>
                      </a:r>
                    </a:p>
                  </a:txBody>
                  <a:tcPr/>
                </a:tc>
                <a:tc>
                  <a:txBody>
                    <a:bodyPr/>
                    <a:lstStyle/>
                    <a:p>
                      <a:pPr algn="ctr"/>
                      <a:r>
                        <a:rPr lang="en-SG" dirty="0"/>
                        <a:t>4</a:t>
                      </a:r>
                    </a:p>
                  </a:txBody>
                  <a:tcPr/>
                </a:tc>
                <a:tc>
                  <a:txBody>
                    <a:bodyPr/>
                    <a:lstStyle/>
                    <a:p>
                      <a:pPr algn="ctr"/>
                      <a:r>
                        <a:rPr lang="en-SG" dirty="0"/>
                        <a:t>14</a:t>
                      </a:r>
                    </a:p>
                  </a:txBody>
                  <a:tcPr/>
                </a:tc>
                <a:tc>
                  <a:txBody>
                    <a:bodyPr/>
                    <a:lstStyle/>
                    <a:p>
                      <a:pPr algn="ctr"/>
                      <a:r>
                        <a:rPr lang="en-SG" dirty="0"/>
                        <a:t>15</a:t>
                      </a:r>
                    </a:p>
                  </a:txBody>
                  <a:tcPr/>
                </a:tc>
                <a:extLst>
                  <a:ext uri="{0D108BD9-81ED-4DB2-BD59-A6C34878D82A}">
                    <a16:rowId xmlns:a16="http://schemas.microsoft.com/office/drawing/2014/main" val="3525954196"/>
                  </a:ext>
                </a:extLst>
              </a:tr>
              <a:tr h="7227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Third sequence number within the window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Fourth sequence number within the window</a:t>
                      </a:r>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Fifth sequence number within the window</a:t>
                      </a:r>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Sixth sequence number within the window</a:t>
                      </a:r>
                    </a:p>
                    <a:p>
                      <a:pPr algn="ctr"/>
                      <a:endParaRPr lang="en-SG" dirty="0"/>
                    </a:p>
                  </a:txBody>
                  <a:tcPr/>
                </a:tc>
                <a:tc>
                  <a:txBody>
                    <a:bodyPr/>
                    <a:lstStyle/>
                    <a:p>
                      <a:pPr algn="ctr"/>
                      <a:r>
                        <a:rPr lang="en-SG" dirty="0"/>
                        <a:t>Next Packet to Transmit</a:t>
                      </a:r>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ACK RCV, </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First sequence number within the window</a:t>
                      </a:r>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Second sequence number within the window</a:t>
                      </a:r>
                    </a:p>
                  </a:txBody>
                  <a:tcPr/>
                </a:tc>
                <a:extLst>
                  <a:ext uri="{0D108BD9-81ED-4DB2-BD59-A6C34878D82A}">
                    <a16:rowId xmlns:a16="http://schemas.microsoft.com/office/drawing/2014/main" val="3647426982"/>
                  </a:ext>
                </a:extLst>
              </a:tr>
            </a:tbl>
          </a:graphicData>
        </a:graphic>
      </p:graphicFrame>
      <p:sp>
        <p:nvSpPr>
          <p:cNvPr id="6" name="Arrow: Curved Left 5">
            <a:extLst>
              <a:ext uri="{FF2B5EF4-FFF2-40B4-BE49-F238E27FC236}">
                <a16:creationId xmlns:a16="http://schemas.microsoft.com/office/drawing/2014/main" id="{B15940AC-61C5-447B-8827-DBA8D397D40E}"/>
              </a:ext>
            </a:extLst>
          </p:cNvPr>
          <p:cNvSpPr/>
          <p:nvPr/>
        </p:nvSpPr>
        <p:spPr>
          <a:xfrm rot="5400000">
            <a:off x="6348469" y="1245911"/>
            <a:ext cx="1151157" cy="948835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0829248D-D8D4-43B4-8A03-C7546EEBAA5F}"/>
              </a:ext>
            </a:extLst>
          </p:cNvPr>
          <p:cNvSpPr txBox="1"/>
          <p:nvPr/>
        </p:nvSpPr>
        <p:spPr>
          <a:xfrm>
            <a:off x="5914926" y="5589977"/>
            <a:ext cx="2516223" cy="400110"/>
          </a:xfrm>
          <a:prstGeom prst="rect">
            <a:avLst/>
          </a:prstGeom>
          <a:noFill/>
        </p:spPr>
        <p:txBody>
          <a:bodyPr wrap="square" rtlCol="0">
            <a:spAutoFit/>
          </a:bodyPr>
          <a:lstStyle/>
          <a:p>
            <a:r>
              <a:rPr lang="en-SG" sz="2000" dirty="0"/>
              <a:t>ANS: 2</a:t>
            </a:r>
            <a:r>
              <a:rPr lang="en-SG" sz="2000" baseline="30000" dirty="0"/>
              <a:t>4</a:t>
            </a:r>
            <a:r>
              <a:rPr lang="en-SG" sz="2000" dirty="0"/>
              <a:t>, so loopback</a:t>
            </a:r>
          </a:p>
        </p:txBody>
      </p:sp>
      <p:cxnSp>
        <p:nvCxnSpPr>
          <p:cNvPr id="5" name="Straight Connector 4">
            <a:extLst>
              <a:ext uri="{FF2B5EF4-FFF2-40B4-BE49-F238E27FC236}">
                <a16:creationId xmlns:a16="http://schemas.microsoft.com/office/drawing/2014/main" id="{741F59FC-5F3B-A141-9FD7-2DE72C9FBE4A}"/>
              </a:ext>
            </a:extLst>
          </p:cNvPr>
          <p:cNvCxnSpPr/>
          <p:nvPr/>
        </p:nvCxnSpPr>
        <p:spPr>
          <a:xfrm flipH="1">
            <a:off x="8664315" y="3087974"/>
            <a:ext cx="32378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FD2202-0F34-804B-9F74-4BF10DE32FCC}"/>
              </a:ext>
            </a:extLst>
          </p:cNvPr>
          <p:cNvCxnSpPr/>
          <p:nvPr/>
        </p:nvCxnSpPr>
        <p:spPr>
          <a:xfrm flipH="1">
            <a:off x="8664315" y="5607466"/>
            <a:ext cx="32378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BECF2F-895C-1A47-BF22-269B4A247D04}"/>
              </a:ext>
            </a:extLst>
          </p:cNvPr>
          <p:cNvCxnSpPr>
            <a:cxnSpLocks/>
          </p:cNvCxnSpPr>
          <p:nvPr/>
        </p:nvCxnSpPr>
        <p:spPr>
          <a:xfrm>
            <a:off x="8664315" y="3087974"/>
            <a:ext cx="0" cy="2519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C57DD2-101B-F14F-903A-06B353701B16}"/>
              </a:ext>
            </a:extLst>
          </p:cNvPr>
          <p:cNvCxnSpPr>
            <a:cxnSpLocks/>
          </p:cNvCxnSpPr>
          <p:nvPr/>
        </p:nvCxnSpPr>
        <p:spPr>
          <a:xfrm flipH="1">
            <a:off x="1852009" y="3087974"/>
            <a:ext cx="57180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058284-4740-264F-A875-745DB703B94A}"/>
              </a:ext>
            </a:extLst>
          </p:cNvPr>
          <p:cNvCxnSpPr>
            <a:cxnSpLocks/>
          </p:cNvCxnSpPr>
          <p:nvPr/>
        </p:nvCxnSpPr>
        <p:spPr>
          <a:xfrm flipH="1">
            <a:off x="1852009" y="5589977"/>
            <a:ext cx="57180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0C3476-DD72-974C-A4DF-6EBD6065754A}"/>
              </a:ext>
            </a:extLst>
          </p:cNvPr>
          <p:cNvCxnSpPr>
            <a:cxnSpLocks/>
          </p:cNvCxnSpPr>
          <p:nvPr/>
        </p:nvCxnSpPr>
        <p:spPr>
          <a:xfrm>
            <a:off x="7557541" y="3103202"/>
            <a:ext cx="0" cy="25194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95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EDC91-0D9E-429F-A2FF-1BF7D2BFA9E3}"/>
              </a:ext>
            </a:extLst>
          </p:cNvPr>
          <p:cNvSpPr>
            <a:spLocks noGrp="1"/>
          </p:cNvSpPr>
          <p:nvPr>
            <p:ph idx="1"/>
          </p:nvPr>
        </p:nvSpPr>
        <p:spPr>
          <a:xfrm>
            <a:off x="838200" y="510172"/>
            <a:ext cx="10515600" cy="5537701"/>
          </a:xfrm>
        </p:spPr>
        <p:txBody>
          <a:bodyPr>
            <a:normAutofit/>
          </a:bodyPr>
          <a:lstStyle/>
          <a:p>
            <a:pPr marL="0" indent="0">
              <a:buNone/>
            </a:pPr>
            <a:r>
              <a:rPr lang="en-SG" dirty="0"/>
              <a:t>A Go-Back-N sender just receives an ACK packet with sequence number 14. This ACK number falls within sender’s window. Sender’s window size is 6. Every packet embeds a 𝑘-bit sequence number field. Which of the following definitely CANNOT be the sequence number of the next packet transmitted by the sender? </a:t>
            </a:r>
          </a:p>
          <a:p>
            <a:pPr marL="0" indent="0">
              <a:buNone/>
            </a:pPr>
            <a:endParaRPr lang="en-SG" dirty="0"/>
          </a:p>
          <a:p>
            <a:pPr marL="0" indent="0">
              <a:buNone/>
            </a:pPr>
            <a:r>
              <a:rPr lang="en-SG" dirty="0">
                <a:solidFill>
                  <a:srgbClr val="FF0000"/>
                </a:solidFill>
              </a:rPr>
              <a:t>A. 9</a:t>
            </a:r>
          </a:p>
          <a:p>
            <a:pPr marL="0" indent="0">
              <a:buNone/>
            </a:pPr>
            <a:r>
              <a:rPr lang="en-SG" dirty="0"/>
              <a:t>B. 4</a:t>
            </a:r>
          </a:p>
          <a:p>
            <a:pPr marL="0" indent="0">
              <a:buNone/>
            </a:pPr>
            <a:r>
              <a:rPr lang="en-SG" dirty="0"/>
              <a:t>C. 15</a:t>
            </a:r>
          </a:p>
          <a:p>
            <a:pPr marL="0" indent="0">
              <a:buNone/>
            </a:pPr>
            <a:r>
              <a:rPr lang="en-SG" dirty="0"/>
              <a:t>D. 19</a:t>
            </a:r>
          </a:p>
          <a:p>
            <a:pPr marL="0" indent="0">
              <a:buNone/>
            </a:pPr>
            <a:r>
              <a:rPr lang="en-SG" dirty="0"/>
              <a:t>E. 20</a:t>
            </a:r>
          </a:p>
        </p:txBody>
      </p:sp>
      <p:graphicFrame>
        <p:nvGraphicFramePr>
          <p:cNvPr id="2" name="Table 2">
            <a:extLst>
              <a:ext uri="{FF2B5EF4-FFF2-40B4-BE49-F238E27FC236}">
                <a16:creationId xmlns:a16="http://schemas.microsoft.com/office/drawing/2014/main" id="{2F4B6EA8-2ECE-4EEE-99EB-C9706ADE4883}"/>
              </a:ext>
            </a:extLst>
          </p:cNvPr>
          <p:cNvGraphicFramePr>
            <a:graphicFrameLocks noGrp="1"/>
          </p:cNvGraphicFramePr>
          <p:nvPr>
            <p:extLst>
              <p:ext uri="{D42A27DB-BD31-4B8C-83A1-F6EECF244321}">
                <p14:modId xmlns:p14="http://schemas.microsoft.com/office/powerpoint/2010/main" val="1389572454"/>
              </p:ext>
            </p:extLst>
          </p:nvPr>
        </p:nvGraphicFramePr>
        <p:xfrm>
          <a:off x="1838442" y="3009485"/>
          <a:ext cx="10241263" cy="2782480"/>
        </p:xfrm>
        <a:graphic>
          <a:graphicData uri="http://schemas.openxmlformats.org/drawingml/2006/table">
            <a:tbl>
              <a:tblPr firstRow="1" bandRow="1">
                <a:tableStyleId>{5C22544A-7EE6-4342-B048-85BDC9FD1C3A}</a:tableStyleId>
              </a:tblPr>
              <a:tblGrid>
                <a:gridCol w="1466825">
                  <a:extLst>
                    <a:ext uri="{9D8B030D-6E8A-4147-A177-3AD203B41FA5}">
                      <a16:colId xmlns:a16="http://schemas.microsoft.com/office/drawing/2014/main" val="1133946950"/>
                    </a:ext>
                  </a:extLst>
                </a:gridCol>
                <a:gridCol w="1307772">
                  <a:extLst>
                    <a:ext uri="{9D8B030D-6E8A-4147-A177-3AD203B41FA5}">
                      <a16:colId xmlns:a16="http://schemas.microsoft.com/office/drawing/2014/main" val="3252977402"/>
                    </a:ext>
                  </a:extLst>
                </a:gridCol>
                <a:gridCol w="1572860">
                  <a:extLst>
                    <a:ext uri="{9D8B030D-6E8A-4147-A177-3AD203B41FA5}">
                      <a16:colId xmlns:a16="http://schemas.microsoft.com/office/drawing/2014/main" val="1364411760"/>
                    </a:ext>
                  </a:extLst>
                </a:gridCol>
                <a:gridCol w="1581696">
                  <a:extLst>
                    <a:ext uri="{9D8B030D-6E8A-4147-A177-3AD203B41FA5}">
                      <a16:colId xmlns:a16="http://schemas.microsoft.com/office/drawing/2014/main" val="1283512537"/>
                    </a:ext>
                  </a:extLst>
                </a:gridCol>
                <a:gridCol w="1290099">
                  <a:extLst>
                    <a:ext uri="{9D8B030D-6E8A-4147-A177-3AD203B41FA5}">
                      <a16:colId xmlns:a16="http://schemas.microsoft.com/office/drawing/2014/main" val="2042499006"/>
                    </a:ext>
                  </a:extLst>
                </a:gridCol>
                <a:gridCol w="1325444">
                  <a:extLst>
                    <a:ext uri="{9D8B030D-6E8A-4147-A177-3AD203B41FA5}">
                      <a16:colId xmlns:a16="http://schemas.microsoft.com/office/drawing/2014/main" val="3038947332"/>
                    </a:ext>
                  </a:extLst>
                </a:gridCol>
                <a:gridCol w="1696567">
                  <a:extLst>
                    <a:ext uri="{9D8B030D-6E8A-4147-A177-3AD203B41FA5}">
                      <a16:colId xmlns:a16="http://schemas.microsoft.com/office/drawing/2014/main" val="2769461976"/>
                    </a:ext>
                  </a:extLst>
                </a:gridCol>
              </a:tblGrid>
              <a:tr h="496480">
                <a:tc>
                  <a:txBody>
                    <a:bodyPr/>
                    <a:lstStyle/>
                    <a:p>
                      <a:pPr algn="ctr"/>
                      <a:r>
                        <a:rPr lang="en-SG" dirty="0"/>
                        <a:t>9</a:t>
                      </a:r>
                    </a:p>
                  </a:txBody>
                  <a:tcPr/>
                </a:tc>
                <a:tc>
                  <a:txBody>
                    <a:bodyPr/>
                    <a:lstStyle/>
                    <a:p>
                      <a:pPr algn="ctr"/>
                      <a:r>
                        <a:rPr lang="en-SG" dirty="0"/>
                        <a:t>10</a:t>
                      </a:r>
                    </a:p>
                  </a:txBody>
                  <a:tcPr/>
                </a:tc>
                <a:tc>
                  <a:txBody>
                    <a:bodyPr/>
                    <a:lstStyle/>
                    <a:p>
                      <a:pPr algn="ctr"/>
                      <a:r>
                        <a:rPr lang="en-SG" dirty="0"/>
                        <a:t>11</a:t>
                      </a:r>
                    </a:p>
                  </a:txBody>
                  <a:tcPr/>
                </a:tc>
                <a:tc>
                  <a:txBody>
                    <a:bodyPr/>
                    <a:lstStyle/>
                    <a:p>
                      <a:pPr algn="ctr"/>
                      <a:r>
                        <a:rPr lang="en-SG" dirty="0"/>
                        <a:t>12</a:t>
                      </a:r>
                    </a:p>
                  </a:txBody>
                  <a:tcPr/>
                </a:tc>
                <a:tc>
                  <a:txBody>
                    <a:bodyPr/>
                    <a:lstStyle/>
                    <a:p>
                      <a:pPr algn="ctr"/>
                      <a:r>
                        <a:rPr lang="en-SG" dirty="0"/>
                        <a:t>13</a:t>
                      </a:r>
                    </a:p>
                  </a:txBody>
                  <a:tcPr/>
                </a:tc>
                <a:tc>
                  <a:txBody>
                    <a:bodyPr/>
                    <a:lstStyle/>
                    <a:p>
                      <a:pPr algn="ctr"/>
                      <a:r>
                        <a:rPr lang="en-SG" dirty="0"/>
                        <a:t>14</a:t>
                      </a:r>
                    </a:p>
                  </a:txBody>
                  <a:tcPr/>
                </a:tc>
                <a:tc>
                  <a:txBody>
                    <a:bodyPr/>
                    <a:lstStyle/>
                    <a:p>
                      <a:pPr algn="ctr"/>
                      <a:r>
                        <a:rPr lang="en-SG" dirty="0"/>
                        <a:t>15</a:t>
                      </a:r>
                    </a:p>
                  </a:txBody>
                  <a:tcPr/>
                </a:tc>
                <a:extLst>
                  <a:ext uri="{0D108BD9-81ED-4DB2-BD59-A6C34878D82A}">
                    <a16:rowId xmlns:a16="http://schemas.microsoft.com/office/drawing/2014/main" val="3525954196"/>
                  </a:ext>
                </a:extLst>
              </a:tr>
              <a:tr h="1828007">
                <a:tc>
                  <a:txBody>
                    <a:bodyPr/>
                    <a:lstStyle/>
                    <a:p>
                      <a:pPr algn="ctr"/>
                      <a:r>
                        <a:rPr lang="en-SG" dirty="0"/>
                        <a:t>ACK Lost,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First sequence number within the window</a:t>
                      </a:r>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ACK Lost,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Second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ACK Lost,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Third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ACK Lost,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Fourth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ACK Lost,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Fifth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ACK RCV,</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Sixth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algn="ctr"/>
                      <a:r>
                        <a:rPr lang="en-SG" dirty="0"/>
                        <a:t>Next Packet to Transmit</a:t>
                      </a:r>
                    </a:p>
                  </a:txBody>
                  <a:tcPr/>
                </a:tc>
                <a:extLst>
                  <a:ext uri="{0D108BD9-81ED-4DB2-BD59-A6C34878D82A}">
                    <a16:rowId xmlns:a16="http://schemas.microsoft.com/office/drawing/2014/main" val="3647426982"/>
                  </a:ext>
                </a:extLst>
              </a:tr>
            </a:tbl>
          </a:graphicData>
        </a:graphic>
      </p:graphicFrame>
      <p:cxnSp>
        <p:nvCxnSpPr>
          <p:cNvPr id="4" name="Straight Connector 3">
            <a:extLst>
              <a:ext uri="{FF2B5EF4-FFF2-40B4-BE49-F238E27FC236}">
                <a16:creationId xmlns:a16="http://schemas.microsoft.com/office/drawing/2014/main" id="{54D7325C-469B-0E45-94F1-B95486BEA9C9}"/>
              </a:ext>
            </a:extLst>
          </p:cNvPr>
          <p:cNvCxnSpPr>
            <a:cxnSpLocks/>
          </p:cNvCxnSpPr>
          <p:nvPr/>
        </p:nvCxnSpPr>
        <p:spPr>
          <a:xfrm flipH="1">
            <a:off x="1838443" y="2863122"/>
            <a:ext cx="86846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5BE62D0-5D81-C84C-A573-014E9E3561D1}"/>
              </a:ext>
            </a:extLst>
          </p:cNvPr>
          <p:cNvCxnSpPr>
            <a:cxnSpLocks/>
          </p:cNvCxnSpPr>
          <p:nvPr/>
        </p:nvCxnSpPr>
        <p:spPr>
          <a:xfrm flipH="1">
            <a:off x="1838443" y="5839435"/>
            <a:ext cx="86846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810AF61-46DF-0849-A62A-386B968206C1}"/>
              </a:ext>
            </a:extLst>
          </p:cNvPr>
          <p:cNvCxnSpPr>
            <a:cxnSpLocks/>
          </p:cNvCxnSpPr>
          <p:nvPr/>
        </p:nvCxnSpPr>
        <p:spPr>
          <a:xfrm>
            <a:off x="1838442" y="2863122"/>
            <a:ext cx="0" cy="29763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059A82-4343-9345-90B3-93D1DEDEA704}"/>
              </a:ext>
            </a:extLst>
          </p:cNvPr>
          <p:cNvCxnSpPr>
            <a:cxnSpLocks/>
          </p:cNvCxnSpPr>
          <p:nvPr/>
        </p:nvCxnSpPr>
        <p:spPr>
          <a:xfrm>
            <a:off x="10505255" y="2863122"/>
            <a:ext cx="0" cy="29763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8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Pipelined Protocols</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1569660"/>
          </a:xfrm>
          <a:prstGeom prst="rect">
            <a:avLst/>
          </a:prstGeom>
          <a:noFill/>
        </p:spPr>
        <p:txBody>
          <a:bodyPr wrap="square" rtlCol="0">
            <a:spAutoFit/>
          </a:bodyPr>
          <a:lstStyle/>
          <a:p>
            <a:pPr marL="342900" indent="-342900">
              <a:buFont typeface="Arial" panose="020B0604020202020204" pitchFamily="34" charset="0"/>
              <a:buChar char="•"/>
            </a:pPr>
            <a:r>
              <a:rPr lang="en-SG" sz="2400" dirty="0"/>
              <a:t>Same channel assumptions as </a:t>
            </a:r>
            <a:r>
              <a:rPr lang="en-SG" sz="2400" dirty="0" err="1"/>
              <a:t>rdt</a:t>
            </a:r>
            <a:r>
              <a:rPr lang="en-SG" sz="2400" dirty="0"/>
              <a:t> 3.0</a:t>
            </a:r>
          </a:p>
          <a:p>
            <a:pPr marL="342900" indent="-342900">
              <a:buFont typeface="Arial" panose="020B0604020202020204" pitchFamily="34" charset="0"/>
              <a:buChar char="•"/>
            </a:pPr>
            <a:r>
              <a:rPr lang="en-SG" sz="2400" dirty="0"/>
              <a:t>Aim to increase </a:t>
            </a:r>
            <a:r>
              <a:rPr lang="en-SG" sz="2400" b="1" dirty="0">
                <a:highlight>
                  <a:srgbClr val="FFFF00"/>
                </a:highlight>
              </a:rPr>
              <a:t>utilization</a:t>
            </a:r>
            <a:r>
              <a:rPr lang="en-SG" sz="2400" dirty="0">
                <a:highlight>
                  <a:srgbClr val="FFFF00"/>
                </a:highlight>
              </a:rPr>
              <a:t> of link</a:t>
            </a:r>
          </a:p>
          <a:p>
            <a:pPr marL="342900" indent="-342900">
              <a:buFont typeface="Arial" panose="020B0604020202020204" pitchFamily="34" charset="0"/>
              <a:buChar char="•"/>
            </a:pPr>
            <a:r>
              <a:rPr lang="en-SG" sz="2400" dirty="0">
                <a:highlight>
                  <a:srgbClr val="FFFF00"/>
                </a:highlight>
              </a:rPr>
              <a:t>Range of seq # </a:t>
            </a:r>
            <a:r>
              <a:rPr lang="en-SG" sz="2400" dirty="0"/>
              <a:t>needs to be </a:t>
            </a:r>
            <a:r>
              <a:rPr lang="en-SG" sz="2400" dirty="0">
                <a:highlight>
                  <a:srgbClr val="FFFF00"/>
                </a:highlight>
              </a:rPr>
              <a:t>increased</a:t>
            </a:r>
            <a:r>
              <a:rPr lang="en-SG" sz="2400" dirty="0"/>
              <a:t> </a:t>
            </a:r>
          </a:p>
          <a:p>
            <a:pPr marL="800100" lvl="1" indent="-342900">
              <a:buFont typeface="Arial" panose="020B0604020202020204" pitchFamily="34" charset="0"/>
              <a:buChar char="•"/>
            </a:pPr>
            <a:endParaRPr lang="en-SG" sz="2400" dirty="0"/>
          </a:p>
        </p:txBody>
      </p:sp>
      <p:pic>
        <p:nvPicPr>
          <p:cNvPr id="6" name="Picture 5">
            <a:extLst>
              <a:ext uri="{FF2B5EF4-FFF2-40B4-BE49-F238E27FC236}">
                <a16:creationId xmlns:a16="http://schemas.microsoft.com/office/drawing/2014/main" id="{AAEF89C2-AB89-48F8-9288-69540B514191}"/>
              </a:ext>
            </a:extLst>
          </p:cNvPr>
          <p:cNvPicPr>
            <a:picLocks noChangeAspect="1"/>
          </p:cNvPicPr>
          <p:nvPr/>
        </p:nvPicPr>
        <p:blipFill>
          <a:blip r:embed="rId3"/>
          <a:stretch>
            <a:fillRect/>
          </a:stretch>
        </p:blipFill>
        <p:spPr>
          <a:xfrm>
            <a:off x="609600" y="2593029"/>
            <a:ext cx="10744200" cy="3714750"/>
          </a:xfrm>
          <a:prstGeom prst="rect">
            <a:avLst/>
          </a:prstGeom>
        </p:spPr>
      </p:pic>
    </p:spTree>
    <p:extLst>
      <p:ext uri="{BB962C8B-B14F-4D97-AF65-F5344CB8AC3E}">
        <p14:creationId xmlns:p14="http://schemas.microsoft.com/office/powerpoint/2010/main" val="1925820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EDC91-0D9E-429F-A2FF-1BF7D2BFA9E3}"/>
              </a:ext>
            </a:extLst>
          </p:cNvPr>
          <p:cNvSpPr>
            <a:spLocks noGrp="1"/>
          </p:cNvSpPr>
          <p:nvPr>
            <p:ph idx="1"/>
          </p:nvPr>
        </p:nvSpPr>
        <p:spPr>
          <a:xfrm>
            <a:off x="838200" y="510172"/>
            <a:ext cx="10515600" cy="5537701"/>
          </a:xfrm>
        </p:spPr>
        <p:txBody>
          <a:bodyPr>
            <a:normAutofit/>
          </a:bodyPr>
          <a:lstStyle/>
          <a:p>
            <a:pPr marL="0" indent="0">
              <a:buNone/>
            </a:pPr>
            <a:r>
              <a:rPr lang="en-SG" dirty="0"/>
              <a:t>A Go-Back-N sender just receives an ACK packet with sequence number 14. This ACK number falls within sender’s window. Sender’s window size is 6. Every packet embeds a 𝑘-bit sequence number field. Which of the following definitely CANNOT be the sequence number of the next packet transmitted by the sender? </a:t>
            </a:r>
          </a:p>
          <a:p>
            <a:pPr marL="0" indent="0">
              <a:buNone/>
            </a:pPr>
            <a:endParaRPr lang="en-SG" dirty="0"/>
          </a:p>
          <a:p>
            <a:pPr marL="0" indent="0">
              <a:buNone/>
            </a:pPr>
            <a:r>
              <a:rPr lang="en-SG" dirty="0">
                <a:solidFill>
                  <a:srgbClr val="FF0000"/>
                </a:solidFill>
              </a:rPr>
              <a:t>A. 9</a:t>
            </a:r>
          </a:p>
          <a:p>
            <a:pPr marL="0" indent="0">
              <a:buNone/>
            </a:pPr>
            <a:r>
              <a:rPr lang="en-SG" dirty="0"/>
              <a:t>B. 4</a:t>
            </a:r>
          </a:p>
          <a:p>
            <a:pPr marL="0" indent="0">
              <a:buNone/>
            </a:pPr>
            <a:r>
              <a:rPr lang="en-SG" dirty="0"/>
              <a:t>C. 15</a:t>
            </a:r>
          </a:p>
          <a:p>
            <a:pPr marL="0" indent="0">
              <a:buNone/>
            </a:pPr>
            <a:r>
              <a:rPr lang="en-SG" dirty="0"/>
              <a:t>D. 19</a:t>
            </a:r>
          </a:p>
          <a:p>
            <a:pPr marL="0" indent="0">
              <a:buNone/>
            </a:pPr>
            <a:r>
              <a:rPr lang="en-SG" dirty="0"/>
              <a:t>E. 20</a:t>
            </a:r>
          </a:p>
        </p:txBody>
      </p:sp>
      <p:graphicFrame>
        <p:nvGraphicFramePr>
          <p:cNvPr id="2" name="Table 2">
            <a:extLst>
              <a:ext uri="{FF2B5EF4-FFF2-40B4-BE49-F238E27FC236}">
                <a16:creationId xmlns:a16="http://schemas.microsoft.com/office/drawing/2014/main" id="{B37ABBEC-23A9-4989-AAA2-0E9C1FEC78E7}"/>
              </a:ext>
            </a:extLst>
          </p:cNvPr>
          <p:cNvGraphicFramePr>
            <a:graphicFrameLocks noGrp="1"/>
          </p:cNvGraphicFramePr>
          <p:nvPr>
            <p:extLst>
              <p:ext uri="{D42A27DB-BD31-4B8C-83A1-F6EECF244321}">
                <p14:modId xmlns:p14="http://schemas.microsoft.com/office/powerpoint/2010/main" val="3311293326"/>
              </p:ext>
            </p:extLst>
          </p:nvPr>
        </p:nvGraphicFramePr>
        <p:xfrm>
          <a:off x="1780674" y="3032939"/>
          <a:ext cx="10138610" cy="2778234"/>
        </p:xfrm>
        <a:graphic>
          <a:graphicData uri="http://schemas.openxmlformats.org/drawingml/2006/table">
            <a:tbl>
              <a:tblPr firstRow="1" bandRow="1">
                <a:tableStyleId>{5C22544A-7EE6-4342-B048-85BDC9FD1C3A}</a:tableStyleId>
              </a:tblPr>
              <a:tblGrid>
                <a:gridCol w="1452122">
                  <a:extLst>
                    <a:ext uri="{9D8B030D-6E8A-4147-A177-3AD203B41FA5}">
                      <a16:colId xmlns:a16="http://schemas.microsoft.com/office/drawing/2014/main" val="1133946950"/>
                    </a:ext>
                  </a:extLst>
                </a:gridCol>
                <a:gridCol w="1294663">
                  <a:extLst>
                    <a:ext uri="{9D8B030D-6E8A-4147-A177-3AD203B41FA5}">
                      <a16:colId xmlns:a16="http://schemas.microsoft.com/office/drawing/2014/main" val="3252977402"/>
                    </a:ext>
                  </a:extLst>
                </a:gridCol>
                <a:gridCol w="1557094">
                  <a:extLst>
                    <a:ext uri="{9D8B030D-6E8A-4147-A177-3AD203B41FA5}">
                      <a16:colId xmlns:a16="http://schemas.microsoft.com/office/drawing/2014/main" val="1364411760"/>
                    </a:ext>
                  </a:extLst>
                </a:gridCol>
                <a:gridCol w="1565842">
                  <a:extLst>
                    <a:ext uri="{9D8B030D-6E8A-4147-A177-3AD203B41FA5}">
                      <a16:colId xmlns:a16="http://schemas.microsoft.com/office/drawing/2014/main" val="1283512537"/>
                    </a:ext>
                  </a:extLst>
                </a:gridCol>
                <a:gridCol w="1277168">
                  <a:extLst>
                    <a:ext uri="{9D8B030D-6E8A-4147-A177-3AD203B41FA5}">
                      <a16:colId xmlns:a16="http://schemas.microsoft.com/office/drawing/2014/main" val="2042499006"/>
                    </a:ext>
                  </a:extLst>
                </a:gridCol>
                <a:gridCol w="1312159">
                  <a:extLst>
                    <a:ext uri="{9D8B030D-6E8A-4147-A177-3AD203B41FA5}">
                      <a16:colId xmlns:a16="http://schemas.microsoft.com/office/drawing/2014/main" val="3038947332"/>
                    </a:ext>
                  </a:extLst>
                </a:gridCol>
                <a:gridCol w="1679562">
                  <a:extLst>
                    <a:ext uri="{9D8B030D-6E8A-4147-A177-3AD203B41FA5}">
                      <a16:colId xmlns:a16="http://schemas.microsoft.com/office/drawing/2014/main" val="2769461976"/>
                    </a:ext>
                  </a:extLst>
                </a:gridCol>
              </a:tblGrid>
              <a:tr h="492234">
                <a:tc>
                  <a:txBody>
                    <a:bodyPr/>
                    <a:lstStyle/>
                    <a:p>
                      <a:pPr algn="ctr"/>
                      <a:r>
                        <a:rPr lang="en-SG" dirty="0"/>
                        <a:t>13</a:t>
                      </a:r>
                    </a:p>
                  </a:txBody>
                  <a:tcPr/>
                </a:tc>
                <a:tc>
                  <a:txBody>
                    <a:bodyPr/>
                    <a:lstStyle/>
                    <a:p>
                      <a:pPr algn="ctr"/>
                      <a:r>
                        <a:rPr lang="en-SG" dirty="0"/>
                        <a:t>14</a:t>
                      </a:r>
                    </a:p>
                  </a:txBody>
                  <a:tcPr/>
                </a:tc>
                <a:tc>
                  <a:txBody>
                    <a:bodyPr/>
                    <a:lstStyle/>
                    <a:p>
                      <a:pPr algn="ctr"/>
                      <a:r>
                        <a:rPr lang="en-SG" dirty="0"/>
                        <a:t>15</a:t>
                      </a:r>
                    </a:p>
                  </a:txBody>
                  <a:tcPr/>
                </a:tc>
                <a:tc>
                  <a:txBody>
                    <a:bodyPr/>
                    <a:lstStyle/>
                    <a:p>
                      <a:pPr algn="ctr"/>
                      <a:r>
                        <a:rPr lang="en-SG" dirty="0"/>
                        <a:t>16</a:t>
                      </a:r>
                    </a:p>
                  </a:txBody>
                  <a:tcPr/>
                </a:tc>
                <a:tc>
                  <a:txBody>
                    <a:bodyPr/>
                    <a:lstStyle/>
                    <a:p>
                      <a:pPr algn="ctr"/>
                      <a:r>
                        <a:rPr lang="en-SG" dirty="0"/>
                        <a:t>17</a:t>
                      </a:r>
                    </a:p>
                  </a:txBody>
                  <a:tcPr/>
                </a:tc>
                <a:tc>
                  <a:txBody>
                    <a:bodyPr/>
                    <a:lstStyle/>
                    <a:p>
                      <a:pPr algn="ctr"/>
                      <a:r>
                        <a:rPr lang="en-SG" dirty="0"/>
                        <a:t>18</a:t>
                      </a:r>
                    </a:p>
                  </a:txBody>
                  <a:tcPr/>
                </a:tc>
                <a:tc>
                  <a:txBody>
                    <a:bodyPr/>
                    <a:lstStyle/>
                    <a:p>
                      <a:pPr algn="ctr"/>
                      <a:r>
                        <a:rPr lang="en-SG" dirty="0"/>
                        <a:t>19</a:t>
                      </a:r>
                    </a:p>
                  </a:txBody>
                  <a:tcPr/>
                </a:tc>
                <a:extLst>
                  <a:ext uri="{0D108BD9-81ED-4DB2-BD59-A6C34878D82A}">
                    <a16:rowId xmlns:a16="http://schemas.microsoft.com/office/drawing/2014/main" val="3525954196"/>
                  </a:ext>
                </a:extLst>
              </a:tr>
              <a:tr h="1955970">
                <a:tc>
                  <a:txBody>
                    <a:bodyPr/>
                    <a:lstStyle/>
                    <a:p>
                      <a:pPr algn="ctr"/>
                      <a:r>
                        <a:rPr lang="en-SG" dirty="0"/>
                        <a:t>ACK Lost,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First sequence number within the window</a:t>
                      </a:r>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ACK RCV,</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Second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Third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Fourth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Fifth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Sixth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algn="ctr"/>
                      <a:r>
                        <a:rPr lang="en-SG" dirty="0"/>
                        <a:t>Next Packet to Transmit</a:t>
                      </a:r>
                    </a:p>
                  </a:txBody>
                  <a:tcPr/>
                </a:tc>
                <a:extLst>
                  <a:ext uri="{0D108BD9-81ED-4DB2-BD59-A6C34878D82A}">
                    <a16:rowId xmlns:a16="http://schemas.microsoft.com/office/drawing/2014/main" val="3647426982"/>
                  </a:ext>
                </a:extLst>
              </a:tr>
            </a:tbl>
          </a:graphicData>
        </a:graphic>
      </p:graphicFrame>
      <p:sp>
        <p:nvSpPr>
          <p:cNvPr id="4" name="TextBox 3">
            <a:extLst>
              <a:ext uri="{FF2B5EF4-FFF2-40B4-BE49-F238E27FC236}">
                <a16:creationId xmlns:a16="http://schemas.microsoft.com/office/drawing/2014/main" id="{14A5935D-04B6-2249-BA3C-70C2C4941246}"/>
              </a:ext>
            </a:extLst>
          </p:cNvPr>
          <p:cNvSpPr txBox="1"/>
          <p:nvPr/>
        </p:nvSpPr>
        <p:spPr>
          <a:xfrm>
            <a:off x="4437088" y="6163162"/>
            <a:ext cx="4613955" cy="369332"/>
          </a:xfrm>
          <a:prstGeom prst="rect">
            <a:avLst/>
          </a:prstGeom>
          <a:noFill/>
        </p:spPr>
        <p:txBody>
          <a:bodyPr wrap="none" rtlCol="0">
            <a:spAutoFit/>
          </a:bodyPr>
          <a:lstStyle/>
          <a:p>
            <a:r>
              <a:rPr lang="en-US" dirty="0"/>
              <a:t>5 bits -&gt; 2^5 sequence numbers -&gt; seq# 0 to 31</a:t>
            </a:r>
          </a:p>
        </p:txBody>
      </p:sp>
      <p:cxnSp>
        <p:nvCxnSpPr>
          <p:cNvPr id="6" name="Straight Connector 5">
            <a:extLst>
              <a:ext uri="{FF2B5EF4-FFF2-40B4-BE49-F238E27FC236}">
                <a16:creationId xmlns:a16="http://schemas.microsoft.com/office/drawing/2014/main" id="{3A214C66-5691-B14D-88F4-BC514E4F6CD5}"/>
              </a:ext>
            </a:extLst>
          </p:cNvPr>
          <p:cNvCxnSpPr>
            <a:cxnSpLocks/>
          </p:cNvCxnSpPr>
          <p:nvPr/>
        </p:nvCxnSpPr>
        <p:spPr>
          <a:xfrm flipH="1">
            <a:off x="1838443" y="2863122"/>
            <a:ext cx="84687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E6EB155-2A01-644E-88A5-67E7D226883F}"/>
              </a:ext>
            </a:extLst>
          </p:cNvPr>
          <p:cNvCxnSpPr>
            <a:cxnSpLocks/>
          </p:cNvCxnSpPr>
          <p:nvPr/>
        </p:nvCxnSpPr>
        <p:spPr>
          <a:xfrm flipH="1">
            <a:off x="1753674" y="6035382"/>
            <a:ext cx="855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6F027A5-8E84-7D4E-99C5-B8820D84FB9B}"/>
              </a:ext>
            </a:extLst>
          </p:cNvPr>
          <p:cNvCxnSpPr>
            <a:cxnSpLocks/>
          </p:cNvCxnSpPr>
          <p:nvPr/>
        </p:nvCxnSpPr>
        <p:spPr>
          <a:xfrm>
            <a:off x="1790316" y="2863122"/>
            <a:ext cx="0" cy="31722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96FF14-1B09-6B49-9069-C78DADA5A10B}"/>
              </a:ext>
            </a:extLst>
          </p:cNvPr>
          <p:cNvCxnSpPr>
            <a:cxnSpLocks/>
          </p:cNvCxnSpPr>
          <p:nvPr/>
        </p:nvCxnSpPr>
        <p:spPr>
          <a:xfrm>
            <a:off x="10307228" y="2863122"/>
            <a:ext cx="0" cy="31722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22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EDC91-0D9E-429F-A2FF-1BF7D2BFA9E3}"/>
              </a:ext>
            </a:extLst>
          </p:cNvPr>
          <p:cNvSpPr>
            <a:spLocks noGrp="1"/>
          </p:cNvSpPr>
          <p:nvPr>
            <p:ph idx="1"/>
          </p:nvPr>
        </p:nvSpPr>
        <p:spPr>
          <a:xfrm>
            <a:off x="838200" y="510172"/>
            <a:ext cx="10515600" cy="5537701"/>
          </a:xfrm>
        </p:spPr>
        <p:txBody>
          <a:bodyPr>
            <a:normAutofit/>
          </a:bodyPr>
          <a:lstStyle/>
          <a:p>
            <a:pPr marL="0" indent="0">
              <a:buNone/>
            </a:pPr>
            <a:r>
              <a:rPr lang="en-SG" dirty="0"/>
              <a:t>A Go-Back-N sender just receives an ACK packet with sequence number 14. This ACK number falls within sender’s window. Sender’s window size is 6. Every packet embeds a 𝑘-bit sequence number field. Which of the following definitely CANNOT be the sequence number of the next packet transmitted by the sender? </a:t>
            </a:r>
          </a:p>
          <a:p>
            <a:pPr marL="0" indent="0">
              <a:buNone/>
            </a:pPr>
            <a:endParaRPr lang="en-SG" dirty="0"/>
          </a:p>
          <a:p>
            <a:pPr marL="0" indent="0">
              <a:buNone/>
            </a:pPr>
            <a:r>
              <a:rPr lang="en-SG" dirty="0">
                <a:solidFill>
                  <a:srgbClr val="FF0000"/>
                </a:solidFill>
              </a:rPr>
              <a:t>A. 9</a:t>
            </a:r>
          </a:p>
          <a:p>
            <a:pPr marL="0" indent="0">
              <a:buNone/>
            </a:pPr>
            <a:r>
              <a:rPr lang="en-SG" dirty="0"/>
              <a:t>B. 4</a:t>
            </a:r>
          </a:p>
          <a:p>
            <a:pPr marL="0" indent="0">
              <a:buNone/>
            </a:pPr>
            <a:r>
              <a:rPr lang="en-SG" dirty="0"/>
              <a:t>C. 15</a:t>
            </a:r>
          </a:p>
          <a:p>
            <a:pPr marL="0" indent="0">
              <a:buNone/>
            </a:pPr>
            <a:r>
              <a:rPr lang="en-SG" dirty="0"/>
              <a:t>D. 19</a:t>
            </a:r>
          </a:p>
          <a:p>
            <a:pPr marL="0" indent="0">
              <a:buNone/>
            </a:pPr>
            <a:r>
              <a:rPr lang="en-SG" dirty="0"/>
              <a:t>E. 20</a:t>
            </a:r>
          </a:p>
        </p:txBody>
      </p:sp>
      <p:graphicFrame>
        <p:nvGraphicFramePr>
          <p:cNvPr id="2" name="Table 2">
            <a:extLst>
              <a:ext uri="{FF2B5EF4-FFF2-40B4-BE49-F238E27FC236}">
                <a16:creationId xmlns:a16="http://schemas.microsoft.com/office/drawing/2014/main" id="{F6132290-F24C-4F07-BF1D-7E43335E31CA}"/>
              </a:ext>
            </a:extLst>
          </p:cNvPr>
          <p:cNvGraphicFramePr>
            <a:graphicFrameLocks noGrp="1"/>
          </p:cNvGraphicFramePr>
          <p:nvPr>
            <p:extLst>
              <p:ext uri="{D42A27DB-BD31-4B8C-83A1-F6EECF244321}">
                <p14:modId xmlns:p14="http://schemas.microsoft.com/office/powerpoint/2010/main" val="2578633880"/>
              </p:ext>
            </p:extLst>
          </p:nvPr>
        </p:nvGraphicFramePr>
        <p:xfrm>
          <a:off x="1796715" y="3121779"/>
          <a:ext cx="10220443" cy="2502766"/>
        </p:xfrm>
        <a:graphic>
          <a:graphicData uri="http://schemas.openxmlformats.org/drawingml/2006/table">
            <a:tbl>
              <a:tblPr firstRow="1" bandRow="1">
                <a:tableStyleId>{5C22544A-7EE6-4342-B048-85BDC9FD1C3A}</a:tableStyleId>
              </a:tblPr>
              <a:tblGrid>
                <a:gridCol w="1463843">
                  <a:extLst>
                    <a:ext uri="{9D8B030D-6E8A-4147-A177-3AD203B41FA5}">
                      <a16:colId xmlns:a16="http://schemas.microsoft.com/office/drawing/2014/main" val="1133946950"/>
                    </a:ext>
                  </a:extLst>
                </a:gridCol>
                <a:gridCol w="1305113">
                  <a:extLst>
                    <a:ext uri="{9D8B030D-6E8A-4147-A177-3AD203B41FA5}">
                      <a16:colId xmlns:a16="http://schemas.microsoft.com/office/drawing/2014/main" val="3252977402"/>
                    </a:ext>
                  </a:extLst>
                </a:gridCol>
                <a:gridCol w="1569662">
                  <a:extLst>
                    <a:ext uri="{9D8B030D-6E8A-4147-A177-3AD203B41FA5}">
                      <a16:colId xmlns:a16="http://schemas.microsoft.com/office/drawing/2014/main" val="1364411760"/>
                    </a:ext>
                  </a:extLst>
                </a:gridCol>
                <a:gridCol w="1578481">
                  <a:extLst>
                    <a:ext uri="{9D8B030D-6E8A-4147-A177-3AD203B41FA5}">
                      <a16:colId xmlns:a16="http://schemas.microsoft.com/office/drawing/2014/main" val="1283512537"/>
                    </a:ext>
                  </a:extLst>
                </a:gridCol>
                <a:gridCol w="1287477">
                  <a:extLst>
                    <a:ext uri="{9D8B030D-6E8A-4147-A177-3AD203B41FA5}">
                      <a16:colId xmlns:a16="http://schemas.microsoft.com/office/drawing/2014/main" val="2042499006"/>
                    </a:ext>
                  </a:extLst>
                </a:gridCol>
                <a:gridCol w="1322749">
                  <a:extLst>
                    <a:ext uri="{9D8B030D-6E8A-4147-A177-3AD203B41FA5}">
                      <a16:colId xmlns:a16="http://schemas.microsoft.com/office/drawing/2014/main" val="3038947332"/>
                    </a:ext>
                  </a:extLst>
                </a:gridCol>
                <a:gridCol w="1693118">
                  <a:extLst>
                    <a:ext uri="{9D8B030D-6E8A-4147-A177-3AD203B41FA5}">
                      <a16:colId xmlns:a16="http://schemas.microsoft.com/office/drawing/2014/main" val="2769461976"/>
                    </a:ext>
                  </a:extLst>
                </a:gridCol>
              </a:tblGrid>
              <a:tr h="491086">
                <a:tc>
                  <a:txBody>
                    <a:bodyPr/>
                    <a:lstStyle/>
                    <a:p>
                      <a:pPr algn="ctr"/>
                      <a:r>
                        <a:rPr lang="en-SG" dirty="0"/>
                        <a:t>14</a:t>
                      </a:r>
                    </a:p>
                  </a:txBody>
                  <a:tcPr/>
                </a:tc>
                <a:tc>
                  <a:txBody>
                    <a:bodyPr/>
                    <a:lstStyle/>
                    <a:p>
                      <a:pPr algn="ctr"/>
                      <a:r>
                        <a:rPr lang="en-SG" dirty="0"/>
                        <a:t>15</a:t>
                      </a:r>
                    </a:p>
                  </a:txBody>
                  <a:tcPr/>
                </a:tc>
                <a:tc>
                  <a:txBody>
                    <a:bodyPr/>
                    <a:lstStyle/>
                    <a:p>
                      <a:pPr algn="ctr"/>
                      <a:r>
                        <a:rPr lang="en-SG" dirty="0"/>
                        <a:t>16</a:t>
                      </a:r>
                    </a:p>
                  </a:txBody>
                  <a:tcPr/>
                </a:tc>
                <a:tc>
                  <a:txBody>
                    <a:bodyPr/>
                    <a:lstStyle/>
                    <a:p>
                      <a:pPr algn="ctr"/>
                      <a:r>
                        <a:rPr lang="en-SG" dirty="0"/>
                        <a:t>17</a:t>
                      </a:r>
                    </a:p>
                  </a:txBody>
                  <a:tcPr/>
                </a:tc>
                <a:tc>
                  <a:txBody>
                    <a:bodyPr/>
                    <a:lstStyle/>
                    <a:p>
                      <a:pPr algn="ctr"/>
                      <a:r>
                        <a:rPr lang="en-SG" dirty="0"/>
                        <a:t>18</a:t>
                      </a:r>
                    </a:p>
                  </a:txBody>
                  <a:tcPr/>
                </a:tc>
                <a:tc>
                  <a:txBody>
                    <a:bodyPr/>
                    <a:lstStyle/>
                    <a:p>
                      <a:pPr algn="ctr"/>
                      <a:r>
                        <a:rPr lang="en-SG" dirty="0"/>
                        <a:t>19</a:t>
                      </a:r>
                    </a:p>
                  </a:txBody>
                  <a:tcPr/>
                </a:tc>
                <a:tc>
                  <a:txBody>
                    <a:bodyPr/>
                    <a:lstStyle/>
                    <a:p>
                      <a:pPr algn="ctr"/>
                      <a:r>
                        <a:rPr lang="en-SG" dirty="0"/>
                        <a:t>20</a:t>
                      </a:r>
                    </a:p>
                  </a:txBody>
                  <a:tcPr/>
                </a:tc>
                <a:extLst>
                  <a:ext uri="{0D108BD9-81ED-4DB2-BD59-A6C34878D82A}">
                    <a16:rowId xmlns:a16="http://schemas.microsoft.com/office/drawing/2014/main" val="3525954196"/>
                  </a:ext>
                </a:extLst>
              </a:tr>
              <a:tr h="1591165">
                <a:tc>
                  <a:txBody>
                    <a:bodyPr/>
                    <a:lstStyle/>
                    <a:p>
                      <a:pPr algn="ctr"/>
                      <a:r>
                        <a:rPr lang="en-SG" dirty="0"/>
                        <a:t>ACK RCV,</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First sequence number within the window</a:t>
                      </a:r>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Second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Third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Fourth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Fifth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Sixth sequence number within the window</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p>
                      <a:pPr algn="ctr"/>
                      <a:endParaRPr lang="en-SG" dirty="0"/>
                    </a:p>
                  </a:txBody>
                  <a:tcPr/>
                </a:tc>
                <a:tc>
                  <a:txBody>
                    <a:bodyPr/>
                    <a:lstStyle/>
                    <a:p>
                      <a:pPr algn="ctr"/>
                      <a:r>
                        <a:rPr lang="en-SG" dirty="0"/>
                        <a:t>Next Packet to Transmit</a:t>
                      </a:r>
                    </a:p>
                  </a:txBody>
                  <a:tcPr/>
                </a:tc>
                <a:extLst>
                  <a:ext uri="{0D108BD9-81ED-4DB2-BD59-A6C34878D82A}">
                    <a16:rowId xmlns:a16="http://schemas.microsoft.com/office/drawing/2014/main" val="3647426982"/>
                  </a:ext>
                </a:extLst>
              </a:tr>
            </a:tbl>
          </a:graphicData>
        </a:graphic>
      </p:graphicFrame>
      <p:sp>
        <p:nvSpPr>
          <p:cNvPr id="4" name="Rectangle 3">
            <a:extLst>
              <a:ext uri="{FF2B5EF4-FFF2-40B4-BE49-F238E27FC236}">
                <a16:creationId xmlns:a16="http://schemas.microsoft.com/office/drawing/2014/main" id="{2724A5AB-09CE-C448-86C0-68766D4C966E}"/>
              </a:ext>
            </a:extLst>
          </p:cNvPr>
          <p:cNvSpPr/>
          <p:nvPr/>
        </p:nvSpPr>
        <p:spPr>
          <a:xfrm>
            <a:off x="1796715" y="2908092"/>
            <a:ext cx="8636439" cy="2833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7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Pipelined Protocols</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1569660"/>
          </a:xfrm>
          <a:prstGeom prst="rect">
            <a:avLst/>
          </a:prstGeom>
          <a:noFill/>
        </p:spPr>
        <p:txBody>
          <a:bodyPr wrap="square" rtlCol="0">
            <a:spAutoFit/>
          </a:bodyPr>
          <a:lstStyle/>
          <a:p>
            <a:pPr marL="342900" indent="-342900">
              <a:buFont typeface="Arial" panose="020B0604020202020204" pitchFamily="34" charset="0"/>
              <a:buChar char="•"/>
            </a:pPr>
            <a:r>
              <a:rPr lang="en-SG" sz="2400" dirty="0"/>
              <a:t>Same channel assumptions as </a:t>
            </a:r>
            <a:r>
              <a:rPr lang="en-SG" sz="2400" dirty="0" err="1"/>
              <a:t>rdt</a:t>
            </a:r>
            <a:r>
              <a:rPr lang="en-SG" sz="2400" dirty="0"/>
              <a:t> 3.0</a:t>
            </a:r>
          </a:p>
          <a:p>
            <a:pPr marL="342900" indent="-342900">
              <a:buFont typeface="Arial" panose="020B0604020202020204" pitchFamily="34" charset="0"/>
              <a:buChar char="•"/>
            </a:pPr>
            <a:r>
              <a:rPr lang="en-SG" sz="2400" dirty="0"/>
              <a:t>Aim to increase </a:t>
            </a:r>
            <a:r>
              <a:rPr lang="en-SG" sz="2400" b="1" dirty="0">
                <a:highlight>
                  <a:srgbClr val="FFFF00"/>
                </a:highlight>
              </a:rPr>
              <a:t>utilization</a:t>
            </a:r>
            <a:r>
              <a:rPr lang="en-SG" sz="2400" dirty="0">
                <a:highlight>
                  <a:srgbClr val="FFFF00"/>
                </a:highlight>
              </a:rPr>
              <a:t> of link</a:t>
            </a:r>
          </a:p>
          <a:p>
            <a:pPr marL="342900" indent="-342900">
              <a:buFont typeface="Arial" panose="020B0604020202020204" pitchFamily="34" charset="0"/>
              <a:buChar char="•"/>
            </a:pPr>
            <a:r>
              <a:rPr lang="en-SG" sz="2400" dirty="0">
                <a:highlight>
                  <a:srgbClr val="FFFF00"/>
                </a:highlight>
              </a:rPr>
              <a:t>Range of seq # </a:t>
            </a:r>
            <a:r>
              <a:rPr lang="en-SG" sz="2400" dirty="0"/>
              <a:t>needs to be </a:t>
            </a:r>
            <a:r>
              <a:rPr lang="en-SG" sz="2400" dirty="0">
                <a:highlight>
                  <a:srgbClr val="FFFF00"/>
                </a:highlight>
              </a:rPr>
              <a:t>increased</a:t>
            </a:r>
            <a:r>
              <a:rPr lang="en-SG" sz="2400" dirty="0"/>
              <a:t> </a:t>
            </a:r>
          </a:p>
          <a:p>
            <a:pPr marL="800100" lvl="1" indent="-342900">
              <a:buFont typeface="Arial" panose="020B0604020202020204" pitchFamily="34" charset="0"/>
              <a:buChar char="•"/>
            </a:pPr>
            <a:endParaRPr lang="en-SG" sz="2400" dirty="0"/>
          </a:p>
        </p:txBody>
      </p:sp>
      <p:pic>
        <p:nvPicPr>
          <p:cNvPr id="6" name="Picture 5">
            <a:extLst>
              <a:ext uri="{FF2B5EF4-FFF2-40B4-BE49-F238E27FC236}">
                <a16:creationId xmlns:a16="http://schemas.microsoft.com/office/drawing/2014/main" id="{AAEF89C2-AB89-48F8-9288-69540B514191}"/>
              </a:ext>
            </a:extLst>
          </p:cNvPr>
          <p:cNvPicPr>
            <a:picLocks noChangeAspect="1"/>
          </p:cNvPicPr>
          <p:nvPr/>
        </p:nvPicPr>
        <p:blipFill>
          <a:blip r:embed="rId3"/>
          <a:stretch>
            <a:fillRect/>
          </a:stretch>
        </p:blipFill>
        <p:spPr>
          <a:xfrm>
            <a:off x="609600" y="2593029"/>
            <a:ext cx="10744200" cy="3714750"/>
          </a:xfrm>
          <a:prstGeom prst="rect">
            <a:avLst/>
          </a:prstGeom>
        </p:spPr>
      </p:pic>
      <p:cxnSp>
        <p:nvCxnSpPr>
          <p:cNvPr id="4" name="Straight Connector 3">
            <a:extLst>
              <a:ext uri="{FF2B5EF4-FFF2-40B4-BE49-F238E27FC236}">
                <a16:creationId xmlns:a16="http://schemas.microsoft.com/office/drawing/2014/main" id="{13154E64-6EE4-5744-BBF5-6918ED02758D}"/>
              </a:ext>
            </a:extLst>
          </p:cNvPr>
          <p:cNvCxnSpPr/>
          <p:nvPr/>
        </p:nvCxnSpPr>
        <p:spPr>
          <a:xfrm>
            <a:off x="7450111" y="629587"/>
            <a:ext cx="0" cy="1963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B79526-8E57-294F-9D6D-501E45C12174}"/>
              </a:ext>
            </a:extLst>
          </p:cNvPr>
          <p:cNvCxnSpPr/>
          <p:nvPr/>
        </p:nvCxnSpPr>
        <p:spPr>
          <a:xfrm>
            <a:off x="9416321" y="629587"/>
            <a:ext cx="0" cy="1963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9041B62-16D1-B043-BA0E-85D54B5CC91E}"/>
              </a:ext>
            </a:extLst>
          </p:cNvPr>
          <p:cNvCxnSpPr/>
          <p:nvPr/>
        </p:nvCxnSpPr>
        <p:spPr>
          <a:xfrm>
            <a:off x="7450111" y="794479"/>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9565D36-52BB-C841-96BA-BA264538FF55}"/>
              </a:ext>
            </a:extLst>
          </p:cNvPr>
          <p:cNvSpPr txBox="1"/>
          <p:nvPr/>
        </p:nvSpPr>
        <p:spPr>
          <a:xfrm>
            <a:off x="6761234" y="609813"/>
            <a:ext cx="656398" cy="369332"/>
          </a:xfrm>
          <a:prstGeom prst="rect">
            <a:avLst/>
          </a:prstGeom>
          <a:noFill/>
        </p:spPr>
        <p:txBody>
          <a:bodyPr wrap="none" rtlCol="0">
            <a:spAutoFit/>
          </a:bodyPr>
          <a:lstStyle/>
          <a:p>
            <a:r>
              <a:rPr lang="en-US" dirty="0"/>
              <a:t>pkt 0</a:t>
            </a:r>
          </a:p>
        </p:txBody>
      </p:sp>
      <p:sp>
        <p:nvSpPr>
          <p:cNvPr id="17" name="TextBox 16">
            <a:extLst>
              <a:ext uri="{FF2B5EF4-FFF2-40B4-BE49-F238E27FC236}">
                <a16:creationId xmlns:a16="http://schemas.microsoft.com/office/drawing/2014/main" id="{04A77ABE-C715-004C-99C1-964B72E2685E}"/>
              </a:ext>
            </a:extLst>
          </p:cNvPr>
          <p:cNvSpPr txBox="1"/>
          <p:nvPr/>
        </p:nvSpPr>
        <p:spPr>
          <a:xfrm>
            <a:off x="6744994" y="1141052"/>
            <a:ext cx="656398" cy="369332"/>
          </a:xfrm>
          <a:prstGeom prst="rect">
            <a:avLst/>
          </a:prstGeom>
          <a:noFill/>
        </p:spPr>
        <p:txBody>
          <a:bodyPr wrap="none" rtlCol="0">
            <a:spAutoFit/>
          </a:bodyPr>
          <a:lstStyle/>
          <a:p>
            <a:r>
              <a:rPr lang="en-US" dirty="0"/>
              <a:t>pkt 1</a:t>
            </a:r>
          </a:p>
        </p:txBody>
      </p:sp>
      <p:sp>
        <p:nvSpPr>
          <p:cNvPr id="21" name="TextBox 20">
            <a:extLst>
              <a:ext uri="{FF2B5EF4-FFF2-40B4-BE49-F238E27FC236}">
                <a16:creationId xmlns:a16="http://schemas.microsoft.com/office/drawing/2014/main" id="{A0E695F2-A984-C244-9218-2B041EEF7E75}"/>
              </a:ext>
            </a:extLst>
          </p:cNvPr>
          <p:cNvSpPr txBox="1"/>
          <p:nvPr/>
        </p:nvSpPr>
        <p:spPr>
          <a:xfrm>
            <a:off x="6762282" y="1784486"/>
            <a:ext cx="656398" cy="369332"/>
          </a:xfrm>
          <a:prstGeom prst="rect">
            <a:avLst/>
          </a:prstGeom>
          <a:noFill/>
        </p:spPr>
        <p:txBody>
          <a:bodyPr wrap="none" rtlCol="0">
            <a:spAutoFit/>
          </a:bodyPr>
          <a:lstStyle/>
          <a:p>
            <a:r>
              <a:rPr lang="en-US" dirty="0"/>
              <a:t>pkt 0</a:t>
            </a:r>
          </a:p>
        </p:txBody>
      </p:sp>
      <p:cxnSp>
        <p:nvCxnSpPr>
          <p:cNvPr id="19" name="Straight Arrow Connector 18">
            <a:extLst>
              <a:ext uri="{FF2B5EF4-FFF2-40B4-BE49-F238E27FC236}">
                <a16:creationId xmlns:a16="http://schemas.microsoft.com/office/drawing/2014/main" id="{C841812A-37C0-4C40-90F1-3FE3F10514CA}"/>
              </a:ext>
            </a:extLst>
          </p:cNvPr>
          <p:cNvCxnSpPr>
            <a:cxnSpLocks/>
          </p:cNvCxnSpPr>
          <p:nvPr/>
        </p:nvCxnSpPr>
        <p:spPr>
          <a:xfrm flipH="1">
            <a:off x="7450111" y="1062444"/>
            <a:ext cx="1921239" cy="275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46A412-719B-2149-B0A6-A8006C3162D9}"/>
              </a:ext>
            </a:extLst>
          </p:cNvPr>
          <p:cNvCxnSpPr/>
          <p:nvPr/>
        </p:nvCxnSpPr>
        <p:spPr>
          <a:xfrm>
            <a:off x="7466351" y="1373113"/>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F509608-995D-264A-8753-4BF3D70B4E11}"/>
              </a:ext>
            </a:extLst>
          </p:cNvPr>
          <p:cNvCxnSpPr>
            <a:cxnSpLocks/>
          </p:cNvCxnSpPr>
          <p:nvPr/>
        </p:nvCxnSpPr>
        <p:spPr>
          <a:xfrm flipH="1">
            <a:off x="7433872" y="1646906"/>
            <a:ext cx="1921239" cy="275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187B7C-D7DC-504C-8E80-803FAF82CA38}"/>
              </a:ext>
            </a:extLst>
          </p:cNvPr>
          <p:cNvCxnSpPr/>
          <p:nvPr/>
        </p:nvCxnSpPr>
        <p:spPr>
          <a:xfrm>
            <a:off x="7466351" y="1954384"/>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52D4DA7-7D27-E448-92FB-99876C0D1CF5}"/>
              </a:ext>
            </a:extLst>
          </p:cNvPr>
          <p:cNvSpPr txBox="1"/>
          <p:nvPr/>
        </p:nvSpPr>
        <p:spPr>
          <a:xfrm>
            <a:off x="9477531" y="830692"/>
            <a:ext cx="729623" cy="369332"/>
          </a:xfrm>
          <a:prstGeom prst="rect">
            <a:avLst/>
          </a:prstGeom>
          <a:noFill/>
        </p:spPr>
        <p:txBody>
          <a:bodyPr wrap="none" rtlCol="0">
            <a:spAutoFit/>
          </a:bodyPr>
          <a:lstStyle/>
          <a:p>
            <a:r>
              <a:rPr lang="en-US" dirty="0"/>
              <a:t>ACK 0</a:t>
            </a:r>
          </a:p>
        </p:txBody>
      </p:sp>
      <p:sp>
        <p:nvSpPr>
          <p:cNvPr id="29" name="TextBox 28">
            <a:extLst>
              <a:ext uri="{FF2B5EF4-FFF2-40B4-BE49-F238E27FC236}">
                <a16:creationId xmlns:a16="http://schemas.microsoft.com/office/drawing/2014/main" id="{5A4F0353-A658-1A44-96DE-F4CB2CE8F058}"/>
              </a:ext>
            </a:extLst>
          </p:cNvPr>
          <p:cNvSpPr txBox="1"/>
          <p:nvPr/>
        </p:nvSpPr>
        <p:spPr>
          <a:xfrm>
            <a:off x="9507613" y="1426642"/>
            <a:ext cx="729623" cy="369332"/>
          </a:xfrm>
          <a:prstGeom prst="rect">
            <a:avLst/>
          </a:prstGeom>
          <a:noFill/>
        </p:spPr>
        <p:txBody>
          <a:bodyPr wrap="none" rtlCol="0">
            <a:spAutoFit/>
          </a:bodyPr>
          <a:lstStyle/>
          <a:p>
            <a:r>
              <a:rPr lang="en-US" dirty="0"/>
              <a:t>ACK 1</a:t>
            </a:r>
          </a:p>
        </p:txBody>
      </p:sp>
      <p:sp>
        <p:nvSpPr>
          <p:cNvPr id="9" name="TextBox 8">
            <a:extLst>
              <a:ext uri="{FF2B5EF4-FFF2-40B4-BE49-F238E27FC236}">
                <a16:creationId xmlns:a16="http://schemas.microsoft.com/office/drawing/2014/main" id="{2FF8AC61-9190-2C46-8A39-FEEAE67AC22B}"/>
              </a:ext>
            </a:extLst>
          </p:cNvPr>
          <p:cNvSpPr txBox="1"/>
          <p:nvPr/>
        </p:nvSpPr>
        <p:spPr>
          <a:xfrm>
            <a:off x="7679644" y="203075"/>
            <a:ext cx="1507144" cy="369332"/>
          </a:xfrm>
          <a:prstGeom prst="rect">
            <a:avLst/>
          </a:prstGeom>
          <a:noFill/>
        </p:spPr>
        <p:txBody>
          <a:bodyPr wrap="none" rtlCol="0">
            <a:spAutoFit/>
          </a:bodyPr>
          <a:lstStyle/>
          <a:p>
            <a:r>
              <a:rPr lang="en-US" dirty="0"/>
              <a:t>Stop-and-wait</a:t>
            </a:r>
          </a:p>
        </p:txBody>
      </p:sp>
    </p:spTree>
    <p:extLst>
      <p:ext uri="{BB962C8B-B14F-4D97-AF65-F5344CB8AC3E}">
        <p14:creationId xmlns:p14="http://schemas.microsoft.com/office/powerpoint/2010/main" val="3571788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Pipelined Protocols</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1569660"/>
          </a:xfrm>
          <a:prstGeom prst="rect">
            <a:avLst/>
          </a:prstGeom>
          <a:noFill/>
        </p:spPr>
        <p:txBody>
          <a:bodyPr wrap="square" rtlCol="0">
            <a:spAutoFit/>
          </a:bodyPr>
          <a:lstStyle/>
          <a:p>
            <a:pPr marL="342900" indent="-342900">
              <a:buFont typeface="Arial" panose="020B0604020202020204" pitchFamily="34" charset="0"/>
              <a:buChar char="•"/>
            </a:pPr>
            <a:r>
              <a:rPr lang="en-SG" sz="2400" dirty="0"/>
              <a:t>Same channel assumptions as </a:t>
            </a:r>
            <a:r>
              <a:rPr lang="en-SG" sz="2400" dirty="0" err="1"/>
              <a:t>rdt</a:t>
            </a:r>
            <a:r>
              <a:rPr lang="en-SG" sz="2400" dirty="0"/>
              <a:t> 3.0</a:t>
            </a:r>
          </a:p>
          <a:p>
            <a:pPr marL="342900" indent="-342900">
              <a:buFont typeface="Arial" panose="020B0604020202020204" pitchFamily="34" charset="0"/>
              <a:buChar char="•"/>
            </a:pPr>
            <a:r>
              <a:rPr lang="en-SG" sz="2400" dirty="0"/>
              <a:t>Aim to increase </a:t>
            </a:r>
            <a:r>
              <a:rPr lang="en-SG" sz="2400" b="1" dirty="0">
                <a:highlight>
                  <a:srgbClr val="FFFF00"/>
                </a:highlight>
              </a:rPr>
              <a:t>utilization</a:t>
            </a:r>
            <a:r>
              <a:rPr lang="en-SG" sz="2400" dirty="0">
                <a:highlight>
                  <a:srgbClr val="FFFF00"/>
                </a:highlight>
              </a:rPr>
              <a:t> of link</a:t>
            </a:r>
          </a:p>
          <a:p>
            <a:pPr marL="342900" indent="-342900">
              <a:buFont typeface="Arial" panose="020B0604020202020204" pitchFamily="34" charset="0"/>
              <a:buChar char="•"/>
            </a:pPr>
            <a:r>
              <a:rPr lang="en-SG" sz="2400" dirty="0">
                <a:highlight>
                  <a:srgbClr val="FFFF00"/>
                </a:highlight>
              </a:rPr>
              <a:t>Range of seq # </a:t>
            </a:r>
            <a:r>
              <a:rPr lang="en-SG" sz="2400" dirty="0"/>
              <a:t>needs to be </a:t>
            </a:r>
            <a:r>
              <a:rPr lang="en-SG" sz="2400" dirty="0">
                <a:highlight>
                  <a:srgbClr val="FFFF00"/>
                </a:highlight>
              </a:rPr>
              <a:t>increased</a:t>
            </a:r>
            <a:r>
              <a:rPr lang="en-SG" sz="2400" dirty="0"/>
              <a:t> </a:t>
            </a:r>
          </a:p>
          <a:p>
            <a:pPr marL="800100" lvl="1" indent="-342900">
              <a:buFont typeface="Arial" panose="020B0604020202020204" pitchFamily="34" charset="0"/>
              <a:buChar char="•"/>
            </a:pPr>
            <a:endParaRPr lang="en-SG" sz="2400" dirty="0"/>
          </a:p>
        </p:txBody>
      </p:sp>
      <p:pic>
        <p:nvPicPr>
          <p:cNvPr id="6" name="Picture 5">
            <a:extLst>
              <a:ext uri="{FF2B5EF4-FFF2-40B4-BE49-F238E27FC236}">
                <a16:creationId xmlns:a16="http://schemas.microsoft.com/office/drawing/2014/main" id="{AAEF89C2-AB89-48F8-9288-69540B514191}"/>
              </a:ext>
            </a:extLst>
          </p:cNvPr>
          <p:cNvPicPr>
            <a:picLocks noChangeAspect="1"/>
          </p:cNvPicPr>
          <p:nvPr/>
        </p:nvPicPr>
        <p:blipFill>
          <a:blip r:embed="rId3"/>
          <a:stretch>
            <a:fillRect/>
          </a:stretch>
        </p:blipFill>
        <p:spPr>
          <a:xfrm>
            <a:off x="609600" y="2593029"/>
            <a:ext cx="10744200" cy="3714750"/>
          </a:xfrm>
          <a:prstGeom prst="rect">
            <a:avLst/>
          </a:prstGeom>
        </p:spPr>
      </p:pic>
      <p:cxnSp>
        <p:nvCxnSpPr>
          <p:cNvPr id="4" name="Straight Connector 3">
            <a:extLst>
              <a:ext uri="{FF2B5EF4-FFF2-40B4-BE49-F238E27FC236}">
                <a16:creationId xmlns:a16="http://schemas.microsoft.com/office/drawing/2014/main" id="{13154E64-6EE4-5744-BBF5-6918ED02758D}"/>
              </a:ext>
            </a:extLst>
          </p:cNvPr>
          <p:cNvCxnSpPr/>
          <p:nvPr/>
        </p:nvCxnSpPr>
        <p:spPr>
          <a:xfrm>
            <a:off x="7450111" y="629587"/>
            <a:ext cx="0" cy="1963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B79526-8E57-294F-9D6D-501E45C12174}"/>
              </a:ext>
            </a:extLst>
          </p:cNvPr>
          <p:cNvCxnSpPr/>
          <p:nvPr/>
        </p:nvCxnSpPr>
        <p:spPr>
          <a:xfrm>
            <a:off x="9416321" y="629587"/>
            <a:ext cx="0" cy="1963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9041B62-16D1-B043-BA0E-85D54B5CC91E}"/>
              </a:ext>
            </a:extLst>
          </p:cNvPr>
          <p:cNvCxnSpPr/>
          <p:nvPr/>
        </p:nvCxnSpPr>
        <p:spPr>
          <a:xfrm>
            <a:off x="7450111" y="794479"/>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B2358D5-A6EB-824D-96A6-479AB49D4E77}"/>
              </a:ext>
            </a:extLst>
          </p:cNvPr>
          <p:cNvCxnSpPr/>
          <p:nvPr/>
        </p:nvCxnSpPr>
        <p:spPr>
          <a:xfrm>
            <a:off x="7482591" y="1021829"/>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066DD5-E2C5-DD4A-92CC-AEB21B27BBF6}"/>
              </a:ext>
            </a:extLst>
          </p:cNvPr>
          <p:cNvCxnSpPr/>
          <p:nvPr/>
        </p:nvCxnSpPr>
        <p:spPr>
          <a:xfrm>
            <a:off x="7482591" y="1249179"/>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5B4F60-BE91-4A47-84CF-758960BFF1D6}"/>
              </a:ext>
            </a:extLst>
          </p:cNvPr>
          <p:cNvCxnSpPr/>
          <p:nvPr/>
        </p:nvCxnSpPr>
        <p:spPr>
          <a:xfrm>
            <a:off x="7482591" y="1472880"/>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9565D36-52BB-C841-96BA-BA264538FF55}"/>
              </a:ext>
            </a:extLst>
          </p:cNvPr>
          <p:cNvSpPr txBox="1"/>
          <p:nvPr/>
        </p:nvSpPr>
        <p:spPr>
          <a:xfrm>
            <a:off x="6761234" y="609813"/>
            <a:ext cx="656398" cy="369332"/>
          </a:xfrm>
          <a:prstGeom prst="rect">
            <a:avLst/>
          </a:prstGeom>
          <a:noFill/>
        </p:spPr>
        <p:txBody>
          <a:bodyPr wrap="none" rtlCol="0">
            <a:spAutoFit/>
          </a:bodyPr>
          <a:lstStyle/>
          <a:p>
            <a:r>
              <a:rPr lang="en-US" dirty="0"/>
              <a:t>pkt 0</a:t>
            </a:r>
          </a:p>
        </p:txBody>
      </p:sp>
      <p:sp>
        <p:nvSpPr>
          <p:cNvPr id="17" name="TextBox 16">
            <a:extLst>
              <a:ext uri="{FF2B5EF4-FFF2-40B4-BE49-F238E27FC236}">
                <a16:creationId xmlns:a16="http://schemas.microsoft.com/office/drawing/2014/main" id="{04A77ABE-C715-004C-99C1-964B72E2685E}"/>
              </a:ext>
            </a:extLst>
          </p:cNvPr>
          <p:cNvSpPr txBox="1"/>
          <p:nvPr/>
        </p:nvSpPr>
        <p:spPr>
          <a:xfrm>
            <a:off x="6761234" y="825705"/>
            <a:ext cx="656398" cy="369332"/>
          </a:xfrm>
          <a:prstGeom prst="rect">
            <a:avLst/>
          </a:prstGeom>
          <a:noFill/>
        </p:spPr>
        <p:txBody>
          <a:bodyPr wrap="none" rtlCol="0">
            <a:spAutoFit/>
          </a:bodyPr>
          <a:lstStyle/>
          <a:p>
            <a:r>
              <a:rPr lang="en-US" dirty="0"/>
              <a:t>pkt 1</a:t>
            </a:r>
          </a:p>
        </p:txBody>
      </p:sp>
      <p:sp>
        <p:nvSpPr>
          <p:cNvPr id="18" name="TextBox 17">
            <a:extLst>
              <a:ext uri="{FF2B5EF4-FFF2-40B4-BE49-F238E27FC236}">
                <a16:creationId xmlns:a16="http://schemas.microsoft.com/office/drawing/2014/main" id="{2B472219-09F7-8948-8AEE-B0FC2382B631}"/>
              </a:ext>
            </a:extLst>
          </p:cNvPr>
          <p:cNvSpPr txBox="1"/>
          <p:nvPr/>
        </p:nvSpPr>
        <p:spPr>
          <a:xfrm>
            <a:off x="6761234" y="1069527"/>
            <a:ext cx="656398" cy="369332"/>
          </a:xfrm>
          <a:prstGeom prst="rect">
            <a:avLst/>
          </a:prstGeom>
          <a:noFill/>
        </p:spPr>
        <p:txBody>
          <a:bodyPr wrap="none" rtlCol="0">
            <a:spAutoFit/>
          </a:bodyPr>
          <a:lstStyle/>
          <a:p>
            <a:r>
              <a:rPr lang="en-US" dirty="0"/>
              <a:t>pkt 0</a:t>
            </a:r>
          </a:p>
        </p:txBody>
      </p:sp>
      <p:sp>
        <p:nvSpPr>
          <p:cNvPr id="20" name="TextBox 19">
            <a:extLst>
              <a:ext uri="{FF2B5EF4-FFF2-40B4-BE49-F238E27FC236}">
                <a16:creationId xmlns:a16="http://schemas.microsoft.com/office/drawing/2014/main" id="{C15C8535-E6AE-8443-9FAD-295CACCD013E}"/>
              </a:ext>
            </a:extLst>
          </p:cNvPr>
          <p:cNvSpPr txBox="1"/>
          <p:nvPr/>
        </p:nvSpPr>
        <p:spPr>
          <a:xfrm>
            <a:off x="6761234" y="1283368"/>
            <a:ext cx="656398" cy="369332"/>
          </a:xfrm>
          <a:prstGeom prst="rect">
            <a:avLst/>
          </a:prstGeom>
          <a:noFill/>
        </p:spPr>
        <p:txBody>
          <a:bodyPr wrap="none" rtlCol="0">
            <a:spAutoFit/>
          </a:bodyPr>
          <a:lstStyle/>
          <a:p>
            <a:r>
              <a:rPr lang="en-US" dirty="0"/>
              <a:t>pkt 1</a:t>
            </a:r>
          </a:p>
        </p:txBody>
      </p:sp>
      <p:sp>
        <p:nvSpPr>
          <p:cNvPr id="22" name="TextBox 21">
            <a:extLst>
              <a:ext uri="{FF2B5EF4-FFF2-40B4-BE49-F238E27FC236}">
                <a16:creationId xmlns:a16="http://schemas.microsoft.com/office/drawing/2014/main" id="{27F16F62-4B2C-894A-85B5-4CB046E1E4AB}"/>
              </a:ext>
            </a:extLst>
          </p:cNvPr>
          <p:cNvSpPr txBox="1"/>
          <p:nvPr/>
        </p:nvSpPr>
        <p:spPr>
          <a:xfrm>
            <a:off x="9624756" y="1337604"/>
            <a:ext cx="506870" cy="369332"/>
          </a:xfrm>
          <a:prstGeom prst="rect">
            <a:avLst/>
          </a:prstGeom>
          <a:noFill/>
        </p:spPr>
        <p:txBody>
          <a:bodyPr wrap="none" rtlCol="0">
            <a:spAutoFit/>
          </a:bodyPr>
          <a:lstStyle/>
          <a:p>
            <a:r>
              <a:rPr lang="en-US" dirty="0">
                <a:solidFill>
                  <a:srgbClr val="FF0000"/>
                </a:solidFill>
              </a:rPr>
              <a:t>???</a:t>
            </a:r>
          </a:p>
        </p:txBody>
      </p:sp>
      <p:sp>
        <p:nvSpPr>
          <p:cNvPr id="23" name="TextBox 22">
            <a:extLst>
              <a:ext uri="{FF2B5EF4-FFF2-40B4-BE49-F238E27FC236}">
                <a16:creationId xmlns:a16="http://schemas.microsoft.com/office/drawing/2014/main" id="{5FD20AFB-6432-AE4C-BBDC-5AFE31EA494F}"/>
              </a:ext>
            </a:extLst>
          </p:cNvPr>
          <p:cNvSpPr txBox="1"/>
          <p:nvPr/>
        </p:nvSpPr>
        <p:spPr>
          <a:xfrm>
            <a:off x="7880821" y="188624"/>
            <a:ext cx="1104790" cy="369332"/>
          </a:xfrm>
          <a:prstGeom prst="rect">
            <a:avLst/>
          </a:prstGeom>
          <a:noFill/>
        </p:spPr>
        <p:txBody>
          <a:bodyPr wrap="none" rtlCol="0">
            <a:spAutoFit/>
          </a:bodyPr>
          <a:lstStyle/>
          <a:p>
            <a:r>
              <a:rPr lang="en-US" dirty="0"/>
              <a:t>Pipelining</a:t>
            </a:r>
          </a:p>
        </p:txBody>
      </p:sp>
    </p:spTree>
    <p:extLst>
      <p:ext uri="{BB962C8B-B14F-4D97-AF65-F5344CB8AC3E}">
        <p14:creationId xmlns:p14="http://schemas.microsoft.com/office/powerpoint/2010/main" val="322710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Pipelined Protocols</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1569660"/>
          </a:xfrm>
          <a:prstGeom prst="rect">
            <a:avLst/>
          </a:prstGeom>
          <a:noFill/>
        </p:spPr>
        <p:txBody>
          <a:bodyPr wrap="square" rtlCol="0">
            <a:spAutoFit/>
          </a:bodyPr>
          <a:lstStyle/>
          <a:p>
            <a:pPr marL="342900" indent="-342900">
              <a:buFont typeface="Arial" panose="020B0604020202020204" pitchFamily="34" charset="0"/>
              <a:buChar char="•"/>
            </a:pPr>
            <a:r>
              <a:rPr lang="en-SG" sz="2400" dirty="0"/>
              <a:t>Same channel assumptions as </a:t>
            </a:r>
            <a:r>
              <a:rPr lang="en-SG" sz="2400" dirty="0" err="1"/>
              <a:t>rdt</a:t>
            </a:r>
            <a:r>
              <a:rPr lang="en-SG" sz="2400" dirty="0"/>
              <a:t> 3.0</a:t>
            </a:r>
          </a:p>
          <a:p>
            <a:pPr marL="342900" indent="-342900">
              <a:buFont typeface="Arial" panose="020B0604020202020204" pitchFamily="34" charset="0"/>
              <a:buChar char="•"/>
            </a:pPr>
            <a:r>
              <a:rPr lang="en-SG" sz="2400" dirty="0"/>
              <a:t>Aim to increase </a:t>
            </a:r>
            <a:r>
              <a:rPr lang="en-SG" sz="2400" b="1" dirty="0">
                <a:highlight>
                  <a:srgbClr val="FFFF00"/>
                </a:highlight>
              </a:rPr>
              <a:t>utilization</a:t>
            </a:r>
            <a:r>
              <a:rPr lang="en-SG" sz="2400" dirty="0">
                <a:highlight>
                  <a:srgbClr val="FFFF00"/>
                </a:highlight>
              </a:rPr>
              <a:t> of link</a:t>
            </a:r>
          </a:p>
          <a:p>
            <a:pPr marL="342900" indent="-342900">
              <a:buFont typeface="Arial" panose="020B0604020202020204" pitchFamily="34" charset="0"/>
              <a:buChar char="•"/>
            </a:pPr>
            <a:r>
              <a:rPr lang="en-SG" sz="2400" dirty="0">
                <a:highlight>
                  <a:srgbClr val="FFFF00"/>
                </a:highlight>
              </a:rPr>
              <a:t>Range of seq # </a:t>
            </a:r>
            <a:r>
              <a:rPr lang="en-SG" sz="2400" dirty="0"/>
              <a:t>needs to be </a:t>
            </a:r>
            <a:r>
              <a:rPr lang="en-SG" sz="2400" dirty="0">
                <a:highlight>
                  <a:srgbClr val="FFFF00"/>
                </a:highlight>
              </a:rPr>
              <a:t>increased</a:t>
            </a:r>
            <a:r>
              <a:rPr lang="en-SG" sz="2400" dirty="0"/>
              <a:t> </a:t>
            </a:r>
          </a:p>
          <a:p>
            <a:pPr marL="800100" lvl="1" indent="-342900">
              <a:buFont typeface="Arial" panose="020B0604020202020204" pitchFamily="34" charset="0"/>
              <a:buChar char="•"/>
            </a:pPr>
            <a:endParaRPr lang="en-SG" sz="2400" dirty="0"/>
          </a:p>
        </p:txBody>
      </p:sp>
      <p:pic>
        <p:nvPicPr>
          <p:cNvPr id="6" name="Picture 5">
            <a:extLst>
              <a:ext uri="{FF2B5EF4-FFF2-40B4-BE49-F238E27FC236}">
                <a16:creationId xmlns:a16="http://schemas.microsoft.com/office/drawing/2014/main" id="{AAEF89C2-AB89-48F8-9288-69540B514191}"/>
              </a:ext>
            </a:extLst>
          </p:cNvPr>
          <p:cNvPicPr>
            <a:picLocks noChangeAspect="1"/>
          </p:cNvPicPr>
          <p:nvPr/>
        </p:nvPicPr>
        <p:blipFill>
          <a:blip r:embed="rId3"/>
          <a:stretch>
            <a:fillRect/>
          </a:stretch>
        </p:blipFill>
        <p:spPr>
          <a:xfrm>
            <a:off x="609600" y="2593029"/>
            <a:ext cx="10744200" cy="3714750"/>
          </a:xfrm>
          <a:prstGeom prst="rect">
            <a:avLst/>
          </a:prstGeom>
        </p:spPr>
      </p:pic>
      <p:cxnSp>
        <p:nvCxnSpPr>
          <p:cNvPr id="4" name="Straight Connector 3">
            <a:extLst>
              <a:ext uri="{FF2B5EF4-FFF2-40B4-BE49-F238E27FC236}">
                <a16:creationId xmlns:a16="http://schemas.microsoft.com/office/drawing/2014/main" id="{13154E64-6EE4-5744-BBF5-6918ED02758D}"/>
              </a:ext>
            </a:extLst>
          </p:cNvPr>
          <p:cNvCxnSpPr/>
          <p:nvPr/>
        </p:nvCxnSpPr>
        <p:spPr>
          <a:xfrm>
            <a:off x="7450111" y="629587"/>
            <a:ext cx="0" cy="1963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B79526-8E57-294F-9D6D-501E45C12174}"/>
              </a:ext>
            </a:extLst>
          </p:cNvPr>
          <p:cNvCxnSpPr/>
          <p:nvPr/>
        </p:nvCxnSpPr>
        <p:spPr>
          <a:xfrm>
            <a:off x="9416321" y="629587"/>
            <a:ext cx="0" cy="1963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9041B62-16D1-B043-BA0E-85D54B5CC91E}"/>
              </a:ext>
            </a:extLst>
          </p:cNvPr>
          <p:cNvCxnSpPr/>
          <p:nvPr/>
        </p:nvCxnSpPr>
        <p:spPr>
          <a:xfrm>
            <a:off x="7450111" y="794479"/>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B2358D5-A6EB-824D-96A6-479AB49D4E77}"/>
              </a:ext>
            </a:extLst>
          </p:cNvPr>
          <p:cNvCxnSpPr/>
          <p:nvPr/>
        </p:nvCxnSpPr>
        <p:spPr>
          <a:xfrm>
            <a:off x="7482591" y="1021829"/>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066DD5-E2C5-DD4A-92CC-AEB21B27BBF6}"/>
              </a:ext>
            </a:extLst>
          </p:cNvPr>
          <p:cNvCxnSpPr/>
          <p:nvPr/>
        </p:nvCxnSpPr>
        <p:spPr>
          <a:xfrm>
            <a:off x="7482591" y="1249179"/>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5B4F60-BE91-4A47-84CF-758960BFF1D6}"/>
              </a:ext>
            </a:extLst>
          </p:cNvPr>
          <p:cNvCxnSpPr/>
          <p:nvPr/>
        </p:nvCxnSpPr>
        <p:spPr>
          <a:xfrm>
            <a:off x="7482591" y="1472880"/>
            <a:ext cx="1966210" cy="239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9565D36-52BB-C841-96BA-BA264538FF55}"/>
              </a:ext>
            </a:extLst>
          </p:cNvPr>
          <p:cNvSpPr txBox="1"/>
          <p:nvPr/>
        </p:nvSpPr>
        <p:spPr>
          <a:xfrm>
            <a:off x="6761234" y="609813"/>
            <a:ext cx="656398" cy="369332"/>
          </a:xfrm>
          <a:prstGeom prst="rect">
            <a:avLst/>
          </a:prstGeom>
          <a:noFill/>
        </p:spPr>
        <p:txBody>
          <a:bodyPr wrap="none" rtlCol="0">
            <a:spAutoFit/>
          </a:bodyPr>
          <a:lstStyle/>
          <a:p>
            <a:r>
              <a:rPr lang="en-US" dirty="0"/>
              <a:t>pkt 0</a:t>
            </a:r>
          </a:p>
        </p:txBody>
      </p:sp>
      <p:sp>
        <p:nvSpPr>
          <p:cNvPr id="17" name="TextBox 16">
            <a:extLst>
              <a:ext uri="{FF2B5EF4-FFF2-40B4-BE49-F238E27FC236}">
                <a16:creationId xmlns:a16="http://schemas.microsoft.com/office/drawing/2014/main" id="{04A77ABE-C715-004C-99C1-964B72E2685E}"/>
              </a:ext>
            </a:extLst>
          </p:cNvPr>
          <p:cNvSpPr txBox="1"/>
          <p:nvPr/>
        </p:nvSpPr>
        <p:spPr>
          <a:xfrm>
            <a:off x="6761234" y="825705"/>
            <a:ext cx="656398" cy="369332"/>
          </a:xfrm>
          <a:prstGeom prst="rect">
            <a:avLst/>
          </a:prstGeom>
          <a:noFill/>
        </p:spPr>
        <p:txBody>
          <a:bodyPr wrap="none" rtlCol="0">
            <a:spAutoFit/>
          </a:bodyPr>
          <a:lstStyle/>
          <a:p>
            <a:r>
              <a:rPr lang="en-US" dirty="0"/>
              <a:t>pkt 1</a:t>
            </a:r>
          </a:p>
        </p:txBody>
      </p:sp>
      <p:sp>
        <p:nvSpPr>
          <p:cNvPr id="18" name="TextBox 17">
            <a:extLst>
              <a:ext uri="{FF2B5EF4-FFF2-40B4-BE49-F238E27FC236}">
                <a16:creationId xmlns:a16="http://schemas.microsoft.com/office/drawing/2014/main" id="{2B472219-09F7-8948-8AEE-B0FC2382B631}"/>
              </a:ext>
            </a:extLst>
          </p:cNvPr>
          <p:cNvSpPr txBox="1"/>
          <p:nvPr/>
        </p:nvSpPr>
        <p:spPr>
          <a:xfrm>
            <a:off x="6761234" y="1069527"/>
            <a:ext cx="656398" cy="369332"/>
          </a:xfrm>
          <a:prstGeom prst="rect">
            <a:avLst/>
          </a:prstGeom>
          <a:noFill/>
        </p:spPr>
        <p:txBody>
          <a:bodyPr wrap="none" rtlCol="0">
            <a:spAutoFit/>
          </a:bodyPr>
          <a:lstStyle/>
          <a:p>
            <a:r>
              <a:rPr lang="en-US" dirty="0"/>
              <a:t>Pkt </a:t>
            </a:r>
            <a:r>
              <a:rPr lang="en-US" dirty="0">
                <a:solidFill>
                  <a:srgbClr val="00B050"/>
                </a:solidFill>
              </a:rPr>
              <a:t>2</a:t>
            </a:r>
          </a:p>
        </p:txBody>
      </p:sp>
      <p:sp>
        <p:nvSpPr>
          <p:cNvPr id="20" name="TextBox 19">
            <a:extLst>
              <a:ext uri="{FF2B5EF4-FFF2-40B4-BE49-F238E27FC236}">
                <a16:creationId xmlns:a16="http://schemas.microsoft.com/office/drawing/2014/main" id="{C15C8535-E6AE-8443-9FAD-295CACCD013E}"/>
              </a:ext>
            </a:extLst>
          </p:cNvPr>
          <p:cNvSpPr txBox="1"/>
          <p:nvPr/>
        </p:nvSpPr>
        <p:spPr>
          <a:xfrm>
            <a:off x="6761234" y="1283368"/>
            <a:ext cx="656398" cy="369332"/>
          </a:xfrm>
          <a:prstGeom prst="rect">
            <a:avLst/>
          </a:prstGeom>
          <a:noFill/>
        </p:spPr>
        <p:txBody>
          <a:bodyPr wrap="none" rtlCol="0">
            <a:spAutoFit/>
          </a:bodyPr>
          <a:lstStyle/>
          <a:p>
            <a:r>
              <a:rPr lang="en-US" dirty="0"/>
              <a:t>pkt </a:t>
            </a:r>
            <a:r>
              <a:rPr lang="en-US" dirty="0">
                <a:solidFill>
                  <a:srgbClr val="00B050"/>
                </a:solidFill>
              </a:rPr>
              <a:t>3</a:t>
            </a:r>
          </a:p>
        </p:txBody>
      </p:sp>
      <p:sp>
        <p:nvSpPr>
          <p:cNvPr id="23" name="TextBox 22">
            <a:extLst>
              <a:ext uri="{FF2B5EF4-FFF2-40B4-BE49-F238E27FC236}">
                <a16:creationId xmlns:a16="http://schemas.microsoft.com/office/drawing/2014/main" id="{5FD20AFB-6432-AE4C-BBDC-5AFE31EA494F}"/>
              </a:ext>
            </a:extLst>
          </p:cNvPr>
          <p:cNvSpPr txBox="1"/>
          <p:nvPr/>
        </p:nvSpPr>
        <p:spPr>
          <a:xfrm>
            <a:off x="7880821" y="188624"/>
            <a:ext cx="1104790" cy="369332"/>
          </a:xfrm>
          <a:prstGeom prst="rect">
            <a:avLst/>
          </a:prstGeom>
          <a:noFill/>
        </p:spPr>
        <p:txBody>
          <a:bodyPr wrap="none" rtlCol="0">
            <a:spAutoFit/>
          </a:bodyPr>
          <a:lstStyle/>
          <a:p>
            <a:r>
              <a:rPr lang="en-US" dirty="0"/>
              <a:t>Pipelining</a:t>
            </a:r>
          </a:p>
        </p:txBody>
      </p:sp>
    </p:spTree>
    <p:extLst>
      <p:ext uri="{BB962C8B-B14F-4D97-AF65-F5344CB8AC3E}">
        <p14:creationId xmlns:p14="http://schemas.microsoft.com/office/powerpoint/2010/main" val="89477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Go-Back-N</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1938992"/>
          </a:xfrm>
          <a:prstGeom prst="rect">
            <a:avLst/>
          </a:prstGeom>
          <a:noFill/>
        </p:spPr>
        <p:txBody>
          <a:bodyPr wrap="square" rtlCol="0">
            <a:spAutoFit/>
          </a:bodyPr>
          <a:lstStyle/>
          <a:p>
            <a:pPr marL="342900" indent="-342900">
              <a:buFont typeface="Arial" panose="020B0604020202020204" pitchFamily="34" charset="0"/>
              <a:buChar char="•"/>
            </a:pPr>
            <a:r>
              <a:rPr lang="en-SG" sz="2400" dirty="0"/>
              <a:t>Sender sends </a:t>
            </a:r>
            <a:r>
              <a:rPr lang="en-SG" sz="2400" i="1" dirty="0"/>
              <a:t>n</a:t>
            </a:r>
            <a:r>
              <a:rPr lang="en-SG" sz="2400" dirty="0"/>
              <a:t> packets at one go</a:t>
            </a:r>
          </a:p>
          <a:p>
            <a:pPr marL="342900" indent="-342900">
              <a:buFont typeface="Arial" panose="020B0604020202020204" pitchFamily="34" charset="0"/>
              <a:buChar char="•"/>
            </a:pPr>
            <a:r>
              <a:rPr lang="en-SG" sz="2400" b="1" dirty="0"/>
              <a:t>Cumulative ACK</a:t>
            </a:r>
          </a:p>
          <a:p>
            <a:pPr marL="800100" lvl="1" indent="-342900">
              <a:buFont typeface="Arial" panose="020B0604020202020204" pitchFamily="34" charset="0"/>
              <a:buChar char="•"/>
            </a:pPr>
            <a:r>
              <a:rPr lang="en-SG" sz="2400" dirty="0"/>
              <a:t>ACK with seq # </a:t>
            </a:r>
            <a:r>
              <a:rPr lang="en-SG" sz="2400" i="1" dirty="0"/>
              <a:t>x</a:t>
            </a:r>
            <a:r>
              <a:rPr lang="en-SG" sz="2400" dirty="0"/>
              <a:t> means all packets ≤ </a:t>
            </a:r>
            <a:r>
              <a:rPr lang="en-SG" sz="2400" i="1" dirty="0"/>
              <a:t>x</a:t>
            </a:r>
            <a:r>
              <a:rPr lang="en-SG" sz="2400" dirty="0"/>
              <a:t> have been received</a:t>
            </a:r>
          </a:p>
          <a:p>
            <a:pPr marL="800100" lvl="1" indent="-342900">
              <a:buFont typeface="Arial" panose="020B0604020202020204" pitchFamily="34" charset="0"/>
              <a:buChar char="•"/>
            </a:pPr>
            <a:r>
              <a:rPr lang="en-SG" sz="2400" dirty="0"/>
              <a:t>If receiver receives </a:t>
            </a:r>
            <a:r>
              <a:rPr lang="en-SG" sz="2400" dirty="0">
                <a:highlight>
                  <a:srgbClr val="FFFF00"/>
                </a:highlight>
              </a:rPr>
              <a:t>out of order packet</a:t>
            </a:r>
            <a:r>
              <a:rPr lang="en-SG" sz="2400" dirty="0"/>
              <a:t>, packet </a:t>
            </a:r>
            <a:r>
              <a:rPr lang="en-SG" sz="2400" b="1" dirty="0">
                <a:highlight>
                  <a:srgbClr val="FFFF00"/>
                </a:highlight>
              </a:rPr>
              <a:t>discarded</a:t>
            </a:r>
            <a:r>
              <a:rPr lang="en-SG" sz="2400" dirty="0"/>
              <a:t> and last cumulative ACK sent</a:t>
            </a:r>
          </a:p>
        </p:txBody>
      </p:sp>
      <p:pic>
        <p:nvPicPr>
          <p:cNvPr id="6" name="Picture 5">
            <a:extLst>
              <a:ext uri="{FF2B5EF4-FFF2-40B4-BE49-F238E27FC236}">
                <a16:creationId xmlns:a16="http://schemas.microsoft.com/office/drawing/2014/main" id="{D0924E98-4225-4CEA-879C-E83166037CFB}"/>
              </a:ext>
            </a:extLst>
          </p:cNvPr>
          <p:cNvPicPr>
            <a:picLocks noChangeAspect="1"/>
          </p:cNvPicPr>
          <p:nvPr/>
        </p:nvPicPr>
        <p:blipFill>
          <a:blip r:embed="rId3"/>
          <a:stretch>
            <a:fillRect/>
          </a:stretch>
        </p:blipFill>
        <p:spPr>
          <a:xfrm>
            <a:off x="2254869" y="3342061"/>
            <a:ext cx="7682262" cy="2538914"/>
          </a:xfrm>
          <a:prstGeom prst="rect">
            <a:avLst/>
          </a:prstGeom>
        </p:spPr>
      </p:pic>
    </p:spTree>
    <p:extLst>
      <p:ext uri="{BB962C8B-B14F-4D97-AF65-F5344CB8AC3E}">
        <p14:creationId xmlns:p14="http://schemas.microsoft.com/office/powerpoint/2010/main" val="62719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Go-Back-N</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830997"/>
          </a:xfrm>
          <a:prstGeom prst="rect">
            <a:avLst/>
          </a:prstGeom>
          <a:noFill/>
        </p:spPr>
        <p:txBody>
          <a:bodyPr wrap="square" rtlCol="0">
            <a:spAutoFit/>
          </a:bodyPr>
          <a:lstStyle/>
          <a:p>
            <a:pPr marL="342900" indent="-342900">
              <a:buFont typeface="Arial" panose="020B0604020202020204" pitchFamily="34" charset="0"/>
              <a:buChar char="•"/>
            </a:pPr>
            <a:r>
              <a:rPr lang="en-SG" sz="2400" dirty="0"/>
              <a:t>Sender keeps a timeout for last unACKed packet</a:t>
            </a:r>
          </a:p>
          <a:p>
            <a:pPr marL="800100" lvl="1" indent="-342900">
              <a:buFont typeface="Arial" panose="020B0604020202020204" pitchFamily="34" charset="0"/>
              <a:buChar char="•"/>
            </a:pPr>
            <a:r>
              <a:rPr lang="en-SG" sz="2400" dirty="0"/>
              <a:t>On timeout, resends packet and other packets in window</a:t>
            </a:r>
          </a:p>
        </p:txBody>
      </p:sp>
      <p:pic>
        <p:nvPicPr>
          <p:cNvPr id="3" name="Picture 2">
            <a:extLst>
              <a:ext uri="{FF2B5EF4-FFF2-40B4-BE49-F238E27FC236}">
                <a16:creationId xmlns:a16="http://schemas.microsoft.com/office/drawing/2014/main" id="{718AD9F8-3CDA-4339-B416-068D25D7A460}"/>
              </a:ext>
            </a:extLst>
          </p:cNvPr>
          <p:cNvPicPr>
            <a:picLocks noChangeAspect="1"/>
          </p:cNvPicPr>
          <p:nvPr/>
        </p:nvPicPr>
        <p:blipFill>
          <a:blip r:embed="rId3"/>
          <a:stretch>
            <a:fillRect/>
          </a:stretch>
        </p:blipFill>
        <p:spPr>
          <a:xfrm>
            <a:off x="2328271" y="2136793"/>
            <a:ext cx="7535457" cy="4356082"/>
          </a:xfrm>
          <a:prstGeom prst="rect">
            <a:avLst/>
          </a:prstGeom>
        </p:spPr>
      </p:pic>
      <p:sp>
        <p:nvSpPr>
          <p:cNvPr id="4" name="Rectangle 3">
            <a:extLst>
              <a:ext uri="{FF2B5EF4-FFF2-40B4-BE49-F238E27FC236}">
                <a16:creationId xmlns:a16="http://schemas.microsoft.com/office/drawing/2014/main" id="{395185D8-9CB9-D744-B140-6DF5FEA0902F}"/>
              </a:ext>
            </a:extLst>
          </p:cNvPr>
          <p:cNvSpPr/>
          <p:nvPr/>
        </p:nvSpPr>
        <p:spPr>
          <a:xfrm>
            <a:off x="1633928" y="3537679"/>
            <a:ext cx="8919147" cy="2955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953A28B-F6AA-AF4F-A46B-A68E4284FEF6}"/>
              </a:ext>
            </a:extLst>
          </p:cNvPr>
          <p:cNvSpPr/>
          <p:nvPr/>
        </p:nvSpPr>
        <p:spPr>
          <a:xfrm>
            <a:off x="5006714" y="3339060"/>
            <a:ext cx="1349115" cy="2955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6A6AC-EBF1-FC4F-82FA-DBC745919C5F}"/>
              </a:ext>
            </a:extLst>
          </p:cNvPr>
          <p:cNvSpPr/>
          <p:nvPr/>
        </p:nvSpPr>
        <p:spPr>
          <a:xfrm>
            <a:off x="4616970" y="290133"/>
            <a:ext cx="7390152" cy="1015663"/>
          </a:xfrm>
          <a:prstGeom prst="rect">
            <a:avLst/>
          </a:prstGeom>
          <a:ln>
            <a:solidFill>
              <a:schemeClr val="tx1"/>
            </a:solidFill>
          </a:ln>
        </p:spPr>
        <p:txBody>
          <a:bodyPr wrap="square">
            <a:spAutoFit/>
          </a:bodyPr>
          <a:lstStyle/>
          <a:p>
            <a:pPr marL="800100" lvl="1" indent="-342900">
              <a:buFont typeface="Arial" panose="020B0604020202020204" pitchFamily="34" charset="0"/>
              <a:buChar char="•"/>
            </a:pPr>
            <a:r>
              <a:rPr lang="en-SG" sz="2000" dirty="0"/>
              <a:t>ACK with </a:t>
            </a:r>
            <a:r>
              <a:rPr lang="en-SG" sz="2000" dirty="0" err="1"/>
              <a:t>seq</a:t>
            </a:r>
            <a:r>
              <a:rPr lang="en-SG" sz="2000" dirty="0"/>
              <a:t> # </a:t>
            </a:r>
            <a:r>
              <a:rPr lang="en-SG" sz="2000" i="1" dirty="0"/>
              <a:t>x</a:t>
            </a:r>
            <a:r>
              <a:rPr lang="en-SG" sz="2000" dirty="0"/>
              <a:t> means all packets ≤ </a:t>
            </a:r>
            <a:r>
              <a:rPr lang="en-SG" sz="2000" i="1" dirty="0"/>
              <a:t>x</a:t>
            </a:r>
            <a:r>
              <a:rPr lang="en-SG" sz="2000" dirty="0"/>
              <a:t> have been received</a:t>
            </a:r>
          </a:p>
          <a:p>
            <a:pPr marL="800100" lvl="1" indent="-342900">
              <a:buFont typeface="Arial" panose="020B0604020202020204" pitchFamily="34" charset="0"/>
              <a:buChar char="•"/>
            </a:pPr>
            <a:r>
              <a:rPr lang="en-SG" sz="2000" dirty="0"/>
              <a:t>If receiver receives </a:t>
            </a:r>
            <a:r>
              <a:rPr lang="en-SG" sz="2000" dirty="0">
                <a:highlight>
                  <a:srgbClr val="FFFF00"/>
                </a:highlight>
              </a:rPr>
              <a:t>out of order packet</a:t>
            </a:r>
            <a:r>
              <a:rPr lang="en-SG" sz="2000" dirty="0"/>
              <a:t>, packet </a:t>
            </a:r>
            <a:r>
              <a:rPr lang="en-SG" sz="2000" b="1" dirty="0">
                <a:highlight>
                  <a:srgbClr val="FFFF00"/>
                </a:highlight>
              </a:rPr>
              <a:t>discarded</a:t>
            </a:r>
            <a:r>
              <a:rPr lang="en-SG" sz="2000" dirty="0"/>
              <a:t> and last cumulative ACK sent</a:t>
            </a:r>
          </a:p>
        </p:txBody>
      </p:sp>
      <p:sp>
        <p:nvSpPr>
          <p:cNvPr id="8" name="TextBox 7">
            <a:extLst>
              <a:ext uri="{FF2B5EF4-FFF2-40B4-BE49-F238E27FC236}">
                <a16:creationId xmlns:a16="http://schemas.microsoft.com/office/drawing/2014/main" id="{18923214-372B-E84E-B3FE-86C400B5B722}"/>
              </a:ext>
            </a:extLst>
          </p:cNvPr>
          <p:cNvSpPr txBox="1"/>
          <p:nvPr/>
        </p:nvSpPr>
        <p:spPr>
          <a:xfrm>
            <a:off x="404734" y="2353456"/>
            <a:ext cx="1519968" cy="369332"/>
          </a:xfrm>
          <a:prstGeom prst="rect">
            <a:avLst/>
          </a:prstGeom>
          <a:noFill/>
        </p:spPr>
        <p:txBody>
          <a:bodyPr wrap="none" rtlCol="0">
            <a:spAutoFit/>
          </a:bodyPr>
          <a:lstStyle/>
          <a:p>
            <a:r>
              <a:rPr lang="en-US" dirty="0"/>
              <a:t>Sequence: 0-7</a:t>
            </a:r>
          </a:p>
        </p:txBody>
      </p:sp>
      <p:sp>
        <p:nvSpPr>
          <p:cNvPr id="9" name="TextBox 8">
            <a:extLst>
              <a:ext uri="{FF2B5EF4-FFF2-40B4-BE49-F238E27FC236}">
                <a16:creationId xmlns:a16="http://schemas.microsoft.com/office/drawing/2014/main" id="{5D5BB8C4-1413-4241-9F62-CCEB9A34E2CE}"/>
              </a:ext>
            </a:extLst>
          </p:cNvPr>
          <p:cNvSpPr txBox="1"/>
          <p:nvPr/>
        </p:nvSpPr>
        <p:spPr>
          <a:xfrm>
            <a:off x="404734" y="2722788"/>
            <a:ext cx="1609287" cy="369332"/>
          </a:xfrm>
          <a:prstGeom prst="rect">
            <a:avLst/>
          </a:prstGeom>
          <a:noFill/>
        </p:spPr>
        <p:txBody>
          <a:bodyPr wrap="none" rtlCol="0">
            <a:spAutoFit/>
          </a:bodyPr>
          <a:lstStyle/>
          <a:p>
            <a:r>
              <a:rPr lang="en-US" dirty="0"/>
              <a:t>window: 4 pkts</a:t>
            </a:r>
          </a:p>
        </p:txBody>
      </p:sp>
    </p:spTree>
    <p:extLst>
      <p:ext uri="{BB962C8B-B14F-4D97-AF65-F5344CB8AC3E}">
        <p14:creationId xmlns:p14="http://schemas.microsoft.com/office/powerpoint/2010/main" val="88887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FCC9-7651-4A92-8846-B1562AE22944}"/>
              </a:ext>
            </a:extLst>
          </p:cNvPr>
          <p:cNvSpPr>
            <a:spLocks noGrp="1"/>
          </p:cNvSpPr>
          <p:nvPr>
            <p:ph type="title"/>
          </p:nvPr>
        </p:nvSpPr>
        <p:spPr>
          <a:xfrm>
            <a:off x="838200" y="365125"/>
            <a:ext cx="10515600" cy="918243"/>
          </a:xfrm>
        </p:spPr>
        <p:txBody>
          <a:bodyPr/>
          <a:lstStyle/>
          <a:p>
            <a:r>
              <a:rPr lang="en-SG" dirty="0"/>
              <a:t>Go-Back-N</a:t>
            </a:r>
          </a:p>
        </p:txBody>
      </p:sp>
      <p:sp>
        <p:nvSpPr>
          <p:cNvPr id="5" name="TextBox 4">
            <a:extLst>
              <a:ext uri="{FF2B5EF4-FFF2-40B4-BE49-F238E27FC236}">
                <a16:creationId xmlns:a16="http://schemas.microsoft.com/office/drawing/2014/main" id="{2BB61F6E-4DE9-498D-8FC1-ED19E71FA8AC}"/>
              </a:ext>
            </a:extLst>
          </p:cNvPr>
          <p:cNvSpPr txBox="1"/>
          <p:nvPr/>
        </p:nvSpPr>
        <p:spPr>
          <a:xfrm>
            <a:off x="664019" y="1305796"/>
            <a:ext cx="10822128" cy="830997"/>
          </a:xfrm>
          <a:prstGeom prst="rect">
            <a:avLst/>
          </a:prstGeom>
          <a:noFill/>
        </p:spPr>
        <p:txBody>
          <a:bodyPr wrap="square" rtlCol="0">
            <a:spAutoFit/>
          </a:bodyPr>
          <a:lstStyle/>
          <a:p>
            <a:pPr marL="342900" indent="-342900">
              <a:buFont typeface="Arial" panose="020B0604020202020204" pitchFamily="34" charset="0"/>
              <a:buChar char="•"/>
            </a:pPr>
            <a:r>
              <a:rPr lang="en-SG" sz="2400" dirty="0"/>
              <a:t>Sender keeps a timeout for last unACKed packet</a:t>
            </a:r>
          </a:p>
          <a:p>
            <a:pPr marL="800100" lvl="1" indent="-342900">
              <a:buFont typeface="Arial" panose="020B0604020202020204" pitchFamily="34" charset="0"/>
              <a:buChar char="•"/>
            </a:pPr>
            <a:r>
              <a:rPr lang="en-SG" sz="2400" dirty="0"/>
              <a:t>On timeout, resends packet and other packets in window</a:t>
            </a:r>
          </a:p>
        </p:txBody>
      </p:sp>
      <p:pic>
        <p:nvPicPr>
          <p:cNvPr id="3" name="Picture 2">
            <a:extLst>
              <a:ext uri="{FF2B5EF4-FFF2-40B4-BE49-F238E27FC236}">
                <a16:creationId xmlns:a16="http://schemas.microsoft.com/office/drawing/2014/main" id="{718AD9F8-3CDA-4339-B416-068D25D7A460}"/>
              </a:ext>
            </a:extLst>
          </p:cNvPr>
          <p:cNvPicPr>
            <a:picLocks noChangeAspect="1"/>
          </p:cNvPicPr>
          <p:nvPr/>
        </p:nvPicPr>
        <p:blipFill>
          <a:blip r:embed="rId3"/>
          <a:stretch>
            <a:fillRect/>
          </a:stretch>
        </p:blipFill>
        <p:spPr>
          <a:xfrm>
            <a:off x="2328271" y="2136793"/>
            <a:ext cx="7535457" cy="4356082"/>
          </a:xfrm>
          <a:prstGeom prst="rect">
            <a:avLst/>
          </a:prstGeom>
        </p:spPr>
      </p:pic>
      <p:sp>
        <p:nvSpPr>
          <p:cNvPr id="4" name="Rectangle 3">
            <a:extLst>
              <a:ext uri="{FF2B5EF4-FFF2-40B4-BE49-F238E27FC236}">
                <a16:creationId xmlns:a16="http://schemas.microsoft.com/office/drawing/2014/main" id="{395185D8-9CB9-D744-B140-6DF5FEA0902F}"/>
              </a:ext>
            </a:extLst>
          </p:cNvPr>
          <p:cNvSpPr/>
          <p:nvPr/>
        </p:nvSpPr>
        <p:spPr>
          <a:xfrm>
            <a:off x="1633928" y="4182255"/>
            <a:ext cx="8919147" cy="2310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D6A6AC-EBF1-FC4F-82FA-DBC745919C5F}"/>
              </a:ext>
            </a:extLst>
          </p:cNvPr>
          <p:cNvSpPr/>
          <p:nvPr/>
        </p:nvSpPr>
        <p:spPr>
          <a:xfrm>
            <a:off x="4616970" y="290133"/>
            <a:ext cx="7390152" cy="1015663"/>
          </a:xfrm>
          <a:prstGeom prst="rect">
            <a:avLst/>
          </a:prstGeom>
          <a:ln>
            <a:solidFill>
              <a:schemeClr val="tx1"/>
            </a:solidFill>
          </a:ln>
        </p:spPr>
        <p:txBody>
          <a:bodyPr wrap="square">
            <a:spAutoFit/>
          </a:bodyPr>
          <a:lstStyle/>
          <a:p>
            <a:pPr marL="800100" lvl="1" indent="-342900">
              <a:buFont typeface="Arial" panose="020B0604020202020204" pitchFamily="34" charset="0"/>
              <a:buChar char="•"/>
            </a:pPr>
            <a:r>
              <a:rPr lang="en-SG" sz="2000" dirty="0"/>
              <a:t>ACK with </a:t>
            </a:r>
            <a:r>
              <a:rPr lang="en-SG" sz="2000" dirty="0" err="1"/>
              <a:t>seq</a:t>
            </a:r>
            <a:r>
              <a:rPr lang="en-SG" sz="2000" dirty="0"/>
              <a:t> # </a:t>
            </a:r>
            <a:r>
              <a:rPr lang="en-SG" sz="2000" i="1" dirty="0"/>
              <a:t>x</a:t>
            </a:r>
            <a:r>
              <a:rPr lang="en-SG" sz="2000" dirty="0"/>
              <a:t> means all packets ≤ </a:t>
            </a:r>
            <a:r>
              <a:rPr lang="en-SG" sz="2000" i="1" dirty="0"/>
              <a:t>x</a:t>
            </a:r>
            <a:r>
              <a:rPr lang="en-SG" sz="2000" dirty="0"/>
              <a:t> have been received</a:t>
            </a:r>
          </a:p>
          <a:p>
            <a:pPr marL="800100" lvl="1" indent="-342900">
              <a:buFont typeface="Arial" panose="020B0604020202020204" pitchFamily="34" charset="0"/>
              <a:buChar char="•"/>
            </a:pPr>
            <a:r>
              <a:rPr lang="en-SG" sz="2000" dirty="0"/>
              <a:t>If receiver receives </a:t>
            </a:r>
            <a:r>
              <a:rPr lang="en-SG" sz="2000" dirty="0">
                <a:highlight>
                  <a:srgbClr val="FFFF00"/>
                </a:highlight>
              </a:rPr>
              <a:t>out of order packet</a:t>
            </a:r>
            <a:r>
              <a:rPr lang="en-SG" sz="2000" dirty="0"/>
              <a:t>, packet </a:t>
            </a:r>
            <a:r>
              <a:rPr lang="en-SG" sz="2000" b="1" dirty="0">
                <a:highlight>
                  <a:srgbClr val="FFFF00"/>
                </a:highlight>
              </a:rPr>
              <a:t>discarded</a:t>
            </a:r>
            <a:r>
              <a:rPr lang="en-SG" sz="2000" dirty="0"/>
              <a:t> and last cumulative ACK sent</a:t>
            </a:r>
          </a:p>
        </p:txBody>
      </p:sp>
      <p:sp>
        <p:nvSpPr>
          <p:cNvPr id="8" name="TextBox 7">
            <a:extLst>
              <a:ext uri="{FF2B5EF4-FFF2-40B4-BE49-F238E27FC236}">
                <a16:creationId xmlns:a16="http://schemas.microsoft.com/office/drawing/2014/main" id="{18923214-372B-E84E-B3FE-86C400B5B722}"/>
              </a:ext>
            </a:extLst>
          </p:cNvPr>
          <p:cNvSpPr txBox="1"/>
          <p:nvPr/>
        </p:nvSpPr>
        <p:spPr>
          <a:xfrm>
            <a:off x="404734" y="2353456"/>
            <a:ext cx="1519968" cy="369332"/>
          </a:xfrm>
          <a:prstGeom prst="rect">
            <a:avLst/>
          </a:prstGeom>
          <a:noFill/>
        </p:spPr>
        <p:txBody>
          <a:bodyPr wrap="none" rtlCol="0">
            <a:spAutoFit/>
          </a:bodyPr>
          <a:lstStyle/>
          <a:p>
            <a:r>
              <a:rPr lang="en-US" dirty="0"/>
              <a:t>Sequence: 0-7</a:t>
            </a:r>
          </a:p>
        </p:txBody>
      </p:sp>
      <p:sp>
        <p:nvSpPr>
          <p:cNvPr id="9" name="TextBox 8">
            <a:extLst>
              <a:ext uri="{FF2B5EF4-FFF2-40B4-BE49-F238E27FC236}">
                <a16:creationId xmlns:a16="http://schemas.microsoft.com/office/drawing/2014/main" id="{5D5BB8C4-1413-4241-9F62-CCEB9A34E2CE}"/>
              </a:ext>
            </a:extLst>
          </p:cNvPr>
          <p:cNvSpPr txBox="1"/>
          <p:nvPr/>
        </p:nvSpPr>
        <p:spPr>
          <a:xfrm>
            <a:off x="404734" y="2722788"/>
            <a:ext cx="1609287" cy="369332"/>
          </a:xfrm>
          <a:prstGeom prst="rect">
            <a:avLst/>
          </a:prstGeom>
          <a:noFill/>
        </p:spPr>
        <p:txBody>
          <a:bodyPr wrap="none" rtlCol="0">
            <a:spAutoFit/>
          </a:bodyPr>
          <a:lstStyle/>
          <a:p>
            <a:r>
              <a:rPr lang="en-US" dirty="0"/>
              <a:t>window: 4 pkts</a:t>
            </a:r>
          </a:p>
        </p:txBody>
      </p:sp>
    </p:spTree>
    <p:extLst>
      <p:ext uri="{BB962C8B-B14F-4D97-AF65-F5344CB8AC3E}">
        <p14:creationId xmlns:p14="http://schemas.microsoft.com/office/powerpoint/2010/main" val="100601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2712</Words>
  <Application>Microsoft Office PowerPoint</Application>
  <PresentationFormat>Widescreen</PresentationFormat>
  <Paragraphs>342</Paragraphs>
  <Slides>31</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Recap</vt:lpstr>
      <vt:lpstr>Pipelined Protocols</vt:lpstr>
      <vt:lpstr>Pipelined Protocols</vt:lpstr>
      <vt:lpstr>Pipelined Protocols</vt:lpstr>
      <vt:lpstr>Pipelined Protocols</vt:lpstr>
      <vt:lpstr>Go-Back-N</vt:lpstr>
      <vt:lpstr>Go-Back-N</vt:lpstr>
      <vt:lpstr>Go-Back-N</vt:lpstr>
      <vt:lpstr>Go-Back-N</vt:lpstr>
      <vt:lpstr>Go-Back-N</vt:lpstr>
      <vt:lpstr>Go-Back-N</vt:lpstr>
      <vt:lpstr>Selective Repeat</vt:lpstr>
      <vt:lpstr>Question 1</vt:lpstr>
      <vt:lpstr>Question 2</vt:lpstr>
      <vt:lpstr>Question 3</vt:lpstr>
      <vt:lpstr>Question 3</vt:lpstr>
      <vt:lpstr>Question 4</vt:lpstr>
      <vt:lpstr>Question 5</vt:lpstr>
      <vt:lpstr>Question 6</vt:lpstr>
      <vt:lpstr>Question 6</vt:lpstr>
      <vt:lpstr>Wireshark: TCP </vt:lpstr>
      <vt:lpstr>Question 7</vt:lpstr>
      <vt:lpstr>PowerPoint Presentation</vt:lpstr>
      <vt:lpstr>End of Tutorial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dc:title>
  <dc:creator>Nitya Lakshmanan</dc:creator>
  <cp:lastModifiedBy>Felix Halim</cp:lastModifiedBy>
  <cp:revision>298</cp:revision>
  <dcterms:created xsi:type="dcterms:W3CDTF">2017-08-22T11:36:24Z</dcterms:created>
  <dcterms:modified xsi:type="dcterms:W3CDTF">2021-09-13T03:50:44Z</dcterms:modified>
</cp:coreProperties>
</file>