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9" r:id="rId3"/>
    <p:sldId id="271" r:id="rId4"/>
    <p:sldId id="273" r:id="rId5"/>
    <p:sldId id="274" r:id="rId6"/>
    <p:sldId id="257" r:id="rId7"/>
    <p:sldId id="277" r:id="rId8"/>
    <p:sldId id="294" r:id="rId9"/>
    <p:sldId id="261" r:id="rId10"/>
    <p:sldId id="262" r:id="rId11"/>
    <p:sldId id="268" r:id="rId12"/>
    <p:sldId id="291" r:id="rId13"/>
    <p:sldId id="292" r:id="rId14"/>
    <p:sldId id="266" r:id="rId15"/>
    <p:sldId id="279" r:id="rId16"/>
    <p:sldId id="278" r:id="rId17"/>
    <p:sldId id="293" r:id="rId18"/>
    <p:sldId id="288"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3605" autoAdjust="0"/>
  </p:normalViewPr>
  <p:slideViewPr>
    <p:cSldViewPr snapToGrid="0">
      <p:cViewPr varScale="1">
        <p:scale>
          <a:sx n="62" d="100"/>
          <a:sy n="62" d="100"/>
        </p:scale>
        <p:origin x="145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FA211-D31A-417A-A547-33FFFEFA0807}" type="datetimeFigureOut">
              <a:rPr lang="en-SG" smtClean="0"/>
              <a:t>26/9/2021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15FDE-CAEF-4DD8-AEA8-46882CF4C2C7}" type="slidenum">
              <a:rPr lang="en-SG" smtClean="0"/>
              <a:t>‹#›</a:t>
            </a:fld>
            <a:endParaRPr lang="en-SG"/>
          </a:p>
        </p:txBody>
      </p:sp>
    </p:spTree>
    <p:extLst>
      <p:ext uri="{BB962C8B-B14F-4D97-AF65-F5344CB8AC3E}">
        <p14:creationId xmlns:p14="http://schemas.microsoft.com/office/powerpoint/2010/main" val="385407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715FDE-CAEF-4DD8-AEA8-46882CF4C2C7}" type="slidenum">
              <a:rPr lang="en-SG" smtClean="0"/>
              <a:t>2</a:t>
            </a:fld>
            <a:endParaRPr lang="en-SG"/>
          </a:p>
        </p:txBody>
      </p:sp>
    </p:spTree>
    <p:extLst>
      <p:ext uri="{BB962C8B-B14F-4D97-AF65-F5344CB8AC3E}">
        <p14:creationId xmlns:p14="http://schemas.microsoft.com/office/powerpoint/2010/main" val="3278817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9715FDE-CAEF-4DD8-AEA8-46882CF4C2C7}" type="slidenum">
              <a:rPr lang="en-SG" smtClean="0"/>
              <a:t>11</a:t>
            </a:fld>
            <a:endParaRPr lang="en-SG"/>
          </a:p>
        </p:txBody>
      </p:sp>
    </p:spTree>
    <p:extLst>
      <p:ext uri="{BB962C8B-B14F-4D97-AF65-F5344CB8AC3E}">
        <p14:creationId xmlns:p14="http://schemas.microsoft.com/office/powerpoint/2010/main" val="131774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715FDE-CAEF-4DD8-AEA8-46882CF4C2C7}" type="slidenum">
              <a:rPr lang="en-SG" smtClean="0"/>
              <a:t>14</a:t>
            </a:fld>
            <a:endParaRPr lang="en-SG"/>
          </a:p>
        </p:txBody>
      </p:sp>
    </p:spTree>
    <p:extLst>
      <p:ext uri="{BB962C8B-B14F-4D97-AF65-F5344CB8AC3E}">
        <p14:creationId xmlns:p14="http://schemas.microsoft.com/office/powerpoint/2010/main" val="284098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715FDE-CAEF-4DD8-AEA8-46882CF4C2C7}" type="slidenum">
              <a:rPr lang="en-SG" smtClean="0"/>
              <a:t>15</a:t>
            </a:fld>
            <a:endParaRPr lang="en-SG"/>
          </a:p>
        </p:txBody>
      </p:sp>
    </p:spTree>
    <p:extLst>
      <p:ext uri="{BB962C8B-B14F-4D97-AF65-F5344CB8AC3E}">
        <p14:creationId xmlns:p14="http://schemas.microsoft.com/office/powerpoint/2010/main" val="125718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49715FDE-CAEF-4DD8-AEA8-46882CF4C2C7}" type="slidenum">
              <a:rPr lang="en-SG" smtClean="0"/>
              <a:t>16</a:t>
            </a:fld>
            <a:endParaRPr lang="en-SG"/>
          </a:p>
        </p:txBody>
      </p:sp>
    </p:spTree>
    <p:extLst>
      <p:ext uri="{BB962C8B-B14F-4D97-AF65-F5344CB8AC3E}">
        <p14:creationId xmlns:p14="http://schemas.microsoft.com/office/powerpoint/2010/main" val="1625803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49715FDE-CAEF-4DD8-AEA8-46882CF4C2C7}" type="slidenum">
              <a:rPr lang="en-SG" smtClean="0"/>
              <a:t>18</a:t>
            </a:fld>
            <a:endParaRPr lang="en-SG"/>
          </a:p>
        </p:txBody>
      </p:sp>
    </p:spTree>
    <p:extLst>
      <p:ext uri="{BB962C8B-B14F-4D97-AF65-F5344CB8AC3E}">
        <p14:creationId xmlns:p14="http://schemas.microsoft.com/office/powerpoint/2010/main" val="51599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715FDE-CAEF-4DD8-AEA8-46882CF4C2C7}" type="slidenum">
              <a:rPr lang="en-SG" smtClean="0"/>
              <a:t>19</a:t>
            </a:fld>
            <a:endParaRPr lang="en-SG"/>
          </a:p>
        </p:txBody>
      </p:sp>
    </p:spTree>
    <p:extLst>
      <p:ext uri="{BB962C8B-B14F-4D97-AF65-F5344CB8AC3E}">
        <p14:creationId xmlns:p14="http://schemas.microsoft.com/office/powerpoint/2010/main" val="262248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715FDE-CAEF-4DD8-AEA8-46882CF4C2C7}" type="slidenum">
              <a:rPr lang="en-SG" smtClean="0"/>
              <a:t>3</a:t>
            </a:fld>
            <a:endParaRPr lang="en-SG"/>
          </a:p>
        </p:txBody>
      </p:sp>
    </p:spTree>
    <p:extLst>
      <p:ext uri="{BB962C8B-B14F-4D97-AF65-F5344CB8AC3E}">
        <p14:creationId xmlns:p14="http://schemas.microsoft.com/office/powerpoint/2010/main" val="52922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9715FDE-CAEF-4DD8-AEA8-46882CF4C2C7}" type="slidenum">
              <a:rPr lang="en-SG" smtClean="0"/>
              <a:t>4</a:t>
            </a:fld>
            <a:endParaRPr lang="en-SG"/>
          </a:p>
        </p:txBody>
      </p:sp>
    </p:spTree>
    <p:extLst>
      <p:ext uri="{BB962C8B-B14F-4D97-AF65-F5344CB8AC3E}">
        <p14:creationId xmlns:p14="http://schemas.microsoft.com/office/powerpoint/2010/main" val="1345624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9715FDE-CAEF-4DD8-AEA8-46882CF4C2C7}" type="slidenum">
              <a:rPr lang="en-SG" smtClean="0"/>
              <a:t>5</a:t>
            </a:fld>
            <a:endParaRPr lang="en-SG"/>
          </a:p>
        </p:txBody>
      </p:sp>
    </p:spTree>
    <p:extLst>
      <p:ext uri="{BB962C8B-B14F-4D97-AF65-F5344CB8AC3E}">
        <p14:creationId xmlns:p14="http://schemas.microsoft.com/office/powerpoint/2010/main" val="3060787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49715FDE-CAEF-4DD8-AEA8-46882CF4C2C7}" type="slidenum">
              <a:rPr lang="en-SG" smtClean="0"/>
              <a:t>6</a:t>
            </a:fld>
            <a:endParaRPr lang="en-SG"/>
          </a:p>
        </p:txBody>
      </p:sp>
    </p:spTree>
    <p:extLst>
      <p:ext uri="{BB962C8B-B14F-4D97-AF65-F5344CB8AC3E}">
        <p14:creationId xmlns:p14="http://schemas.microsoft.com/office/powerpoint/2010/main" val="12643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715FDE-CAEF-4DD8-AEA8-46882CF4C2C7}" type="slidenum">
              <a:rPr lang="en-SG" smtClean="0"/>
              <a:t>7</a:t>
            </a:fld>
            <a:endParaRPr lang="en-SG"/>
          </a:p>
        </p:txBody>
      </p:sp>
    </p:spTree>
    <p:extLst>
      <p:ext uri="{BB962C8B-B14F-4D97-AF65-F5344CB8AC3E}">
        <p14:creationId xmlns:p14="http://schemas.microsoft.com/office/powerpoint/2010/main" val="3779399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9715FDE-CAEF-4DD8-AEA8-46882CF4C2C7}" type="slidenum">
              <a:rPr lang="en-SG" smtClean="0"/>
              <a:t>8</a:t>
            </a:fld>
            <a:endParaRPr lang="en-SG"/>
          </a:p>
        </p:txBody>
      </p:sp>
    </p:spTree>
    <p:extLst>
      <p:ext uri="{BB962C8B-B14F-4D97-AF65-F5344CB8AC3E}">
        <p14:creationId xmlns:p14="http://schemas.microsoft.com/office/powerpoint/2010/main" val="99929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715FDE-CAEF-4DD8-AEA8-46882CF4C2C7}" type="slidenum">
              <a:rPr lang="en-SG" smtClean="0"/>
              <a:t>9</a:t>
            </a:fld>
            <a:endParaRPr lang="en-SG"/>
          </a:p>
        </p:txBody>
      </p:sp>
    </p:spTree>
    <p:extLst>
      <p:ext uri="{BB962C8B-B14F-4D97-AF65-F5344CB8AC3E}">
        <p14:creationId xmlns:p14="http://schemas.microsoft.com/office/powerpoint/2010/main" val="1471630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715FDE-CAEF-4DD8-AEA8-46882CF4C2C7}" type="slidenum">
              <a:rPr lang="en-SG" smtClean="0"/>
              <a:t>10</a:t>
            </a:fld>
            <a:endParaRPr lang="en-SG"/>
          </a:p>
        </p:txBody>
      </p:sp>
    </p:spTree>
    <p:extLst>
      <p:ext uri="{BB962C8B-B14F-4D97-AF65-F5344CB8AC3E}">
        <p14:creationId xmlns:p14="http://schemas.microsoft.com/office/powerpoint/2010/main" val="141774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F4E0-F0F5-4127-A2CD-F0C686893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F9393C-EF2F-4FDF-99B2-0C4AD8BEB2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93FB5C-6FC6-4A65-812C-0B11E9FE924D}"/>
              </a:ext>
            </a:extLst>
          </p:cNvPr>
          <p:cNvSpPr>
            <a:spLocks noGrp="1"/>
          </p:cNvSpPr>
          <p:nvPr>
            <p:ph type="dt" sz="half" idx="10"/>
          </p:nvPr>
        </p:nvSpPr>
        <p:spPr/>
        <p:txBody>
          <a:bodyPr/>
          <a:lstStyle/>
          <a:p>
            <a:fld id="{994E5684-CBCE-4F2F-94FF-5E79DDA08084}" type="datetimeFigureOut">
              <a:rPr lang="en-US" smtClean="0"/>
              <a:t>9/26/2021</a:t>
            </a:fld>
            <a:endParaRPr lang="en-US"/>
          </a:p>
        </p:txBody>
      </p:sp>
      <p:sp>
        <p:nvSpPr>
          <p:cNvPr id="5" name="Footer Placeholder 4">
            <a:extLst>
              <a:ext uri="{FF2B5EF4-FFF2-40B4-BE49-F238E27FC236}">
                <a16:creationId xmlns:a16="http://schemas.microsoft.com/office/drawing/2014/main" id="{127B7F40-0480-4890-932A-692052FF4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033450-6DA4-48CB-8D6E-F84D01B00D95}"/>
              </a:ext>
            </a:extLst>
          </p:cNvPr>
          <p:cNvSpPr>
            <a:spLocks noGrp="1"/>
          </p:cNvSpPr>
          <p:nvPr>
            <p:ph type="sldNum" sz="quarter" idx="12"/>
          </p:nvPr>
        </p:nvSpPr>
        <p:spPr/>
        <p:txBody>
          <a:bodyPr/>
          <a:lstStyle/>
          <a:p>
            <a:fld id="{F58B2494-EC1C-46FB-9C33-B70D4C7E1FF2}" type="slidenum">
              <a:rPr lang="en-US" smtClean="0"/>
              <a:t>‹#›</a:t>
            </a:fld>
            <a:endParaRPr lang="en-US"/>
          </a:p>
        </p:txBody>
      </p:sp>
    </p:spTree>
    <p:extLst>
      <p:ext uri="{BB962C8B-B14F-4D97-AF65-F5344CB8AC3E}">
        <p14:creationId xmlns:p14="http://schemas.microsoft.com/office/powerpoint/2010/main" val="4128683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4040-1366-4CB9-9149-8DDF490A40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5AC5AD-5C6A-4AAF-952E-18F4DEF5EB5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124A0-0C04-4277-BDAB-1B5E3DF922B1}"/>
              </a:ext>
            </a:extLst>
          </p:cNvPr>
          <p:cNvSpPr>
            <a:spLocks noGrp="1"/>
          </p:cNvSpPr>
          <p:nvPr>
            <p:ph type="dt" sz="half" idx="10"/>
          </p:nvPr>
        </p:nvSpPr>
        <p:spPr/>
        <p:txBody>
          <a:bodyPr/>
          <a:lstStyle/>
          <a:p>
            <a:fld id="{994E5684-CBCE-4F2F-94FF-5E79DDA08084}" type="datetimeFigureOut">
              <a:rPr lang="en-US" smtClean="0"/>
              <a:t>9/26/2021</a:t>
            </a:fld>
            <a:endParaRPr lang="en-US"/>
          </a:p>
        </p:txBody>
      </p:sp>
      <p:sp>
        <p:nvSpPr>
          <p:cNvPr id="5" name="Footer Placeholder 4">
            <a:extLst>
              <a:ext uri="{FF2B5EF4-FFF2-40B4-BE49-F238E27FC236}">
                <a16:creationId xmlns:a16="http://schemas.microsoft.com/office/drawing/2014/main" id="{DE0B7F85-8AD0-4488-B3B5-4D7D4F9E9A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4C25F-6D13-4C62-8241-6539805079AD}"/>
              </a:ext>
            </a:extLst>
          </p:cNvPr>
          <p:cNvSpPr>
            <a:spLocks noGrp="1"/>
          </p:cNvSpPr>
          <p:nvPr>
            <p:ph type="sldNum" sz="quarter" idx="12"/>
          </p:nvPr>
        </p:nvSpPr>
        <p:spPr/>
        <p:txBody>
          <a:bodyPr/>
          <a:lstStyle/>
          <a:p>
            <a:fld id="{F58B2494-EC1C-46FB-9C33-B70D4C7E1FF2}" type="slidenum">
              <a:rPr lang="en-US" smtClean="0"/>
              <a:t>‹#›</a:t>
            </a:fld>
            <a:endParaRPr lang="en-US"/>
          </a:p>
        </p:txBody>
      </p:sp>
    </p:spTree>
    <p:extLst>
      <p:ext uri="{BB962C8B-B14F-4D97-AF65-F5344CB8AC3E}">
        <p14:creationId xmlns:p14="http://schemas.microsoft.com/office/powerpoint/2010/main" val="87161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C4F59F-2842-4C32-9C5E-F03A70034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E17C80-B5D9-461B-B0CD-B4C0AAA495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32E7C-80E1-474B-AC68-D1F0B87D270F}"/>
              </a:ext>
            </a:extLst>
          </p:cNvPr>
          <p:cNvSpPr>
            <a:spLocks noGrp="1"/>
          </p:cNvSpPr>
          <p:nvPr>
            <p:ph type="dt" sz="half" idx="10"/>
          </p:nvPr>
        </p:nvSpPr>
        <p:spPr/>
        <p:txBody>
          <a:bodyPr/>
          <a:lstStyle/>
          <a:p>
            <a:fld id="{994E5684-CBCE-4F2F-94FF-5E79DDA08084}" type="datetimeFigureOut">
              <a:rPr lang="en-US" smtClean="0"/>
              <a:t>9/26/2021</a:t>
            </a:fld>
            <a:endParaRPr lang="en-US"/>
          </a:p>
        </p:txBody>
      </p:sp>
      <p:sp>
        <p:nvSpPr>
          <p:cNvPr id="5" name="Footer Placeholder 4">
            <a:extLst>
              <a:ext uri="{FF2B5EF4-FFF2-40B4-BE49-F238E27FC236}">
                <a16:creationId xmlns:a16="http://schemas.microsoft.com/office/drawing/2014/main" id="{7EF9D8BD-1A3A-4744-9FBF-68B1C48DA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7F3456-1311-44B1-9BA2-1571DA286264}"/>
              </a:ext>
            </a:extLst>
          </p:cNvPr>
          <p:cNvSpPr>
            <a:spLocks noGrp="1"/>
          </p:cNvSpPr>
          <p:nvPr>
            <p:ph type="sldNum" sz="quarter" idx="12"/>
          </p:nvPr>
        </p:nvSpPr>
        <p:spPr/>
        <p:txBody>
          <a:bodyPr/>
          <a:lstStyle/>
          <a:p>
            <a:fld id="{F58B2494-EC1C-46FB-9C33-B70D4C7E1FF2}" type="slidenum">
              <a:rPr lang="en-US" smtClean="0"/>
              <a:t>‹#›</a:t>
            </a:fld>
            <a:endParaRPr lang="en-US"/>
          </a:p>
        </p:txBody>
      </p:sp>
    </p:spTree>
    <p:extLst>
      <p:ext uri="{BB962C8B-B14F-4D97-AF65-F5344CB8AC3E}">
        <p14:creationId xmlns:p14="http://schemas.microsoft.com/office/powerpoint/2010/main" val="344996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A57E-9BB6-454C-8AAE-2AD2E5DFF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7E613-762F-4CC2-8DDD-1D9BC045D63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1D923-0262-43AA-B22C-3334A4927F5E}"/>
              </a:ext>
            </a:extLst>
          </p:cNvPr>
          <p:cNvSpPr>
            <a:spLocks noGrp="1"/>
          </p:cNvSpPr>
          <p:nvPr>
            <p:ph type="dt" sz="half" idx="10"/>
          </p:nvPr>
        </p:nvSpPr>
        <p:spPr/>
        <p:txBody>
          <a:bodyPr/>
          <a:lstStyle/>
          <a:p>
            <a:fld id="{994E5684-CBCE-4F2F-94FF-5E79DDA08084}" type="datetimeFigureOut">
              <a:rPr lang="en-US" smtClean="0"/>
              <a:t>9/26/2021</a:t>
            </a:fld>
            <a:endParaRPr lang="en-US"/>
          </a:p>
        </p:txBody>
      </p:sp>
      <p:sp>
        <p:nvSpPr>
          <p:cNvPr id="5" name="Footer Placeholder 4">
            <a:extLst>
              <a:ext uri="{FF2B5EF4-FFF2-40B4-BE49-F238E27FC236}">
                <a16:creationId xmlns:a16="http://schemas.microsoft.com/office/drawing/2014/main" id="{F8CDA6C4-CD2D-4E80-BD01-CE8EA6662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A6A18-B210-4D29-BC81-EFEC4365AAFA}"/>
              </a:ext>
            </a:extLst>
          </p:cNvPr>
          <p:cNvSpPr>
            <a:spLocks noGrp="1"/>
          </p:cNvSpPr>
          <p:nvPr>
            <p:ph type="sldNum" sz="quarter" idx="12"/>
          </p:nvPr>
        </p:nvSpPr>
        <p:spPr/>
        <p:txBody>
          <a:bodyPr/>
          <a:lstStyle/>
          <a:p>
            <a:fld id="{F58B2494-EC1C-46FB-9C33-B70D4C7E1FF2}" type="slidenum">
              <a:rPr lang="en-US" smtClean="0"/>
              <a:t>‹#›</a:t>
            </a:fld>
            <a:endParaRPr lang="en-US"/>
          </a:p>
        </p:txBody>
      </p:sp>
    </p:spTree>
    <p:extLst>
      <p:ext uri="{BB962C8B-B14F-4D97-AF65-F5344CB8AC3E}">
        <p14:creationId xmlns:p14="http://schemas.microsoft.com/office/powerpoint/2010/main" val="1049122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8A84-8FBB-4168-A82E-B91DDC15EF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D9362A-14EA-40CD-903B-E39D6A47A8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A8405EF-96C1-4E32-8521-54AD0116D116}"/>
              </a:ext>
            </a:extLst>
          </p:cNvPr>
          <p:cNvSpPr>
            <a:spLocks noGrp="1"/>
          </p:cNvSpPr>
          <p:nvPr>
            <p:ph type="dt" sz="half" idx="10"/>
          </p:nvPr>
        </p:nvSpPr>
        <p:spPr/>
        <p:txBody>
          <a:bodyPr/>
          <a:lstStyle/>
          <a:p>
            <a:fld id="{994E5684-CBCE-4F2F-94FF-5E79DDA08084}" type="datetimeFigureOut">
              <a:rPr lang="en-US" smtClean="0"/>
              <a:t>9/26/2021</a:t>
            </a:fld>
            <a:endParaRPr lang="en-US"/>
          </a:p>
        </p:txBody>
      </p:sp>
      <p:sp>
        <p:nvSpPr>
          <p:cNvPr id="5" name="Footer Placeholder 4">
            <a:extLst>
              <a:ext uri="{FF2B5EF4-FFF2-40B4-BE49-F238E27FC236}">
                <a16:creationId xmlns:a16="http://schemas.microsoft.com/office/drawing/2014/main" id="{98FBE33C-4548-4FB8-B5D9-130A6DC0B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00BFE-D7BA-4417-BF97-80BF1C657E00}"/>
              </a:ext>
            </a:extLst>
          </p:cNvPr>
          <p:cNvSpPr>
            <a:spLocks noGrp="1"/>
          </p:cNvSpPr>
          <p:nvPr>
            <p:ph type="sldNum" sz="quarter" idx="12"/>
          </p:nvPr>
        </p:nvSpPr>
        <p:spPr/>
        <p:txBody>
          <a:bodyPr/>
          <a:lstStyle/>
          <a:p>
            <a:fld id="{F58B2494-EC1C-46FB-9C33-B70D4C7E1FF2}" type="slidenum">
              <a:rPr lang="en-US" smtClean="0"/>
              <a:t>‹#›</a:t>
            </a:fld>
            <a:endParaRPr lang="en-US"/>
          </a:p>
        </p:txBody>
      </p:sp>
    </p:spTree>
    <p:extLst>
      <p:ext uri="{BB962C8B-B14F-4D97-AF65-F5344CB8AC3E}">
        <p14:creationId xmlns:p14="http://schemas.microsoft.com/office/powerpoint/2010/main" val="62653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5A17-9CFA-4D1C-A9E4-A1D2C20573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7FFEDD-0B8B-4870-BE80-1DF1CA34B2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15615A-CB04-41AD-A15E-0841E23B08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4BFA62-FC09-4795-8BBF-E377DA5E6497}"/>
              </a:ext>
            </a:extLst>
          </p:cNvPr>
          <p:cNvSpPr>
            <a:spLocks noGrp="1"/>
          </p:cNvSpPr>
          <p:nvPr>
            <p:ph type="dt" sz="half" idx="10"/>
          </p:nvPr>
        </p:nvSpPr>
        <p:spPr/>
        <p:txBody>
          <a:bodyPr/>
          <a:lstStyle/>
          <a:p>
            <a:fld id="{994E5684-CBCE-4F2F-94FF-5E79DDA08084}" type="datetimeFigureOut">
              <a:rPr lang="en-US" smtClean="0"/>
              <a:t>9/26/2021</a:t>
            </a:fld>
            <a:endParaRPr lang="en-US"/>
          </a:p>
        </p:txBody>
      </p:sp>
      <p:sp>
        <p:nvSpPr>
          <p:cNvPr id="6" name="Footer Placeholder 5">
            <a:extLst>
              <a:ext uri="{FF2B5EF4-FFF2-40B4-BE49-F238E27FC236}">
                <a16:creationId xmlns:a16="http://schemas.microsoft.com/office/drawing/2014/main" id="{20EE7F32-AB5A-47FC-865D-5AC5ED732D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7E01C1-D28E-4EE0-BD26-20CE9F15F44F}"/>
              </a:ext>
            </a:extLst>
          </p:cNvPr>
          <p:cNvSpPr>
            <a:spLocks noGrp="1"/>
          </p:cNvSpPr>
          <p:nvPr>
            <p:ph type="sldNum" sz="quarter" idx="12"/>
          </p:nvPr>
        </p:nvSpPr>
        <p:spPr/>
        <p:txBody>
          <a:bodyPr/>
          <a:lstStyle/>
          <a:p>
            <a:fld id="{F58B2494-EC1C-46FB-9C33-B70D4C7E1FF2}" type="slidenum">
              <a:rPr lang="en-US" smtClean="0"/>
              <a:t>‹#›</a:t>
            </a:fld>
            <a:endParaRPr lang="en-US"/>
          </a:p>
        </p:txBody>
      </p:sp>
    </p:spTree>
    <p:extLst>
      <p:ext uri="{BB962C8B-B14F-4D97-AF65-F5344CB8AC3E}">
        <p14:creationId xmlns:p14="http://schemas.microsoft.com/office/powerpoint/2010/main" val="208585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00F5-C509-40DE-B982-92BF35422A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2867C6-A7CB-42B2-A768-451C4C521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1BA039-5342-4D69-9278-F69AAE9980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834DFA-90E7-4DE8-AF78-A44D6C3E53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8D42FFC-1FD4-4988-BD96-BA42CFFC3C0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634720-FD13-4302-8647-1564C4EE75FE}"/>
              </a:ext>
            </a:extLst>
          </p:cNvPr>
          <p:cNvSpPr>
            <a:spLocks noGrp="1"/>
          </p:cNvSpPr>
          <p:nvPr>
            <p:ph type="dt" sz="half" idx="10"/>
          </p:nvPr>
        </p:nvSpPr>
        <p:spPr/>
        <p:txBody>
          <a:bodyPr/>
          <a:lstStyle/>
          <a:p>
            <a:fld id="{994E5684-CBCE-4F2F-94FF-5E79DDA08084}" type="datetimeFigureOut">
              <a:rPr lang="en-US" smtClean="0"/>
              <a:t>9/26/2021</a:t>
            </a:fld>
            <a:endParaRPr lang="en-US"/>
          </a:p>
        </p:txBody>
      </p:sp>
      <p:sp>
        <p:nvSpPr>
          <p:cNvPr id="8" name="Footer Placeholder 7">
            <a:extLst>
              <a:ext uri="{FF2B5EF4-FFF2-40B4-BE49-F238E27FC236}">
                <a16:creationId xmlns:a16="http://schemas.microsoft.com/office/drawing/2014/main" id="{947A66C5-F1B0-4D86-89C7-17F01092EC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720098-F727-4E0C-8B29-89BCD6181096}"/>
              </a:ext>
            </a:extLst>
          </p:cNvPr>
          <p:cNvSpPr>
            <a:spLocks noGrp="1"/>
          </p:cNvSpPr>
          <p:nvPr>
            <p:ph type="sldNum" sz="quarter" idx="12"/>
          </p:nvPr>
        </p:nvSpPr>
        <p:spPr/>
        <p:txBody>
          <a:bodyPr/>
          <a:lstStyle/>
          <a:p>
            <a:fld id="{F58B2494-EC1C-46FB-9C33-B70D4C7E1FF2}" type="slidenum">
              <a:rPr lang="en-US" smtClean="0"/>
              <a:t>‹#›</a:t>
            </a:fld>
            <a:endParaRPr lang="en-US"/>
          </a:p>
        </p:txBody>
      </p:sp>
    </p:spTree>
    <p:extLst>
      <p:ext uri="{BB962C8B-B14F-4D97-AF65-F5344CB8AC3E}">
        <p14:creationId xmlns:p14="http://schemas.microsoft.com/office/powerpoint/2010/main" val="125443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DAAE-D498-4AA9-A1E3-E3DCFEE93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A6ECCC-4447-4138-9CBB-FE77C8C2861E}"/>
              </a:ext>
            </a:extLst>
          </p:cNvPr>
          <p:cNvSpPr>
            <a:spLocks noGrp="1"/>
          </p:cNvSpPr>
          <p:nvPr>
            <p:ph type="dt" sz="half" idx="10"/>
          </p:nvPr>
        </p:nvSpPr>
        <p:spPr/>
        <p:txBody>
          <a:bodyPr/>
          <a:lstStyle/>
          <a:p>
            <a:fld id="{994E5684-CBCE-4F2F-94FF-5E79DDA08084}" type="datetimeFigureOut">
              <a:rPr lang="en-US" smtClean="0"/>
              <a:t>9/26/2021</a:t>
            </a:fld>
            <a:endParaRPr lang="en-US"/>
          </a:p>
        </p:txBody>
      </p:sp>
      <p:sp>
        <p:nvSpPr>
          <p:cNvPr id="4" name="Footer Placeholder 3">
            <a:extLst>
              <a:ext uri="{FF2B5EF4-FFF2-40B4-BE49-F238E27FC236}">
                <a16:creationId xmlns:a16="http://schemas.microsoft.com/office/drawing/2014/main" id="{5A91FC5B-9C83-45CD-8016-6962F1F9CC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EBD20B-6043-4FB0-BB11-C3AB53FF0693}"/>
              </a:ext>
            </a:extLst>
          </p:cNvPr>
          <p:cNvSpPr>
            <a:spLocks noGrp="1"/>
          </p:cNvSpPr>
          <p:nvPr>
            <p:ph type="sldNum" sz="quarter" idx="12"/>
          </p:nvPr>
        </p:nvSpPr>
        <p:spPr/>
        <p:txBody>
          <a:bodyPr/>
          <a:lstStyle/>
          <a:p>
            <a:fld id="{F58B2494-EC1C-46FB-9C33-B70D4C7E1FF2}" type="slidenum">
              <a:rPr lang="en-US" smtClean="0"/>
              <a:t>‹#›</a:t>
            </a:fld>
            <a:endParaRPr lang="en-US"/>
          </a:p>
        </p:txBody>
      </p:sp>
    </p:spTree>
    <p:extLst>
      <p:ext uri="{BB962C8B-B14F-4D97-AF65-F5344CB8AC3E}">
        <p14:creationId xmlns:p14="http://schemas.microsoft.com/office/powerpoint/2010/main" val="486968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04CCAD-48DB-49A7-8BFF-0A1774775DD0}"/>
              </a:ext>
            </a:extLst>
          </p:cNvPr>
          <p:cNvSpPr>
            <a:spLocks noGrp="1"/>
          </p:cNvSpPr>
          <p:nvPr>
            <p:ph type="dt" sz="half" idx="10"/>
          </p:nvPr>
        </p:nvSpPr>
        <p:spPr/>
        <p:txBody>
          <a:bodyPr/>
          <a:lstStyle/>
          <a:p>
            <a:fld id="{994E5684-CBCE-4F2F-94FF-5E79DDA08084}" type="datetimeFigureOut">
              <a:rPr lang="en-US" smtClean="0"/>
              <a:t>9/26/2021</a:t>
            </a:fld>
            <a:endParaRPr lang="en-US"/>
          </a:p>
        </p:txBody>
      </p:sp>
      <p:sp>
        <p:nvSpPr>
          <p:cNvPr id="3" name="Footer Placeholder 2">
            <a:extLst>
              <a:ext uri="{FF2B5EF4-FFF2-40B4-BE49-F238E27FC236}">
                <a16:creationId xmlns:a16="http://schemas.microsoft.com/office/drawing/2014/main" id="{0F21D4D7-B788-4FE7-9BD4-D0746EB977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B39EDE-10CE-4CAE-A8FA-C95E54374D42}"/>
              </a:ext>
            </a:extLst>
          </p:cNvPr>
          <p:cNvSpPr>
            <a:spLocks noGrp="1"/>
          </p:cNvSpPr>
          <p:nvPr>
            <p:ph type="sldNum" sz="quarter" idx="12"/>
          </p:nvPr>
        </p:nvSpPr>
        <p:spPr/>
        <p:txBody>
          <a:bodyPr/>
          <a:lstStyle/>
          <a:p>
            <a:fld id="{F58B2494-EC1C-46FB-9C33-B70D4C7E1FF2}" type="slidenum">
              <a:rPr lang="en-US" smtClean="0"/>
              <a:t>‹#›</a:t>
            </a:fld>
            <a:endParaRPr lang="en-US"/>
          </a:p>
        </p:txBody>
      </p:sp>
    </p:spTree>
    <p:extLst>
      <p:ext uri="{BB962C8B-B14F-4D97-AF65-F5344CB8AC3E}">
        <p14:creationId xmlns:p14="http://schemas.microsoft.com/office/powerpoint/2010/main" val="1007152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E7E7D-CCA7-4DB6-9697-21B4E9DDB2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0D9850-5708-4B85-BD07-D2AA8705AE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5C8B08-559D-417B-B7B7-88B015222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ECD9EB-5660-4A26-AF15-447FA0F0ED38}"/>
              </a:ext>
            </a:extLst>
          </p:cNvPr>
          <p:cNvSpPr>
            <a:spLocks noGrp="1"/>
          </p:cNvSpPr>
          <p:nvPr>
            <p:ph type="dt" sz="half" idx="10"/>
          </p:nvPr>
        </p:nvSpPr>
        <p:spPr/>
        <p:txBody>
          <a:bodyPr/>
          <a:lstStyle/>
          <a:p>
            <a:fld id="{994E5684-CBCE-4F2F-94FF-5E79DDA08084}" type="datetimeFigureOut">
              <a:rPr lang="en-US" smtClean="0"/>
              <a:t>9/26/2021</a:t>
            </a:fld>
            <a:endParaRPr lang="en-US"/>
          </a:p>
        </p:txBody>
      </p:sp>
      <p:sp>
        <p:nvSpPr>
          <p:cNvPr id="6" name="Footer Placeholder 5">
            <a:extLst>
              <a:ext uri="{FF2B5EF4-FFF2-40B4-BE49-F238E27FC236}">
                <a16:creationId xmlns:a16="http://schemas.microsoft.com/office/drawing/2014/main" id="{625F3815-4543-48B7-9864-045D4AEEC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D8AD97-58D8-410A-B88D-C3405A75AFB9}"/>
              </a:ext>
            </a:extLst>
          </p:cNvPr>
          <p:cNvSpPr>
            <a:spLocks noGrp="1"/>
          </p:cNvSpPr>
          <p:nvPr>
            <p:ph type="sldNum" sz="quarter" idx="12"/>
          </p:nvPr>
        </p:nvSpPr>
        <p:spPr/>
        <p:txBody>
          <a:bodyPr/>
          <a:lstStyle/>
          <a:p>
            <a:fld id="{F58B2494-EC1C-46FB-9C33-B70D4C7E1FF2}" type="slidenum">
              <a:rPr lang="en-US" smtClean="0"/>
              <a:t>‹#›</a:t>
            </a:fld>
            <a:endParaRPr lang="en-US"/>
          </a:p>
        </p:txBody>
      </p:sp>
    </p:spTree>
    <p:extLst>
      <p:ext uri="{BB962C8B-B14F-4D97-AF65-F5344CB8AC3E}">
        <p14:creationId xmlns:p14="http://schemas.microsoft.com/office/powerpoint/2010/main" val="1165668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768C-4429-4D90-B203-EC826743E2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92A1DA-7833-4FBD-BC6D-999D61CF1F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E806D9-9C3D-4A74-9CBD-F88936267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E6B738-B57C-4CEF-9FF7-DB2E8B6E5BF1}"/>
              </a:ext>
            </a:extLst>
          </p:cNvPr>
          <p:cNvSpPr>
            <a:spLocks noGrp="1"/>
          </p:cNvSpPr>
          <p:nvPr>
            <p:ph type="dt" sz="half" idx="10"/>
          </p:nvPr>
        </p:nvSpPr>
        <p:spPr/>
        <p:txBody>
          <a:bodyPr/>
          <a:lstStyle/>
          <a:p>
            <a:fld id="{994E5684-CBCE-4F2F-94FF-5E79DDA08084}" type="datetimeFigureOut">
              <a:rPr lang="en-US" smtClean="0"/>
              <a:t>9/26/2021</a:t>
            </a:fld>
            <a:endParaRPr lang="en-US"/>
          </a:p>
        </p:txBody>
      </p:sp>
      <p:sp>
        <p:nvSpPr>
          <p:cNvPr id="6" name="Footer Placeholder 5">
            <a:extLst>
              <a:ext uri="{FF2B5EF4-FFF2-40B4-BE49-F238E27FC236}">
                <a16:creationId xmlns:a16="http://schemas.microsoft.com/office/drawing/2014/main" id="{CE214F73-520A-4ECD-A32C-15F9894899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3CFEE7-B9FD-4154-AD15-18B7128F64DC}"/>
              </a:ext>
            </a:extLst>
          </p:cNvPr>
          <p:cNvSpPr>
            <a:spLocks noGrp="1"/>
          </p:cNvSpPr>
          <p:nvPr>
            <p:ph type="sldNum" sz="quarter" idx="12"/>
          </p:nvPr>
        </p:nvSpPr>
        <p:spPr/>
        <p:txBody>
          <a:bodyPr/>
          <a:lstStyle/>
          <a:p>
            <a:fld id="{F58B2494-EC1C-46FB-9C33-B70D4C7E1FF2}" type="slidenum">
              <a:rPr lang="en-US" smtClean="0"/>
              <a:t>‹#›</a:t>
            </a:fld>
            <a:endParaRPr lang="en-US"/>
          </a:p>
        </p:txBody>
      </p:sp>
    </p:spTree>
    <p:extLst>
      <p:ext uri="{BB962C8B-B14F-4D97-AF65-F5344CB8AC3E}">
        <p14:creationId xmlns:p14="http://schemas.microsoft.com/office/powerpoint/2010/main" val="3800885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066821-0F2E-41E2-AA97-34CD36C1EE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972272-F554-45C0-9DDB-D9E30146D8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9A16E-B6FE-4504-BE31-FDDCAB7F6D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E5684-CBCE-4F2F-94FF-5E79DDA08084}" type="datetimeFigureOut">
              <a:rPr lang="en-US" smtClean="0"/>
              <a:t>9/26/2021</a:t>
            </a:fld>
            <a:endParaRPr lang="en-US"/>
          </a:p>
        </p:txBody>
      </p:sp>
      <p:sp>
        <p:nvSpPr>
          <p:cNvPr id="5" name="Footer Placeholder 4">
            <a:extLst>
              <a:ext uri="{FF2B5EF4-FFF2-40B4-BE49-F238E27FC236}">
                <a16:creationId xmlns:a16="http://schemas.microsoft.com/office/drawing/2014/main" id="{AB7565C9-1A89-46FF-8F76-6E77245F4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13AFE4-2F0E-4651-9398-6A5B5F635D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B2494-EC1C-46FB-9C33-B70D4C7E1FF2}" type="slidenum">
              <a:rPr lang="en-US" smtClean="0"/>
              <a:t>‹#›</a:t>
            </a:fld>
            <a:endParaRPr lang="en-US"/>
          </a:p>
        </p:txBody>
      </p:sp>
    </p:spTree>
    <p:extLst>
      <p:ext uri="{BB962C8B-B14F-4D97-AF65-F5344CB8AC3E}">
        <p14:creationId xmlns:p14="http://schemas.microsoft.com/office/powerpoint/2010/main" val="3515926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E0CF0-6CC0-4F1D-B2BE-08030BAF45A9}"/>
              </a:ext>
            </a:extLst>
          </p:cNvPr>
          <p:cNvSpPr>
            <a:spLocks noGrp="1"/>
          </p:cNvSpPr>
          <p:nvPr>
            <p:ph type="ctrTitle"/>
          </p:nvPr>
        </p:nvSpPr>
        <p:spPr>
          <a:xfrm>
            <a:off x="1524000" y="2235200"/>
            <a:ext cx="9144000" cy="3189416"/>
          </a:xfrm>
        </p:spPr>
        <p:txBody>
          <a:bodyPr>
            <a:normAutofit fontScale="90000"/>
          </a:bodyPr>
          <a:lstStyle/>
          <a:p>
            <a:pPr marL="0" indent="0" algn="ctr">
              <a:buNone/>
            </a:pPr>
            <a:r>
              <a:rPr lang="en-US" dirty="0"/>
              <a:t> </a:t>
            </a:r>
            <a:r>
              <a:rPr lang="en-US" sz="6000" b="1" dirty="0"/>
              <a:t>CS2105 </a:t>
            </a:r>
            <a:br>
              <a:rPr lang="en-US" sz="6000" dirty="0"/>
            </a:br>
            <a:r>
              <a:rPr lang="en-US" sz="6000" dirty="0"/>
              <a:t>Introduction to Computer Networks</a:t>
            </a:r>
            <a:br>
              <a:rPr lang="en-US" sz="6000" dirty="0"/>
            </a:br>
            <a:br>
              <a:rPr lang="en-US" sz="6000" dirty="0"/>
            </a:br>
            <a:r>
              <a:rPr lang="en-US" sz="6000" dirty="0"/>
              <a:t>Tutorial 5</a:t>
            </a:r>
          </a:p>
        </p:txBody>
      </p:sp>
    </p:spTree>
    <p:extLst>
      <p:ext uri="{BB962C8B-B14F-4D97-AF65-F5344CB8AC3E}">
        <p14:creationId xmlns:p14="http://schemas.microsoft.com/office/powerpoint/2010/main" val="2464351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BA8F6-D3F3-457E-AA54-7C485BF74042}"/>
              </a:ext>
            </a:extLst>
          </p:cNvPr>
          <p:cNvSpPr>
            <a:spLocks noGrp="1"/>
          </p:cNvSpPr>
          <p:nvPr>
            <p:ph type="title"/>
          </p:nvPr>
        </p:nvSpPr>
        <p:spPr/>
        <p:txBody>
          <a:bodyPr/>
          <a:lstStyle/>
          <a:p>
            <a:r>
              <a:rPr lang="en-US" dirty="0"/>
              <a:t>Question 4 </a:t>
            </a:r>
          </a:p>
        </p:txBody>
      </p:sp>
      <p:sp>
        <p:nvSpPr>
          <p:cNvPr id="3" name="Content Placeholder 2">
            <a:extLst>
              <a:ext uri="{FF2B5EF4-FFF2-40B4-BE49-F238E27FC236}">
                <a16:creationId xmlns:a16="http://schemas.microsoft.com/office/drawing/2014/main" id="{6F43AD59-1B10-467C-B1B6-A0664C29CAEC}"/>
              </a:ext>
            </a:extLst>
          </p:cNvPr>
          <p:cNvSpPr>
            <a:spLocks noGrp="1"/>
          </p:cNvSpPr>
          <p:nvPr>
            <p:ph idx="1"/>
          </p:nvPr>
        </p:nvSpPr>
        <p:spPr/>
        <p:txBody>
          <a:bodyPr/>
          <a:lstStyle/>
          <a:p>
            <a:pPr marL="0" indent="0">
              <a:buNone/>
            </a:pPr>
            <a:r>
              <a:rPr lang="en-US" dirty="0"/>
              <a:t>b) Suppose an ISP owns the block of addresses of the form 192.168.56.128/26. Suppose it wants to create four subnets from this block, with each block having the same number of IP addresses. What are the network prefixes (of form </a:t>
            </a:r>
            <a:r>
              <a:rPr lang="en-US" dirty="0" err="1"/>
              <a:t>a.b.c.d</a:t>
            </a:r>
            <a:r>
              <a:rPr lang="en-US" dirty="0"/>
              <a:t>/x) for the four subnets? </a:t>
            </a:r>
          </a:p>
          <a:p>
            <a:pPr marL="0" indent="0">
              <a:buNone/>
            </a:pPr>
            <a:r>
              <a:rPr lang="en-US" dirty="0">
                <a:solidFill>
                  <a:srgbClr val="FF0000"/>
                </a:solidFill>
              </a:rPr>
              <a:t>(Hint: 4 subnet: 2 bits to represent each subnet after 26 bits)</a:t>
            </a:r>
          </a:p>
          <a:p>
            <a:pPr marL="0" indent="0">
              <a:buNone/>
            </a:pPr>
            <a:endParaRPr lang="en-US" dirty="0"/>
          </a:p>
          <a:p>
            <a:endParaRPr lang="en-US" dirty="0"/>
          </a:p>
        </p:txBody>
      </p:sp>
      <p:pic>
        <p:nvPicPr>
          <p:cNvPr id="5" name="Content Placeholder 3">
            <a:extLst>
              <a:ext uri="{FF2B5EF4-FFF2-40B4-BE49-F238E27FC236}">
                <a16:creationId xmlns:a16="http://schemas.microsoft.com/office/drawing/2014/main" id="{1DFC2DDF-16FA-487E-AAA7-1F57681727F7}"/>
              </a:ext>
            </a:extLst>
          </p:cNvPr>
          <p:cNvPicPr>
            <a:picLocks noChangeAspect="1"/>
          </p:cNvPicPr>
          <p:nvPr/>
        </p:nvPicPr>
        <p:blipFill>
          <a:blip r:embed="rId3"/>
          <a:stretch>
            <a:fillRect/>
          </a:stretch>
        </p:blipFill>
        <p:spPr>
          <a:xfrm>
            <a:off x="1856296" y="4001294"/>
            <a:ext cx="7720651" cy="2489667"/>
          </a:xfrm>
          <a:prstGeom prst="rect">
            <a:avLst/>
          </a:prstGeom>
        </p:spPr>
      </p:pic>
    </p:spTree>
    <p:extLst>
      <p:ext uri="{BB962C8B-B14F-4D97-AF65-F5344CB8AC3E}">
        <p14:creationId xmlns:p14="http://schemas.microsoft.com/office/powerpoint/2010/main" val="96325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91603-A99B-4ABD-A0D7-145606937936}"/>
              </a:ext>
            </a:extLst>
          </p:cNvPr>
          <p:cNvSpPr>
            <a:spLocks noGrp="1"/>
          </p:cNvSpPr>
          <p:nvPr>
            <p:ph type="title"/>
          </p:nvPr>
        </p:nvSpPr>
        <p:spPr/>
        <p:txBody>
          <a:bodyPr/>
          <a:lstStyle/>
          <a:p>
            <a:r>
              <a:rPr lang="en-US" dirty="0"/>
              <a:t>Question 4 </a:t>
            </a:r>
            <a:endParaRPr lang="en-SG" dirty="0"/>
          </a:p>
        </p:txBody>
      </p:sp>
      <p:pic>
        <p:nvPicPr>
          <p:cNvPr id="6" name="Content Placeholder 5">
            <a:extLst>
              <a:ext uri="{FF2B5EF4-FFF2-40B4-BE49-F238E27FC236}">
                <a16:creationId xmlns:a16="http://schemas.microsoft.com/office/drawing/2014/main" id="{C979120E-3809-4BA9-9051-BD87AD09BB5B}"/>
              </a:ext>
            </a:extLst>
          </p:cNvPr>
          <p:cNvPicPr>
            <a:picLocks noGrp="1" noChangeAspect="1"/>
          </p:cNvPicPr>
          <p:nvPr>
            <p:ph idx="1"/>
          </p:nvPr>
        </p:nvPicPr>
        <p:blipFill>
          <a:blip r:embed="rId3"/>
          <a:stretch>
            <a:fillRect/>
          </a:stretch>
        </p:blipFill>
        <p:spPr>
          <a:xfrm>
            <a:off x="651753" y="2042809"/>
            <a:ext cx="10702047" cy="4212075"/>
          </a:xfrm>
          <a:prstGeom prst="rect">
            <a:avLst/>
          </a:prstGeom>
        </p:spPr>
      </p:pic>
    </p:spTree>
    <p:extLst>
      <p:ext uri="{BB962C8B-B14F-4D97-AF65-F5344CB8AC3E}">
        <p14:creationId xmlns:p14="http://schemas.microsoft.com/office/powerpoint/2010/main" val="421867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25E23-F100-4CD7-BBE4-83517EEB3B27}"/>
              </a:ext>
            </a:extLst>
          </p:cNvPr>
          <p:cNvSpPr>
            <a:spLocks noGrp="1"/>
          </p:cNvSpPr>
          <p:nvPr>
            <p:ph type="title"/>
          </p:nvPr>
        </p:nvSpPr>
        <p:spPr/>
        <p:txBody>
          <a:bodyPr/>
          <a:lstStyle/>
          <a:p>
            <a:r>
              <a:rPr lang="en-SG" dirty="0"/>
              <a:t>Additional Question</a:t>
            </a:r>
          </a:p>
        </p:txBody>
      </p:sp>
      <p:sp>
        <p:nvSpPr>
          <p:cNvPr id="3" name="Content Placeholder 2">
            <a:extLst>
              <a:ext uri="{FF2B5EF4-FFF2-40B4-BE49-F238E27FC236}">
                <a16:creationId xmlns:a16="http://schemas.microsoft.com/office/drawing/2014/main" id="{F853A9AB-E657-4ABA-B0F8-46CAFECFD180}"/>
              </a:ext>
            </a:extLst>
          </p:cNvPr>
          <p:cNvSpPr>
            <a:spLocks noGrp="1"/>
          </p:cNvSpPr>
          <p:nvPr>
            <p:ph idx="1"/>
          </p:nvPr>
        </p:nvSpPr>
        <p:spPr/>
        <p:txBody>
          <a:bodyPr>
            <a:normAutofit/>
          </a:bodyPr>
          <a:lstStyle/>
          <a:p>
            <a:pPr marL="0" indent="0">
              <a:buNone/>
            </a:pPr>
            <a:r>
              <a:rPr lang="en-US" dirty="0"/>
              <a:t>Address Block: 192.168.56.128/26</a:t>
            </a:r>
          </a:p>
          <a:p>
            <a:pPr marL="0" indent="0">
              <a:buNone/>
            </a:pPr>
            <a:r>
              <a:rPr lang="en-US" dirty="0"/>
              <a:t>Split into 16 equal subnets.</a:t>
            </a:r>
          </a:p>
          <a:p>
            <a:pPr marL="0" indent="0">
              <a:buNone/>
            </a:pPr>
            <a:r>
              <a:rPr lang="en-US" dirty="0"/>
              <a:t>How many IP addresses in each subnet. </a:t>
            </a:r>
          </a:p>
          <a:p>
            <a:pPr marL="0" indent="0">
              <a:buNone/>
            </a:pPr>
            <a:endParaRPr lang="en-US" dirty="0"/>
          </a:p>
          <a:p>
            <a:pPr marL="0" indent="0">
              <a:buNone/>
            </a:pPr>
            <a:r>
              <a:rPr lang="en-US" dirty="0"/>
              <a:t>A. 4</a:t>
            </a:r>
          </a:p>
          <a:p>
            <a:pPr marL="0" indent="0">
              <a:buNone/>
            </a:pPr>
            <a:r>
              <a:rPr lang="en-US" dirty="0"/>
              <a:t>B. 2</a:t>
            </a:r>
          </a:p>
          <a:p>
            <a:pPr marL="0" indent="0">
              <a:buNone/>
            </a:pPr>
            <a:r>
              <a:rPr lang="en-US" dirty="0"/>
              <a:t>C. 64</a:t>
            </a:r>
          </a:p>
          <a:p>
            <a:pPr marL="0" indent="0">
              <a:buNone/>
            </a:pPr>
            <a:r>
              <a:rPr lang="en-US" dirty="0"/>
              <a:t>D. 32</a:t>
            </a:r>
          </a:p>
        </p:txBody>
      </p:sp>
    </p:spTree>
    <p:extLst>
      <p:ext uri="{BB962C8B-B14F-4D97-AF65-F5344CB8AC3E}">
        <p14:creationId xmlns:p14="http://schemas.microsoft.com/office/powerpoint/2010/main" val="76990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25E23-F100-4CD7-BBE4-83517EEB3B27}"/>
              </a:ext>
            </a:extLst>
          </p:cNvPr>
          <p:cNvSpPr>
            <a:spLocks noGrp="1"/>
          </p:cNvSpPr>
          <p:nvPr>
            <p:ph type="title"/>
          </p:nvPr>
        </p:nvSpPr>
        <p:spPr/>
        <p:txBody>
          <a:bodyPr/>
          <a:lstStyle/>
          <a:p>
            <a:r>
              <a:rPr lang="en-SG" dirty="0"/>
              <a:t>Additional Question</a:t>
            </a:r>
          </a:p>
        </p:txBody>
      </p:sp>
      <p:sp>
        <p:nvSpPr>
          <p:cNvPr id="3" name="Content Placeholder 2">
            <a:extLst>
              <a:ext uri="{FF2B5EF4-FFF2-40B4-BE49-F238E27FC236}">
                <a16:creationId xmlns:a16="http://schemas.microsoft.com/office/drawing/2014/main" id="{F853A9AB-E657-4ABA-B0F8-46CAFECFD180}"/>
              </a:ext>
            </a:extLst>
          </p:cNvPr>
          <p:cNvSpPr>
            <a:spLocks noGrp="1"/>
          </p:cNvSpPr>
          <p:nvPr>
            <p:ph idx="1"/>
          </p:nvPr>
        </p:nvSpPr>
        <p:spPr/>
        <p:txBody>
          <a:bodyPr/>
          <a:lstStyle/>
          <a:p>
            <a:pPr marL="0" indent="0">
              <a:buNone/>
            </a:pPr>
            <a:r>
              <a:rPr lang="en-US" dirty="0"/>
              <a:t>Address Block: 192.168.56.128/26</a:t>
            </a:r>
          </a:p>
          <a:p>
            <a:pPr marL="0" indent="0">
              <a:buNone/>
            </a:pPr>
            <a:r>
              <a:rPr lang="en-US" dirty="0"/>
              <a:t>Split into 16 equal subnets.</a:t>
            </a:r>
          </a:p>
          <a:p>
            <a:pPr marL="0" indent="0">
              <a:buNone/>
            </a:pPr>
            <a:r>
              <a:rPr lang="en-US" dirty="0"/>
              <a:t>How many IP addresses in each subnet. </a:t>
            </a:r>
          </a:p>
          <a:p>
            <a:pPr marL="0" indent="0">
              <a:buNone/>
            </a:pPr>
            <a:endParaRPr lang="en-US" dirty="0"/>
          </a:p>
          <a:p>
            <a:pPr marL="0" indent="0">
              <a:buNone/>
            </a:pPr>
            <a:r>
              <a:rPr lang="en-US" dirty="0">
                <a:solidFill>
                  <a:srgbClr val="FF0000"/>
                </a:solidFill>
              </a:rPr>
              <a:t>A. 4</a:t>
            </a:r>
          </a:p>
          <a:p>
            <a:pPr marL="0" indent="0">
              <a:buNone/>
            </a:pPr>
            <a:r>
              <a:rPr lang="en-US" dirty="0"/>
              <a:t>B. 2</a:t>
            </a:r>
          </a:p>
          <a:p>
            <a:pPr marL="0" indent="0">
              <a:buNone/>
            </a:pPr>
            <a:r>
              <a:rPr lang="en-US" dirty="0"/>
              <a:t>C. 64</a:t>
            </a:r>
          </a:p>
          <a:p>
            <a:pPr marL="0" indent="0">
              <a:buNone/>
            </a:pPr>
            <a:r>
              <a:rPr lang="en-US" dirty="0"/>
              <a:t>D. 32</a:t>
            </a:r>
          </a:p>
        </p:txBody>
      </p:sp>
      <p:sp>
        <p:nvSpPr>
          <p:cNvPr id="4" name="TextBox 3">
            <a:extLst>
              <a:ext uri="{FF2B5EF4-FFF2-40B4-BE49-F238E27FC236}">
                <a16:creationId xmlns:a16="http://schemas.microsoft.com/office/drawing/2014/main" id="{B77E76BB-F30A-420B-87E5-219BA725C3C1}"/>
              </a:ext>
            </a:extLst>
          </p:cNvPr>
          <p:cNvSpPr txBox="1"/>
          <p:nvPr/>
        </p:nvSpPr>
        <p:spPr>
          <a:xfrm flipH="1">
            <a:off x="5648958" y="3683973"/>
            <a:ext cx="5735322" cy="1477328"/>
          </a:xfrm>
          <a:prstGeom prst="rect">
            <a:avLst/>
          </a:prstGeom>
          <a:noFill/>
        </p:spPr>
        <p:txBody>
          <a:bodyPr wrap="square" rtlCol="0">
            <a:spAutoFit/>
          </a:bodyPr>
          <a:lstStyle/>
          <a:p>
            <a:r>
              <a:rPr lang="en-SG" dirty="0">
                <a:solidFill>
                  <a:srgbClr val="FF0000"/>
                </a:solidFill>
              </a:rPr>
              <a:t>4 bits needed for splitting into 16 subnets (2</a:t>
            </a:r>
            <a:r>
              <a:rPr lang="en-SG" baseline="30000" dirty="0">
                <a:solidFill>
                  <a:srgbClr val="FF0000"/>
                </a:solidFill>
              </a:rPr>
              <a:t>4</a:t>
            </a:r>
            <a:r>
              <a:rPr lang="en-SG" dirty="0">
                <a:solidFill>
                  <a:srgbClr val="FF0000"/>
                </a:solidFill>
              </a:rPr>
              <a:t>)</a:t>
            </a:r>
          </a:p>
          <a:p>
            <a:endParaRPr lang="en-SG" dirty="0">
              <a:solidFill>
                <a:srgbClr val="FF0000"/>
              </a:solidFill>
            </a:endParaRPr>
          </a:p>
          <a:p>
            <a:r>
              <a:rPr lang="en-SG" dirty="0">
                <a:solidFill>
                  <a:srgbClr val="FF0000"/>
                </a:solidFill>
              </a:rPr>
              <a:t>Number of host bits left for each subnet = 32 – 30 = 2</a:t>
            </a:r>
          </a:p>
          <a:p>
            <a:endParaRPr lang="en-SG" dirty="0">
              <a:solidFill>
                <a:srgbClr val="FF0000"/>
              </a:solidFill>
            </a:endParaRPr>
          </a:p>
          <a:p>
            <a:r>
              <a:rPr lang="en-SG" dirty="0">
                <a:solidFill>
                  <a:srgbClr val="FF0000"/>
                </a:solidFill>
              </a:rPr>
              <a:t>Number of IP address in each subnet = 2</a:t>
            </a:r>
            <a:r>
              <a:rPr lang="en-SG" baseline="30000" dirty="0">
                <a:solidFill>
                  <a:srgbClr val="FF0000"/>
                </a:solidFill>
              </a:rPr>
              <a:t>2</a:t>
            </a:r>
          </a:p>
        </p:txBody>
      </p:sp>
    </p:spTree>
    <p:extLst>
      <p:ext uri="{BB962C8B-B14F-4D97-AF65-F5344CB8AC3E}">
        <p14:creationId xmlns:p14="http://schemas.microsoft.com/office/powerpoint/2010/main" val="227780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E8036-9BAE-4C36-AE61-C1C2F6CF867C}"/>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5B30EA5E-2F17-432B-8A6C-F0C8469F4C7B}"/>
              </a:ext>
            </a:extLst>
          </p:cNvPr>
          <p:cNvSpPr>
            <a:spLocks noGrp="1"/>
          </p:cNvSpPr>
          <p:nvPr>
            <p:ph idx="1"/>
          </p:nvPr>
        </p:nvSpPr>
        <p:spPr>
          <a:xfrm>
            <a:off x="838200" y="1392488"/>
            <a:ext cx="10515600" cy="4351338"/>
          </a:xfrm>
        </p:spPr>
        <p:txBody>
          <a:bodyPr>
            <a:normAutofit/>
          </a:bodyPr>
          <a:lstStyle/>
          <a:p>
            <a:pPr marL="0" lvl="0" indent="0">
              <a:buNone/>
            </a:pPr>
            <a:r>
              <a:rPr lang="en-US" dirty="0"/>
              <a:t>Consider a datagram network using 8-bit addresses. Suppose a router has the following forwarding table:</a:t>
            </a:r>
            <a:endParaRPr lang="en-SG" dirty="0"/>
          </a:p>
        </p:txBody>
      </p:sp>
      <p:graphicFrame>
        <p:nvGraphicFramePr>
          <p:cNvPr id="4" name="Table 3">
            <a:extLst>
              <a:ext uri="{FF2B5EF4-FFF2-40B4-BE49-F238E27FC236}">
                <a16:creationId xmlns:a16="http://schemas.microsoft.com/office/drawing/2014/main" id="{D2177EAF-691D-4E9E-A6C3-B8BD21F77CEA}"/>
              </a:ext>
            </a:extLst>
          </p:cNvPr>
          <p:cNvGraphicFramePr>
            <a:graphicFrameLocks noGrp="1"/>
          </p:cNvGraphicFramePr>
          <p:nvPr>
            <p:extLst>
              <p:ext uri="{D42A27DB-BD31-4B8C-83A1-F6EECF244321}">
                <p14:modId xmlns:p14="http://schemas.microsoft.com/office/powerpoint/2010/main" val="1113152634"/>
              </p:ext>
            </p:extLst>
          </p:nvPr>
        </p:nvGraphicFramePr>
        <p:xfrm>
          <a:off x="2919664" y="2823410"/>
          <a:ext cx="5678904" cy="3096125"/>
        </p:xfrm>
        <a:graphic>
          <a:graphicData uri="http://schemas.openxmlformats.org/drawingml/2006/table">
            <a:tbl>
              <a:tblPr firstRow="1" firstCol="1" bandRow="1">
                <a:tableStyleId>{5C22544A-7EE6-4342-B048-85BDC9FD1C3A}</a:tableStyleId>
              </a:tblPr>
              <a:tblGrid>
                <a:gridCol w="3434698">
                  <a:extLst>
                    <a:ext uri="{9D8B030D-6E8A-4147-A177-3AD203B41FA5}">
                      <a16:colId xmlns:a16="http://schemas.microsoft.com/office/drawing/2014/main" val="516695303"/>
                    </a:ext>
                  </a:extLst>
                </a:gridCol>
                <a:gridCol w="2244206">
                  <a:extLst>
                    <a:ext uri="{9D8B030D-6E8A-4147-A177-3AD203B41FA5}">
                      <a16:colId xmlns:a16="http://schemas.microsoft.com/office/drawing/2014/main" val="2979349255"/>
                    </a:ext>
                  </a:extLst>
                </a:gridCol>
              </a:tblGrid>
              <a:tr h="619225">
                <a:tc>
                  <a:txBody>
                    <a:bodyPr/>
                    <a:lstStyle/>
                    <a:p>
                      <a:pPr algn="ctr">
                        <a:tabLst>
                          <a:tab pos="270510" algn="l"/>
                        </a:tabLst>
                      </a:pPr>
                      <a:r>
                        <a:rPr lang="en-US" sz="1100" dirty="0">
                          <a:effectLst/>
                        </a:rPr>
                        <a:t>Prefix Match</a:t>
                      </a:r>
                      <a:endParaRPr lang="en-SG"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tabLst>
                          <a:tab pos="270510" algn="l"/>
                        </a:tabLst>
                      </a:pPr>
                      <a:r>
                        <a:rPr lang="en-US" sz="1100">
                          <a:effectLst/>
                        </a:rPr>
                        <a:t>Interface</a:t>
                      </a:r>
                      <a:endParaRPr lang="en-SG"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02595091"/>
                  </a:ext>
                </a:extLst>
              </a:tr>
              <a:tr h="619225">
                <a:tc>
                  <a:txBody>
                    <a:bodyPr/>
                    <a:lstStyle/>
                    <a:p>
                      <a:pPr algn="ctr">
                        <a:tabLst>
                          <a:tab pos="270510" algn="l"/>
                        </a:tabLst>
                      </a:pPr>
                      <a:r>
                        <a:rPr lang="en-US" sz="1100">
                          <a:effectLst/>
                        </a:rPr>
                        <a:t>11</a:t>
                      </a:r>
                      <a:endParaRPr lang="en-SG"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tabLst>
                          <a:tab pos="270510" algn="l"/>
                        </a:tabLst>
                      </a:pPr>
                      <a:r>
                        <a:rPr lang="en-US" sz="1100">
                          <a:effectLst/>
                        </a:rPr>
                        <a:t>0</a:t>
                      </a:r>
                      <a:endParaRPr lang="en-SG"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74065758"/>
                  </a:ext>
                </a:extLst>
              </a:tr>
              <a:tr h="619225">
                <a:tc>
                  <a:txBody>
                    <a:bodyPr/>
                    <a:lstStyle/>
                    <a:p>
                      <a:pPr algn="ctr">
                        <a:tabLst>
                          <a:tab pos="270510" algn="l"/>
                        </a:tabLst>
                      </a:pPr>
                      <a:r>
                        <a:rPr lang="en-US" sz="1100">
                          <a:effectLst/>
                        </a:rPr>
                        <a:t>101</a:t>
                      </a:r>
                      <a:endParaRPr lang="en-SG"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tabLst>
                          <a:tab pos="270510" algn="l"/>
                        </a:tabLst>
                      </a:pPr>
                      <a:r>
                        <a:rPr lang="en-US" sz="1100">
                          <a:effectLst/>
                        </a:rPr>
                        <a:t>1</a:t>
                      </a:r>
                      <a:endParaRPr lang="en-SG"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28214961"/>
                  </a:ext>
                </a:extLst>
              </a:tr>
              <a:tr h="619225">
                <a:tc>
                  <a:txBody>
                    <a:bodyPr/>
                    <a:lstStyle/>
                    <a:p>
                      <a:pPr algn="ctr">
                        <a:tabLst>
                          <a:tab pos="270510" algn="l"/>
                        </a:tabLst>
                      </a:pPr>
                      <a:r>
                        <a:rPr lang="en-US" sz="1100">
                          <a:effectLst/>
                        </a:rPr>
                        <a:t>100</a:t>
                      </a:r>
                      <a:endParaRPr lang="en-SG"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tabLst>
                          <a:tab pos="270510" algn="l"/>
                        </a:tabLst>
                      </a:pPr>
                      <a:r>
                        <a:rPr lang="en-US" sz="1100">
                          <a:effectLst/>
                        </a:rPr>
                        <a:t>2</a:t>
                      </a:r>
                      <a:endParaRPr lang="en-SG"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39313054"/>
                  </a:ext>
                </a:extLst>
              </a:tr>
              <a:tr h="619225">
                <a:tc>
                  <a:txBody>
                    <a:bodyPr/>
                    <a:lstStyle/>
                    <a:p>
                      <a:pPr algn="ctr">
                        <a:tabLst>
                          <a:tab pos="270510" algn="l"/>
                        </a:tabLst>
                      </a:pPr>
                      <a:r>
                        <a:rPr lang="en-US" sz="1100">
                          <a:effectLst/>
                        </a:rPr>
                        <a:t>otherwise</a:t>
                      </a:r>
                      <a:endParaRPr lang="en-SG"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tabLst>
                          <a:tab pos="270510" algn="l"/>
                        </a:tabLst>
                      </a:pPr>
                      <a:r>
                        <a:rPr lang="en-US" sz="1100" dirty="0">
                          <a:effectLst/>
                        </a:rPr>
                        <a:t>3</a:t>
                      </a:r>
                      <a:endParaRPr lang="en-SG"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85218091"/>
                  </a:ext>
                </a:extLst>
              </a:tr>
            </a:tbl>
          </a:graphicData>
        </a:graphic>
      </p:graphicFrame>
    </p:spTree>
    <p:extLst>
      <p:ext uri="{BB962C8B-B14F-4D97-AF65-F5344CB8AC3E}">
        <p14:creationId xmlns:p14="http://schemas.microsoft.com/office/powerpoint/2010/main" val="2694966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E8036-9BAE-4C36-AE61-C1C2F6CF867C}"/>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5B30EA5E-2F17-432B-8A6C-F0C8469F4C7B}"/>
              </a:ext>
            </a:extLst>
          </p:cNvPr>
          <p:cNvSpPr>
            <a:spLocks noGrp="1"/>
          </p:cNvSpPr>
          <p:nvPr>
            <p:ph idx="1"/>
          </p:nvPr>
        </p:nvSpPr>
        <p:spPr>
          <a:xfrm>
            <a:off x="838200" y="1392488"/>
            <a:ext cx="10515600" cy="4351338"/>
          </a:xfrm>
        </p:spPr>
        <p:txBody>
          <a:bodyPr>
            <a:normAutofit/>
          </a:bodyPr>
          <a:lstStyle/>
          <a:p>
            <a:pPr marL="0" lvl="0" indent="0">
              <a:buNone/>
            </a:pPr>
            <a:r>
              <a:rPr lang="en-SG" dirty="0"/>
              <a:t>For each of the four interfaces, give the associated range of destination host addresses and the number of addresses in the range.</a:t>
            </a:r>
          </a:p>
        </p:txBody>
      </p:sp>
      <p:graphicFrame>
        <p:nvGraphicFramePr>
          <p:cNvPr id="7" name="Table 6">
            <a:extLst>
              <a:ext uri="{FF2B5EF4-FFF2-40B4-BE49-F238E27FC236}">
                <a16:creationId xmlns:a16="http://schemas.microsoft.com/office/drawing/2014/main" id="{009175AA-62DB-4610-AED0-791740C8E6F7}"/>
              </a:ext>
            </a:extLst>
          </p:cNvPr>
          <p:cNvGraphicFramePr>
            <a:graphicFrameLocks noGrp="1"/>
          </p:cNvGraphicFramePr>
          <p:nvPr>
            <p:extLst>
              <p:ext uri="{D42A27DB-BD31-4B8C-83A1-F6EECF244321}">
                <p14:modId xmlns:p14="http://schemas.microsoft.com/office/powerpoint/2010/main" val="2706465482"/>
              </p:ext>
            </p:extLst>
          </p:nvPr>
        </p:nvGraphicFramePr>
        <p:xfrm>
          <a:off x="1363579" y="2342147"/>
          <a:ext cx="8871284" cy="3577390"/>
        </p:xfrm>
        <a:graphic>
          <a:graphicData uri="http://schemas.openxmlformats.org/drawingml/2006/table">
            <a:tbl>
              <a:tblPr firstRow="1" firstCol="1" bandRow="1">
                <a:tableStyleId>{5C22544A-7EE6-4342-B048-85BDC9FD1C3A}</a:tableStyleId>
              </a:tblPr>
              <a:tblGrid>
                <a:gridCol w="2321692">
                  <a:extLst>
                    <a:ext uri="{9D8B030D-6E8A-4147-A177-3AD203B41FA5}">
                      <a16:colId xmlns:a16="http://schemas.microsoft.com/office/drawing/2014/main" val="3409877733"/>
                    </a:ext>
                  </a:extLst>
                </a:gridCol>
                <a:gridCol w="1516976">
                  <a:extLst>
                    <a:ext uri="{9D8B030D-6E8A-4147-A177-3AD203B41FA5}">
                      <a16:colId xmlns:a16="http://schemas.microsoft.com/office/drawing/2014/main" val="2251342721"/>
                    </a:ext>
                  </a:extLst>
                </a:gridCol>
                <a:gridCol w="3229139">
                  <a:extLst>
                    <a:ext uri="{9D8B030D-6E8A-4147-A177-3AD203B41FA5}">
                      <a16:colId xmlns:a16="http://schemas.microsoft.com/office/drawing/2014/main" val="3249887451"/>
                    </a:ext>
                  </a:extLst>
                </a:gridCol>
                <a:gridCol w="1803477">
                  <a:extLst>
                    <a:ext uri="{9D8B030D-6E8A-4147-A177-3AD203B41FA5}">
                      <a16:colId xmlns:a16="http://schemas.microsoft.com/office/drawing/2014/main" val="3371071005"/>
                    </a:ext>
                  </a:extLst>
                </a:gridCol>
              </a:tblGrid>
              <a:tr h="715478">
                <a:tc>
                  <a:txBody>
                    <a:bodyPr/>
                    <a:lstStyle/>
                    <a:p>
                      <a:pPr algn="ctr">
                        <a:tabLst>
                          <a:tab pos="270510" algn="l"/>
                        </a:tabLst>
                      </a:pPr>
                      <a:r>
                        <a:rPr lang="en-US" sz="1100">
                          <a:effectLst/>
                        </a:rPr>
                        <a:t>Prefix Match</a:t>
                      </a:r>
                      <a:endParaRPr lang="en-SG"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tabLst>
                          <a:tab pos="270510" algn="l"/>
                        </a:tabLst>
                      </a:pPr>
                      <a:r>
                        <a:rPr lang="en-US" sz="1100">
                          <a:effectLst/>
                        </a:rPr>
                        <a:t>Interface</a:t>
                      </a:r>
                      <a:endParaRPr lang="en-SG"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tabLst>
                          <a:tab pos="270510" algn="l"/>
                        </a:tabLst>
                      </a:pPr>
                      <a:r>
                        <a:rPr lang="en-US" sz="1100">
                          <a:effectLst/>
                        </a:rPr>
                        <a:t>IP Range</a:t>
                      </a:r>
                      <a:endParaRPr lang="en-SG"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tabLst>
                          <a:tab pos="270510" algn="l"/>
                        </a:tabLst>
                      </a:pPr>
                      <a:r>
                        <a:rPr lang="en-US" sz="1100">
                          <a:effectLst/>
                        </a:rPr>
                        <a:t>No. of IP</a:t>
                      </a:r>
                      <a:endParaRPr lang="en-SG"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94272052"/>
                  </a:ext>
                </a:extLst>
              </a:tr>
              <a:tr h="715478">
                <a:tc>
                  <a:txBody>
                    <a:bodyPr/>
                    <a:lstStyle/>
                    <a:p>
                      <a:pPr algn="ctr">
                        <a:tabLst>
                          <a:tab pos="270510" algn="l"/>
                        </a:tabLst>
                      </a:pPr>
                      <a:r>
                        <a:rPr lang="en-US" sz="1100" dirty="0">
                          <a:effectLst/>
                        </a:rPr>
                        <a:t>11</a:t>
                      </a:r>
                      <a:endParaRPr lang="en-SG"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tabLst>
                          <a:tab pos="270510" algn="l"/>
                        </a:tabLst>
                      </a:pPr>
                      <a:r>
                        <a:rPr lang="en-US" sz="1100">
                          <a:effectLst/>
                        </a:rPr>
                        <a:t>0</a:t>
                      </a:r>
                      <a:endParaRPr lang="en-SG"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tabLst>
                          <a:tab pos="270510" algn="l"/>
                        </a:tabLst>
                      </a:pPr>
                      <a:r>
                        <a:rPr lang="en-US" sz="1100" dirty="0">
                          <a:effectLst/>
                        </a:rPr>
                        <a:t>11</a:t>
                      </a:r>
                      <a:r>
                        <a:rPr lang="en-US" sz="1100" dirty="0">
                          <a:solidFill>
                            <a:srgbClr val="FF0000"/>
                          </a:solidFill>
                          <a:effectLst/>
                        </a:rPr>
                        <a:t>00 0000 </a:t>
                      </a:r>
                      <a:r>
                        <a:rPr lang="en-US" sz="1100" dirty="0">
                          <a:effectLst/>
                        </a:rPr>
                        <a:t>– 11</a:t>
                      </a:r>
                      <a:r>
                        <a:rPr lang="en-US" sz="1100" dirty="0">
                          <a:solidFill>
                            <a:srgbClr val="FF0000"/>
                          </a:solidFill>
                          <a:effectLst/>
                        </a:rPr>
                        <a:t>11 1111</a:t>
                      </a:r>
                      <a:endParaRPr lang="en-SG" sz="11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tabLst>
                          <a:tab pos="270510" algn="l"/>
                        </a:tabLst>
                      </a:pPr>
                      <a:r>
                        <a:rPr lang="en-US" sz="1100" dirty="0">
                          <a:solidFill>
                            <a:srgbClr val="FF0000"/>
                          </a:solidFill>
                          <a:effectLst/>
                        </a:rPr>
                        <a:t>64</a:t>
                      </a:r>
                      <a:endParaRPr lang="en-SG" sz="11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68463196"/>
                  </a:ext>
                </a:extLst>
              </a:tr>
              <a:tr h="715478">
                <a:tc>
                  <a:txBody>
                    <a:bodyPr/>
                    <a:lstStyle/>
                    <a:p>
                      <a:pPr algn="ctr">
                        <a:tabLst>
                          <a:tab pos="270510" algn="l"/>
                        </a:tabLst>
                      </a:pPr>
                      <a:r>
                        <a:rPr lang="en-US" sz="1100" dirty="0">
                          <a:effectLst/>
                        </a:rPr>
                        <a:t>101</a:t>
                      </a:r>
                      <a:endParaRPr lang="en-SG"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tabLst>
                          <a:tab pos="270510" algn="l"/>
                        </a:tabLst>
                      </a:pPr>
                      <a:r>
                        <a:rPr lang="en-US" sz="1100">
                          <a:effectLst/>
                        </a:rPr>
                        <a:t>1</a:t>
                      </a:r>
                      <a:endParaRPr lang="en-SG"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tabLst>
                          <a:tab pos="270510" algn="l"/>
                        </a:tabLst>
                      </a:pPr>
                      <a:r>
                        <a:rPr lang="en-US" sz="1100" dirty="0">
                          <a:effectLst/>
                        </a:rPr>
                        <a:t>101</a:t>
                      </a:r>
                      <a:r>
                        <a:rPr lang="en-US" sz="1100" dirty="0">
                          <a:solidFill>
                            <a:srgbClr val="FF0000"/>
                          </a:solidFill>
                          <a:effectLst/>
                        </a:rPr>
                        <a:t>0 0000 </a:t>
                      </a:r>
                      <a:r>
                        <a:rPr lang="en-US" sz="1100" dirty="0">
                          <a:effectLst/>
                        </a:rPr>
                        <a:t>– 101</a:t>
                      </a:r>
                      <a:r>
                        <a:rPr lang="en-US" sz="1100" dirty="0">
                          <a:solidFill>
                            <a:srgbClr val="FF0000"/>
                          </a:solidFill>
                          <a:effectLst/>
                        </a:rPr>
                        <a:t>1 1111</a:t>
                      </a:r>
                      <a:endParaRPr lang="en-SG" sz="11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tabLst>
                          <a:tab pos="270510" algn="l"/>
                        </a:tabLst>
                      </a:pPr>
                      <a:r>
                        <a:rPr lang="en-US" sz="1100" dirty="0">
                          <a:solidFill>
                            <a:srgbClr val="FF0000"/>
                          </a:solidFill>
                          <a:effectLst/>
                        </a:rPr>
                        <a:t>32</a:t>
                      </a:r>
                      <a:endParaRPr lang="en-SG" sz="11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7292132"/>
                  </a:ext>
                </a:extLst>
              </a:tr>
              <a:tr h="715478">
                <a:tc>
                  <a:txBody>
                    <a:bodyPr/>
                    <a:lstStyle/>
                    <a:p>
                      <a:pPr algn="ctr">
                        <a:tabLst>
                          <a:tab pos="270510" algn="l"/>
                        </a:tabLst>
                      </a:pPr>
                      <a:r>
                        <a:rPr lang="en-US" sz="1100">
                          <a:effectLst/>
                        </a:rPr>
                        <a:t>100</a:t>
                      </a:r>
                      <a:endParaRPr lang="en-SG"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tabLst>
                          <a:tab pos="270510" algn="l"/>
                        </a:tabLst>
                      </a:pPr>
                      <a:r>
                        <a:rPr lang="en-US" sz="1100">
                          <a:effectLst/>
                        </a:rPr>
                        <a:t>2</a:t>
                      </a:r>
                      <a:endParaRPr lang="en-SG"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tabLst>
                          <a:tab pos="270510" algn="l"/>
                        </a:tabLst>
                      </a:pPr>
                      <a:r>
                        <a:rPr lang="en-US" sz="1100" dirty="0">
                          <a:effectLst/>
                        </a:rPr>
                        <a:t>100</a:t>
                      </a:r>
                      <a:r>
                        <a:rPr lang="en-US" sz="1100" dirty="0">
                          <a:solidFill>
                            <a:srgbClr val="FF0000"/>
                          </a:solidFill>
                          <a:effectLst/>
                        </a:rPr>
                        <a:t>0 0000</a:t>
                      </a:r>
                      <a:r>
                        <a:rPr lang="en-US" sz="1100" dirty="0">
                          <a:effectLst/>
                        </a:rPr>
                        <a:t> – 100</a:t>
                      </a:r>
                      <a:r>
                        <a:rPr lang="en-US" sz="1100" dirty="0">
                          <a:solidFill>
                            <a:srgbClr val="FF0000"/>
                          </a:solidFill>
                          <a:effectLst/>
                        </a:rPr>
                        <a:t>1 1111</a:t>
                      </a:r>
                      <a:endParaRPr lang="en-SG" sz="11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tabLst>
                          <a:tab pos="270510" algn="l"/>
                        </a:tabLst>
                      </a:pPr>
                      <a:r>
                        <a:rPr lang="en-US" sz="1100" dirty="0">
                          <a:solidFill>
                            <a:srgbClr val="FF0000"/>
                          </a:solidFill>
                          <a:effectLst/>
                        </a:rPr>
                        <a:t>32</a:t>
                      </a:r>
                      <a:endParaRPr lang="en-SG" sz="11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43460083"/>
                  </a:ext>
                </a:extLst>
              </a:tr>
              <a:tr h="715478">
                <a:tc>
                  <a:txBody>
                    <a:bodyPr/>
                    <a:lstStyle/>
                    <a:p>
                      <a:pPr algn="ctr">
                        <a:tabLst>
                          <a:tab pos="270510" algn="l"/>
                        </a:tabLst>
                      </a:pPr>
                      <a:r>
                        <a:rPr lang="en-US" sz="1100">
                          <a:effectLst/>
                        </a:rPr>
                        <a:t>otherwise</a:t>
                      </a:r>
                      <a:endParaRPr lang="en-SG"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tabLst>
                          <a:tab pos="270510" algn="l"/>
                        </a:tabLst>
                      </a:pPr>
                      <a:r>
                        <a:rPr lang="en-US" sz="1100">
                          <a:effectLst/>
                        </a:rPr>
                        <a:t>3</a:t>
                      </a:r>
                      <a:endParaRPr lang="en-SG"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tabLst>
                          <a:tab pos="270510" algn="l"/>
                        </a:tabLst>
                      </a:pPr>
                      <a:r>
                        <a:rPr lang="en-US" sz="1100" dirty="0">
                          <a:effectLst/>
                        </a:rPr>
                        <a:t>0</a:t>
                      </a:r>
                      <a:r>
                        <a:rPr lang="en-US" sz="1100" dirty="0">
                          <a:solidFill>
                            <a:srgbClr val="FF0000"/>
                          </a:solidFill>
                          <a:effectLst/>
                        </a:rPr>
                        <a:t>000 0000</a:t>
                      </a:r>
                      <a:r>
                        <a:rPr lang="en-US" sz="1100" dirty="0">
                          <a:effectLst/>
                        </a:rPr>
                        <a:t> – 0</a:t>
                      </a:r>
                      <a:r>
                        <a:rPr lang="en-US" sz="1100" dirty="0">
                          <a:solidFill>
                            <a:srgbClr val="FF0000"/>
                          </a:solidFill>
                          <a:effectLst/>
                        </a:rPr>
                        <a:t>111 1111</a:t>
                      </a:r>
                      <a:endParaRPr lang="en-SG" sz="11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tabLst>
                          <a:tab pos="270510" algn="l"/>
                        </a:tabLst>
                      </a:pPr>
                      <a:r>
                        <a:rPr lang="en-US" sz="1100" dirty="0">
                          <a:solidFill>
                            <a:srgbClr val="FF0000"/>
                          </a:solidFill>
                          <a:effectLst/>
                        </a:rPr>
                        <a:t>128</a:t>
                      </a:r>
                      <a:endParaRPr lang="en-SG" sz="11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09157354"/>
                  </a:ext>
                </a:extLst>
              </a:tr>
            </a:tbl>
          </a:graphicData>
        </a:graphic>
      </p:graphicFrame>
    </p:spTree>
    <p:extLst>
      <p:ext uri="{BB962C8B-B14F-4D97-AF65-F5344CB8AC3E}">
        <p14:creationId xmlns:p14="http://schemas.microsoft.com/office/powerpoint/2010/main" val="2441373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E8036-9BAE-4C36-AE61-C1C2F6CF867C}"/>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5B30EA5E-2F17-432B-8A6C-F0C8469F4C7B}"/>
              </a:ext>
            </a:extLst>
          </p:cNvPr>
          <p:cNvSpPr>
            <a:spLocks noGrp="1"/>
          </p:cNvSpPr>
          <p:nvPr>
            <p:ph idx="1"/>
          </p:nvPr>
        </p:nvSpPr>
        <p:spPr/>
        <p:txBody>
          <a:bodyPr>
            <a:normAutofit fontScale="92500" lnSpcReduction="20000"/>
          </a:bodyPr>
          <a:lstStyle/>
          <a:p>
            <a:pPr marL="0" indent="0">
              <a:buNone/>
            </a:pPr>
            <a:r>
              <a:rPr lang="en-US" dirty="0"/>
              <a:t>What is private IP address? Does </a:t>
            </a:r>
            <a:r>
              <a:rPr lang="en-US" dirty="0" err="1"/>
              <a:t>LumiNUS</a:t>
            </a:r>
            <a:r>
              <a:rPr lang="en-US" dirty="0"/>
              <a:t> use private or public IP? When your laptop is connected to NUS network, does it receive a private or public IP? </a:t>
            </a:r>
          </a:p>
          <a:p>
            <a:pPr marL="0" indent="0">
              <a:buNone/>
            </a:pPr>
            <a:r>
              <a:rPr lang="en-US" b="1" dirty="0">
                <a:solidFill>
                  <a:srgbClr val="FF0000"/>
                </a:solidFill>
              </a:rPr>
              <a:t>https://tools.ietf.org/html/rfc1918</a:t>
            </a:r>
          </a:p>
          <a:p>
            <a:pPr marL="0" indent="0">
              <a:buNone/>
            </a:pPr>
            <a:r>
              <a:rPr lang="en-US" b="1" dirty="0">
                <a:solidFill>
                  <a:srgbClr val="FF0000"/>
                </a:solidFill>
              </a:rPr>
              <a:t>The Internet Assigned Numbers Authority (IANA) has reserved the following three blocks of IP address space for private networks: </a:t>
            </a:r>
            <a:endParaRPr lang="en-US" dirty="0">
              <a:solidFill>
                <a:srgbClr val="FF0000"/>
              </a:solidFill>
            </a:endParaRPr>
          </a:p>
          <a:p>
            <a:pPr marL="0" indent="0">
              <a:buNone/>
            </a:pPr>
            <a:r>
              <a:rPr lang="en-US" b="1" dirty="0">
                <a:solidFill>
                  <a:srgbClr val="FF0000"/>
                </a:solidFill>
              </a:rPr>
              <a:t>10.0.0.0 - 10.255.255.255 (10/8 prefix) </a:t>
            </a:r>
          </a:p>
          <a:p>
            <a:pPr marL="0" indent="0">
              <a:buNone/>
            </a:pPr>
            <a:r>
              <a:rPr lang="en-US" b="1" dirty="0">
                <a:solidFill>
                  <a:srgbClr val="FF0000"/>
                </a:solidFill>
              </a:rPr>
              <a:t>172.16.0.0 - 172.31.255.255 (172.16/12 prefix) </a:t>
            </a:r>
            <a:endParaRPr lang="en-US" dirty="0">
              <a:solidFill>
                <a:srgbClr val="FF0000"/>
              </a:solidFill>
            </a:endParaRPr>
          </a:p>
          <a:p>
            <a:pPr marL="0" indent="0">
              <a:buNone/>
            </a:pPr>
            <a:r>
              <a:rPr lang="en-US" b="1" dirty="0">
                <a:solidFill>
                  <a:srgbClr val="FF0000"/>
                </a:solidFill>
              </a:rPr>
              <a:t>192.168.0.0 - 192.168.255.255 (192.168/16 prefix) </a:t>
            </a:r>
          </a:p>
          <a:p>
            <a:pPr marL="0" indent="0">
              <a:buNone/>
            </a:pPr>
            <a:r>
              <a:rPr lang="en-US" b="1" dirty="0" err="1">
                <a:solidFill>
                  <a:srgbClr val="FF0000"/>
                </a:solidFill>
              </a:rPr>
              <a:t>LumiNUS</a:t>
            </a:r>
            <a:r>
              <a:rPr lang="en-US" b="1" dirty="0">
                <a:solidFill>
                  <a:srgbClr val="FF0000"/>
                </a:solidFill>
              </a:rPr>
              <a:t> use public IP address (137.132.10.10). Students may use ping command to check it. Laptops of students are assigned private IP addresses (e.g., 172.26.184.76). </a:t>
            </a:r>
            <a:endParaRPr lang="en-US" dirty="0">
              <a:solidFill>
                <a:srgbClr val="FF0000"/>
              </a:solidFill>
            </a:endParaRPr>
          </a:p>
        </p:txBody>
      </p:sp>
    </p:spTree>
    <p:extLst>
      <p:ext uri="{BB962C8B-B14F-4D97-AF65-F5344CB8AC3E}">
        <p14:creationId xmlns:p14="http://schemas.microsoft.com/office/powerpoint/2010/main" val="133305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9B7DF7-9E10-472C-8BFC-102B355E562E}"/>
              </a:ext>
            </a:extLst>
          </p:cNvPr>
          <p:cNvSpPr>
            <a:spLocks noGrp="1"/>
          </p:cNvSpPr>
          <p:nvPr>
            <p:ph type="ctrTitle"/>
          </p:nvPr>
        </p:nvSpPr>
        <p:spPr/>
        <p:txBody>
          <a:bodyPr/>
          <a:lstStyle/>
          <a:p>
            <a:r>
              <a:rPr lang="en-SG" dirty="0"/>
              <a:t>End of Tutorial</a:t>
            </a:r>
          </a:p>
        </p:txBody>
      </p:sp>
      <p:sp>
        <p:nvSpPr>
          <p:cNvPr id="5" name="Subtitle 4">
            <a:extLst>
              <a:ext uri="{FF2B5EF4-FFF2-40B4-BE49-F238E27FC236}">
                <a16:creationId xmlns:a16="http://schemas.microsoft.com/office/drawing/2014/main" id="{4C80C9FF-166E-4FCF-A1B6-2AA07E142727}"/>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1039344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48FD4D-488C-48A4-BF0F-49891C6F0012}"/>
              </a:ext>
            </a:extLst>
          </p:cNvPr>
          <p:cNvPicPr>
            <a:picLocks noChangeAspect="1"/>
          </p:cNvPicPr>
          <p:nvPr/>
        </p:nvPicPr>
        <p:blipFill>
          <a:blip r:embed="rId3"/>
          <a:stretch>
            <a:fillRect/>
          </a:stretch>
        </p:blipFill>
        <p:spPr>
          <a:xfrm>
            <a:off x="4432570" y="969591"/>
            <a:ext cx="3291192" cy="3111205"/>
          </a:xfrm>
          <a:prstGeom prst="rect">
            <a:avLst/>
          </a:prstGeom>
        </p:spPr>
      </p:pic>
      <p:sp>
        <p:nvSpPr>
          <p:cNvPr id="3" name="Content Placeholder 2">
            <a:extLst>
              <a:ext uri="{FF2B5EF4-FFF2-40B4-BE49-F238E27FC236}">
                <a16:creationId xmlns:a16="http://schemas.microsoft.com/office/drawing/2014/main" id="{9202149C-6C58-4AF8-840A-DAD6476D3599}"/>
              </a:ext>
            </a:extLst>
          </p:cNvPr>
          <p:cNvSpPr>
            <a:spLocks noGrp="1"/>
          </p:cNvSpPr>
          <p:nvPr>
            <p:ph idx="1"/>
          </p:nvPr>
        </p:nvSpPr>
        <p:spPr>
          <a:xfrm>
            <a:off x="838200" y="358336"/>
            <a:ext cx="10515600" cy="6353749"/>
          </a:xfrm>
        </p:spPr>
        <p:txBody>
          <a:bodyPr>
            <a:normAutofit fontScale="70000" lnSpcReduction="20000"/>
          </a:bodyPr>
          <a:lstStyle/>
          <a:p>
            <a:pPr marL="0" indent="0">
              <a:buNone/>
            </a:pPr>
            <a:r>
              <a:rPr lang="en-SG" dirty="0"/>
              <a:t>Consider the following diagram in which sender sends 3 TCP segments to receiver. MSS is 100 bytes. The first segment is lost and retransmitted when timer expires. Receiver buffers out-of-order segments for eventual in-order delivery to application.</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dirty="0"/>
              <a:t>What is the smallest and largest possible ACK numbers in the last acknowledgement packet? </a:t>
            </a:r>
          </a:p>
          <a:p>
            <a:pPr marL="0" indent="0">
              <a:buNone/>
            </a:pPr>
            <a:r>
              <a:rPr lang="en-SG" dirty="0"/>
              <a:t>Remember: ACK number is the packet number that it expects to receive next</a:t>
            </a:r>
          </a:p>
          <a:p>
            <a:pPr marL="0" indent="0">
              <a:buNone/>
            </a:pPr>
            <a:endParaRPr lang="en-SG" dirty="0"/>
          </a:p>
          <a:p>
            <a:pPr marL="0" indent="0">
              <a:buNone/>
            </a:pPr>
            <a:r>
              <a:rPr lang="en-SG" dirty="0"/>
              <a:t>A. 350; 450 </a:t>
            </a:r>
          </a:p>
          <a:p>
            <a:pPr marL="0" indent="0">
              <a:buNone/>
            </a:pPr>
            <a:r>
              <a:rPr lang="en-SG" dirty="0"/>
              <a:t>B. 150; 450 </a:t>
            </a:r>
          </a:p>
          <a:p>
            <a:pPr marL="0" indent="0">
              <a:buNone/>
            </a:pPr>
            <a:r>
              <a:rPr lang="en-SG" dirty="0"/>
              <a:t>C.  50;  350 </a:t>
            </a:r>
          </a:p>
          <a:p>
            <a:pPr marL="0" indent="0">
              <a:buNone/>
            </a:pPr>
            <a:r>
              <a:rPr lang="en-SG" dirty="0"/>
              <a:t>D. 150; 350 </a:t>
            </a:r>
          </a:p>
          <a:p>
            <a:pPr marL="0" indent="0">
              <a:buNone/>
            </a:pPr>
            <a:r>
              <a:rPr lang="en-SG" dirty="0"/>
              <a:t>E. None of the above </a:t>
            </a:r>
          </a:p>
        </p:txBody>
      </p:sp>
    </p:spTree>
    <p:extLst>
      <p:ext uri="{BB962C8B-B14F-4D97-AF65-F5344CB8AC3E}">
        <p14:creationId xmlns:p14="http://schemas.microsoft.com/office/powerpoint/2010/main" val="848634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48FD4D-488C-48A4-BF0F-49891C6F0012}"/>
              </a:ext>
            </a:extLst>
          </p:cNvPr>
          <p:cNvPicPr>
            <a:picLocks noChangeAspect="1"/>
          </p:cNvPicPr>
          <p:nvPr/>
        </p:nvPicPr>
        <p:blipFill>
          <a:blip r:embed="rId3"/>
          <a:stretch>
            <a:fillRect/>
          </a:stretch>
        </p:blipFill>
        <p:spPr>
          <a:xfrm>
            <a:off x="4432570" y="969591"/>
            <a:ext cx="3291192" cy="3111205"/>
          </a:xfrm>
          <a:prstGeom prst="rect">
            <a:avLst/>
          </a:prstGeom>
        </p:spPr>
      </p:pic>
      <p:sp>
        <p:nvSpPr>
          <p:cNvPr id="3" name="Content Placeholder 2">
            <a:extLst>
              <a:ext uri="{FF2B5EF4-FFF2-40B4-BE49-F238E27FC236}">
                <a16:creationId xmlns:a16="http://schemas.microsoft.com/office/drawing/2014/main" id="{9202149C-6C58-4AF8-840A-DAD6476D3599}"/>
              </a:ext>
            </a:extLst>
          </p:cNvPr>
          <p:cNvSpPr>
            <a:spLocks noGrp="1"/>
          </p:cNvSpPr>
          <p:nvPr>
            <p:ph idx="1"/>
          </p:nvPr>
        </p:nvSpPr>
        <p:spPr>
          <a:xfrm>
            <a:off x="838200" y="358336"/>
            <a:ext cx="10515600" cy="6353749"/>
          </a:xfrm>
        </p:spPr>
        <p:txBody>
          <a:bodyPr>
            <a:normAutofit fontScale="70000" lnSpcReduction="20000"/>
          </a:bodyPr>
          <a:lstStyle/>
          <a:p>
            <a:pPr marL="0" indent="0">
              <a:buNone/>
            </a:pPr>
            <a:r>
              <a:rPr lang="en-SG" dirty="0"/>
              <a:t>Consider the following diagram in which sender sends 3 TCP segments to receiver. MSS is 100 bytes. The first segment is lost and retransmitted when timer expires. Receiver buffers out-of-order segments for eventual in-order delivery to application.</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dirty="0"/>
              <a:t>What is the smallest and largest possible ACK numbers in the last acknowledgement packet? </a:t>
            </a:r>
          </a:p>
          <a:p>
            <a:pPr marL="0" indent="0">
              <a:buNone/>
            </a:pPr>
            <a:endParaRPr lang="en-SG" dirty="0"/>
          </a:p>
          <a:p>
            <a:pPr marL="0" indent="0">
              <a:buNone/>
            </a:pPr>
            <a:r>
              <a:rPr lang="en-SG" dirty="0"/>
              <a:t>A. 350; 450 </a:t>
            </a:r>
          </a:p>
          <a:p>
            <a:pPr marL="0" indent="0">
              <a:buNone/>
            </a:pPr>
            <a:r>
              <a:rPr lang="en-SG" dirty="0">
                <a:solidFill>
                  <a:srgbClr val="FF0000"/>
                </a:solidFill>
              </a:rPr>
              <a:t>B. 150; 450 </a:t>
            </a:r>
          </a:p>
          <a:p>
            <a:pPr marL="0" indent="0">
              <a:buNone/>
            </a:pPr>
            <a:r>
              <a:rPr lang="en-SG" dirty="0"/>
              <a:t>C.  50;  350 </a:t>
            </a:r>
          </a:p>
          <a:p>
            <a:pPr marL="0" indent="0">
              <a:buNone/>
            </a:pPr>
            <a:r>
              <a:rPr lang="en-SG" dirty="0"/>
              <a:t>D. 150; 350 </a:t>
            </a:r>
          </a:p>
          <a:p>
            <a:pPr marL="0" indent="0">
              <a:buNone/>
            </a:pPr>
            <a:r>
              <a:rPr lang="en-SG" dirty="0"/>
              <a:t>E. None of the above </a:t>
            </a:r>
          </a:p>
        </p:txBody>
      </p:sp>
      <p:sp>
        <p:nvSpPr>
          <p:cNvPr id="2" name="TextBox 1">
            <a:extLst>
              <a:ext uri="{FF2B5EF4-FFF2-40B4-BE49-F238E27FC236}">
                <a16:creationId xmlns:a16="http://schemas.microsoft.com/office/drawing/2014/main" id="{E1649C64-C874-45AB-B6F2-DB56D7161AC4}"/>
              </a:ext>
            </a:extLst>
          </p:cNvPr>
          <p:cNvSpPr txBox="1"/>
          <p:nvPr/>
        </p:nvSpPr>
        <p:spPr>
          <a:xfrm>
            <a:off x="4143984" y="4948475"/>
            <a:ext cx="6517531" cy="646331"/>
          </a:xfrm>
          <a:prstGeom prst="rect">
            <a:avLst/>
          </a:prstGeom>
          <a:noFill/>
        </p:spPr>
        <p:txBody>
          <a:bodyPr wrap="square" rtlCol="0">
            <a:spAutoFit/>
          </a:bodyPr>
          <a:lstStyle/>
          <a:p>
            <a:pPr marL="285750" indent="-285750">
              <a:buFont typeface="Arial" panose="020B0604020202020204" pitchFamily="34" charset="0"/>
              <a:buChar char="•"/>
            </a:pPr>
            <a:r>
              <a:rPr lang="en-SG" dirty="0">
                <a:solidFill>
                  <a:srgbClr val="FF0000"/>
                </a:solidFill>
              </a:rPr>
              <a:t>ACK150 if packet retransmitted is corrupted</a:t>
            </a:r>
          </a:p>
          <a:p>
            <a:pPr marL="285750" indent="-285750">
              <a:buFont typeface="Arial" panose="020B0604020202020204" pitchFamily="34" charset="0"/>
              <a:buChar char="•"/>
            </a:pPr>
            <a:r>
              <a:rPr lang="en-SG" dirty="0">
                <a:solidFill>
                  <a:srgbClr val="FF0000"/>
                </a:solidFill>
              </a:rPr>
              <a:t>If retransmitted packet is not corrupted then ACK450</a:t>
            </a:r>
          </a:p>
        </p:txBody>
      </p:sp>
      <p:sp>
        <p:nvSpPr>
          <p:cNvPr id="4" name="TextBox 3">
            <a:extLst>
              <a:ext uri="{FF2B5EF4-FFF2-40B4-BE49-F238E27FC236}">
                <a16:creationId xmlns:a16="http://schemas.microsoft.com/office/drawing/2014/main" id="{73F43D83-90A3-624C-A177-A5AFAB678E5A}"/>
              </a:ext>
            </a:extLst>
          </p:cNvPr>
          <p:cNvSpPr txBox="1"/>
          <p:nvPr/>
        </p:nvSpPr>
        <p:spPr>
          <a:xfrm>
            <a:off x="4882243" y="1551214"/>
            <a:ext cx="497252" cy="338554"/>
          </a:xfrm>
          <a:prstGeom prst="rect">
            <a:avLst/>
          </a:prstGeom>
          <a:noFill/>
        </p:spPr>
        <p:txBody>
          <a:bodyPr wrap="none" rtlCol="0">
            <a:spAutoFit/>
          </a:bodyPr>
          <a:lstStyle/>
          <a:p>
            <a:r>
              <a:rPr lang="en-US" sz="1600" dirty="0"/>
              <a:t>250</a:t>
            </a:r>
          </a:p>
        </p:txBody>
      </p:sp>
      <p:sp>
        <p:nvSpPr>
          <p:cNvPr id="6" name="TextBox 5">
            <a:extLst>
              <a:ext uri="{FF2B5EF4-FFF2-40B4-BE49-F238E27FC236}">
                <a16:creationId xmlns:a16="http://schemas.microsoft.com/office/drawing/2014/main" id="{8355F9E2-7635-C14F-8C7B-75CF86B47615}"/>
              </a:ext>
            </a:extLst>
          </p:cNvPr>
          <p:cNvSpPr txBox="1"/>
          <p:nvPr/>
        </p:nvSpPr>
        <p:spPr>
          <a:xfrm>
            <a:off x="4882243" y="1735880"/>
            <a:ext cx="497252" cy="338554"/>
          </a:xfrm>
          <a:prstGeom prst="rect">
            <a:avLst/>
          </a:prstGeom>
          <a:noFill/>
        </p:spPr>
        <p:txBody>
          <a:bodyPr wrap="none" rtlCol="0">
            <a:spAutoFit/>
          </a:bodyPr>
          <a:lstStyle/>
          <a:p>
            <a:r>
              <a:rPr lang="en-US" sz="1600" dirty="0"/>
              <a:t>350</a:t>
            </a:r>
          </a:p>
        </p:txBody>
      </p:sp>
      <p:sp>
        <p:nvSpPr>
          <p:cNvPr id="8" name="TextBox 7">
            <a:extLst>
              <a:ext uri="{FF2B5EF4-FFF2-40B4-BE49-F238E27FC236}">
                <a16:creationId xmlns:a16="http://schemas.microsoft.com/office/drawing/2014/main" id="{8BAC210A-CC01-0C49-8BBF-2149FC340C1D}"/>
              </a:ext>
            </a:extLst>
          </p:cNvPr>
          <p:cNvSpPr txBox="1"/>
          <p:nvPr/>
        </p:nvSpPr>
        <p:spPr>
          <a:xfrm>
            <a:off x="4432570" y="2225401"/>
            <a:ext cx="497252" cy="338554"/>
          </a:xfrm>
          <a:prstGeom prst="rect">
            <a:avLst/>
          </a:prstGeom>
          <a:noFill/>
        </p:spPr>
        <p:txBody>
          <a:bodyPr wrap="none" rtlCol="0">
            <a:spAutoFit/>
          </a:bodyPr>
          <a:lstStyle/>
          <a:p>
            <a:r>
              <a:rPr lang="en-US" sz="1600" dirty="0"/>
              <a:t>150</a:t>
            </a:r>
          </a:p>
        </p:txBody>
      </p:sp>
    </p:spTree>
    <p:extLst>
      <p:ext uri="{BB962C8B-B14F-4D97-AF65-F5344CB8AC3E}">
        <p14:creationId xmlns:p14="http://schemas.microsoft.com/office/powerpoint/2010/main" val="3118148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22C3-FC27-452A-A3AE-87EC85863AA8}"/>
              </a:ext>
            </a:extLst>
          </p:cNvPr>
          <p:cNvSpPr>
            <a:spLocks noGrp="1"/>
          </p:cNvSpPr>
          <p:nvPr>
            <p:ph type="title"/>
          </p:nvPr>
        </p:nvSpPr>
        <p:spPr>
          <a:xfrm>
            <a:off x="838200" y="365125"/>
            <a:ext cx="10515600" cy="915035"/>
          </a:xfrm>
        </p:spPr>
        <p:txBody>
          <a:bodyPr/>
          <a:lstStyle/>
          <a:p>
            <a:r>
              <a:rPr lang="en-SG" dirty="0"/>
              <a:t>Recap</a:t>
            </a:r>
          </a:p>
        </p:txBody>
      </p:sp>
      <p:sp>
        <p:nvSpPr>
          <p:cNvPr id="3" name="Content Placeholder 2">
            <a:extLst>
              <a:ext uri="{FF2B5EF4-FFF2-40B4-BE49-F238E27FC236}">
                <a16:creationId xmlns:a16="http://schemas.microsoft.com/office/drawing/2014/main" id="{2384EDD5-7763-472A-B70D-BDF7738C5159}"/>
              </a:ext>
            </a:extLst>
          </p:cNvPr>
          <p:cNvSpPr>
            <a:spLocks noGrp="1"/>
          </p:cNvSpPr>
          <p:nvPr>
            <p:ph idx="1"/>
          </p:nvPr>
        </p:nvSpPr>
        <p:spPr>
          <a:xfrm>
            <a:off x="838200" y="1402080"/>
            <a:ext cx="10515600" cy="5181600"/>
          </a:xfrm>
        </p:spPr>
        <p:txBody>
          <a:bodyPr>
            <a:normAutofit/>
          </a:bodyPr>
          <a:lstStyle/>
          <a:p>
            <a:pPr marL="0" indent="0">
              <a:buNone/>
            </a:pPr>
            <a:r>
              <a:rPr lang="en-SG" b="1" dirty="0"/>
              <a:t>IPv4 addresses</a:t>
            </a:r>
          </a:p>
          <a:p>
            <a:r>
              <a:rPr lang="en-SG" dirty="0"/>
              <a:t>32 bit addresses, expressed in dot-decimal notation (4 * 8 bits)</a:t>
            </a:r>
          </a:p>
          <a:p>
            <a:pPr lvl="1"/>
            <a:r>
              <a:rPr lang="en-SG" dirty="0"/>
              <a:t>E.g. </a:t>
            </a:r>
          </a:p>
          <a:p>
            <a:pPr lvl="1"/>
            <a:endParaRPr lang="en-SG" dirty="0"/>
          </a:p>
          <a:p>
            <a:pPr lvl="1"/>
            <a:endParaRPr lang="en-SG" dirty="0"/>
          </a:p>
          <a:p>
            <a:pPr lvl="1"/>
            <a:endParaRPr lang="en-SG" dirty="0"/>
          </a:p>
          <a:p>
            <a:pPr lvl="1"/>
            <a:r>
              <a:rPr lang="en-SG" dirty="0"/>
              <a:t>Special IP addresses exist that are reserved</a:t>
            </a:r>
          </a:p>
          <a:p>
            <a:pPr lvl="2"/>
            <a:r>
              <a:rPr lang="en-SG" dirty="0"/>
              <a:t>127.0.0.1/8 (localhost)</a:t>
            </a:r>
          </a:p>
          <a:p>
            <a:pPr lvl="2"/>
            <a:r>
              <a:rPr lang="en-SG" dirty="0"/>
              <a:t>255.255.255.255/32 (Broadcast address)</a:t>
            </a:r>
          </a:p>
          <a:p>
            <a:pPr lvl="2"/>
            <a:r>
              <a:rPr lang="en-SG" dirty="0"/>
              <a:t>0.0.0.0/8 (private addresses)</a:t>
            </a:r>
          </a:p>
          <a:p>
            <a:pPr lvl="2"/>
            <a:r>
              <a:rPr lang="en-SG" dirty="0"/>
              <a:t>…</a:t>
            </a:r>
          </a:p>
          <a:p>
            <a:pPr lvl="1"/>
            <a:r>
              <a:rPr lang="en-SG" dirty="0"/>
              <a:t>One IP address for one network interface (</a:t>
            </a:r>
            <a:r>
              <a:rPr lang="en-SG" dirty="0" err="1"/>
              <a:t>WiFi</a:t>
            </a:r>
            <a:r>
              <a:rPr lang="en-SG" dirty="0"/>
              <a:t>, Ethernet…)</a:t>
            </a:r>
          </a:p>
        </p:txBody>
      </p:sp>
      <p:pic>
        <p:nvPicPr>
          <p:cNvPr id="4" name="Picture 3">
            <a:extLst>
              <a:ext uri="{FF2B5EF4-FFF2-40B4-BE49-F238E27FC236}">
                <a16:creationId xmlns:a16="http://schemas.microsoft.com/office/drawing/2014/main" id="{75B0FF28-5310-40F9-9F63-5FBE804AB34C}"/>
              </a:ext>
            </a:extLst>
          </p:cNvPr>
          <p:cNvPicPr>
            <a:picLocks noChangeAspect="1"/>
          </p:cNvPicPr>
          <p:nvPr/>
        </p:nvPicPr>
        <p:blipFill>
          <a:blip r:embed="rId3"/>
          <a:stretch>
            <a:fillRect/>
          </a:stretch>
        </p:blipFill>
        <p:spPr>
          <a:xfrm>
            <a:off x="2440940" y="2430462"/>
            <a:ext cx="6804660" cy="1446717"/>
          </a:xfrm>
          <a:prstGeom prst="rect">
            <a:avLst/>
          </a:prstGeom>
        </p:spPr>
      </p:pic>
    </p:spTree>
    <p:extLst>
      <p:ext uri="{BB962C8B-B14F-4D97-AF65-F5344CB8AC3E}">
        <p14:creationId xmlns:p14="http://schemas.microsoft.com/office/powerpoint/2010/main" val="424132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22C3-FC27-452A-A3AE-87EC85863AA8}"/>
              </a:ext>
            </a:extLst>
          </p:cNvPr>
          <p:cNvSpPr>
            <a:spLocks noGrp="1"/>
          </p:cNvSpPr>
          <p:nvPr>
            <p:ph type="title"/>
          </p:nvPr>
        </p:nvSpPr>
        <p:spPr>
          <a:xfrm>
            <a:off x="838200" y="365125"/>
            <a:ext cx="10515600" cy="915035"/>
          </a:xfrm>
        </p:spPr>
        <p:txBody>
          <a:bodyPr/>
          <a:lstStyle/>
          <a:p>
            <a:r>
              <a:rPr lang="en-SG" dirty="0"/>
              <a:t>Recap</a:t>
            </a:r>
          </a:p>
        </p:txBody>
      </p:sp>
      <p:sp>
        <p:nvSpPr>
          <p:cNvPr id="3" name="Content Placeholder 2">
            <a:extLst>
              <a:ext uri="{FF2B5EF4-FFF2-40B4-BE49-F238E27FC236}">
                <a16:creationId xmlns:a16="http://schemas.microsoft.com/office/drawing/2014/main" id="{2384EDD5-7763-472A-B70D-BDF7738C5159}"/>
              </a:ext>
            </a:extLst>
          </p:cNvPr>
          <p:cNvSpPr>
            <a:spLocks noGrp="1"/>
          </p:cNvSpPr>
          <p:nvPr>
            <p:ph idx="1"/>
          </p:nvPr>
        </p:nvSpPr>
        <p:spPr>
          <a:xfrm>
            <a:off x="838200" y="3123584"/>
            <a:ext cx="10515600" cy="3470253"/>
          </a:xfrm>
        </p:spPr>
        <p:txBody>
          <a:bodyPr>
            <a:normAutofit/>
          </a:bodyPr>
          <a:lstStyle/>
          <a:p>
            <a:pPr marL="0" indent="0">
              <a:buNone/>
            </a:pPr>
            <a:r>
              <a:rPr lang="en-SG" dirty="0"/>
              <a:t> IP addresses starting with same prefix belong in same subnet:</a:t>
            </a:r>
          </a:p>
          <a:p>
            <a:r>
              <a:rPr lang="en-SG" sz="2400" dirty="0">
                <a:latin typeface="Consolas" panose="020B0609020204030204" pitchFamily="49" charset="0"/>
              </a:rPr>
              <a:t>From: </a:t>
            </a:r>
            <a:r>
              <a:rPr lang="en-SG" sz="2400" dirty="0">
                <a:solidFill>
                  <a:schemeClr val="accent2"/>
                </a:solidFill>
                <a:latin typeface="Consolas" panose="020B0609020204030204" pitchFamily="49" charset="0"/>
              </a:rPr>
              <a:t>11001000 00010111 0001000</a:t>
            </a:r>
            <a:r>
              <a:rPr lang="en-SG" sz="2400" dirty="0">
                <a:latin typeface="Consolas" panose="020B0609020204030204" pitchFamily="49" charset="0"/>
              </a:rPr>
              <a:t>0 00000000 = 200.23.16.0</a:t>
            </a:r>
            <a:endParaRPr lang="en-SG" sz="1600" dirty="0">
              <a:latin typeface="Consolas" panose="020B0609020204030204" pitchFamily="49" charset="0"/>
            </a:endParaRPr>
          </a:p>
          <a:p>
            <a:r>
              <a:rPr lang="en-SG" sz="2400" dirty="0">
                <a:latin typeface="Consolas" panose="020B0609020204030204" pitchFamily="49" charset="0"/>
              </a:rPr>
              <a:t>To:   </a:t>
            </a:r>
            <a:r>
              <a:rPr lang="en-SG" sz="2400" dirty="0">
                <a:solidFill>
                  <a:schemeClr val="accent2"/>
                </a:solidFill>
                <a:latin typeface="Consolas" panose="020B0609020204030204" pitchFamily="49" charset="0"/>
              </a:rPr>
              <a:t>11001000 00010111 0001000</a:t>
            </a:r>
            <a:r>
              <a:rPr lang="en-SG" sz="2400" dirty="0">
                <a:latin typeface="Consolas" panose="020B0609020204030204" pitchFamily="49" charset="0"/>
              </a:rPr>
              <a:t>1 11111111 = 200.23.17.255</a:t>
            </a:r>
          </a:p>
          <a:p>
            <a:pPr marL="0" indent="0">
              <a:buNone/>
            </a:pPr>
            <a:r>
              <a:rPr lang="en-SG" dirty="0"/>
              <a:t>How many IP addresses in subnet?</a:t>
            </a:r>
          </a:p>
          <a:p>
            <a:r>
              <a:rPr lang="en-SG" dirty="0"/>
              <a:t>2</a:t>
            </a:r>
            <a:r>
              <a:rPr lang="en-SG" baseline="30000" dirty="0"/>
              <a:t>32-23</a:t>
            </a:r>
            <a:r>
              <a:rPr lang="en-SG" dirty="0"/>
              <a:t> = 2</a:t>
            </a:r>
            <a:r>
              <a:rPr lang="en-SG" baseline="30000" dirty="0"/>
              <a:t>9</a:t>
            </a:r>
            <a:r>
              <a:rPr lang="en-SG" dirty="0"/>
              <a:t> addresses</a:t>
            </a:r>
          </a:p>
          <a:p>
            <a:pPr marL="0" indent="0">
              <a:buNone/>
            </a:pPr>
            <a:r>
              <a:rPr lang="en-SG" dirty="0"/>
              <a:t>Subnet Mask</a:t>
            </a:r>
          </a:p>
          <a:p>
            <a:pPr marL="0" indent="0">
              <a:buNone/>
            </a:pPr>
            <a:r>
              <a:rPr lang="en-SG" dirty="0"/>
              <a:t>E.g. /23 = </a:t>
            </a:r>
            <a:r>
              <a:rPr lang="en-SG" dirty="0">
                <a:solidFill>
                  <a:srgbClr val="FF0000"/>
                </a:solidFill>
              </a:rPr>
              <a:t>11111111 11111111 1111111</a:t>
            </a:r>
            <a:r>
              <a:rPr lang="en-SG" dirty="0">
                <a:solidFill>
                  <a:srgbClr val="00B0F0"/>
                </a:solidFill>
              </a:rPr>
              <a:t>0 00000000 </a:t>
            </a:r>
            <a:r>
              <a:rPr lang="en-SG" dirty="0"/>
              <a:t>= 255.255.254.0</a:t>
            </a:r>
          </a:p>
        </p:txBody>
      </p:sp>
      <p:pic>
        <p:nvPicPr>
          <p:cNvPr id="4" name="Picture 3">
            <a:extLst>
              <a:ext uri="{FF2B5EF4-FFF2-40B4-BE49-F238E27FC236}">
                <a16:creationId xmlns:a16="http://schemas.microsoft.com/office/drawing/2014/main" id="{5ED58321-1D1B-49B7-A4D4-DC2DC3DAC744}"/>
              </a:ext>
            </a:extLst>
          </p:cNvPr>
          <p:cNvPicPr>
            <a:picLocks noChangeAspect="1"/>
          </p:cNvPicPr>
          <p:nvPr/>
        </p:nvPicPr>
        <p:blipFill>
          <a:blip r:embed="rId3"/>
          <a:stretch>
            <a:fillRect/>
          </a:stretch>
        </p:blipFill>
        <p:spPr>
          <a:xfrm>
            <a:off x="1000125" y="1606232"/>
            <a:ext cx="10191750" cy="942975"/>
          </a:xfrm>
          <a:prstGeom prst="rect">
            <a:avLst/>
          </a:prstGeom>
        </p:spPr>
      </p:pic>
      <p:cxnSp>
        <p:nvCxnSpPr>
          <p:cNvPr id="6" name="Straight Arrow Connector 5">
            <a:extLst>
              <a:ext uri="{FF2B5EF4-FFF2-40B4-BE49-F238E27FC236}">
                <a16:creationId xmlns:a16="http://schemas.microsoft.com/office/drawing/2014/main" id="{2DA14B22-B1BD-4D83-8B5D-AE5EDA329EAD}"/>
              </a:ext>
            </a:extLst>
          </p:cNvPr>
          <p:cNvCxnSpPr>
            <a:cxnSpLocks/>
          </p:cNvCxnSpPr>
          <p:nvPr/>
        </p:nvCxnSpPr>
        <p:spPr>
          <a:xfrm>
            <a:off x="3657600" y="2661920"/>
            <a:ext cx="5334000" cy="0"/>
          </a:xfrm>
          <a:prstGeom prst="straightConnector1">
            <a:avLst/>
          </a:prstGeom>
          <a:ln w="28575">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48F819E-B45A-40D8-8DF6-5634530CB9DA}"/>
              </a:ext>
            </a:extLst>
          </p:cNvPr>
          <p:cNvSpPr txBox="1"/>
          <p:nvPr/>
        </p:nvSpPr>
        <p:spPr>
          <a:xfrm>
            <a:off x="5476240" y="2661920"/>
            <a:ext cx="1696720" cy="461664"/>
          </a:xfrm>
          <a:prstGeom prst="rect">
            <a:avLst/>
          </a:prstGeom>
          <a:noFill/>
        </p:spPr>
        <p:txBody>
          <a:bodyPr wrap="square" rtlCol="0">
            <a:spAutoFit/>
          </a:bodyPr>
          <a:lstStyle/>
          <a:p>
            <a:r>
              <a:rPr lang="en-SG" sz="2400" dirty="0"/>
              <a:t>23 bits wide</a:t>
            </a:r>
          </a:p>
        </p:txBody>
      </p:sp>
    </p:spTree>
    <p:extLst>
      <p:ext uri="{BB962C8B-B14F-4D97-AF65-F5344CB8AC3E}">
        <p14:creationId xmlns:p14="http://schemas.microsoft.com/office/powerpoint/2010/main" val="409714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22C3-FC27-452A-A3AE-87EC85863AA8}"/>
              </a:ext>
            </a:extLst>
          </p:cNvPr>
          <p:cNvSpPr>
            <a:spLocks noGrp="1"/>
          </p:cNvSpPr>
          <p:nvPr>
            <p:ph type="title"/>
          </p:nvPr>
        </p:nvSpPr>
        <p:spPr>
          <a:xfrm>
            <a:off x="838200" y="365125"/>
            <a:ext cx="10515600" cy="915035"/>
          </a:xfrm>
        </p:spPr>
        <p:txBody>
          <a:bodyPr/>
          <a:lstStyle/>
          <a:p>
            <a:r>
              <a:rPr lang="en-SG" dirty="0"/>
              <a:t>Recap</a:t>
            </a:r>
          </a:p>
        </p:txBody>
      </p:sp>
      <p:sp>
        <p:nvSpPr>
          <p:cNvPr id="3" name="Content Placeholder 2">
            <a:extLst>
              <a:ext uri="{FF2B5EF4-FFF2-40B4-BE49-F238E27FC236}">
                <a16:creationId xmlns:a16="http://schemas.microsoft.com/office/drawing/2014/main" id="{2384EDD5-7763-472A-B70D-BDF7738C5159}"/>
              </a:ext>
            </a:extLst>
          </p:cNvPr>
          <p:cNvSpPr>
            <a:spLocks noGrp="1"/>
          </p:cNvSpPr>
          <p:nvPr>
            <p:ph idx="1"/>
          </p:nvPr>
        </p:nvSpPr>
        <p:spPr>
          <a:xfrm>
            <a:off x="838200" y="1280160"/>
            <a:ext cx="10515600" cy="4734559"/>
          </a:xfrm>
        </p:spPr>
        <p:txBody>
          <a:bodyPr/>
          <a:lstStyle/>
          <a:p>
            <a:pPr marL="0" indent="0">
              <a:buNone/>
            </a:pPr>
            <a:r>
              <a:rPr lang="en-SG" b="1" dirty="0"/>
              <a:t>Longest Prefix Match</a:t>
            </a:r>
          </a:p>
          <a:p>
            <a:r>
              <a:rPr lang="en-SG" dirty="0" err="1"/>
              <a:t>Algo</a:t>
            </a:r>
            <a:r>
              <a:rPr lang="en-SG" dirty="0"/>
              <a:t> for router to decide where to send packets</a:t>
            </a:r>
          </a:p>
          <a:p>
            <a:pPr lvl="1"/>
            <a:r>
              <a:rPr lang="en-SG" dirty="0"/>
              <a:t>E.g. For packet with destination IP </a:t>
            </a:r>
            <a:r>
              <a:rPr lang="en-SG" b="1" dirty="0"/>
              <a:t>200.23.19.0</a:t>
            </a:r>
          </a:p>
          <a:p>
            <a:pPr lvl="1"/>
            <a:endParaRPr lang="en-SG" b="1" dirty="0"/>
          </a:p>
          <a:p>
            <a:pPr lvl="1"/>
            <a:r>
              <a:rPr lang="en-SG" dirty="0"/>
              <a:t>Sent to </a:t>
            </a:r>
            <a:r>
              <a:rPr lang="en-SG" b="1" dirty="0"/>
              <a:t>R2</a:t>
            </a:r>
            <a:r>
              <a:rPr lang="en-SG" dirty="0"/>
              <a:t> by the longest prefix that matched</a:t>
            </a:r>
          </a:p>
        </p:txBody>
      </p:sp>
      <p:pic>
        <p:nvPicPr>
          <p:cNvPr id="4" name="Picture 3">
            <a:extLst>
              <a:ext uri="{FF2B5EF4-FFF2-40B4-BE49-F238E27FC236}">
                <a16:creationId xmlns:a16="http://schemas.microsoft.com/office/drawing/2014/main" id="{9A6859E7-E8C9-4533-A5A4-DAC01026A679}"/>
              </a:ext>
            </a:extLst>
          </p:cNvPr>
          <p:cNvPicPr>
            <a:picLocks noChangeAspect="1"/>
          </p:cNvPicPr>
          <p:nvPr/>
        </p:nvPicPr>
        <p:blipFill>
          <a:blip r:embed="rId3"/>
          <a:stretch>
            <a:fillRect/>
          </a:stretch>
        </p:blipFill>
        <p:spPr>
          <a:xfrm>
            <a:off x="176211" y="3647439"/>
            <a:ext cx="11839575" cy="2171700"/>
          </a:xfrm>
          <a:prstGeom prst="rect">
            <a:avLst/>
          </a:prstGeom>
        </p:spPr>
      </p:pic>
      <p:pic>
        <p:nvPicPr>
          <p:cNvPr id="5" name="Picture 4">
            <a:extLst>
              <a:ext uri="{FF2B5EF4-FFF2-40B4-BE49-F238E27FC236}">
                <a16:creationId xmlns:a16="http://schemas.microsoft.com/office/drawing/2014/main" id="{CE031993-F866-4D07-816D-4470007190AB}"/>
              </a:ext>
            </a:extLst>
          </p:cNvPr>
          <p:cNvPicPr>
            <a:picLocks noChangeAspect="1"/>
          </p:cNvPicPr>
          <p:nvPr/>
        </p:nvPicPr>
        <p:blipFill>
          <a:blip r:embed="rId4"/>
          <a:stretch>
            <a:fillRect/>
          </a:stretch>
        </p:blipFill>
        <p:spPr>
          <a:xfrm>
            <a:off x="3095624" y="2660650"/>
            <a:ext cx="6000750" cy="361950"/>
          </a:xfrm>
          <a:prstGeom prst="rect">
            <a:avLst/>
          </a:prstGeom>
        </p:spPr>
      </p:pic>
    </p:spTree>
    <p:extLst>
      <p:ext uri="{BB962C8B-B14F-4D97-AF65-F5344CB8AC3E}">
        <p14:creationId xmlns:p14="http://schemas.microsoft.com/office/powerpoint/2010/main" val="324006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22C3-FC27-452A-A3AE-87EC85863AA8}"/>
              </a:ext>
            </a:extLst>
          </p:cNvPr>
          <p:cNvSpPr>
            <a:spLocks noGrp="1"/>
          </p:cNvSpPr>
          <p:nvPr>
            <p:ph type="title"/>
          </p:nvPr>
        </p:nvSpPr>
        <p:spPr>
          <a:xfrm>
            <a:off x="838200" y="365125"/>
            <a:ext cx="10515600" cy="915035"/>
          </a:xfrm>
        </p:spPr>
        <p:txBody>
          <a:bodyPr/>
          <a:lstStyle/>
          <a:p>
            <a:r>
              <a:rPr lang="en-SG" dirty="0"/>
              <a:t>Recap</a:t>
            </a:r>
          </a:p>
        </p:txBody>
      </p:sp>
      <p:sp>
        <p:nvSpPr>
          <p:cNvPr id="3" name="Content Placeholder 2">
            <a:extLst>
              <a:ext uri="{FF2B5EF4-FFF2-40B4-BE49-F238E27FC236}">
                <a16:creationId xmlns:a16="http://schemas.microsoft.com/office/drawing/2014/main" id="{2384EDD5-7763-472A-B70D-BDF7738C5159}"/>
              </a:ext>
            </a:extLst>
          </p:cNvPr>
          <p:cNvSpPr>
            <a:spLocks noGrp="1"/>
          </p:cNvSpPr>
          <p:nvPr>
            <p:ph idx="1"/>
          </p:nvPr>
        </p:nvSpPr>
        <p:spPr>
          <a:xfrm>
            <a:off x="838200" y="1280161"/>
            <a:ext cx="10515600" cy="1117600"/>
          </a:xfrm>
        </p:spPr>
        <p:txBody>
          <a:bodyPr/>
          <a:lstStyle/>
          <a:p>
            <a:pPr marL="0" indent="0">
              <a:buNone/>
            </a:pPr>
            <a:r>
              <a:rPr lang="en-SG" b="1" dirty="0"/>
              <a:t>Dynamic Host Configuration Protocol (DHCP)</a:t>
            </a:r>
          </a:p>
          <a:p>
            <a:pPr marL="0" indent="0">
              <a:buNone/>
            </a:pPr>
            <a:r>
              <a:rPr lang="en-SG" dirty="0"/>
              <a:t>Used to obtain IP address when a host joins a network</a:t>
            </a:r>
          </a:p>
        </p:txBody>
      </p:sp>
      <p:sp>
        <p:nvSpPr>
          <p:cNvPr id="7" name="TextBox 6">
            <a:extLst>
              <a:ext uri="{FF2B5EF4-FFF2-40B4-BE49-F238E27FC236}">
                <a16:creationId xmlns:a16="http://schemas.microsoft.com/office/drawing/2014/main" id="{B6D0634D-D022-4312-826C-3C06852442F2}"/>
              </a:ext>
            </a:extLst>
          </p:cNvPr>
          <p:cNvSpPr txBox="1"/>
          <p:nvPr/>
        </p:nvSpPr>
        <p:spPr>
          <a:xfrm>
            <a:off x="838200" y="2243574"/>
            <a:ext cx="5257800" cy="4893647"/>
          </a:xfrm>
          <a:prstGeom prst="rect">
            <a:avLst/>
          </a:prstGeom>
          <a:noFill/>
        </p:spPr>
        <p:txBody>
          <a:bodyPr wrap="square" rtlCol="0">
            <a:spAutoFit/>
          </a:bodyPr>
          <a:lstStyle/>
          <a:p>
            <a:pPr marL="514350" indent="-514350">
              <a:buFont typeface="+mj-lt"/>
              <a:buAutoNum type="arabicPeriod"/>
            </a:pPr>
            <a:r>
              <a:rPr lang="en-SG" sz="2400" dirty="0"/>
              <a:t>New host broadcasts </a:t>
            </a:r>
            <a:r>
              <a:rPr lang="en-SG" sz="2400" b="1" dirty="0"/>
              <a:t>Discover </a:t>
            </a:r>
            <a:r>
              <a:rPr lang="en-SG" sz="2400" dirty="0"/>
              <a:t>message:</a:t>
            </a:r>
          </a:p>
          <a:p>
            <a:pPr marL="800100" lvl="1" indent="-342900">
              <a:buFont typeface="Arial" panose="020B0604020202020204" pitchFamily="34" charset="0"/>
              <a:buChar char="•"/>
            </a:pPr>
            <a:r>
              <a:rPr lang="en-SG" sz="2400" dirty="0"/>
              <a:t>Source IP: </a:t>
            </a:r>
            <a:r>
              <a:rPr lang="en-SG" sz="2400" u="sng" dirty="0"/>
              <a:t>0.0.0.0:68</a:t>
            </a:r>
          </a:p>
          <a:p>
            <a:pPr marL="800100" lvl="1" indent="-342900">
              <a:buFont typeface="Arial" panose="020B0604020202020204" pitchFamily="34" charset="0"/>
              <a:buChar char="•"/>
            </a:pPr>
            <a:r>
              <a:rPr lang="en-SG" sz="2400" dirty="0" err="1"/>
              <a:t>Dest</a:t>
            </a:r>
            <a:r>
              <a:rPr lang="en-SG" sz="2400" dirty="0"/>
              <a:t> IP: </a:t>
            </a:r>
            <a:r>
              <a:rPr lang="en-SG" sz="2400" u="sng" dirty="0"/>
              <a:t>255.255.255.255:67</a:t>
            </a:r>
          </a:p>
          <a:p>
            <a:pPr marL="800100" lvl="1" indent="-342900">
              <a:buFont typeface="Arial" panose="020B0604020202020204" pitchFamily="34" charset="0"/>
              <a:buChar char="•"/>
            </a:pPr>
            <a:r>
              <a:rPr lang="en-SG" sz="2400" dirty="0" err="1"/>
              <a:t>yiaddr</a:t>
            </a:r>
            <a:r>
              <a:rPr lang="en-SG" sz="2400" dirty="0"/>
              <a:t>: 0.0.0.0</a:t>
            </a:r>
          </a:p>
          <a:p>
            <a:pPr marL="800100" lvl="1" indent="-342900">
              <a:buFont typeface="Arial" panose="020B0604020202020204" pitchFamily="34" charset="0"/>
              <a:buChar char="•"/>
            </a:pPr>
            <a:r>
              <a:rPr lang="en-SG" sz="2400" dirty="0"/>
              <a:t>ID: 123</a:t>
            </a:r>
          </a:p>
          <a:p>
            <a:pPr marL="514350" indent="-514350">
              <a:buFont typeface="+mj-lt"/>
              <a:buAutoNum type="arabicPeriod" startAt="3"/>
            </a:pPr>
            <a:r>
              <a:rPr lang="en-SG" sz="2400" dirty="0"/>
              <a:t>Host sends </a:t>
            </a:r>
            <a:r>
              <a:rPr lang="en-SG" sz="2400" b="1" dirty="0"/>
              <a:t>Request</a:t>
            </a:r>
            <a:r>
              <a:rPr lang="en-SG" sz="2400" dirty="0"/>
              <a:t>:</a:t>
            </a:r>
          </a:p>
          <a:p>
            <a:pPr marL="800100" lvl="1" indent="-342900">
              <a:buFont typeface="Arial" panose="020B0604020202020204" pitchFamily="34" charset="0"/>
              <a:buChar char="•"/>
            </a:pPr>
            <a:r>
              <a:rPr lang="en-SG" sz="2400" dirty="0"/>
              <a:t>Source IP: </a:t>
            </a:r>
            <a:r>
              <a:rPr lang="en-SG" sz="2400" u="sng" dirty="0"/>
              <a:t>0.0.0.0:68</a:t>
            </a:r>
          </a:p>
          <a:p>
            <a:pPr marL="800100" lvl="1" indent="-342900">
              <a:buFont typeface="Arial" panose="020B0604020202020204" pitchFamily="34" charset="0"/>
              <a:buChar char="•"/>
            </a:pPr>
            <a:r>
              <a:rPr lang="en-SG" sz="2400" dirty="0" err="1"/>
              <a:t>Dest</a:t>
            </a:r>
            <a:r>
              <a:rPr lang="en-SG" sz="2400" dirty="0"/>
              <a:t> IP: </a:t>
            </a:r>
            <a:r>
              <a:rPr lang="en-SG" sz="2400" u="sng" dirty="0"/>
              <a:t>255.255.255.255:67</a:t>
            </a:r>
          </a:p>
          <a:p>
            <a:pPr marL="800100" lvl="1" indent="-342900">
              <a:buFont typeface="Arial" panose="020B0604020202020204" pitchFamily="34" charset="0"/>
              <a:buChar char="•"/>
            </a:pPr>
            <a:r>
              <a:rPr lang="en-SG" sz="2400" dirty="0" err="1"/>
              <a:t>yiaddr</a:t>
            </a:r>
            <a:r>
              <a:rPr lang="en-SG" sz="2400" dirty="0"/>
              <a:t>: New IP address</a:t>
            </a:r>
          </a:p>
          <a:p>
            <a:pPr marL="800100" lvl="1" indent="-342900">
              <a:buFont typeface="Arial" panose="020B0604020202020204" pitchFamily="34" charset="0"/>
              <a:buChar char="•"/>
            </a:pPr>
            <a:r>
              <a:rPr lang="en-SG" sz="2400" dirty="0"/>
              <a:t>ID: 124</a:t>
            </a:r>
          </a:p>
          <a:p>
            <a:endParaRPr lang="en-SG" sz="2400" dirty="0"/>
          </a:p>
          <a:p>
            <a:endParaRPr lang="en-SG" sz="2400" dirty="0"/>
          </a:p>
        </p:txBody>
      </p:sp>
      <p:sp>
        <p:nvSpPr>
          <p:cNvPr id="8" name="TextBox 7">
            <a:extLst>
              <a:ext uri="{FF2B5EF4-FFF2-40B4-BE49-F238E27FC236}">
                <a16:creationId xmlns:a16="http://schemas.microsoft.com/office/drawing/2014/main" id="{13403705-1EE5-4F40-AFD7-9EA82E5D0A87}"/>
              </a:ext>
            </a:extLst>
          </p:cNvPr>
          <p:cNvSpPr txBox="1"/>
          <p:nvPr/>
        </p:nvSpPr>
        <p:spPr>
          <a:xfrm>
            <a:off x="6096000" y="2243573"/>
            <a:ext cx="5257800" cy="4524315"/>
          </a:xfrm>
          <a:prstGeom prst="rect">
            <a:avLst/>
          </a:prstGeom>
          <a:noFill/>
        </p:spPr>
        <p:txBody>
          <a:bodyPr wrap="square" rtlCol="0">
            <a:spAutoFit/>
          </a:bodyPr>
          <a:lstStyle/>
          <a:p>
            <a:pPr marL="514350" indent="-514350">
              <a:buFont typeface="+mj-lt"/>
              <a:buAutoNum type="arabicPeriod" startAt="2"/>
            </a:pPr>
            <a:r>
              <a:rPr lang="en-SG" sz="2400" dirty="0"/>
              <a:t>DHCP server replies with </a:t>
            </a:r>
            <a:r>
              <a:rPr lang="en-SG" sz="2400" b="1" dirty="0"/>
              <a:t>Offer</a:t>
            </a:r>
            <a:r>
              <a:rPr lang="en-SG" sz="2400" dirty="0"/>
              <a:t>:</a:t>
            </a:r>
          </a:p>
          <a:p>
            <a:pPr marL="800100" lvl="1" indent="-342900">
              <a:buFont typeface="Arial" panose="020B0604020202020204" pitchFamily="34" charset="0"/>
              <a:buChar char="•"/>
            </a:pPr>
            <a:r>
              <a:rPr lang="en-SG" sz="2400" dirty="0"/>
              <a:t>Source IP: Server IP</a:t>
            </a:r>
          </a:p>
          <a:p>
            <a:pPr marL="800100" lvl="1" indent="-342900">
              <a:buFont typeface="Arial" panose="020B0604020202020204" pitchFamily="34" charset="0"/>
              <a:buChar char="•"/>
            </a:pPr>
            <a:r>
              <a:rPr lang="en-SG" sz="2400" dirty="0" err="1"/>
              <a:t>Dest</a:t>
            </a:r>
            <a:r>
              <a:rPr lang="en-SG" sz="2400" dirty="0"/>
              <a:t> IP: 255.255.255.255:68</a:t>
            </a:r>
          </a:p>
          <a:p>
            <a:pPr marL="800100" lvl="1" indent="-342900">
              <a:buFont typeface="Arial" panose="020B0604020202020204" pitchFamily="34" charset="0"/>
              <a:buChar char="•"/>
            </a:pPr>
            <a:r>
              <a:rPr lang="en-SG" sz="2400" dirty="0" err="1"/>
              <a:t>yiaddr</a:t>
            </a:r>
            <a:r>
              <a:rPr lang="en-SG" sz="2400" dirty="0"/>
              <a:t>: New IP address</a:t>
            </a:r>
          </a:p>
          <a:p>
            <a:pPr marL="800100" lvl="1" indent="-342900">
              <a:buFont typeface="Arial" panose="020B0604020202020204" pitchFamily="34" charset="0"/>
              <a:buChar char="•"/>
            </a:pPr>
            <a:r>
              <a:rPr lang="en-SG" sz="2400" dirty="0"/>
              <a:t>ID: 123</a:t>
            </a:r>
          </a:p>
          <a:p>
            <a:pPr marL="800100" lvl="1" indent="-342900">
              <a:buFont typeface="Arial" panose="020B0604020202020204" pitchFamily="34" charset="0"/>
              <a:buChar char="•"/>
            </a:pPr>
            <a:endParaRPr lang="en-SG" sz="2400" dirty="0"/>
          </a:p>
          <a:p>
            <a:pPr marL="514350" indent="-514350">
              <a:buFont typeface="+mj-lt"/>
              <a:buAutoNum type="arabicPeriod" startAt="4"/>
            </a:pPr>
            <a:r>
              <a:rPr lang="en-SG" sz="2400" dirty="0"/>
              <a:t>DHCP server replies with </a:t>
            </a:r>
            <a:r>
              <a:rPr lang="en-SG" sz="2400" b="1" dirty="0"/>
              <a:t>Ack</a:t>
            </a:r>
            <a:r>
              <a:rPr lang="en-SG" sz="2400" dirty="0"/>
              <a:t>:</a:t>
            </a:r>
          </a:p>
          <a:p>
            <a:pPr marL="800100" lvl="1" indent="-342900">
              <a:buFont typeface="Arial" panose="020B0604020202020204" pitchFamily="34" charset="0"/>
              <a:buChar char="•"/>
            </a:pPr>
            <a:r>
              <a:rPr lang="en-SG" sz="2400" dirty="0"/>
              <a:t>Source IP: Server IP</a:t>
            </a:r>
          </a:p>
          <a:p>
            <a:pPr marL="800100" lvl="1" indent="-342900">
              <a:buFont typeface="Arial" panose="020B0604020202020204" pitchFamily="34" charset="0"/>
              <a:buChar char="•"/>
            </a:pPr>
            <a:r>
              <a:rPr lang="en-SG" sz="2400" dirty="0" err="1"/>
              <a:t>Dest</a:t>
            </a:r>
            <a:r>
              <a:rPr lang="en-SG" sz="2400" dirty="0"/>
              <a:t> IP: 255.255.255.255:68</a:t>
            </a:r>
          </a:p>
          <a:p>
            <a:pPr marL="800100" lvl="1" indent="-342900">
              <a:buFont typeface="Arial" panose="020B0604020202020204" pitchFamily="34" charset="0"/>
              <a:buChar char="•"/>
            </a:pPr>
            <a:r>
              <a:rPr lang="en-SG" sz="2400" dirty="0" err="1"/>
              <a:t>yiaddr</a:t>
            </a:r>
            <a:r>
              <a:rPr lang="en-SG" sz="2400" dirty="0"/>
              <a:t>: New IP address</a:t>
            </a:r>
          </a:p>
          <a:p>
            <a:pPr marL="800100" lvl="1" indent="-342900">
              <a:buFont typeface="Arial" panose="020B0604020202020204" pitchFamily="34" charset="0"/>
              <a:buChar char="•"/>
            </a:pPr>
            <a:r>
              <a:rPr lang="en-SG" sz="2400" dirty="0"/>
              <a:t>ID: 124</a:t>
            </a:r>
          </a:p>
          <a:p>
            <a:endParaRPr lang="en-SG" sz="2400" dirty="0"/>
          </a:p>
        </p:txBody>
      </p:sp>
    </p:spTree>
    <p:extLst>
      <p:ext uri="{BB962C8B-B14F-4D97-AF65-F5344CB8AC3E}">
        <p14:creationId xmlns:p14="http://schemas.microsoft.com/office/powerpoint/2010/main" val="163936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81C91-A4C5-4DEC-A7AA-0DABE0394F79}"/>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8FF76F95-DB8B-4090-B85E-DD972F85F1E4}"/>
              </a:ext>
            </a:extLst>
          </p:cNvPr>
          <p:cNvSpPr>
            <a:spLocks noGrp="1"/>
          </p:cNvSpPr>
          <p:nvPr>
            <p:ph idx="1"/>
          </p:nvPr>
        </p:nvSpPr>
        <p:spPr/>
        <p:txBody>
          <a:bodyPr/>
          <a:lstStyle/>
          <a:p>
            <a:pPr marL="0" indent="0">
              <a:buNone/>
            </a:pPr>
            <a:r>
              <a:rPr lang="en-US" dirty="0"/>
              <a:t>What is the 32-bit binary equivalent of the IP address 202.3.14.25? </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solidFill>
                  <a:srgbClr val="FF0000"/>
                </a:solidFill>
              </a:rPr>
              <a:t>11001010 00000011 00001110 00011001 </a:t>
            </a:r>
            <a:endParaRPr lang="en-US" dirty="0">
              <a:solidFill>
                <a:srgbClr val="FF0000"/>
              </a:solidFill>
            </a:endParaRPr>
          </a:p>
        </p:txBody>
      </p:sp>
      <p:graphicFrame>
        <p:nvGraphicFramePr>
          <p:cNvPr id="4" name="Table 4">
            <a:extLst>
              <a:ext uri="{FF2B5EF4-FFF2-40B4-BE49-F238E27FC236}">
                <a16:creationId xmlns:a16="http://schemas.microsoft.com/office/drawing/2014/main" id="{C74ABF48-29C2-49A3-ACE0-CB483EC70740}"/>
              </a:ext>
            </a:extLst>
          </p:cNvPr>
          <p:cNvGraphicFramePr>
            <a:graphicFrameLocks noGrp="1"/>
          </p:cNvGraphicFramePr>
          <p:nvPr>
            <p:extLst>
              <p:ext uri="{D42A27DB-BD31-4B8C-83A1-F6EECF244321}">
                <p14:modId xmlns:p14="http://schemas.microsoft.com/office/powerpoint/2010/main" val="4178743295"/>
              </p:ext>
            </p:extLst>
          </p:nvPr>
        </p:nvGraphicFramePr>
        <p:xfrm>
          <a:off x="838200" y="2761826"/>
          <a:ext cx="8128000" cy="101092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560986956"/>
                    </a:ext>
                  </a:extLst>
                </a:gridCol>
                <a:gridCol w="1016000">
                  <a:extLst>
                    <a:ext uri="{9D8B030D-6E8A-4147-A177-3AD203B41FA5}">
                      <a16:colId xmlns:a16="http://schemas.microsoft.com/office/drawing/2014/main" val="433773065"/>
                    </a:ext>
                  </a:extLst>
                </a:gridCol>
                <a:gridCol w="1016000">
                  <a:extLst>
                    <a:ext uri="{9D8B030D-6E8A-4147-A177-3AD203B41FA5}">
                      <a16:colId xmlns:a16="http://schemas.microsoft.com/office/drawing/2014/main" val="1611067653"/>
                    </a:ext>
                  </a:extLst>
                </a:gridCol>
                <a:gridCol w="1016000">
                  <a:extLst>
                    <a:ext uri="{9D8B030D-6E8A-4147-A177-3AD203B41FA5}">
                      <a16:colId xmlns:a16="http://schemas.microsoft.com/office/drawing/2014/main" val="1549698565"/>
                    </a:ext>
                  </a:extLst>
                </a:gridCol>
                <a:gridCol w="1016000">
                  <a:extLst>
                    <a:ext uri="{9D8B030D-6E8A-4147-A177-3AD203B41FA5}">
                      <a16:colId xmlns:a16="http://schemas.microsoft.com/office/drawing/2014/main" val="3543038633"/>
                    </a:ext>
                  </a:extLst>
                </a:gridCol>
                <a:gridCol w="1016000">
                  <a:extLst>
                    <a:ext uri="{9D8B030D-6E8A-4147-A177-3AD203B41FA5}">
                      <a16:colId xmlns:a16="http://schemas.microsoft.com/office/drawing/2014/main" val="2965090290"/>
                    </a:ext>
                  </a:extLst>
                </a:gridCol>
                <a:gridCol w="1016000">
                  <a:extLst>
                    <a:ext uri="{9D8B030D-6E8A-4147-A177-3AD203B41FA5}">
                      <a16:colId xmlns:a16="http://schemas.microsoft.com/office/drawing/2014/main" val="3724018290"/>
                    </a:ext>
                  </a:extLst>
                </a:gridCol>
                <a:gridCol w="1016000">
                  <a:extLst>
                    <a:ext uri="{9D8B030D-6E8A-4147-A177-3AD203B41FA5}">
                      <a16:colId xmlns:a16="http://schemas.microsoft.com/office/drawing/2014/main" val="1109723500"/>
                    </a:ext>
                  </a:extLst>
                </a:gridCol>
              </a:tblGrid>
              <a:tr h="370840">
                <a:tc>
                  <a:txBody>
                    <a:bodyPr/>
                    <a:lstStyle/>
                    <a:p>
                      <a:r>
                        <a:rPr lang="en-US" b="1" dirty="0"/>
                        <a:t>2</a:t>
                      </a:r>
                      <a:r>
                        <a:rPr lang="en-US" b="1" baseline="30000" dirty="0"/>
                        <a:t>7</a:t>
                      </a:r>
                      <a:endParaRPr lang="en-SG" dirty="0"/>
                    </a:p>
                  </a:txBody>
                  <a:tcPr/>
                </a:tc>
                <a:tc>
                  <a:txBody>
                    <a:bodyPr/>
                    <a:lstStyle/>
                    <a:p>
                      <a:r>
                        <a:rPr lang="en-US" b="1" dirty="0"/>
                        <a:t>2</a:t>
                      </a:r>
                      <a:r>
                        <a:rPr lang="en-US" b="1" baseline="30000" dirty="0"/>
                        <a:t>6 </a:t>
                      </a:r>
                      <a:endParaRPr lang="en-SG" dirty="0"/>
                    </a:p>
                  </a:txBody>
                  <a:tcPr/>
                </a:tc>
                <a:tc>
                  <a:txBody>
                    <a:bodyPr/>
                    <a:lstStyle/>
                    <a:p>
                      <a:r>
                        <a:rPr lang="en-US" b="1" dirty="0"/>
                        <a:t>2</a:t>
                      </a:r>
                      <a:r>
                        <a:rPr lang="en-US" b="1" baseline="30000" dirty="0"/>
                        <a:t>5</a:t>
                      </a:r>
                      <a:endParaRPr lang="en-SG" dirty="0"/>
                    </a:p>
                  </a:txBody>
                  <a:tcPr/>
                </a:tc>
                <a:tc>
                  <a:txBody>
                    <a:bodyPr/>
                    <a:lstStyle/>
                    <a:p>
                      <a:r>
                        <a:rPr lang="en-US" b="1" dirty="0"/>
                        <a:t>2</a:t>
                      </a:r>
                      <a:r>
                        <a:rPr lang="en-US" b="1" baseline="30000" dirty="0"/>
                        <a:t>4</a:t>
                      </a:r>
                      <a:endParaRPr lang="en-SG" dirty="0"/>
                    </a:p>
                  </a:txBody>
                  <a:tcPr/>
                </a:tc>
                <a:tc>
                  <a:txBody>
                    <a:bodyPr/>
                    <a:lstStyle/>
                    <a:p>
                      <a:r>
                        <a:rPr lang="en-US" b="1" dirty="0"/>
                        <a:t>2</a:t>
                      </a:r>
                      <a:r>
                        <a:rPr lang="en-US" b="1" baseline="30000" dirty="0"/>
                        <a:t>3</a:t>
                      </a:r>
                      <a:endParaRPr lang="en-SG" dirty="0"/>
                    </a:p>
                  </a:txBody>
                  <a:tcPr/>
                </a:tc>
                <a:tc>
                  <a:txBody>
                    <a:bodyPr/>
                    <a:lstStyle/>
                    <a:p>
                      <a:r>
                        <a:rPr lang="en-US" b="1" dirty="0"/>
                        <a:t>2</a:t>
                      </a:r>
                      <a:r>
                        <a:rPr lang="en-US" b="1" baseline="30000" dirty="0"/>
                        <a:t>2 </a:t>
                      </a:r>
                      <a:endParaRPr lang="en-SG" dirty="0"/>
                    </a:p>
                  </a:txBody>
                  <a:tcPr/>
                </a:tc>
                <a:tc>
                  <a:txBody>
                    <a:bodyPr/>
                    <a:lstStyle/>
                    <a:p>
                      <a:r>
                        <a:rPr lang="en-US" b="1" dirty="0"/>
                        <a:t>2</a:t>
                      </a:r>
                      <a:r>
                        <a:rPr lang="en-US" b="1" baseline="30000" dirty="0"/>
                        <a:t>1</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a:t>
                      </a:r>
                      <a:r>
                        <a:rPr lang="en-US" b="1" baseline="30000" dirty="0"/>
                        <a:t>0</a:t>
                      </a:r>
                    </a:p>
                    <a:p>
                      <a:endParaRPr lang="en-SG" dirty="0"/>
                    </a:p>
                  </a:txBody>
                  <a:tcPr/>
                </a:tc>
                <a:extLst>
                  <a:ext uri="{0D108BD9-81ED-4DB2-BD59-A6C34878D82A}">
                    <a16:rowId xmlns:a16="http://schemas.microsoft.com/office/drawing/2014/main" val="3818068296"/>
                  </a:ext>
                </a:extLst>
              </a:tr>
              <a:tr h="370840">
                <a:tc>
                  <a:txBody>
                    <a:bodyPr/>
                    <a:lstStyle/>
                    <a:p>
                      <a:r>
                        <a:rPr lang="en-SG" dirty="0"/>
                        <a:t>128</a:t>
                      </a:r>
                    </a:p>
                  </a:txBody>
                  <a:tcPr/>
                </a:tc>
                <a:tc>
                  <a:txBody>
                    <a:bodyPr/>
                    <a:lstStyle/>
                    <a:p>
                      <a:r>
                        <a:rPr lang="en-SG" dirty="0"/>
                        <a:t>64</a:t>
                      </a:r>
                    </a:p>
                  </a:txBody>
                  <a:tcPr/>
                </a:tc>
                <a:tc>
                  <a:txBody>
                    <a:bodyPr/>
                    <a:lstStyle/>
                    <a:p>
                      <a:r>
                        <a:rPr lang="en-SG" dirty="0"/>
                        <a:t>32</a:t>
                      </a:r>
                    </a:p>
                  </a:txBody>
                  <a:tcPr/>
                </a:tc>
                <a:tc>
                  <a:txBody>
                    <a:bodyPr/>
                    <a:lstStyle/>
                    <a:p>
                      <a:r>
                        <a:rPr lang="en-SG" dirty="0"/>
                        <a:t>16</a:t>
                      </a:r>
                    </a:p>
                  </a:txBody>
                  <a:tcPr/>
                </a:tc>
                <a:tc>
                  <a:txBody>
                    <a:bodyPr/>
                    <a:lstStyle/>
                    <a:p>
                      <a:r>
                        <a:rPr lang="en-SG" dirty="0"/>
                        <a:t>8</a:t>
                      </a:r>
                    </a:p>
                  </a:txBody>
                  <a:tcPr/>
                </a:tc>
                <a:tc>
                  <a:txBody>
                    <a:bodyPr/>
                    <a:lstStyle/>
                    <a:p>
                      <a:r>
                        <a:rPr lang="en-SG" dirty="0"/>
                        <a:t>4</a:t>
                      </a:r>
                    </a:p>
                  </a:txBody>
                  <a:tcPr/>
                </a:tc>
                <a:tc>
                  <a:txBody>
                    <a:bodyPr/>
                    <a:lstStyle/>
                    <a:p>
                      <a:r>
                        <a:rPr lang="en-SG" dirty="0"/>
                        <a:t>2</a:t>
                      </a:r>
                    </a:p>
                  </a:txBody>
                  <a:tcPr/>
                </a:tc>
                <a:tc>
                  <a:txBody>
                    <a:bodyPr/>
                    <a:lstStyle/>
                    <a:p>
                      <a:r>
                        <a:rPr lang="en-SG" dirty="0"/>
                        <a:t>1</a:t>
                      </a:r>
                    </a:p>
                  </a:txBody>
                  <a:tcPr/>
                </a:tc>
                <a:extLst>
                  <a:ext uri="{0D108BD9-81ED-4DB2-BD59-A6C34878D82A}">
                    <a16:rowId xmlns:a16="http://schemas.microsoft.com/office/drawing/2014/main" val="4114821076"/>
                  </a:ext>
                </a:extLst>
              </a:tr>
            </a:tbl>
          </a:graphicData>
        </a:graphic>
      </p:graphicFrame>
    </p:spTree>
    <p:extLst>
      <p:ext uri="{BB962C8B-B14F-4D97-AF65-F5344CB8AC3E}">
        <p14:creationId xmlns:p14="http://schemas.microsoft.com/office/powerpoint/2010/main" val="1061872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81C91-A4C5-4DEC-A7AA-0DABE0394F79}"/>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8FF76F95-DB8B-4090-B85E-DD972F85F1E4}"/>
              </a:ext>
            </a:extLst>
          </p:cNvPr>
          <p:cNvSpPr>
            <a:spLocks noGrp="1"/>
          </p:cNvSpPr>
          <p:nvPr>
            <p:ph idx="1"/>
          </p:nvPr>
        </p:nvSpPr>
        <p:spPr/>
        <p:txBody>
          <a:bodyPr/>
          <a:lstStyle/>
          <a:p>
            <a:pPr marL="0" lvl="0" indent="0">
              <a:buNone/>
            </a:pPr>
            <a:r>
              <a:rPr lang="en-US" dirty="0"/>
              <a:t>Suppose an application generates chunks of 40 bytes of data every 20 </a:t>
            </a:r>
            <a:r>
              <a:rPr lang="en-US" dirty="0" err="1"/>
              <a:t>msec</a:t>
            </a:r>
            <a:r>
              <a:rPr lang="en-US" dirty="0"/>
              <a:t>, and each chunk gets encapsulated in a TCP segment and then an IP datagram. Assume TCP header is 20 bytes and IP header is another 20 bytes, what percentage of each datagram will be overhead, and what percentage will be application data?</a:t>
            </a:r>
          </a:p>
          <a:p>
            <a:pPr marL="0" lvl="0" indent="0">
              <a:buNone/>
            </a:pPr>
            <a:endParaRPr lang="en-US" dirty="0"/>
          </a:p>
          <a:p>
            <a:pPr marL="0" indent="0">
              <a:buNone/>
            </a:pPr>
            <a:r>
              <a:rPr lang="en-US" b="1" dirty="0">
                <a:solidFill>
                  <a:srgbClr val="FF0000"/>
                </a:solidFill>
              </a:rPr>
              <a:t>IP datagram size is 80 bytes which consists of 40 bytes of header and 40 bytes of data. Thus percentage of overhead and data is each 50%.</a:t>
            </a:r>
            <a:endParaRPr lang="en-SG" dirty="0">
              <a:solidFill>
                <a:srgbClr val="FF0000"/>
              </a:solidFill>
            </a:endParaRPr>
          </a:p>
          <a:p>
            <a:pPr marL="0" lvl="0" indent="0">
              <a:buNone/>
            </a:pPr>
            <a:endParaRPr lang="en-SG" dirty="0"/>
          </a:p>
        </p:txBody>
      </p:sp>
    </p:spTree>
    <p:extLst>
      <p:ext uri="{BB962C8B-B14F-4D97-AF65-F5344CB8AC3E}">
        <p14:creationId xmlns:p14="http://schemas.microsoft.com/office/powerpoint/2010/main" val="45089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81C91-A4C5-4DEC-A7AA-0DABE0394F79}"/>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8FF76F95-DB8B-4090-B85E-DD972F85F1E4}"/>
              </a:ext>
            </a:extLst>
          </p:cNvPr>
          <p:cNvSpPr>
            <a:spLocks noGrp="1"/>
          </p:cNvSpPr>
          <p:nvPr>
            <p:ph idx="1"/>
          </p:nvPr>
        </p:nvSpPr>
        <p:spPr>
          <a:xfrm>
            <a:off x="838200" y="1395664"/>
            <a:ext cx="6426200" cy="5309936"/>
          </a:xfrm>
        </p:spPr>
        <p:txBody>
          <a:bodyPr>
            <a:normAutofit fontScale="55000" lnSpcReduction="20000"/>
          </a:bodyPr>
          <a:lstStyle/>
          <a:p>
            <a:pPr marL="0" indent="0">
              <a:buNone/>
            </a:pPr>
            <a:r>
              <a:rPr lang="en-US" dirty="0"/>
              <a:t>Combine the following three blocks of IP addresses into a single block: </a:t>
            </a:r>
          </a:p>
          <a:p>
            <a:pPr marL="0" indent="0">
              <a:buNone/>
            </a:pPr>
            <a:r>
              <a:rPr lang="en-US" dirty="0"/>
              <a:t>a) 16.27.24.0/26 </a:t>
            </a:r>
          </a:p>
          <a:p>
            <a:pPr marL="0" indent="0">
              <a:buNone/>
            </a:pPr>
            <a:r>
              <a:rPr lang="en-US" dirty="0"/>
              <a:t>b) 16.27.24.64/26 </a:t>
            </a:r>
          </a:p>
          <a:p>
            <a:pPr marL="0" indent="0">
              <a:buNone/>
            </a:pPr>
            <a:r>
              <a:rPr lang="en-US" dirty="0"/>
              <a:t>c) 16.27.24.128/25 </a:t>
            </a:r>
          </a:p>
          <a:p>
            <a:pPr marL="0" indent="0">
              <a:buNone/>
            </a:pPr>
            <a:endParaRPr lang="en-US" dirty="0"/>
          </a:p>
          <a:p>
            <a:pPr marL="0" indent="0">
              <a:buNone/>
            </a:pPr>
            <a:r>
              <a:rPr lang="en-US" dirty="0"/>
              <a:t>Host bit = 32-26 = 6</a:t>
            </a:r>
          </a:p>
          <a:p>
            <a:pPr marL="0" indent="0">
              <a:buNone/>
            </a:pPr>
            <a:r>
              <a:rPr lang="en-US" dirty="0"/>
              <a:t>Number of IP addresses in a) = 2</a:t>
            </a:r>
            <a:r>
              <a:rPr lang="en-US" baseline="30000" dirty="0"/>
              <a:t>6</a:t>
            </a:r>
          </a:p>
          <a:p>
            <a:pPr marL="0" indent="0">
              <a:buNone/>
            </a:pPr>
            <a:r>
              <a:rPr lang="en-US" dirty="0"/>
              <a:t>First </a:t>
            </a:r>
            <a:r>
              <a:rPr lang="en-US" dirty="0" err="1"/>
              <a:t>addr</a:t>
            </a:r>
            <a:r>
              <a:rPr lang="en-US" dirty="0"/>
              <a:t>: 16.27.24.</a:t>
            </a:r>
            <a:r>
              <a:rPr lang="en-US" dirty="0">
                <a:solidFill>
                  <a:srgbClr val="FF0000"/>
                </a:solidFill>
              </a:rPr>
              <a:t>0</a:t>
            </a:r>
            <a:r>
              <a:rPr lang="en-US" dirty="0"/>
              <a:t>   Last </a:t>
            </a:r>
            <a:r>
              <a:rPr lang="en-US" dirty="0" err="1"/>
              <a:t>addr</a:t>
            </a:r>
            <a:r>
              <a:rPr lang="en-US" dirty="0"/>
              <a:t> : 16.27.24.</a:t>
            </a:r>
            <a:r>
              <a:rPr lang="en-US" dirty="0">
                <a:solidFill>
                  <a:srgbClr val="FF0000"/>
                </a:solidFill>
              </a:rPr>
              <a:t>63 </a:t>
            </a:r>
          </a:p>
          <a:p>
            <a:pPr marL="0" indent="0">
              <a:buNone/>
            </a:pPr>
            <a:endParaRPr lang="en-US" dirty="0"/>
          </a:p>
          <a:p>
            <a:pPr marL="0" indent="0">
              <a:buNone/>
            </a:pPr>
            <a:r>
              <a:rPr lang="en-US" dirty="0"/>
              <a:t>Number of IP addresses in b) = 2</a:t>
            </a:r>
            <a:r>
              <a:rPr lang="en-US" baseline="30000" dirty="0"/>
              <a:t>6</a:t>
            </a:r>
            <a:endParaRPr lang="en-US" dirty="0"/>
          </a:p>
          <a:p>
            <a:pPr marL="0" indent="0">
              <a:buNone/>
            </a:pPr>
            <a:r>
              <a:rPr lang="en-US" dirty="0"/>
              <a:t>First </a:t>
            </a:r>
            <a:r>
              <a:rPr lang="en-US" dirty="0" err="1"/>
              <a:t>addr</a:t>
            </a:r>
            <a:r>
              <a:rPr lang="en-US" dirty="0"/>
              <a:t>: 16.27.24.</a:t>
            </a:r>
            <a:r>
              <a:rPr lang="en-US" dirty="0">
                <a:solidFill>
                  <a:srgbClr val="FF0000"/>
                </a:solidFill>
              </a:rPr>
              <a:t>64</a:t>
            </a:r>
            <a:r>
              <a:rPr lang="en-US" dirty="0"/>
              <a:t>   Last </a:t>
            </a:r>
            <a:r>
              <a:rPr lang="en-US" dirty="0" err="1"/>
              <a:t>addr</a:t>
            </a:r>
            <a:r>
              <a:rPr lang="en-US" dirty="0"/>
              <a:t> : 16.27.24.</a:t>
            </a:r>
            <a:r>
              <a:rPr lang="en-US" dirty="0">
                <a:solidFill>
                  <a:srgbClr val="FF0000"/>
                </a:solidFill>
              </a:rPr>
              <a:t>127</a:t>
            </a:r>
          </a:p>
          <a:p>
            <a:pPr marL="0" indent="0">
              <a:buNone/>
            </a:pPr>
            <a:endParaRPr lang="en-US" dirty="0"/>
          </a:p>
          <a:p>
            <a:pPr marL="0" indent="0">
              <a:buNone/>
            </a:pPr>
            <a:r>
              <a:rPr lang="en-US" dirty="0"/>
              <a:t>Host bit = 32-25 = 7</a:t>
            </a:r>
          </a:p>
          <a:p>
            <a:pPr marL="0" indent="0">
              <a:buNone/>
            </a:pPr>
            <a:r>
              <a:rPr lang="en-US" dirty="0"/>
              <a:t>Number of IP addresses in c) = 2</a:t>
            </a:r>
            <a:r>
              <a:rPr lang="en-US" baseline="30000" dirty="0"/>
              <a:t>7</a:t>
            </a:r>
            <a:endParaRPr lang="en-US" dirty="0"/>
          </a:p>
          <a:p>
            <a:pPr marL="0" indent="0">
              <a:buNone/>
            </a:pPr>
            <a:r>
              <a:rPr lang="en-US" dirty="0"/>
              <a:t>First </a:t>
            </a:r>
            <a:r>
              <a:rPr lang="en-US" dirty="0" err="1"/>
              <a:t>addr</a:t>
            </a:r>
            <a:r>
              <a:rPr lang="en-US" dirty="0"/>
              <a:t>: 16.27.24.</a:t>
            </a:r>
            <a:r>
              <a:rPr lang="en-US" dirty="0">
                <a:solidFill>
                  <a:srgbClr val="FF0000"/>
                </a:solidFill>
              </a:rPr>
              <a:t>128</a:t>
            </a:r>
            <a:r>
              <a:rPr lang="en-US" dirty="0"/>
              <a:t>   Last </a:t>
            </a:r>
            <a:r>
              <a:rPr lang="en-US" dirty="0" err="1"/>
              <a:t>addr</a:t>
            </a:r>
            <a:r>
              <a:rPr lang="en-US" dirty="0"/>
              <a:t> : 16.27.24.</a:t>
            </a:r>
            <a:r>
              <a:rPr lang="en-US" dirty="0">
                <a:solidFill>
                  <a:srgbClr val="FF0000"/>
                </a:solidFill>
              </a:rPr>
              <a:t>255</a:t>
            </a:r>
          </a:p>
          <a:p>
            <a:pPr marL="0" indent="0">
              <a:buNone/>
            </a:pPr>
            <a:endParaRPr lang="en-US" dirty="0"/>
          </a:p>
          <a:p>
            <a:pPr marL="0" indent="0">
              <a:buNone/>
            </a:pPr>
            <a:r>
              <a:rPr lang="en-US" dirty="0"/>
              <a:t>2</a:t>
            </a:r>
            <a:r>
              <a:rPr lang="en-US" baseline="30000" dirty="0"/>
              <a:t>8</a:t>
            </a:r>
            <a:r>
              <a:rPr lang="en-US" dirty="0"/>
              <a:t> = 256 IP addresses</a:t>
            </a:r>
          </a:p>
          <a:p>
            <a:pPr marL="0" indent="0">
              <a:buNone/>
            </a:pPr>
            <a:r>
              <a:rPr lang="en-US" dirty="0"/>
              <a:t>Combine: 16.27.24.</a:t>
            </a:r>
            <a:r>
              <a:rPr lang="en-US" dirty="0">
                <a:solidFill>
                  <a:srgbClr val="00B0F0"/>
                </a:solidFill>
              </a:rPr>
              <a:t>0</a:t>
            </a:r>
            <a:r>
              <a:rPr lang="en-US" dirty="0"/>
              <a:t> to 16.27.24.</a:t>
            </a:r>
            <a:r>
              <a:rPr lang="en-US" dirty="0">
                <a:solidFill>
                  <a:srgbClr val="00B0F0"/>
                </a:solidFill>
              </a:rPr>
              <a:t>255</a:t>
            </a:r>
            <a:r>
              <a:rPr lang="en-US" dirty="0"/>
              <a:t>  :  16.27.24.0/24</a:t>
            </a:r>
          </a:p>
          <a:p>
            <a:pPr marL="514350" indent="-514350">
              <a:buAutoNum type="alphaLcParenR"/>
            </a:pPr>
            <a:endParaRPr lang="en-US" dirty="0"/>
          </a:p>
        </p:txBody>
      </p:sp>
      <p:sp>
        <p:nvSpPr>
          <p:cNvPr id="4" name="Content Placeholder 2">
            <a:extLst>
              <a:ext uri="{FF2B5EF4-FFF2-40B4-BE49-F238E27FC236}">
                <a16:creationId xmlns:a16="http://schemas.microsoft.com/office/drawing/2014/main" id="{B9876762-76CC-49F1-A087-191C1691D63C}"/>
              </a:ext>
            </a:extLst>
          </p:cNvPr>
          <p:cNvSpPr txBox="1">
            <a:spLocks/>
          </p:cNvSpPr>
          <p:nvPr/>
        </p:nvSpPr>
        <p:spPr>
          <a:xfrm>
            <a:off x="5992982" y="1874963"/>
            <a:ext cx="6112658"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u="sng" dirty="0"/>
              <a:t>Additional Information</a:t>
            </a:r>
          </a:p>
          <a:p>
            <a:pPr marL="0" indent="0">
              <a:buNone/>
            </a:pPr>
            <a:r>
              <a:rPr lang="en-US" sz="1500" dirty="0"/>
              <a:t>a) 16.27.24.0/26</a:t>
            </a:r>
          </a:p>
          <a:p>
            <a:pPr marL="0" indent="0">
              <a:buNone/>
            </a:pPr>
            <a:r>
              <a:rPr lang="en-US" sz="1500" dirty="0"/>
              <a:t>Address (16.27.24.0) :</a:t>
            </a:r>
            <a:r>
              <a:rPr lang="en-SG" sz="1500" dirty="0"/>
              <a:t>00010000.00011011.00011000.00000000</a:t>
            </a:r>
            <a:endParaRPr lang="nb-NO" sz="1500" dirty="0"/>
          </a:p>
          <a:p>
            <a:pPr marL="0" indent="0">
              <a:buFont typeface="Arial" panose="020B0604020202020204" pitchFamily="34" charset="0"/>
              <a:buNone/>
            </a:pPr>
            <a:r>
              <a:rPr lang="nb-NO" sz="1500" dirty="0"/>
              <a:t>Netmask   : 11111111 11111111 11111111 11000000 (26 1’s)</a:t>
            </a:r>
            <a:endParaRPr lang="en-US" sz="1500" dirty="0"/>
          </a:p>
          <a:p>
            <a:pPr marL="0" indent="0">
              <a:buFont typeface="Arial" panose="020B0604020202020204" pitchFamily="34" charset="0"/>
              <a:buNone/>
            </a:pPr>
            <a:endParaRPr lang="en-US" sz="1500" dirty="0"/>
          </a:p>
          <a:p>
            <a:pPr marL="0" indent="0">
              <a:buFont typeface="Arial" panose="020B0604020202020204" pitchFamily="34" charset="0"/>
              <a:buNone/>
            </a:pPr>
            <a:r>
              <a:rPr lang="en-US" sz="1500" u="sng" dirty="0"/>
              <a:t>First IP address in this subnet</a:t>
            </a:r>
          </a:p>
          <a:p>
            <a:pPr marL="0" indent="0">
              <a:buFont typeface="Arial" panose="020B0604020202020204" pitchFamily="34" charset="0"/>
              <a:buNone/>
            </a:pPr>
            <a:r>
              <a:rPr lang="en-SG" sz="1500" dirty="0"/>
              <a:t>00010000.00011011.00011000.00000000 </a:t>
            </a:r>
            <a:r>
              <a:rPr lang="en-US" sz="1500" dirty="0"/>
              <a:t>(Address) </a:t>
            </a:r>
            <a:endParaRPr lang="en-SG" sz="1500" dirty="0"/>
          </a:p>
          <a:p>
            <a:pPr marL="0" indent="0">
              <a:buFont typeface="Arial" panose="020B0604020202020204" pitchFamily="34" charset="0"/>
              <a:buNone/>
            </a:pPr>
            <a:r>
              <a:rPr lang="nb-NO" sz="1500" dirty="0"/>
              <a:t>11111111 11111111 11111111 11000000 </a:t>
            </a:r>
            <a:r>
              <a:rPr lang="en-US" sz="1500" dirty="0"/>
              <a:t>(Netmask)</a:t>
            </a:r>
            <a:r>
              <a:rPr lang="nl-NL" sz="1500" dirty="0"/>
              <a:t>  Logical AND</a:t>
            </a:r>
            <a:endParaRPr lang="en-US" sz="1500" dirty="0"/>
          </a:p>
          <a:p>
            <a:pPr marL="0" indent="0">
              <a:buFont typeface="Arial" panose="020B0604020202020204" pitchFamily="34" charset="0"/>
              <a:buNone/>
            </a:pPr>
            <a:r>
              <a:rPr lang="en-US" sz="1500" dirty="0">
                <a:solidFill>
                  <a:srgbClr val="FF0000"/>
                </a:solidFill>
              </a:rPr>
              <a:t>00010000.00011011.00011000.00000000 = 16.27.24.0 (First IP Address)</a:t>
            </a:r>
          </a:p>
          <a:p>
            <a:pPr marL="0" indent="0">
              <a:buFont typeface="Arial" panose="020B0604020202020204" pitchFamily="34" charset="0"/>
              <a:buNone/>
            </a:pPr>
            <a:endParaRPr lang="en-US" sz="1500" dirty="0">
              <a:solidFill>
                <a:srgbClr val="FF0000"/>
              </a:solidFill>
            </a:endParaRPr>
          </a:p>
          <a:p>
            <a:pPr marL="0" indent="0">
              <a:buNone/>
            </a:pPr>
            <a:r>
              <a:rPr lang="en-US" sz="1600" u="sng" dirty="0"/>
              <a:t>Last IP address in this subnet</a:t>
            </a:r>
          </a:p>
          <a:p>
            <a:pPr marL="0" indent="0">
              <a:buNone/>
            </a:pPr>
            <a:r>
              <a:rPr lang="en-SG" sz="1600" dirty="0"/>
              <a:t>00010000.00011011.00011000.00000000 </a:t>
            </a:r>
            <a:r>
              <a:rPr lang="en-US" sz="1600" dirty="0"/>
              <a:t>(Address) </a:t>
            </a:r>
            <a:endParaRPr lang="en-SG" sz="1600" dirty="0"/>
          </a:p>
          <a:p>
            <a:pPr marL="0" indent="0">
              <a:buNone/>
            </a:pPr>
            <a:r>
              <a:rPr lang="en-US" sz="1600" dirty="0"/>
              <a:t>00000000 00000000 00000000 00111111 (Netmask 1’s complement)</a:t>
            </a:r>
            <a:r>
              <a:rPr lang="nl-NL" sz="1600" dirty="0"/>
              <a:t> OR</a:t>
            </a:r>
          </a:p>
          <a:p>
            <a:pPr marL="0" indent="0">
              <a:buNone/>
            </a:pPr>
            <a:r>
              <a:rPr lang="en-US" sz="1600" dirty="0">
                <a:solidFill>
                  <a:srgbClr val="FF0000"/>
                </a:solidFill>
              </a:rPr>
              <a:t>00010000.00011011.00011000.00111111 = 16.27.24.63 (Last IP Address)</a:t>
            </a:r>
          </a:p>
          <a:p>
            <a:pPr marL="0" indent="0">
              <a:buFont typeface="Arial" panose="020B0604020202020204" pitchFamily="34" charset="0"/>
              <a:buNone/>
            </a:pPr>
            <a:endParaRPr lang="en-US" sz="1500" dirty="0">
              <a:solidFill>
                <a:srgbClr val="FF0000"/>
              </a:solidFill>
            </a:endParaRPr>
          </a:p>
          <a:p>
            <a:pPr marL="0" indent="0">
              <a:buFont typeface="Arial" panose="020B0604020202020204" pitchFamily="34" charset="0"/>
              <a:buNone/>
            </a:pPr>
            <a:endParaRPr lang="en-US" sz="1500" dirty="0">
              <a:solidFill>
                <a:srgbClr val="FF0000"/>
              </a:solidFill>
            </a:endParaRPr>
          </a:p>
          <a:p>
            <a:pPr marL="0" indent="0">
              <a:buFont typeface="Arial" panose="020B0604020202020204" pitchFamily="34" charset="0"/>
              <a:buNone/>
            </a:pPr>
            <a:endParaRPr lang="en-US" sz="1500" dirty="0">
              <a:solidFill>
                <a:srgbClr val="FF0000"/>
              </a:solidFill>
            </a:endParaRPr>
          </a:p>
        </p:txBody>
      </p:sp>
    </p:spTree>
    <p:extLst>
      <p:ext uri="{BB962C8B-B14F-4D97-AF65-F5344CB8AC3E}">
        <p14:creationId xmlns:p14="http://schemas.microsoft.com/office/powerpoint/2010/main" val="3445266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81C91-A4C5-4DEC-A7AA-0DABE0394F79}"/>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8FF76F95-DB8B-4090-B85E-DD972F85F1E4}"/>
              </a:ext>
            </a:extLst>
          </p:cNvPr>
          <p:cNvSpPr>
            <a:spLocks noGrp="1"/>
          </p:cNvSpPr>
          <p:nvPr>
            <p:ph idx="1"/>
          </p:nvPr>
        </p:nvSpPr>
        <p:spPr/>
        <p:txBody>
          <a:bodyPr>
            <a:normAutofit fontScale="92500" lnSpcReduction="10000"/>
          </a:bodyPr>
          <a:lstStyle/>
          <a:p>
            <a:pPr marL="514350" indent="-514350">
              <a:buAutoNum type="alphaLcParenR"/>
            </a:pPr>
            <a:r>
              <a:rPr lang="en-US" dirty="0"/>
              <a:t>Consider a subnet with network prefix 192.168.56.128/26. Give an example IP address (of form </a:t>
            </a:r>
            <a:r>
              <a:rPr lang="en-US" dirty="0" err="1"/>
              <a:t>xxx.xxx.xxx.xxx</a:t>
            </a:r>
            <a:r>
              <a:rPr lang="en-US" dirty="0"/>
              <a:t>) that belongs to this network. </a:t>
            </a:r>
          </a:p>
          <a:p>
            <a:pPr marL="0" indent="0">
              <a:buNone/>
            </a:pPr>
            <a:endParaRPr lang="en-US" dirty="0"/>
          </a:p>
          <a:p>
            <a:pPr marL="0" indent="0">
              <a:buNone/>
            </a:pPr>
            <a:r>
              <a:rPr lang="en-US" b="1" dirty="0">
                <a:solidFill>
                  <a:srgbClr val="FF0000"/>
                </a:solidFill>
              </a:rPr>
              <a:t>Host bit = 32 – 26 = 6</a:t>
            </a:r>
          </a:p>
          <a:p>
            <a:pPr marL="0" indent="0">
              <a:buNone/>
            </a:pPr>
            <a:r>
              <a:rPr lang="en-US" b="1" dirty="0">
                <a:solidFill>
                  <a:srgbClr val="FF0000"/>
                </a:solidFill>
              </a:rPr>
              <a:t>2</a:t>
            </a:r>
            <a:r>
              <a:rPr lang="en-US" b="1" baseline="30000" dirty="0">
                <a:solidFill>
                  <a:srgbClr val="FF0000"/>
                </a:solidFill>
              </a:rPr>
              <a:t>6</a:t>
            </a:r>
            <a:r>
              <a:rPr lang="en-US" b="1" dirty="0">
                <a:solidFill>
                  <a:srgbClr val="FF0000"/>
                </a:solidFill>
              </a:rPr>
              <a:t> = 64</a:t>
            </a:r>
          </a:p>
          <a:p>
            <a:pPr marL="0" indent="0">
              <a:buNone/>
            </a:pPr>
            <a:r>
              <a:rPr lang="en-US" b="1" dirty="0">
                <a:solidFill>
                  <a:srgbClr val="FF0000"/>
                </a:solidFill>
              </a:rPr>
              <a:t>11000000 10101000 00111000 10</a:t>
            </a:r>
            <a:r>
              <a:rPr lang="en-US" b="1" dirty="0">
                <a:solidFill>
                  <a:srgbClr val="0070C0"/>
                </a:solidFill>
              </a:rPr>
              <a:t>000000</a:t>
            </a:r>
          </a:p>
          <a:p>
            <a:pPr marL="0" indent="0">
              <a:buNone/>
            </a:pPr>
            <a:r>
              <a:rPr lang="en-US" b="1" dirty="0">
                <a:solidFill>
                  <a:srgbClr val="FF0000"/>
                </a:solidFill>
              </a:rPr>
              <a:t>11000000 10101000 00111000 10</a:t>
            </a:r>
            <a:r>
              <a:rPr lang="en-US" b="1" dirty="0">
                <a:solidFill>
                  <a:srgbClr val="0070C0"/>
                </a:solidFill>
              </a:rPr>
              <a:t>111111</a:t>
            </a:r>
          </a:p>
          <a:p>
            <a:pPr marL="0" indent="0">
              <a:buNone/>
            </a:pPr>
            <a:endParaRPr lang="en-US" b="1" dirty="0">
              <a:solidFill>
                <a:srgbClr val="FF0000"/>
              </a:solidFill>
            </a:endParaRPr>
          </a:p>
          <a:p>
            <a:pPr marL="0" indent="0">
              <a:buNone/>
            </a:pPr>
            <a:r>
              <a:rPr lang="en-US" b="1" dirty="0">
                <a:solidFill>
                  <a:srgbClr val="FF0000"/>
                </a:solidFill>
              </a:rPr>
              <a:t>Any IP address in the range 192.168.56.128 to 192.168.56.191</a:t>
            </a:r>
          </a:p>
          <a:p>
            <a:endParaRPr lang="en-US" dirty="0"/>
          </a:p>
        </p:txBody>
      </p:sp>
    </p:spTree>
    <p:extLst>
      <p:ext uri="{BB962C8B-B14F-4D97-AF65-F5344CB8AC3E}">
        <p14:creationId xmlns:p14="http://schemas.microsoft.com/office/powerpoint/2010/main" val="4199292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TotalTime>
  <Words>1229</Words>
  <Application>Microsoft Office PowerPoint</Application>
  <PresentationFormat>Widescreen</PresentationFormat>
  <Paragraphs>246</Paragraphs>
  <Slides>19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Consolas</vt:lpstr>
      <vt:lpstr>Office Theme</vt:lpstr>
      <vt:lpstr> CS2105  Introduction to Computer Networks  Tutorial 5</vt:lpstr>
      <vt:lpstr>Recap</vt:lpstr>
      <vt:lpstr>Recap</vt:lpstr>
      <vt:lpstr>Recap</vt:lpstr>
      <vt:lpstr>Recap</vt:lpstr>
      <vt:lpstr>Question 1</vt:lpstr>
      <vt:lpstr>Question 2</vt:lpstr>
      <vt:lpstr>Question 3</vt:lpstr>
      <vt:lpstr>Question 4</vt:lpstr>
      <vt:lpstr>Question 4 </vt:lpstr>
      <vt:lpstr>Question 4 </vt:lpstr>
      <vt:lpstr>Additional Question</vt:lpstr>
      <vt:lpstr>Additional Question</vt:lpstr>
      <vt:lpstr>Question 5</vt:lpstr>
      <vt:lpstr>Question 5</vt:lpstr>
      <vt:lpstr>Question 6</vt:lpstr>
      <vt:lpstr>End of Tutorial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5</dc:title>
  <dc:creator>Nitya Lakshmanan</dc:creator>
  <cp:lastModifiedBy>Felix Halim</cp:lastModifiedBy>
  <cp:revision>139</cp:revision>
  <dcterms:created xsi:type="dcterms:W3CDTF">2017-08-23T12:10:01Z</dcterms:created>
  <dcterms:modified xsi:type="dcterms:W3CDTF">2021-09-26T05:23:58Z</dcterms:modified>
</cp:coreProperties>
</file>