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9" r:id="rId2"/>
    <p:sldId id="275" r:id="rId3"/>
    <p:sldId id="281" r:id="rId4"/>
    <p:sldId id="282" r:id="rId5"/>
    <p:sldId id="257" r:id="rId6"/>
    <p:sldId id="258" r:id="rId7"/>
    <p:sldId id="259" r:id="rId8"/>
    <p:sldId id="260" r:id="rId9"/>
    <p:sldId id="261" r:id="rId10"/>
    <p:sldId id="285" r:id="rId11"/>
    <p:sldId id="262" r:id="rId12"/>
    <p:sldId id="263" r:id="rId13"/>
    <p:sldId id="264" r:id="rId14"/>
    <p:sldId id="265" r:id="rId15"/>
    <p:sldId id="286" r:id="rId16"/>
    <p:sldId id="266" r:id="rId17"/>
    <p:sldId id="267" r:id="rId18"/>
    <p:sldId id="272" r:id="rId19"/>
    <p:sldId id="271" r:id="rId20"/>
    <p:sldId id="273" r:id="rId21"/>
    <p:sldId id="287" r:id="rId22"/>
    <p:sldId id="274" r:id="rId23"/>
    <p:sldId id="270" r:id="rId24"/>
    <p:sldId id="276" r:id="rId25"/>
    <p:sldId id="284" r:id="rId26"/>
    <p:sldId id="283"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Tang" initials="ZT" lastIdx="1" clrIdx="0">
    <p:extLst>
      <p:ext uri="{19B8F6BF-5375-455C-9EA6-DF929625EA0E}">
        <p15:presenceInfo xmlns:p15="http://schemas.microsoft.com/office/powerpoint/2012/main" userId="d5ff7a25b28397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5" autoAdjust="0"/>
    <p:restoredTop sz="68707"/>
  </p:normalViewPr>
  <p:slideViewPr>
    <p:cSldViewPr snapToGrid="0">
      <p:cViewPr varScale="1">
        <p:scale>
          <a:sx n="79" d="100"/>
          <a:sy n="79" d="100"/>
        </p:scale>
        <p:origin x="11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FC208-3881-4BDE-B210-3B4E24524761}" type="datetimeFigureOut">
              <a:rPr lang="en-SG" smtClean="0"/>
              <a:t>4/10/2021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7B218-1B3F-46F4-B267-38D6E3C13949}" type="slidenum">
              <a:rPr lang="en-SG" smtClean="0"/>
              <a:t>‹#›</a:t>
            </a:fld>
            <a:endParaRPr lang="en-SG"/>
          </a:p>
        </p:txBody>
      </p:sp>
    </p:spTree>
    <p:extLst>
      <p:ext uri="{BB962C8B-B14F-4D97-AF65-F5344CB8AC3E}">
        <p14:creationId xmlns:p14="http://schemas.microsoft.com/office/powerpoint/2010/main" val="278130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a:t>
            </a:fld>
            <a:endParaRPr lang="en-SG"/>
          </a:p>
        </p:txBody>
      </p:sp>
    </p:spTree>
    <p:extLst>
      <p:ext uri="{BB962C8B-B14F-4D97-AF65-F5344CB8AC3E}">
        <p14:creationId xmlns:p14="http://schemas.microsoft.com/office/powerpoint/2010/main" val="918234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327B218-1B3F-46F4-B267-38D6E3C13949}" type="slidenum">
              <a:rPr lang="en-SG" smtClean="0"/>
              <a:t>10</a:t>
            </a:fld>
            <a:endParaRPr lang="en-SG"/>
          </a:p>
        </p:txBody>
      </p:sp>
    </p:spTree>
    <p:extLst>
      <p:ext uri="{BB962C8B-B14F-4D97-AF65-F5344CB8AC3E}">
        <p14:creationId xmlns:p14="http://schemas.microsoft.com/office/powerpoint/2010/main" val="172929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11</a:t>
            </a:fld>
            <a:endParaRPr lang="en-SG"/>
          </a:p>
        </p:txBody>
      </p:sp>
    </p:spTree>
    <p:extLst>
      <p:ext uri="{BB962C8B-B14F-4D97-AF65-F5344CB8AC3E}">
        <p14:creationId xmlns:p14="http://schemas.microsoft.com/office/powerpoint/2010/main" val="117312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12</a:t>
            </a:fld>
            <a:endParaRPr lang="en-SG"/>
          </a:p>
        </p:txBody>
      </p:sp>
    </p:spTree>
    <p:extLst>
      <p:ext uri="{BB962C8B-B14F-4D97-AF65-F5344CB8AC3E}">
        <p14:creationId xmlns:p14="http://schemas.microsoft.com/office/powerpoint/2010/main" val="2385763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13</a:t>
            </a:fld>
            <a:endParaRPr lang="en-SG"/>
          </a:p>
        </p:txBody>
      </p:sp>
    </p:spTree>
    <p:extLst>
      <p:ext uri="{BB962C8B-B14F-4D97-AF65-F5344CB8AC3E}">
        <p14:creationId xmlns:p14="http://schemas.microsoft.com/office/powerpoint/2010/main" val="2518044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14</a:t>
            </a:fld>
            <a:endParaRPr lang="en-SG"/>
          </a:p>
        </p:txBody>
      </p:sp>
    </p:spTree>
    <p:extLst>
      <p:ext uri="{BB962C8B-B14F-4D97-AF65-F5344CB8AC3E}">
        <p14:creationId xmlns:p14="http://schemas.microsoft.com/office/powerpoint/2010/main" val="1515715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16</a:t>
            </a:fld>
            <a:endParaRPr lang="en-SG"/>
          </a:p>
        </p:txBody>
      </p:sp>
    </p:spTree>
    <p:extLst>
      <p:ext uri="{BB962C8B-B14F-4D97-AF65-F5344CB8AC3E}">
        <p14:creationId xmlns:p14="http://schemas.microsoft.com/office/powerpoint/2010/main" val="138340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17</a:t>
            </a:fld>
            <a:endParaRPr lang="en-SG"/>
          </a:p>
        </p:txBody>
      </p:sp>
    </p:spTree>
    <p:extLst>
      <p:ext uri="{BB962C8B-B14F-4D97-AF65-F5344CB8AC3E}">
        <p14:creationId xmlns:p14="http://schemas.microsoft.com/office/powerpoint/2010/main" val="115288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19</a:t>
            </a:fld>
            <a:endParaRPr lang="en-SG"/>
          </a:p>
        </p:txBody>
      </p:sp>
    </p:spTree>
    <p:extLst>
      <p:ext uri="{BB962C8B-B14F-4D97-AF65-F5344CB8AC3E}">
        <p14:creationId xmlns:p14="http://schemas.microsoft.com/office/powerpoint/2010/main" val="124481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327B218-1B3F-46F4-B267-38D6E3C13949}" type="slidenum">
              <a:rPr lang="en-SG" smtClean="0"/>
              <a:t>20</a:t>
            </a:fld>
            <a:endParaRPr lang="en-SG"/>
          </a:p>
        </p:txBody>
      </p:sp>
    </p:spTree>
    <p:extLst>
      <p:ext uri="{BB962C8B-B14F-4D97-AF65-F5344CB8AC3E}">
        <p14:creationId xmlns:p14="http://schemas.microsoft.com/office/powerpoint/2010/main" val="3555347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21</a:t>
            </a:fld>
            <a:endParaRPr lang="en-SG"/>
          </a:p>
        </p:txBody>
      </p:sp>
    </p:spTree>
    <p:extLst>
      <p:ext uri="{BB962C8B-B14F-4D97-AF65-F5344CB8AC3E}">
        <p14:creationId xmlns:p14="http://schemas.microsoft.com/office/powerpoint/2010/main" val="251883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9715FDE-CAEF-4DD8-AEA8-46882CF4C2C7}" type="slidenum">
              <a:rPr lang="en-SG" smtClean="0"/>
              <a:t>2</a:t>
            </a:fld>
            <a:endParaRPr lang="en-SG"/>
          </a:p>
        </p:txBody>
      </p:sp>
    </p:spTree>
    <p:extLst>
      <p:ext uri="{BB962C8B-B14F-4D97-AF65-F5344CB8AC3E}">
        <p14:creationId xmlns:p14="http://schemas.microsoft.com/office/powerpoint/2010/main" val="23915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22</a:t>
            </a:fld>
            <a:endParaRPr lang="en-SG"/>
          </a:p>
        </p:txBody>
      </p:sp>
    </p:spTree>
    <p:extLst>
      <p:ext uri="{BB962C8B-B14F-4D97-AF65-F5344CB8AC3E}">
        <p14:creationId xmlns:p14="http://schemas.microsoft.com/office/powerpoint/2010/main" val="1552708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23</a:t>
            </a:fld>
            <a:endParaRPr lang="en-SG"/>
          </a:p>
        </p:txBody>
      </p:sp>
    </p:spTree>
    <p:extLst>
      <p:ext uri="{BB962C8B-B14F-4D97-AF65-F5344CB8AC3E}">
        <p14:creationId xmlns:p14="http://schemas.microsoft.com/office/powerpoint/2010/main" val="2511201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24</a:t>
            </a:fld>
            <a:endParaRPr lang="en-SG"/>
          </a:p>
        </p:txBody>
      </p:sp>
    </p:spTree>
    <p:extLst>
      <p:ext uri="{BB962C8B-B14F-4D97-AF65-F5344CB8AC3E}">
        <p14:creationId xmlns:p14="http://schemas.microsoft.com/office/powerpoint/2010/main" val="305400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25</a:t>
            </a:fld>
            <a:endParaRPr lang="en-SG"/>
          </a:p>
        </p:txBody>
      </p:sp>
    </p:spTree>
    <p:extLst>
      <p:ext uri="{BB962C8B-B14F-4D97-AF65-F5344CB8AC3E}">
        <p14:creationId xmlns:p14="http://schemas.microsoft.com/office/powerpoint/2010/main" val="2540292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26</a:t>
            </a:fld>
            <a:endParaRPr lang="en-SG"/>
          </a:p>
        </p:txBody>
      </p:sp>
    </p:spTree>
    <p:extLst>
      <p:ext uri="{BB962C8B-B14F-4D97-AF65-F5344CB8AC3E}">
        <p14:creationId xmlns:p14="http://schemas.microsoft.com/office/powerpoint/2010/main" val="180053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327B218-1B3F-46F4-B267-38D6E3C13949}" type="slidenum">
              <a:rPr lang="en-SG" smtClean="0"/>
              <a:t>3</a:t>
            </a:fld>
            <a:endParaRPr lang="en-SG"/>
          </a:p>
        </p:txBody>
      </p:sp>
    </p:spTree>
    <p:extLst>
      <p:ext uri="{BB962C8B-B14F-4D97-AF65-F5344CB8AC3E}">
        <p14:creationId xmlns:p14="http://schemas.microsoft.com/office/powerpoint/2010/main" val="83169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4</a:t>
            </a:fld>
            <a:endParaRPr lang="en-SG"/>
          </a:p>
        </p:txBody>
      </p:sp>
    </p:spTree>
    <p:extLst>
      <p:ext uri="{BB962C8B-B14F-4D97-AF65-F5344CB8AC3E}">
        <p14:creationId xmlns:p14="http://schemas.microsoft.com/office/powerpoint/2010/main" val="116365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5</a:t>
            </a:fld>
            <a:endParaRPr lang="en-SG"/>
          </a:p>
        </p:txBody>
      </p:sp>
    </p:spTree>
    <p:extLst>
      <p:ext uri="{BB962C8B-B14F-4D97-AF65-F5344CB8AC3E}">
        <p14:creationId xmlns:p14="http://schemas.microsoft.com/office/powerpoint/2010/main" val="112295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6</a:t>
            </a:fld>
            <a:endParaRPr lang="en-SG"/>
          </a:p>
        </p:txBody>
      </p:sp>
    </p:spTree>
    <p:extLst>
      <p:ext uri="{BB962C8B-B14F-4D97-AF65-F5344CB8AC3E}">
        <p14:creationId xmlns:p14="http://schemas.microsoft.com/office/powerpoint/2010/main" val="54848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7</a:t>
            </a:fld>
            <a:endParaRPr lang="en-SG"/>
          </a:p>
        </p:txBody>
      </p:sp>
    </p:spTree>
    <p:extLst>
      <p:ext uri="{BB962C8B-B14F-4D97-AF65-F5344CB8AC3E}">
        <p14:creationId xmlns:p14="http://schemas.microsoft.com/office/powerpoint/2010/main" val="242662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8</a:t>
            </a:fld>
            <a:endParaRPr lang="en-SG"/>
          </a:p>
        </p:txBody>
      </p:sp>
    </p:spTree>
    <p:extLst>
      <p:ext uri="{BB962C8B-B14F-4D97-AF65-F5344CB8AC3E}">
        <p14:creationId xmlns:p14="http://schemas.microsoft.com/office/powerpoint/2010/main" val="111012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7B218-1B3F-46F4-B267-38D6E3C13949}" type="slidenum">
              <a:rPr lang="en-SG" smtClean="0"/>
              <a:t>9</a:t>
            </a:fld>
            <a:endParaRPr lang="en-SG"/>
          </a:p>
        </p:txBody>
      </p:sp>
    </p:spTree>
    <p:extLst>
      <p:ext uri="{BB962C8B-B14F-4D97-AF65-F5344CB8AC3E}">
        <p14:creationId xmlns:p14="http://schemas.microsoft.com/office/powerpoint/2010/main" val="386864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BDA7-54B4-4999-87A5-A9F94AC8A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1FD6DD-AB07-4117-ABD4-F3BCFFEF7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11E948-764C-4F40-AFEA-661EF42B3904}"/>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5" name="Footer Placeholder 4">
            <a:extLst>
              <a:ext uri="{FF2B5EF4-FFF2-40B4-BE49-F238E27FC236}">
                <a16:creationId xmlns:a16="http://schemas.microsoft.com/office/drawing/2014/main" id="{2E30684A-67BE-4F48-A914-26558A9BD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CDB9-B744-47E2-A9E6-F6F9E1EC56C8}"/>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56319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769B-6425-4AF1-8851-E44460CF10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3CCA5E-8EFA-441A-8C7A-F9A283245F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6CE4B-4418-4272-AFBB-81E4C75B8BE0}"/>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5" name="Footer Placeholder 4">
            <a:extLst>
              <a:ext uri="{FF2B5EF4-FFF2-40B4-BE49-F238E27FC236}">
                <a16:creationId xmlns:a16="http://schemas.microsoft.com/office/drawing/2014/main" id="{6737B47A-8811-4165-894E-0558849C8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4DAD1-4C9C-4A04-B545-5C63A20B459E}"/>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387054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A1C19-D2C6-494A-AA8E-56C7DC8F2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BE719F-E2CA-4CE6-BBE3-01F42D24FF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81C4A-89A7-4707-B673-3431E7629AE0}"/>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5" name="Footer Placeholder 4">
            <a:extLst>
              <a:ext uri="{FF2B5EF4-FFF2-40B4-BE49-F238E27FC236}">
                <a16:creationId xmlns:a16="http://schemas.microsoft.com/office/drawing/2014/main" id="{AC715DAD-3DDE-4D41-A5CC-A450FABB6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34E8-0B11-4D34-806E-659CEFC02C42}"/>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265212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C6D5-F578-4A6B-A27A-480AA9B66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DD072-6BE6-4D6B-B9A2-1CC5DDFAC7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C6F86-BD46-412F-8790-90A82BED1F3F}"/>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5" name="Footer Placeholder 4">
            <a:extLst>
              <a:ext uri="{FF2B5EF4-FFF2-40B4-BE49-F238E27FC236}">
                <a16:creationId xmlns:a16="http://schemas.microsoft.com/office/drawing/2014/main" id="{0C2A24BF-13D3-41D4-85E0-36460A29D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848-4735-4452-851B-2F874B480DBE}"/>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374248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FD78-9C22-48D6-B732-416164040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AE5A5-B071-453B-A875-D08C60608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D81F2-F833-43B4-AEF4-5B6289BC6B61}"/>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5" name="Footer Placeholder 4">
            <a:extLst>
              <a:ext uri="{FF2B5EF4-FFF2-40B4-BE49-F238E27FC236}">
                <a16:creationId xmlns:a16="http://schemas.microsoft.com/office/drawing/2014/main" id="{0FCB3439-622B-42FC-BCF5-50FFC2456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87054-0426-4B2F-90ED-2FF8421D6286}"/>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15338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A2BE-8383-42B1-9DB8-5D7724304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402DE-8490-4E24-B74E-CB07676CFA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2714E4-C286-4621-BA72-458DBF1F22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504B6-8F2C-4FCD-8F99-81B54B7933DF}"/>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6" name="Footer Placeholder 5">
            <a:extLst>
              <a:ext uri="{FF2B5EF4-FFF2-40B4-BE49-F238E27FC236}">
                <a16:creationId xmlns:a16="http://schemas.microsoft.com/office/drawing/2014/main" id="{EA1730CA-E438-4635-AE6C-7F147B970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D00C-8F05-4F43-8125-77FB6393866B}"/>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285623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F1E2-B4A4-4B6C-BDDB-9A3DC10A43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02787-E191-45B2-A271-C8E69AA24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AC84D3-EB4E-4A43-8EE2-3AF43062AA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2DA35F-6B97-414F-BBE5-983FC344C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BB90D4-3BA7-41DE-80BA-50A2289DA5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FDC66-4FC9-4D9E-9FBF-ED08A7F91FF2}"/>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8" name="Footer Placeholder 7">
            <a:extLst>
              <a:ext uri="{FF2B5EF4-FFF2-40B4-BE49-F238E27FC236}">
                <a16:creationId xmlns:a16="http://schemas.microsoft.com/office/drawing/2014/main" id="{47F19F89-DF17-4D9F-BAC0-CE2BCF149A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B93C7-4A9D-41E4-9C4C-2B5560F79022}"/>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180612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F541-799A-40F2-9F06-60A9B2EB9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B543A-EBDA-4049-9648-E0DBC751E0C7}"/>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4" name="Footer Placeholder 3">
            <a:extLst>
              <a:ext uri="{FF2B5EF4-FFF2-40B4-BE49-F238E27FC236}">
                <a16:creationId xmlns:a16="http://schemas.microsoft.com/office/drawing/2014/main" id="{5D6B0015-3AA9-477F-954E-3D0C78588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D9B0DB-5023-4C81-8DD3-0C82748A1C51}"/>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415842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2B977-DE87-4B40-B04E-8F90CF310DA6}"/>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3" name="Footer Placeholder 2">
            <a:extLst>
              <a:ext uri="{FF2B5EF4-FFF2-40B4-BE49-F238E27FC236}">
                <a16:creationId xmlns:a16="http://schemas.microsoft.com/office/drawing/2014/main" id="{35B193E5-D534-4E48-95D4-21DCF8B3EB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3A7E1-F311-4CA9-BBD8-5047055B5604}"/>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397840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8361-EE24-4893-A31D-C5C7DB868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D1496D-812F-4335-954B-49D1DD876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A9A5A4-8C01-4497-B50F-016B503C3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3D8E48-33E4-4C16-8173-ED4D57F1DCA2}"/>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6" name="Footer Placeholder 5">
            <a:extLst>
              <a:ext uri="{FF2B5EF4-FFF2-40B4-BE49-F238E27FC236}">
                <a16:creationId xmlns:a16="http://schemas.microsoft.com/office/drawing/2014/main" id="{B20FF02E-2BF0-434C-80D3-E195BBEEC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36840-9EDB-485A-8305-F7CD360AD671}"/>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238950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D2B3-7A7A-42E5-9811-E6C93FD0C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0D8B1-B7D8-44C7-8626-925BA3CD2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6B5A7-648E-43DB-8A64-68201FBC8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BC57CB-3278-476B-80F5-E114706BC4EE}"/>
              </a:ext>
            </a:extLst>
          </p:cNvPr>
          <p:cNvSpPr>
            <a:spLocks noGrp="1"/>
          </p:cNvSpPr>
          <p:nvPr>
            <p:ph type="dt" sz="half" idx="10"/>
          </p:nvPr>
        </p:nvSpPr>
        <p:spPr/>
        <p:txBody>
          <a:bodyPr/>
          <a:lstStyle/>
          <a:p>
            <a:fld id="{5CF9ED70-7A23-40FF-BB4B-40D16A3D7123}" type="datetimeFigureOut">
              <a:rPr lang="en-US" smtClean="0"/>
              <a:t>10/4/2021</a:t>
            </a:fld>
            <a:endParaRPr lang="en-US"/>
          </a:p>
        </p:txBody>
      </p:sp>
      <p:sp>
        <p:nvSpPr>
          <p:cNvPr id="6" name="Footer Placeholder 5">
            <a:extLst>
              <a:ext uri="{FF2B5EF4-FFF2-40B4-BE49-F238E27FC236}">
                <a16:creationId xmlns:a16="http://schemas.microsoft.com/office/drawing/2014/main" id="{0DBFB3A9-5345-4794-9DD2-6F6AF470D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B664F-A1DF-42E5-84A2-67699A5A12E6}"/>
              </a:ext>
            </a:extLst>
          </p:cNvPr>
          <p:cNvSpPr>
            <a:spLocks noGrp="1"/>
          </p:cNvSpPr>
          <p:nvPr>
            <p:ph type="sldNum" sz="quarter" idx="12"/>
          </p:nvPr>
        </p:nvSpPr>
        <p:spPr/>
        <p:txBody>
          <a:bodyPr/>
          <a:lstStyle/>
          <a:p>
            <a:fld id="{F0DC15CB-2456-4DF7-A8AF-DC2EDCC5CD91}" type="slidenum">
              <a:rPr lang="en-US" smtClean="0"/>
              <a:t>‹#›</a:t>
            </a:fld>
            <a:endParaRPr lang="en-US"/>
          </a:p>
        </p:txBody>
      </p:sp>
    </p:spTree>
    <p:extLst>
      <p:ext uri="{BB962C8B-B14F-4D97-AF65-F5344CB8AC3E}">
        <p14:creationId xmlns:p14="http://schemas.microsoft.com/office/powerpoint/2010/main" val="23955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F5372-7362-40C6-9DCF-42E23EE5E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05C87-7E7C-4119-9791-F30005618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70219-D170-4FD7-8424-AC01B0C86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9ED70-7A23-40FF-BB4B-40D16A3D7123}" type="datetimeFigureOut">
              <a:rPr lang="en-US" smtClean="0"/>
              <a:t>10/4/2021</a:t>
            </a:fld>
            <a:endParaRPr lang="en-US"/>
          </a:p>
        </p:txBody>
      </p:sp>
      <p:sp>
        <p:nvSpPr>
          <p:cNvPr id="5" name="Footer Placeholder 4">
            <a:extLst>
              <a:ext uri="{FF2B5EF4-FFF2-40B4-BE49-F238E27FC236}">
                <a16:creationId xmlns:a16="http://schemas.microsoft.com/office/drawing/2014/main" id="{2B8C9AC4-7E9D-4121-B057-54549C334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660F43-C281-4183-BA1D-924BE712C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C15CB-2456-4DF7-A8AF-DC2EDCC5CD91}" type="slidenum">
              <a:rPr lang="en-US" smtClean="0"/>
              <a:t>‹#›</a:t>
            </a:fld>
            <a:endParaRPr lang="en-US"/>
          </a:p>
        </p:txBody>
      </p:sp>
    </p:spTree>
    <p:extLst>
      <p:ext uri="{BB962C8B-B14F-4D97-AF65-F5344CB8AC3E}">
        <p14:creationId xmlns:p14="http://schemas.microsoft.com/office/powerpoint/2010/main" val="1068417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0CF0-6CC0-4F1D-B2BE-08030BAF45A9}"/>
              </a:ext>
            </a:extLst>
          </p:cNvPr>
          <p:cNvSpPr>
            <a:spLocks noGrp="1"/>
          </p:cNvSpPr>
          <p:nvPr>
            <p:ph type="ctrTitle"/>
          </p:nvPr>
        </p:nvSpPr>
        <p:spPr>
          <a:xfrm>
            <a:off x="1524000" y="2235200"/>
            <a:ext cx="9144000" cy="2387600"/>
          </a:xfrm>
        </p:spPr>
        <p:txBody>
          <a:bodyPr>
            <a:normAutofit fontScale="90000"/>
          </a:bodyPr>
          <a:lstStyle/>
          <a:p>
            <a:pPr marL="0" indent="0" algn="ctr">
              <a:buNone/>
            </a:pPr>
            <a:r>
              <a:rPr lang="en-US" dirty="0"/>
              <a:t> </a:t>
            </a:r>
            <a:r>
              <a:rPr lang="en-US" sz="6000" b="1" dirty="0"/>
              <a:t>CS2105 </a:t>
            </a:r>
            <a:br>
              <a:rPr lang="en-US" sz="6000" dirty="0"/>
            </a:br>
            <a:r>
              <a:rPr lang="en-US" sz="6000" dirty="0"/>
              <a:t>Introduction to </a:t>
            </a:r>
            <a:r>
              <a:rPr lang="en-US" sz="6000"/>
              <a:t>Computer Networks</a:t>
            </a:r>
            <a:br>
              <a:rPr lang="en-US" sz="6000"/>
            </a:br>
            <a:br>
              <a:rPr lang="en-US" sz="6000" dirty="0"/>
            </a:br>
            <a:r>
              <a:rPr lang="en-US" sz="6000" dirty="0"/>
              <a:t>Tutorial 6</a:t>
            </a:r>
          </a:p>
        </p:txBody>
      </p:sp>
    </p:spTree>
    <p:extLst>
      <p:ext uri="{BB962C8B-B14F-4D97-AF65-F5344CB8AC3E}">
        <p14:creationId xmlns:p14="http://schemas.microsoft.com/office/powerpoint/2010/main" val="246435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a:xfrm>
            <a:off x="838200" y="1825625"/>
            <a:ext cx="10515600" cy="3362195"/>
          </a:xfrm>
        </p:spPr>
        <p:txBody>
          <a:bodyPr>
            <a:normAutofit fontScale="92500" lnSpcReduction="10000"/>
          </a:bodyPr>
          <a:lstStyle/>
          <a:p>
            <a:pPr marL="0" indent="0">
              <a:buNone/>
            </a:pPr>
            <a:r>
              <a:rPr lang="en-US" dirty="0"/>
              <a:t>Consider sending a 1500-byte IP datagram into a link that has an MTU (Maximum Transmission Unit) of 500 bytes. Suppose the original datagram is stamped with the identification number 422. Also assume that IP header is 20 bytes long. </a:t>
            </a:r>
          </a:p>
          <a:p>
            <a:pPr marL="514350" indent="-514350">
              <a:buAutoNum type="alphaLcParenR"/>
            </a:pPr>
            <a:r>
              <a:rPr lang="en-US" dirty="0"/>
              <a:t>How many fragments will be generated? </a:t>
            </a:r>
          </a:p>
          <a:p>
            <a:pPr marL="0" indent="0">
              <a:buNone/>
            </a:pPr>
            <a:r>
              <a:rPr lang="en-US" b="1" dirty="0">
                <a:solidFill>
                  <a:srgbClr val="FF0000"/>
                </a:solidFill>
              </a:rPr>
              <a:t>Data (segment) length = 1500 – 20 = 1480 (due to 20 bytes IP header) </a:t>
            </a:r>
            <a:endParaRPr lang="en-US" dirty="0">
              <a:solidFill>
                <a:srgbClr val="FF0000"/>
              </a:solidFill>
            </a:endParaRPr>
          </a:p>
          <a:p>
            <a:pPr marL="0" indent="0">
              <a:buNone/>
            </a:pPr>
            <a:r>
              <a:rPr lang="en-US" b="1" dirty="0">
                <a:solidFill>
                  <a:srgbClr val="FF0000"/>
                </a:solidFill>
              </a:rPr>
              <a:t>Maximum size of data in each fragment = 500 – 20 = 480 </a:t>
            </a:r>
            <a:endParaRPr lang="en-US" dirty="0">
              <a:solidFill>
                <a:srgbClr val="FF0000"/>
              </a:solidFill>
            </a:endParaRPr>
          </a:p>
          <a:p>
            <a:pPr marL="0" indent="0">
              <a:buNone/>
            </a:pPr>
            <a:r>
              <a:rPr lang="en-US" b="1" dirty="0">
                <a:solidFill>
                  <a:srgbClr val="FF0000"/>
                </a:solidFill>
              </a:rPr>
              <a:t>Number of fragments = </a:t>
            </a:r>
            <a:r>
              <a:rPr lang="en-US" dirty="0">
                <a:solidFill>
                  <a:srgbClr val="FF0000"/>
                </a:solidFill>
              </a:rPr>
              <a:t>⌈1480/480⌉ </a:t>
            </a:r>
            <a:r>
              <a:rPr lang="en-US" b="1" dirty="0">
                <a:solidFill>
                  <a:srgbClr val="FF0000"/>
                </a:solidFill>
              </a:rPr>
              <a:t>= 4 </a:t>
            </a: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39772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a:xfrm>
            <a:off x="838200" y="1825625"/>
            <a:ext cx="10515600" cy="4351338"/>
          </a:xfrm>
        </p:spPr>
        <p:txBody>
          <a:bodyPr>
            <a:normAutofit/>
          </a:bodyPr>
          <a:lstStyle/>
          <a:p>
            <a:pPr marL="0" indent="0">
              <a:buNone/>
            </a:pPr>
            <a:r>
              <a:rPr lang="en-US" dirty="0"/>
              <a:t>b) What is the length of each fragment (including IP header)? </a:t>
            </a:r>
          </a:p>
          <a:p>
            <a:pPr marL="0" indent="0">
              <a:buNone/>
            </a:pPr>
            <a:r>
              <a:rPr lang="en-US" b="1" dirty="0">
                <a:solidFill>
                  <a:srgbClr val="FF0000"/>
                </a:solidFill>
              </a:rPr>
              <a:t>1st – 3rd fragments have length 500. 4th fragment has length 60.</a:t>
            </a:r>
          </a:p>
          <a:p>
            <a:pPr marL="0" indent="0">
              <a:buNone/>
            </a:pPr>
            <a:endParaRPr lang="en-US" b="1" dirty="0">
              <a:solidFill>
                <a:srgbClr val="FF0000"/>
              </a:solidFill>
            </a:endParaRPr>
          </a:p>
          <a:p>
            <a:pPr marL="0" indent="0">
              <a:buNone/>
            </a:pPr>
            <a:r>
              <a:rPr lang="en-US" b="1" dirty="0">
                <a:solidFill>
                  <a:srgbClr val="FF0000"/>
                </a:solidFill>
              </a:rPr>
              <a:t>(</a:t>
            </a:r>
          </a:p>
          <a:p>
            <a:pPr marL="0" indent="0">
              <a:buNone/>
            </a:pPr>
            <a:r>
              <a:rPr lang="en-US" b="1" dirty="0">
                <a:solidFill>
                  <a:srgbClr val="FF0000"/>
                </a:solidFill>
              </a:rPr>
              <a:t>total data you need to send = 1480 bytes</a:t>
            </a:r>
          </a:p>
          <a:p>
            <a:pPr marL="0" indent="0">
              <a:buNone/>
            </a:pPr>
            <a:r>
              <a:rPr lang="en-US" b="1" dirty="0">
                <a:solidFill>
                  <a:srgbClr val="FF0000"/>
                </a:solidFill>
              </a:rPr>
              <a:t>Total data sent in the first 3 fragments = 480 * 3 = 1440 bytes</a:t>
            </a:r>
          </a:p>
          <a:p>
            <a:pPr marL="0" indent="0">
              <a:buNone/>
            </a:pPr>
            <a:r>
              <a:rPr lang="en-US" b="1" dirty="0">
                <a:solidFill>
                  <a:srgbClr val="FF0000"/>
                </a:solidFill>
              </a:rPr>
              <a:t>Last fragment contains 1480-1440 = 40 bytes of DATA</a:t>
            </a:r>
          </a:p>
          <a:p>
            <a:pPr marL="0" indent="0">
              <a:buNone/>
            </a:pPr>
            <a:r>
              <a:rPr lang="en-US" b="1" dirty="0">
                <a:solidFill>
                  <a:srgbClr val="FF0000"/>
                </a:solidFill>
              </a:rPr>
              <a:t>After adding 20 bytes of HEADER, total length of 4</a:t>
            </a:r>
            <a:r>
              <a:rPr lang="en-US" b="1" baseline="30000" dirty="0">
                <a:solidFill>
                  <a:srgbClr val="FF0000"/>
                </a:solidFill>
              </a:rPr>
              <a:t>th</a:t>
            </a:r>
            <a:r>
              <a:rPr lang="en-US" b="1" dirty="0">
                <a:solidFill>
                  <a:srgbClr val="FF0000"/>
                </a:solidFill>
              </a:rPr>
              <a:t> fragment = 60</a:t>
            </a:r>
          </a:p>
          <a:p>
            <a:pPr marL="0" indent="0">
              <a:buNone/>
            </a:pPr>
            <a:r>
              <a:rPr lang="en-US" b="1" dirty="0">
                <a:solidFill>
                  <a:srgbClr val="FF0000"/>
                </a:solidFill>
              </a:rPr>
              <a:t>)</a:t>
            </a:r>
          </a:p>
        </p:txBody>
      </p:sp>
    </p:spTree>
    <p:extLst>
      <p:ext uri="{BB962C8B-B14F-4D97-AF65-F5344CB8AC3E}">
        <p14:creationId xmlns:p14="http://schemas.microsoft.com/office/powerpoint/2010/main" val="305503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p:txBody>
          <a:bodyPr/>
          <a:lstStyle/>
          <a:p>
            <a:pPr marL="0" indent="0">
              <a:buNone/>
            </a:pPr>
            <a:r>
              <a:rPr lang="en-US" dirty="0"/>
              <a:t>c) What are the values of </a:t>
            </a:r>
            <a:r>
              <a:rPr lang="en-US" i="1" dirty="0"/>
              <a:t>identification number</a:t>
            </a:r>
            <a:r>
              <a:rPr lang="en-US" dirty="0"/>
              <a:t>, </a:t>
            </a:r>
            <a:r>
              <a:rPr lang="en-US" i="1" dirty="0"/>
              <a:t>offset </a:t>
            </a:r>
            <a:r>
              <a:rPr lang="en-US" dirty="0"/>
              <a:t>and </a:t>
            </a:r>
            <a:r>
              <a:rPr lang="en-US" i="1" dirty="0"/>
              <a:t>flag </a:t>
            </a:r>
            <a:r>
              <a:rPr lang="en-US" dirty="0"/>
              <a:t>in each fragment? </a:t>
            </a:r>
          </a:p>
          <a:p>
            <a:endParaRPr lang="en-US" dirty="0"/>
          </a:p>
        </p:txBody>
      </p:sp>
      <p:pic>
        <p:nvPicPr>
          <p:cNvPr id="4" name="Picture 3">
            <a:extLst>
              <a:ext uri="{FF2B5EF4-FFF2-40B4-BE49-F238E27FC236}">
                <a16:creationId xmlns:a16="http://schemas.microsoft.com/office/drawing/2014/main" id="{D90065CD-78F6-4443-84D3-11729E80CC11}"/>
              </a:ext>
            </a:extLst>
          </p:cNvPr>
          <p:cNvPicPr>
            <a:picLocks noChangeAspect="1"/>
          </p:cNvPicPr>
          <p:nvPr/>
        </p:nvPicPr>
        <p:blipFill>
          <a:blip r:embed="rId3"/>
          <a:stretch>
            <a:fillRect/>
          </a:stretch>
        </p:blipFill>
        <p:spPr>
          <a:xfrm>
            <a:off x="1190184" y="3121416"/>
            <a:ext cx="9318381" cy="3190484"/>
          </a:xfrm>
          <a:prstGeom prst="rect">
            <a:avLst/>
          </a:prstGeom>
        </p:spPr>
      </p:pic>
    </p:spTree>
    <p:extLst>
      <p:ext uri="{BB962C8B-B14F-4D97-AF65-F5344CB8AC3E}">
        <p14:creationId xmlns:p14="http://schemas.microsoft.com/office/powerpoint/2010/main" val="355565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A5D20D8-0246-4748-A957-BCD0DA5E83B8}"/>
              </a:ext>
            </a:extLst>
          </p:cNvPr>
          <p:cNvSpPr>
            <a:spLocks noGrp="1"/>
          </p:cNvSpPr>
          <p:nvPr>
            <p:ph idx="1"/>
          </p:nvPr>
        </p:nvSpPr>
        <p:spPr/>
        <p:txBody>
          <a:bodyPr/>
          <a:lstStyle/>
          <a:p>
            <a:pPr marL="0" indent="0">
              <a:buNone/>
            </a:pPr>
            <a:r>
              <a:rPr lang="en-US" dirty="0"/>
              <a:t>Hint</a:t>
            </a:r>
          </a:p>
          <a:p>
            <a:pPr lvl="1"/>
            <a:r>
              <a:rPr lang="en-US" dirty="0"/>
              <a:t>ID number same for whole datagram/segment</a:t>
            </a:r>
          </a:p>
          <a:p>
            <a:pPr lvl="1"/>
            <a:r>
              <a:rPr lang="en-US" dirty="0"/>
              <a:t>Flag (fragment flag) is set to </a:t>
            </a:r>
          </a:p>
          <a:p>
            <a:pPr lvl="2"/>
            <a:r>
              <a:rPr lang="en-US" dirty="0"/>
              <a:t>1 if there is next fragment from the same segment. </a:t>
            </a:r>
          </a:p>
          <a:p>
            <a:pPr lvl="2"/>
            <a:r>
              <a:rPr lang="en-US" dirty="0"/>
              <a:t>0 if this is the last fragment. </a:t>
            </a:r>
          </a:p>
          <a:p>
            <a:pPr lvl="1"/>
            <a:r>
              <a:rPr lang="en-US" dirty="0"/>
              <a:t>Offset is in expressed in unit of 8-bytes. </a:t>
            </a:r>
          </a:p>
          <a:p>
            <a:pPr lvl="2"/>
            <a:r>
              <a:rPr lang="en-US" dirty="0" err="1"/>
              <a:t>Eg</a:t>
            </a:r>
            <a:r>
              <a:rPr lang="en-US" dirty="0"/>
              <a:t>:  Fragment 1: offset =0</a:t>
            </a:r>
          </a:p>
          <a:p>
            <a:pPr lvl="3"/>
            <a:r>
              <a:rPr lang="en-US" dirty="0"/>
              <a:t>Fragment 2 :offset =  60 ( 60* 8 = 480 bytes)</a:t>
            </a:r>
          </a:p>
          <a:p>
            <a:pPr lvl="3"/>
            <a:r>
              <a:rPr lang="en-US" dirty="0"/>
              <a:t>Fragment 3: offset =  120 ( 120 * 8 = 960) </a:t>
            </a:r>
          </a:p>
          <a:p>
            <a:endParaRPr lang="en-US" dirty="0"/>
          </a:p>
        </p:txBody>
      </p:sp>
    </p:spTree>
    <p:extLst>
      <p:ext uri="{BB962C8B-B14F-4D97-AF65-F5344CB8AC3E}">
        <p14:creationId xmlns:p14="http://schemas.microsoft.com/office/powerpoint/2010/main" val="91536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Question 2</a:t>
            </a:r>
          </a:p>
        </p:txBody>
      </p:sp>
      <p:pic>
        <p:nvPicPr>
          <p:cNvPr id="4" name="Content Placeholder 3">
            <a:extLst>
              <a:ext uri="{FF2B5EF4-FFF2-40B4-BE49-F238E27FC236}">
                <a16:creationId xmlns:a16="http://schemas.microsoft.com/office/drawing/2014/main" id="{ABEEC77E-BD3B-42E7-B2FF-92A1F851DF3B}"/>
              </a:ext>
            </a:extLst>
          </p:cNvPr>
          <p:cNvPicPr>
            <a:picLocks noGrp="1" noChangeAspect="1"/>
          </p:cNvPicPr>
          <p:nvPr>
            <p:ph idx="1"/>
          </p:nvPr>
        </p:nvPicPr>
        <p:blipFill>
          <a:blip r:embed="rId3"/>
          <a:stretch>
            <a:fillRect/>
          </a:stretch>
        </p:blipFill>
        <p:spPr>
          <a:xfrm>
            <a:off x="1012875" y="1871003"/>
            <a:ext cx="9833316" cy="4065563"/>
          </a:xfrm>
          <a:prstGeom prst="rect">
            <a:avLst/>
          </a:prstGeom>
        </p:spPr>
      </p:pic>
      <p:sp>
        <p:nvSpPr>
          <p:cNvPr id="3" name="TextBox 2">
            <a:extLst>
              <a:ext uri="{FF2B5EF4-FFF2-40B4-BE49-F238E27FC236}">
                <a16:creationId xmlns:a16="http://schemas.microsoft.com/office/drawing/2014/main" id="{ACC5A425-4010-0546-808A-B2E6164FF643}"/>
              </a:ext>
            </a:extLst>
          </p:cNvPr>
          <p:cNvSpPr txBox="1"/>
          <p:nvPr/>
        </p:nvSpPr>
        <p:spPr>
          <a:xfrm>
            <a:off x="11202957" y="2969727"/>
            <a:ext cx="301686" cy="369332"/>
          </a:xfrm>
          <a:prstGeom prst="rect">
            <a:avLst/>
          </a:prstGeom>
          <a:noFill/>
        </p:spPr>
        <p:txBody>
          <a:bodyPr wrap="none" rtlCol="0">
            <a:spAutoFit/>
          </a:bodyPr>
          <a:lstStyle/>
          <a:p>
            <a:r>
              <a:rPr lang="en-US" dirty="0"/>
              <a:t>0</a:t>
            </a:r>
          </a:p>
        </p:txBody>
      </p:sp>
      <p:sp>
        <p:nvSpPr>
          <p:cNvPr id="5" name="TextBox 4">
            <a:extLst>
              <a:ext uri="{FF2B5EF4-FFF2-40B4-BE49-F238E27FC236}">
                <a16:creationId xmlns:a16="http://schemas.microsoft.com/office/drawing/2014/main" id="{223A8AA7-AA27-4E40-A4C8-21AD3F0F53C7}"/>
              </a:ext>
            </a:extLst>
          </p:cNvPr>
          <p:cNvSpPr txBox="1"/>
          <p:nvPr/>
        </p:nvSpPr>
        <p:spPr>
          <a:xfrm>
            <a:off x="11085938" y="3719118"/>
            <a:ext cx="535724" cy="369332"/>
          </a:xfrm>
          <a:prstGeom prst="rect">
            <a:avLst/>
          </a:prstGeom>
          <a:noFill/>
        </p:spPr>
        <p:txBody>
          <a:bodyPr wrap="none" rtlCol="0">
            <a:spAutoFit/>
          </a:bodyPr>
          <a:lstStyle/>
          <a:p>
            <a:r>
              <a:rPr lang="en-US" dirty="0"/>
              <a:t>480</a:t>
            </a:r>
          </a:p>
        </p:txBody>
      </p:sp>
      <p:sp>
        <p:nvSpPr>
          <p:cNvPr id="6" name="TextBox 5">
            <a:extLst>
              <a:ext uri="{FF2B5EF4-FFF2-40B4-BE49-F238E27FC236}">
                <a16:creationId xmlns:a16="http://schemas.microsoft.com/office/drawing/2014/main" id="{2ECBB786-CB4A-084A-B9FF-51C8DDE8CFA1}"/>
              </a:ext>
            </a:extLst>
          </p:cNvPr>
          <p:cNvSpPr txBox="1"/>
          <p:nvPr/>
        </p:nvSpPr>
        <p:spPr>
          <a:xfrm>
            <a:off x="11085938" y="4468509"/>
            <a:ext cx="535724" cy="369332"/>
          </a:xfrm>
          <a:prstGeom prst="rect">
            <a:avLst/>
          </a:prstGeom>
          <a:noFill/>
        </p:spPr>
        <p:txBody>
          <a:bodyPr wrap="none" rtlCol="0">
            <a:spAutoFit/>
          </a:bodyPr>
          <a:lstStyle/>
          <a:p>
            <a:r>
              <a:rPr lang="en-US" dirty="0"/>
              <a:t>960</a:t>
            </a:r>
          </a:p>
        </p:txBody>
      </p:sp>
      <p:sp>
        <p:nvSpPr>
          <p:cNvPr id="7" name="TextBox 6">
            <a:extLst>
              <a:ext uri="{FF2B5EF4-FFF2-40B4-BE49-F238E27FC236}">
                <a16:creationId xmlns:a16="http://schemas.microsoft.com/office/drawing/2014/main" id="{2867DD9D-2A5A-C74A-9862-DFE410940E68}"/>
              </a:ext>
            </a:extLst>
          </p:cNvPr>
          <p:cNvSpPr txBox="1"/>
          <p:nvPr/>
        </p:nvSpPr>
        <p:spPr>
          <a:xfrm>
            <a:off x="11108459" y="5217900"/>
            <a:ext cx="652743" cy="369332"/>
          </a:xfrm>
          <a:prstGeom prst="rect">
            <a:avLst/>
          </a:prstGeom>
          <a:noFill/>
        </p:spPr>
        <p:txBody>
          <a:bodyPr wrap="none" rtlCol="0">
            <a:spAutoFit/>
          </a:bodyPr>
          <a:lstStyle/>
          <a:p>
            <a:r>
              <a:rPr lang="en-US" dirty="0"/>
              <a:t>1440</a:t>
            </a:r>
          </a:p>
        </p:txBody>
      </p:sp>
      <p:sp>
        <p:nvSpPr>
          <p:cNvPr id="8" name="TextBox 7">
            <a:extLst>
              <a:ext uri="{FF2B5EF4-FFF2-40B4-BE49-F238E27FC236}">
                <a16:creationId xmlns:a16="http://schemas.microsoft.com/office/drawing/2014/main" id="{1E718CDC-D742-4240-80BF-BDD84BD4B792}"/>
              </a:ext>
            </a:extLst>
          </p:cNvPr>
          <p:cNvSpPr txBox="1"/>
          <p:nvPr/>
        </p:nvSpPr>
        <p:spPr>
          <a:xfrm>
            <a:off x="11008947" y="1841148"/>
            <a:ext cx="991391" cy="923330"/>
          </a:xfrm>
          <a:prstGeom prst="rect">
            <a:avLst/>
          </a:prstGeom>
          <a:noFill/>
        </p:spPr>
        <p:txBody>
          <a:bodyPr wrap="square" rtlCol="0">
            <a:spAutoFit/>
          </a:bodyPr>
          <a:lstStyle/>
          <a:p>
            <a:r>
              <a:rPr lang="en-US" dirty="0"/>
              <a:t>First byte of segment</a:t>
            </a:r>
          </a:p>
        </p:txBody>
      </p:sp>
    </p:spTree>
    <p:extLst>
      <p:ext uri="{BB962C8B-B14F-4D97-AF65-F5344CB8AC3E}">
        <p14:creationId xmlns:p14="http://schemas.microsoft.com/office/powerpoint/2010/main" val="19590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Question 2</a:t>
            </a:r>
          </a:p>
        </p:txBody>
      </p:sp>
      <p:graphicFrame>
        <p:nvGraphicFramePr>
          <p:cNvPr id="6" name="Table 4">
            <a:extLst>
              <a:ext uri="{FF2B5EF4-FFF2-40B4-BE49-F238E27FC236}">
                <a16:creationId xmlns:a16="http://schemas.microsoft.com/office/drawing/2014/main" id="{35D2BA76-A3A7-4D84-9DB2-5EFF1BA4A98F}"/>
              </a:ext>
            </a:extLst>
          </p:cNvPr>
          <p:cNvGraphicFramePr>
            <a:graphicFrameLocks noGrp="1"/>
          </p:cNvGraphicFramePr>
          <p:nvPr>
            <p:extLst>
              <p:ext uri="{D42A27DB-BD31-4B8C-83A1-F6EECF244321}">
                <p14:modId xmlns:p14="http://schemas.microsoft.com/office/powerpoint/2010/main" val="858285963"/>
              </p:ext>
            </p:extLst>
          </p:nvPr>
        </p:nvGraphicFramePr>
        <p:xfrm>
          <a:off x="1521927" y="2095114"/>
          <a:ext cx="8128000" cy="370840"/>
        </p:xfrm>
        <a:graphic>
          <a:graphicData uri="http://schemas.openxmlformats.org/drawingml/2006/table">
            <a:tbl>
              <a:tblPr firstRow="1" bandRow="1">
                <a:tableStyleId>{5C22544A-7EE6-4342-B048-85BDC9FD1C3A}</a:tableStyleId>
              </a:tblPr>
              <a:tblGrid>
                <a:gridCol w="2409371">
                  <a:extLst>
                    <a:ext uri="{9D8B030D-6E8A-4147-A177-3AD203B41FA5}">
                      <a16:colId xmlns:a16="http://schemas.microsoft.com/office/drawing/2014/main" val="1999633950"/>
                    </a:ext>
                  </a:extLst>
                </a:gridCol>
                <a:gridCol w="1654629">
                  <a:extLst>
                    <a:ext uri="{9D8B030D-6E8A-4147-A177-3AD203B41FA5}">
                      <a16:colId xmlns:a16="http://schemas.microsoft.com/office/drawing/2014/main" val="4175353444"/>
                    </a:ext>
                  </a:extLst>
                </a:gridCol>
                <a:gridCol w="2032000">
                  <a:extLst>
                    <a:ext uri="{9D8B030D-6E8A-4147-A177-3AD203B41FA5}">
                      <a16:colId xmlns:a16="http://schemas.microsoft.com/office/drawing/2014/main" val="3141090021"/>
                    </a:ext>
                  </a:extLst>
                </a:gridCol>
                <a:gridCol w="2032000">
                  <a:extLst>
                    <a:ext uri="{9D8B030D-6E8A-4147-A177-3AD203B41FA5}">
                      <a16:colId xmlns:a16="http://schemas.microsoft.com/office/drawing/2014/main" val="2301460586"/>
                    </a:ext>
                  </a:extLst>
                </a:gridCol>
              </a:tblGrid>
              <a:tr h="370840">
                <a:tc>
                  <a:txBody>
                    <a:bodyPr/>
                    <a:lstStyle/>
                    <a:p>
                      <a:r>
                        <a:rPr lang="en-SG" dirty="0"/>
                        <a:t>Length: 1500 (1480+20)</a:t>
                      </a:r>
                    </a:p>
                  </a:txBody>
                  <a:tcPr/>
                </a:tc>
                <a:tc>
                  <a:txBody>
                    <a:bodyPr/>
                    <a:lstStyle/>
                    <a:p>
                      <a:r>
                        <a:rPr lang="en-SG" dirty="0"/>
                        <a:t>ID=422</a:t>
                      </a:r>
                    </a:p>
                  </a:txBody>
                  <a:tcPr/>
                </a:tc>
                <a:tc>
                  <a:txBody>
                    <a:bodyPr/>
                    <a:lstStyle/>
                    <a:p>
                      <a:r>
                        <a:rPr lang="en-SG" dirty="0"/>
                        <a:t>Flag=0</a:t>
                      </a:r>
                    </a:p>
                  </a:txBody>
                  <a:tcPr/>
                </a:tc>
                <a:tc>
                  <a:txBody>
                    <a:bodyPr/>
                    <a:lstStyle/>
                    <a:p>
                      <a:r>
                        <a:rPr lang="en-SG" dirty="0"/>
                        <a:t>Offset=0</a:t>
                      </a:r>
                    </a:p>
                  </a:txBody>
                  <a:tcPr/>
                </a:tc>
                <a:extLst>
                  <a:ext uri="{0D108BD9-81ED-4DB2-BD59-A6C34878D82A}">
                    <a16:rowId xmlns:a16="http://schemas.microsoft.com/office/drawing/2014/main" val="3651241114"/>
                  </a:ext>
                </a:extLst>
              </a:tr>
            </a:tbl>
          </a:graphicData>
        </a:graphic>
      </p:graphicFrame>
      <p:graphicFrame>
        <p:nvGraphicFramePr>
          <p:cNvPr id="7" name="Table 4">
            <a:extLst>
              <a:ext uri="{FF2B5EF4-FFF2-40B4-BE49-F238E27FC236}">
                <a16:creationId xmlns:a16="http://schemas.microsoft.com/office/drawing/2014/main" id="{1E3C9FFD-D4E2-4203-A5C1-34CCF9694D26}"/>
              </a:ext>
            </a:extLst>
          </p:cNvPr>
          <p:cNvGraphicFramePr>
            <a:graphicFrameLocks noGrp="1"/>
          </p:cNvGraphicFramePr>
          <p:nvPr>
            <p:extLst>
              <p:ext uri="{D42A27DB-BD31-4B8C-83A1-F6EECF244321}">
                <p14:modId xmlns:p14="http://schemas.microsoft.com/office/powerpoint/2010/main" val="327100583"/>
              </p:ext>
            </p:extLst>
          </p:nvPr>
        </p:nvGraphicFramePr>
        <p:xfrm>
          <a:off x="2237274" y="2682708"/>
          <a:ext cx="8128000" cy="370840"/>
        </p:xfrm>
        <a:graphic>
          <a:graphicData uri="http://schemas.openxmlformats.org/drawingml/2006/table">
            <a:tbl>
              <a:tblPr firstRow="1" bandRow="1">
                <a:tableStyleId>{5C22544A-7EE6-4342-B048-85BDC9FD1C3A}</a:tableStyleId>
              </a:tblPr>
              <a:tblGrid>
                <a:gridCol w="2409371">
                  <a:extLst>
                    <a:ext uri="{9D8B030D-6E8A-4147-A177-3AD203B41FA5}">
                      <a16:colId xmlns:a16="http://schemas.microsoft.com/office/drawing/2014/main" val="1999633950"/>
                    </a:ext>
                  </a:extLst>
                </a:gridCol>
                <a:gridCol w="1654629">
                  <a:extLst>
                    <a:ext uri="{9D8B030D-6E8A-4147-A177-3AD203B41FA5}">
                      <a16:colId xmlns:a16="http://schemas.microsoft.com/office/drawing/2014/main" val="4175353444"/>
                    </a:ext>
                  </a:extLst>
                </a:gridCol>
                <a:gridCol w="2032000">
                  <a:extLst>
                    <a:ext uri="{9D8B030D-6E8A-4147-A177-3AD203B41FA5}">
                      <a16:colId xmlns:a16="http://schemas.microsoft.com/office/drawing/2014/main" val="3141090021"/>
                    </a:ext>
                  </a:extLst>
                </a:gridCol>
                <a:gridCol w="2032000">
                  <a:extLst>
                    <a:ext uri="{9D8B030D-6E8A-4147-A177-3AD203B41FA5}">
                      <a16:colId xmlns:a16="http://schemas.microsoft.com/office/drawing/2014/main" val="2301460586"/>
                    </a:ext>
                  </a:extLst>
                </a:gridCol>
              </a:tblGrid>
              <a:tr h="370840">
                <a:tc>
                  <a:txBody>
                    <a:bodyPr/>
                    <a:lstStyle/>
                    <a:p>
                      <a:r>
                        <a:rPr lang="en-SG" dirty="0"/>
                        <a:t>Length: 500 (480+20)</a:t>
                      </a:r>
                    </a:p>
                  </a:txBody>
                  <a:tcPr/>
                </a:tc>
                <a:tc>
                  <a:txBody>
                    <a:bodyPr/>
                    <a:lstStyle/>
                    <a:p>
                      <a:r>
                        <a:rPr lang="en-SG" dirty="0"/>
                        <a:t>ID=422</a:t>
                      </a:r>
                    </a:p>
                  </a:txBody>
                  <a:tcPr/>
                </a:tc>
                <a:tc>
                  <a:txBody>
                    <a:bodyPr/>
                    <a:lstStyle/>
                    <a:p>
                      <a:r>
                        <a:rPr lang="en-SG" dirty="0"/>
                        <a:t>Flag=1</a:t>
                      </a:r>
                    </a:p>
                  </a:txBody>
                  <a:tcPr/>
                </a:tc>
                <a:tc>
                  <a:txBody>
                    <a:bodyPr/>
                    <a:lstStyle/>
                    <a:p>
                      <a:r>
                        <a:rPr lang="en-SG" dirty="0"/>
                        <a:t>Offset=0</a:t>
                      </a:r>
                    </a:p>
                  </a:txBody>
                  <a:tcPr/>
                </a:tc>
                <a:extLst>
                  <a:ext uri="{0D108BD9-81ED-4DB2-BD59-A6C34878D82A}">
                    <a16:rowId xmlns:a16="http://schemas.microsoft.com/office/drawing/2014/main" val="3651241114"/>
                  </a:ext>
                </a:extLst>
              </a:tr>
            </a:tbl>
          </a:graphicData>
        </a:graphic>
      </p:graphicFrame>
      <p:graphicFrame>
        <p:nvGraphicFramePr>
          <p:cNvPr id="8" name="Table 4">
            <a:extLst>
              <a:ext uri="{FF2B5EF4-FFF2-40B4-BE49-F238E27FC236}">
                <a16:creationId xmlns:a16="http://schemas.microsoft.com/office/drawing/2014/main" id="{E8EDC7F7-35B6-46E8-8493-94CEDF749FD7}"/>
              </a:ext>
            </a:extLst>
          </p:cNvPr>
          <p:cNvGraphicFramePr>
            <a:graphicFrameLocks noGrp="1"/>
          </p:cNvGraphicFramePr>
          <p:nvPr>
            <p:extLst>
              <p:ext uri="{D42A27DB-BD31-4B8C-83A1-F6EECF244321}">
                <p14:modId xmlns:p14="http://schemas.microsoft.com/office/powerpoint/2010/main" val="1582294672"/>
              </p:ext>
            </p:extLst>
          </p:nvPr>
        </p:nvGraphicFramePr>
        <p:xfrm>
          <a:off x="2237274" y="3171377"/>
          <a:ext cx="8128000" cy="370840"/>
        </p:xfrm>
        <a:graphic>
          <a:graphicData uri="http://schemas.openxmlformats.org/drawingml/2006/table">
            <a:tbl>
              <a:tblPr firstRow="1" bandRow="1">
                <a:tableStyleId>{5C22544A-7EE6-4342-B048-85BDC9FD1C3A}</a:tableStyleId>
              </a:tblPr>
              <a:tblGrid>
                <a:gridCol w="2409371">
                  <a:extLst>
                    <a:ext uri="{9D8B030D-6E8A-4147-A177-3AD203B41FA5}">
                      <a16:colId xmlns:a16="http://schemas.microsoft.com/office/drawing/2014/main" val="1999633950"/>
                    </a:ext>
                  </a:extLst>
                </a:gridCol>
                <a:gridCol w="1654629">
                  <a:extLst>
                    <a:ext uri="{9D8B030D-6E8A-4147-A177-3AD203B41FA5}">
                      <a16:colId xmlns:a16="http://schemas.microsoft.com/office/drawing/2014/main" val="4175353444"/>
                    </a:ext>
                  </a:extLst>
                </a:gridCol>
                <a:gridCol w="2032000">
                  <a:extLst>
                    <a:ext uri="{9D8B030D-6E8A-4147-A177-3AD203B41FA5}">
                      <a16:colId xmlns:a16="http://schemas.microsoft.com/office/drawing/2014/main" val="3141090021"/>
                    </a:ext>
                  </a:extLst>
                </a:gridCol>
                <a:gridCol w="2032000">
                  <a:extLst>
                    <a:ext uri="{9D8B030D-6E8A-4147-A177-3AD203B41FA5}">
                      <a16:colId xmlns:a16="http://schemas.microsoft.com/office/drawing/2014/main" val="2301460586"/>
                    </a:ext>
                  </a:extLst>
                </a:gridCol>
              </a:tblGrid>
              <a:tr h="370840">
                <a:tc>
                  <a:txBody>
                    <a:bodyPr/>
                    <a:lstStyle/>
                    <a:p>
                      <a:r>
                        <a:rPr lang="en-SG" dirty="0"/>
                        <a:t>Length: 500 (480+20)</a:t>
                      </a:r>
                    </a:p>
                  </a:txBody>
                  <a:tcPr/>
                </a:tc>
                <a:tc>
                  <a:txBody>
                    <a:bodyPr/>
                    <a:lstStyle/>
                    <a:p>
                      <a:r>
                        <a:rPr lang="en-SG" dirty="0"/>
                        <a:t>ID=422</a:t>
                      </a:r>
                    </a:p>
                  </a:txBody>
                  <a:tcPr/>
                </a:tc>
                <a:tc>
                  <a:txBody>
                    <a:bodyPr/>
                    <a:lstStyle/>
                    <a:p>
                      <a:r>
                        <a:rPr lang="en-SG" dirty="0"/>
                        <a:t>Flag=1</a:t>
                      </a:r>
                    </a:p>
                  </a:txBody>
                  <a:tcPr/>
                </a:tc>
                <a:tc>
                  <a:txBody>
                    <a:bodyPr/>
                    <a:lstStyle/>
                    <a:p>
                      <a:r>
                        <a:rPr lang="en-SG" dirty="0"/>
                        <a:t>Offset=60</a:t>
                      </a:r>
                    </a:p>
                  </a:txBody>
                  <a:tcPr/>
                </a:tc>
                <a:extLst>
                  <a:ext uri="{0D108BD9-81ED-4DB2-BD59-A6C34878D82A}">
                    <a16:rowId xmlns:a16="http://schemas.microsoft.com/office/drawing/2014/main" val="3651241114"/>
                  </a:ext>
                </a:extLst>
              </a:tr>
            </a:tbl>
          </a:graphicData>
        </a:graphic>
      </p:graphicFrame>
      <p:graphicFrame>
        <p:nvGraphicFramePr>
          <p:cNvPr id="9" name="Table 4">
            <a:extLst>
              <a:ext uri="{FF2B5EF4-FFF2-40B4-BE49-F238E27FC236}">
                <a16:creationId xmlns:a16="http://schemas.microsoft.com/office/drawing/2014/main" id="{C10B87C3-BA14-478A-850C-7C89ECD0093F}"/>
              </a:ext>
            </a:extLst>
          </p:cNvPr>
          <p:cNvGraphicFramePr>
            <a:graphicFrameLocks noGrp="1"/>
          </p:cNvGraphicFramePr>
          <p:nvPr>
            <p:extLst>
              <p:ext uri="{D42A27DB-BD31-4B8C-83A1-F6EECF244321}">
                <p14:modId xmlns:p14="http://schemas.microsoft.com/office/powerpoint/2010/main" val="2238138148"/>
              </p:ext>
            </p:extLst>
          </p:nvPr>
        </p:nvGraphicFramePr>
        <p:xfrm>
          <a:off x="2237274" y="3750967"/>
          <a:ext cx="8128000" cy="370840"/>
        </p:xfrm>
        <a:graphic>
          <a:graphicData uri="http://schemas.openxmlformats.org/drawingml/2006/table">
            <a:tbl>
              <a:tblPr firstRow="1" bandRow="1">
                <a:tableStyleId>{5C22544A-7EE6-4342-B048-85BDC9FD1C3A}</a:tableStyleId>
              </a:tblPr>
              <a:tblGrid>
                <a:gridCol w="2409371">
                  <a:extLst>
                    <a:ext uri="{9D8B030D-6E8A-4147-A177-3AD203B41FA5}">
                      <a16:colId xmlns:a16="http://schemas.microsoft.com/office/drawing/2014/main" val="1999633950"/>
                    </a:ext>
                  </a:extLst>
                </a:gridCol>
                <a:gridCol w="1654629">
                  <a:extLst>
                    <a:ext uri="{9D8B030D-6E8A-4147-A177-3AD203B41FA5}">
                      <a16:colId xmlns:a16="http://schemas.microsoft.com/office/drawing/2014/main" val="4175353444"/>
                    </a:ext>
                  </a:extLst>
                </a:gridCol>
                <a:gridCol w="2032000">
                  <a:extLst>
                    <a:ext uri="{9D8B030D-6E8A-4147-A177-3AD203B41FA5}">
                      <a16:colId xmlns:a16="http://schemas.microsoft.com/office/drawing/2014/main" val="3141090021"/>
                    </a:ext>
                  </a:extLst>
                </a:gridCol>
                <a:gridCol w="2032000">
                  <a:extLst>
                    <a:ext uri="{9D8B030D-6E8A-4147-A177-3AD203B41FA5}">
                      <a16:colId xmlns:a16="http://schemas.microsoft.com/office/drawing/2014/main" val="2301460586"/>
                    </a:ext>
                  </a:extLst>
                </a:gridCol>
              </a:tblGrid>
              <a:tr h="370840">
                <a:tc>
                  <a:txBody>
                    <a:bodyPr/>
                    <a:lstStyle/>
                    <a:p>
                      <a:r>
                        <a:rPr lang="en-SG" dirty="0"/>
                        <a:t>Length: 500 (480+20)</a:t>
                      </a:r>
                    </a:p>
                  </a:txBody>
                  <a:tcPr/>
                </a:tc>
                <a:tc>
                  <a:txBody>
                    <a:bodyPr/>
                    <a:lstStyle/>
                    <a:p>
                      <a:r>
                        <a:rPr lang="en-SG" dirty="0"/>
                        <a:t>ID=422</a:t>
                      </a:r>
                    </a:p>
                  </a:txBody>
                  <a:tcPr/>
                </a:tc>
                <a:tc>
                  <a:txBody>
                    <a:bodyPr/>
                    <a:lstStyle/>
                    <a:p>
                      <a:r>
                        <a:rPr lang="en-SG" dirty="0"/>
                        <a:t>Flag=1</a:t>
                      </a:r>
                    </a:p>
                  </a:txBody>
                  <a:tcPr/>
                </a:tc>
                <a:tc>
                  <a:txBody>
                    <a:bodyPr/>
                    <a:lstStyle/>
                    <a:p>
                      <a:r>
                        <a:rPr lang="en-SG" dirty="0"/>
                        <a:t>Offset=120</a:t>
                      </a:r>
                    </a:p>
                  </a:txBody>
                  <a:tcPr/>
                </a:tc>
                <a:extLst>
                  <a:ext uri="{0D108BD9-81ED-4DB2-BD59-A6C34878D82A}">
                    <a16:rowId xmlns:a16="http://schemas.microsoft.com/office/drawing/2014/main" val="3651241114"/>
                  </a:ext>
                </a:extLst>
              </a:tr>
            </a:tbl>
          </a:graphicData>
        </a:graphic>
      </p:graphicFrame>
      <p:graphicFrame>
        <p:nvGraphicFramePr>
          <p:cNvPr id="10" name="Table 4">
            <a:extLst>
              <a:ext uri="{FF2B5EF4-FFF2-40B4-BE49-F238E27FC236}">
                <a16:creationId xmlns:a16="http://schemas.microsoft.com/office/drawing/2014/main" id="{CCF28047-3C0D-46D3-B7CE-9656937807FD}"/>
              </a:ext>
            </a:extLst>
          </p:cNvPr>
          <p:cNvGraphicFramePr>
            <a:graphicFrameLocks noGrp="1"/>
          </p:cNvGraphicFramePr>
          <p:nvPr>
            <p:extLst>
              <p:ext uri="{D42A27DB-BD31-4B8C-83A1-F6EECF244321}">
                <p14:modId xmlns:p14="http://schemas.microsoft.com/office/powerpoint/2010/main" val="181873928"/>
              </p:ext>
            </p:extLst>
          </p:nvPr>
        </p:nvGraphicFramePr>
        <p:xfrm>
          <a:off x="2237274" y="4330557"/>
          <a:ext cx="8128000" cy="370840"/>
        </p:xfrm>
        <a:graphic>
          <a:graphicData uri="http://schemas.openxmlformats.org/drawingml/2006/table">
            <a:tbl>
              <a:tblPr firstRow="1" bandRow="1">
                <a:tableStyleId>{5C22544A-7EE6-4342-B048-85BDC9FD1C3A}</a:tableStyleId>
              </a:tblPr>
              <a:tblGrid>
                <a:gridCol w="2409371">
                  <a:extLst>
                    <a:ext uri="{9D8B030D-6E8A-4147-A177-3AD203B41FA5}">
                      <a16:colId xmlns:a16="http://schemas.microsoft.com/office/drawing/2014/main" val="1999633950"/>
                    </a:ext>
                  </a:extLst>
                </a:gridCol>
                <a:gridCol w="1654629">
                  <a:extLst>
                    <a:ext uri="{9D8B030D-6E8A-4147-A177-3AD203B41FA5}">
                      <a16:colId xmlns:a16="http://schemas.microsoft.com/office/drawing/2014/main" val="4175353444"/>
                    </a:ext>
                  </a:extLst>
                </a:gridCol>
                <a:gridCol w="2032000">
                  <a:extLst>
                    <a:ext uri="{9D8B030D-6E8A-4147-A177-3AD203B41FA5}">
                      <a16:colId xmlns:a16="http://schemas.microsoft.com/office/drawing/2014/main" val="3141090021"/>
                    </a:ext>
                  </a:extLst>
                </a:gridCol>
                <a:gridCol w="2032000">
                  <a:extLst>
                    <a:ext uri="{9D8B030D-6E8A-4147-A177-3AD203B41FA5}">
                      <a16:colId xmlns:a16="http://schemas.microsoft.com/office/drawing/2014/main" val="2301460586"/>
                    </a:ext>
                  </a:extLst>
                </a:gridCol>
              </a:tblGrid>
              <a:tr h="370840">
                <a:tc>
                  <a:txBody>
                    <a:bodyPr/>
                    <a:lstStyle/>
                    <a:p>
                      <a:r>
                        <a:rPr lang="en-SG" dirty="0"/>
                        <a:t>Length: 60 (40+20)</a:t>
                      </a:r>
                    </a:p>
                  </a:txBody>
                  <a:tcPr/>
                </a:tc>
                <a:tc>
                  <a:txBody>
                    <a:bodyPr/>
                    <a:lstStyle/>
                    <a:p>
                      <a:r>
                        <a:rPr lang="en-SG" dirty="0"/>
                        <a:t>ID=422</a:t>
                      </a:r>
                    </a:p>
                  </a:txBody>
                  <a:tcPr/>
                </a:tc>
                <a:tc>
                  <a:txBody>
                    <a:bodyPr/>
                    <a:lstStyle/>
                    <a:p>
                      <a:r>
                        <a:rPr lang="en-SG" dirty="0"/>
                        <a:t>Flag=0</a:t>
                      </a:r>
                    </a:p>
                  </a:txBody>
                  <a:tcPr/>
                </a:tc>
                <a:tc>
                  <a:txBody>
                    <a:bodyPr/>
                    <a:lstStyle/>
                    <a:p>
                      <a:r>
                        <a:rPr lang="en-SG" dirty="0"/>
                        <a:t>Offset=180</a:t>
                      </a:r>
                    </a:p>
                  </a:txBody>
                  <a:tcPr/>
                </a:tc>
                <a:extLst>
                  <a:ext uri="{0D108BD9-81ED-4DB2-BD59-A6C34878D82A}">
                    <a16:rowId xmlns:a16="http://schemas.microsoft.com/office/drawing/2014/main" val="3651241114"/>
                  </a:ext>
                </a:extLst>
              </a:tr>
            </a:tbl>
          </a:graphicData>
        </a:graphic>
      </p:graphicFrame>
      <p:cxnSp>
        <p:nvCxnSpPr>
          <p:cNvPr id="11" name="Connector: Elbow 10">
            <a:extLst>
              <a:ext uri="{FF2B5EF4-FFF2-40B4-BE49-F238E27FC236}">
                <a16:creationId xmlns:a16="http://schemas.microsoft.com/office/drawing/2014/main" id="{8F0FB62A-D7E7-47DE-9A7E-32FB242D8761}"/>
              </a:ext>
            </a:extLst>
          </p:cNvPr>
          <p:cNvCxnSpPr>
            <a:cxnSpLocks/>
            <a:stCxn id="6" idx="1"/>
            <a:endCxn id="7" idx="1"/>
          </p:cNvCxnSpPr>
          <p:nvPr/>
        </p:nvCxnSpPr>
        <p:spPr>
          <a:xfrm rot="10800000" flipH="1" flipV="1">
            <a:off x="1521926" y="2280534"/>
            <a:ext cx="715347" cy="587594"/>
          </a:xfrm>
          <a:prstGeom prst="bentConnector3">
            <a:avLst>
              <a:gd name="adj1" fmla="val -319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10FD189-31DE-4F0B-BC7F-00B5AD20B400}"/>
              </a:ext>
            </a:extLst>
          </p:cNvPr>
          <p:cNvCxnSpPr>
            <a:cxnSpLocks/>
            <a:stCxn id="6" idx="1"/>
            <a:endCxn id="8" idx="1"/>
          </p:cNvCxnSpPr>
          <p:nvPr/>
        </p:nvCxnSpPr>
        <p:spPr>
          <a:xfrm rot="10800000" flipH="1" flipV="1">
            <a:off x="1521926" y="2280533"/>
            <a:ext cx="715347" cy="1076263"/>
          </a:xfrm>
          <a:prstGeom prst="bentConnector3">
            <a:avLst>
              <a:gd name="adj1" fmla="val -319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BFE3F70-9A2E-45D3-B1D7-8FAF5D0302D8}"/>
              </a:ext>
            </a:extLst>
          </p:cNvPr>
          <p:cNvCxnSpPr>
            <a:cxnSpLocks/>
            <a:stCxn id="6" idx="1"/>
            <a:endCxn id="9" idx="1"/>
          </p:cNvCxnSpPr>
          <p:nvPr/>
        </p:nvCxnSpPr>
        <p:spPr>
          <a:xfrm rot="10800000" flipH="1" flipV="1">
            <a:off x="1521926" y="2280533"/>
            <a:ext cx="715347" cy="1655853"/>
          </a:xfrm>
          <a:prstGeom prst="bentConnector3">
            <a:avLst>
              <a:gd name="adj1" fmla="val -319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2BD73A53-5BCC-4519-899B-AE9835EDD93F}"/>
              </a:ext>
            </a:extLst>
          </p:cNvPr>
          <p:cNvCxnSpPr>
            <a:cxnSpLocks/>
            <a:stCxn id="6" idx="1"/>
            <a:endCxn id="10" idx="1"/>
          </p:cNvCxnSpPr>
          <p:nvPr/>
        </p:nvCxnSpPr>
        <p:spPr>
          <a:xfrm rot="10800000" flipH="1" flipV="1">
            <a:off x="1521926" y="2280533"/>
            <a:ext cx="715347" cy="2235443"/>
          </a:xfrm>
          <a:prstGeom prst="bentConnector3">
            <a:avLst>
              <a:gd name="adj1" fmla="val -3195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67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6A5D20D8-0246-4748-A957-BCD0DA5E83B8}"/>
              </a:ext>
            </a:extLst>
          </p:cNvPr>
          <p:cNvSpPr>
            <a:spLocks noGrp="1"/>
          </p:cNvSpPr>
          <p:nvPr>
            <p:ph idx="1"/>
          </p:nvPr>
        </p:nvSpPr>
        <p:spPr/>
        <p:txBody>
          <a:bodyPr/>
          <a:lstStyle/>
          <a:p>
            <a:pPr marL="0" indent="0">
              <a:buNone/>
            </a:pPr>
            <a:r>
              <a:rPr lang="en-US" dirty="0"/>
              <a:t>The following diagram shows a simple network topology with 4 nodes. The links in the diagram are labeled with the cost of each link. The nodes run distance vector routing protocol. The protocol has terminated, and each node knows the cost of the minimum cost path to every other node. </a:t>
            </a:r>
          </a:p>
          <a:p>
            <a:endParaRPr lang="en-US" dirty="0"/>
          </a:p>
        </p:txBody>
      </p:sp>
    </p:spTree>
    <p:extLst>
      <p:ext uri="{BB962C8B-B14F-4D97-AF65-F5344CB8AC3E}">
        <p14:creationId xmlns:p14="http://schemas.microsoft.com/office/powerpoint/2010/main" val="150287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Question 3</a:t>
            </a:r>
          </a:p>
        </p:txBody>
      </p:sp>
      <p:pic>
        <p:nvPicPr>
          <p:cNvPr id="4" name="Content Placeholder 3">
            <a:extLst>
              <a:ext uri="{FF2B5EF4-FFF2-40B4-BE49-F238E27FC236}">
                <a16:creationId xmlns:a16="http://schemas.microsoft.com/office/drawing/2014/main" id="{B3B03B72-4D65-41AA-9DF6-580B79BDB0B0}"/>
              </a:ext>
            </a:extLst>
          </p:cNvPr>
          <p:cNvPicPr>
            <a:picLocks noGrp="1" noChangeAspect="1"/>
          </p:cNvPicPr>
          <p:nvPr>
            <p:ph idx="1"/>
          </p:nvPr>
        </p:nvPicPr>
        <p:blipFill>
          <a:blip r:embed="rId3"/>
          <a:stretch>
            <a:fillRect/>
          </a:stretch>
        </p:blipFill>
        <p:spPr>
          <a:xfrm>
            <a:off x="717452" y="1867828"/>
            <a:ext cx="10832123" cy="4701784"/>
          </a:xfrm>
          <a:prstGeom prst="rect">
            <a:avLst/>
          </a:prstGeom>
        </p:spPr>
      </p:pic>
    </p:spTree>
    <p:extLst>
      <p:ext uri="{BB962C8B-B14F-4D97-AF65-F5344CB8AC3E}">
        <p14:creationId xmlns:p14="http://schemas.microsoft.com/office/powerpoint/2010/main" val="285583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A477-F3C4-40FE-81EC-D55641D38326}"/>
              </a:ext>
            </a:extLst>
          </p:cNvPr>
          <p:cNvSpPr>
            <a:spLocks noGrp="1"/>
          </p:cNvSpPr>
          <p:nvPr>
            <p:ph type="title"/>
          </p:nvPr>
        </p:nvSpPr>
        <p:spPr/>
        <p:txBody>
          <a:bodyPr/>
          <a:lstStyle/>
          <a:p>
            <a:r>
              <a:rPr lang="en-US" dirty="0"/>
              <a:t>Node x before 1</a:t>
            </a:r>
            <a:r>
              <a:rPr lang="en-US" baseline="30000" dirty="0"/>
              <a:t>st</a:t>
            </a:r>
            <a:r>
              <a:rPr lang="en-US" dirty="0"/>
              <a:t> iteration</a:t>
            </a:r>
            <a:endParaRPr lang="en-SG" dirty="0"/>
          </a:p>
        </p:txBody>
      </p:sp>
      <p:graphicFrame>
        <p:nvGraphicFramePr>
          <p:cNvPr id="4" name="Content Placeholder 3">
            <a:extLst>
              <a:ext uri="{FF2B5EF4-FFF2-40B4-BE49-F238E27FC236}">
                <a16:creationId xmlns:a16="http://schemas.microsoft.com/office/drawing/2014/main" id="{F3557768-F199-4495-B33F-16B649ED9CE2}"/>
              </a:ext>
            </a:extLst>
          </p:cNvPr>
          <p:cNvGraphicFramePr>
            <a:graphicFrameLocks noGrp="1"/>
          </p:cNvGraphicFramePr>
          <p:nvPr>
            <p:ph idx="1"/>
            <p:extLst>
              <p:ext uri="{D42A27DB-BD31-4B8C-83A1-F6EECF244321}">
                <p14:modId xmlns:p14="http://schemas.microsoft.com/office/powerpoint/2010/main" val="2493726557"/>
              </p:ext>
            </p:extLst>
          </p:nvPr>
        </p:nvGraphicFramePr>
        <p:xfrm>
          <a:off x="959498" y="3047935"/>
          <a:ext cx="10515600" cy="339507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890529532"/>
                    </a:ext>
                  </a:extLst>
                </a:gridCol>
                <a:gridCol w="2103120">
                  <a:extLst>
                    <a:ext uri="{9D8B030D-6E8A-4147-A177-3AD203B41FA5}">
                      <a16:colId xmlns:a16="http://schemas.microsoft.com/office/drawing/2014/main" val="1318597073"/>
                    </a:ext>
                  </a:extLst>
                </a:gridCol>
                <a:gridCol w="2103120">
                  <a:extLst>
                    <a:ext uri="{9D8B030D-6E8A-4147-A177-3AD203B41FA5}">
                      <a16:colId xmlns:a16="http://schemas.microsoft.com/office/drawing/2014/main" val="2780455218"/>
                    </a:ext>
                  </a:extLst>
                </a:gridCol>
                <a:gridCol w="2103120">
                  <a:extLst>
                    <a:ext uri="{9D8B030D-6E8A-4147-A177-3AD203B41FA5}">
                      <a16:colId xmlns:a16="http://schemas.microsoft.com/office/drawing/2014/main" val="1589761963"/>
                    </a:ext>
                  </a:extLst>
                </a:gridCol>
                <a:gridCol w="2103120">
                  <a:extLst>
                    <a:ext uri="{9D8B030D-6E8A-4147-A177-3AD203B41FA5}">
                      <a16:colId xmlns:a16="http://schemas.microsoft.com/office/drawing/2014/main" val="4013237282"/>
                    </a:ext>
                  </a:extLst>
                </a:gridCol>
              </a:tblGrid>
              <a:tr h="679014">
                <a:tc>
                  <a:txBody>
                    <a:bodyPr/>
                    <a:lstStyle/>
                    <a:p>
                      <a:endParaRPr lang="en-SG" dirty="0"/>
                    </a:p>
                  </a:txBody>
                  <a:tcPr/>
                </a:tc>
                <a:tc>
                  <a:txBody>
                    <a:bodyPr/>
                    <a:lstStyle/>
                    <a:p>
                      <a:r>
                        <a:rPr lang="en-US" dirty="0"/>
                        <a:t>Cost to w</a:t>
                      </a:r>
                      <a:endParaRPr lang="en-SG" dirty="0"/>
                    </a:p>
                  </a:txBody>
                  <a:tcPr/>
                </a:tc>
                <a:tc>
                  <a:txBody>
                    <a:bodyPr/>
                    <a:lstStyle/>
                    <a:p>
                      <a:r>
                        <a:rPr lang="en-US" dirty="0"/>
                        <a:t>Cost to x</a:t>
                      </a:r>
                      <a:endParaRPr lang="en-SG" dirty="0"/>
                    </a:p>
                  </a:txBody>
                  <a:tcPr/>
                </a:tc>
                <a:tc>
                  <a:txBody>
                    <a:bodyPr/>
                    <a:lstStyle/>
                    <a:p>
                      <a:r>
                        <a:rPr lang="en-US" dirty="0"/>
                        <a:t>Cost to y</a:t>
                      </a:r>
                      <a:endParaRPr lang="en-SG" dirty="0"/>
                    </a:p>
                  </a:txBody>
                  <a:tcPr/>
                </a:tc>
                <a:tc>
                  <a:txBody>
                    <a:bodyPr/>
                    <a:lstStyle/>
                    <a:p>
                      <a:r>
                        <a:rPr lang="en-US" dirty="0"/>
                        <a:t>Cost to z</a:t>
                      </a:r>
                      <a:endParaRPr lang="en-SG" dirty="0"/>
                    </a:p>
                  </a:txBody>
                  <a:tcPr/>
                </a:tc>
                <a:extLst>
                  <a:ext uri="{0D108BD9-81ED-4DB2-BD59-A6C34878D82A}">
                    <a16:rowId xmlns:a16="http://schemas.microsoft.com/office/drawing/2014/main" val="1368501103"/>
                  </a:ext>
                </a:extLst>
              </a:tr>
              <a:tr h="679014">
                <a:tc>
                  <a:txBody>
                    <a:bodyPr/>
                    <a:lstStyle/>
                    <a:p>
                      <a:r>
                        <a:rPr lang="en-US" dirty="0"/>
                        <a:t>From x</a:t>
                      </a:r>
                      <a:endParaRPr lang="en-SG" dirty="0"/>
                    </a:p>
                  </a:txBody>
                  <a:tcPr/>
                </a:tc>
                <a:tc>
                  <a:txBody>
                    <a:bodyPr/>
                    <a:lstStyle/>
                    <a:p>
                      <a:r>
                        <a:rPr lang="en-US" dirty="0"/>
                        <a:t>3</a:t>
                      </a:r>
                      <a:endParaRPr lang="en-SG" dirty="0"/>
                    </a:p>
                  </a:txBody>
                  <a:tcPr/>
                </a:tc>
                <a:tc>
                  <a:txBody>
                    <a:bodyPr/>
                    <a:lstStyle/>
                    <a:p>
                      <a:r>
                        <a:rPr lang="en-US" dirty="0"/>
                        <a:t>0</a:t>
                      </a:r>
                      <a:endParaRPr lang="en-SG" dirty="0"/>
                    </a:p>
                  </a:txBody>
                  <a:tcPr/>
                </a:tc>
                <a:tc>
                  <a:txBody>
                    <a:bodyPr/>
                    <a:lstStyle/>
                    <a:p>
                      <a:r>
                        <a:rPr lang="en-US" dirty="0"/>
                        <a:t>3</a:t>
                      </a:r>
                      <a:endParaRPr lang="en-SG" dirty="0"/>
                    </a:p>
                  </a:txBody>
                  <a:tcPr/>
                </a:tc>
                <a:tc>
                  <a:txBody>
                    <a:bodyPr/>
                    <a:lstStyle/>
                    <a:p>
                      <a:r>
                        <a:rPr lang="en-US" dirty="0"/>
                        <a:t>6</a:t>
                      </a:r>
                      <a:endParaRPr lang="en-SG" dirty="0"/>
                    </a:p>
                  </a:txBody>
                  <a:tcPr/>
                </a:tc>
                <a:extLst>
                  <a:ext uri="{0D108BD9-81ED-4DB2-BD59-A6C34878D82A}">
                    <a16:rowId xmlns:a16="http://schemas.microsoft.com/office/drawing/2014/main" val="1935802253"/>
                  </a:ext>
                </a:extLst>
              </a:tr>
              <a:tr h="679014">
                <a:tc>
                  <a:txBody>
                    <a:bodyPr/>
                    <a:lstStyle/>
                    <a:p>
                      <a:r>
                        <a:rPr lang="en-US" dirty="0"/>
                        <a:t>From y</a:t>
                      </a:r>
                      <a:endParaRPr lang="en-SG" dirty="0"/>
                    </a:p>
                  </a:txBody>
                  <a:tcPr/>
                </a:tc>
                <a:tc>
                  <a:txBody>
                    <a:bodyPr/>
                    <a:lstStyle/>
                    <a:p>
                      <a:r>
                        <a:rPr lang="en-US" dirty="0"/>
                        <a:t>7</a:t>
                      </a:r>
                      <a:endParaRPr lang="en-SG" dirty="0"/>
                    </a:p>
                  </a:txBody>
                  <a:tcPr/>
                </a:tc>
                <a:tc>
                  <a:txBody>
                    <a:bodyPr/>
                    <a:lstStyle/>
                    <a:p>
                      <a:r>
                        <a:rPr lang="en-US" dirty="0"/>
                        <a:t>3</a:t>
                      </a:r>
                      <a:endParaRPr lang="en-SG" dirty="0"/>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t>2</a:t>
                      </a:r>
                      <a:endParaRPr lang="en-SG" dirty="0"/>
                    </a:p>
                  </a:txBody>
                  <a:tcPr/>
                </a:tc>
                <a:extLst>
                  <a:ext uri="{0D108BD9-81ED-4DB2-BD59-A6C34878D82A}">
                    <a16:rowId xmlns:a16="http://schemas.microsoft.com/office/drawing/2014/main" val="1328359868"/>
                  </a:ext>
                </a:extLst>
              </a:tr>
              <a:tr h="679014">
                <a:tc>
                  <a:txBody>
                    <a:bodyPr/>
                    <a:lstStyle/>
                    <a:p>
                      <a:r>
                        <a:rPr lang="en-US" dirty="0"/>
                        <a:t>From z</a:t>
                      </a:r>
                      <a:endParaRPr lang="en-SG" dirty="0"/>
                    </a:p>
                  </a:txBody>
                  <a:tcPr/>
                </a:tc>
                <a:tc>
                  <a:txBody>
                    <a:bodyPr/>
                    <a:lstStyle/>
                    <a:p>
                      <a:r>
                        <a:rPr lang="en-US" dirty="0"/>
                        <a:t>20</a:t>
                      </a:r>
                      <a:endParaRPr lang="en-SG" dirty="0"/>
                    </a:p>
                  </a:txBody>
                  <a:tcPr/>
                </a:tc>
                <a:tc>
                  <a:txBody>
                    <a:bodyPr/>
                    <a:lstStyle/>
                    <a:p>
                      <a:r>
                        <a:rPr lang="en-US" dirty="0"/>
                        <a:t>6</a:t>
                      </a:r>
                      <a:endParaRPr lang="en-SG" dirty="0"/>
                    </a:p>
                  </a:txBody>
                  <a:tcPr/>
                </a:tc>
                <a:tc>
                  <a:txBody>
                    <a:bodyPr/>
                    <a:lstStyle/>
                    <a:p>
                      <a:r>
                        <a:rPr lang="en-US" dirty="0">
                          <a:solidFill>
                            <a:schemeClr val="tx1"/>
                          </a:solidFill>
                        </a:rPr>
                        <a:t>2</a:t>
                      </a:r>
                      <a:endParaRPr lang="en-SG" dirty="0">
                        <a:solidFill>
                          <a:schemeClr val="tx1"/>
                        </a:solidFill>
                      </a:endParaRPr>
                    </a:p>
                  </a:txBody>
                  <a:tcPr/>
                </a:tc>
                <a:tc>
                  <a:txBody>
                    <a:bodyPr/>
                    <a:lstStyle/>
                    <a:p>
                      <a:r>
                        <a:rPr lang="en-US" dirty="0"/>
                        <a:t>0</a:t>
                      </a:r>
                      <a:endParaRPr lang="en-SG" dirty="0"/>
                    </a:p>
                  </a:txBody>
                  <a:tcPr/>
                </a:tc>
                <a:extLst>
                  <a:ext uri="{0D108BD9-81ED-4DB2-BD59-A6C34878D82A}">
                    <a16:rowId xmlns:a16="http://schemas.microsoft.com/office/drawing/2014/main" val="2736767771"/>
                  </a:ext>
                </a:extLst>
              </a:tr>
              <a:tr h="679014">
                <a:tc>
                  <a:txBody>
                    <a:bodyPr/>
                    <a:lstStyle/>
                    <a:p>
                      <a:r>
                        <a:rPr lang="en-US" dirty="0"/>
                        <a:t>From w</a:t>
                      </a:r>
                      <a:endParaRPr lang="en-SG" dirty="0"/>
                    </a:p>
                  </a:txBody>
                  <a:tcPr/>
                </a:tc>
                <a:tc>
                  <a:txBody>
                    <a:bodyPr/>
                    <a:lstStyle/>
                    <a:p>
                      <a:r>
                        <a:rPr lang="en-US" dirty="0"/>
                        <a:t>0</a:t>
                      </a:r>
                      <a:endParaRPr lang="en-SG" dirty="0"/>
                    </a:p>
                  </a:txBody>
                  <a:tcPr/>
                </a:tc>
                <a:tc>
                  <a:txBody>
                    <a:bodyPr/>
                    <a:lstStyle/>
                    <a:p>
                      <a:r>
                        <a:rPr lang="en-US" dirty="0"/>
                        <a:t>3</a:t>
                      </a:r>
                      <a:endParaRPr lang="en-SG" dirty="0"/>
                    </a:p>
                  </a:txBody>
                  <a:tcPr/>
                </a:tc>
                <a:tc>
                  <a:txBody>
                    <a:bodyPr/>
                    <a:lstStyle/>
                    <a:p>
                      <a:r>
                        <a:rPr lang="en-US" dirty="0">
                          <a:solidFill>
                            <a:schemeClr val="tx1"/>
                          </a:solidFill>
                        </a:rPr>
                        <a:t>7</a:t>
                      </a:r>
                      <a:endParaRPr lang="en-SG" dirty="0">
                        <a:solidFill>
                          <a:schemeClr val="tx1"/>
                        </a:solidFill>
                      </a:endParaRPr>
                    </a:p>
                  </a:txBody>
                  <a:tcPr/>
                </a:tc>
                <a:tc>
                  <a:txBody>
                    <a:bodyPr/>
                    <a:lstStyle/>
                    <a:p>
                      <a:r>
                        <a:rPr lang="en-US" dirty="0"/>
                        <a:t>20</a:t>
                      </a:r>
                      <a:endParaRPr lang="en-SG" dirty="0"/>
                    </a:p>
                  </a:txBody>
                  <a:tcPr/>
                </a:tc>
                <a:extLst>
                  <a:ext uri="{0D108BD9-81ED-4DB2-BD59-A6C34878D82A}">
                    <a16:rowId xmlns:a16="http://schemas.microsoft.com/office/drawing/2014/main" val="3009468194"/>
                  </a:ext>
                </a:extLst>
              </a:tr>
            </a:tbl>
          </a:graphicData>
        </a:graphic>
      </p:graphicFrame>
      <p:pic>
        <p:nvPicPr>
          <p:cNvPr id="5" name="Picture 4">
            <a:extLst>
              <a:ext uri="{FF2B5EF4-FFF2-40B4-BE49-F238E27FC236}">
                <a16:creationId xmlns:a16="http://schemas.microsoft.com/office/drawing/2014/main" id="{31FF4783-26A6-4B76-B3A6-D9A09C200ED6}"/>
              </a:ext>
            </a:extLst>
          </p:cNvPr>
          <p:cNvPicPr>
            <a:picLocks noChangeAspect="1"/>
          </p:cNvPicPr>
          <p:nvPr/>
        </p:nvPicPr>
        <p:blipFill>
          <a:blip r:embed="rId2"/>
          <a:stretch>
            <a:fillRect/>
          </a:stretch>
        </p:blipFill>
        <p:spPr>
          <a:xfrm>
            <a:off x="7033846" y="346464"/>
            <a:ext cx="4105569" cy="2462481"/>
          </a:xfrm>
          <a:prstGeom prst="rect">
            <a:avLst/>
          </a:prstGeom>
        </p:spPr>
      </p:pic>
    </p:spTree>
    <p:extLst>
      <p:ext uri="{BB962C8B-B14F-4D97-AF65-F5344CB8AC3E}">
        <p14:creationId xmlns:p14="http://schemas.microsoft.com/office/powerpoint/2010/main" val="227720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Node x</a:t>
            </a:r>
          </a:p>
        </p:txBody>
      </p:sp>
      <p:sp>
        <p:nvSpPr>
          <p:cNvPr id="3" name="Content Placeholder 2">
            <a:extLst>
              <a:ext uri="{FF2B5EF4-FFF2-40B4-BE49-F238E27FC236}">
                <a16:creationId xmlns:a16="http://schemas.microsoft.com/office/drawing/2014/main" id="{6A5D20D8-0246-4748-A957-BCD0DA5E83B8}"/>
              </a:ext>
            </a:extLst>
          </p:cNvPr>
          <p:cNvSpPr>
            <a:spLocks noGrp="1"/>
          </p:cNvSpPr>
          <p:nvPr>
            <p:ph idx="1"/>
          </p:nvPr>
        </p:nvSpPr>
        <p:spPr/>
        <p:txBody>
          <a:bodyPr/>
          <a:lstStyle/>
          <a:p>
            <a:r>
              <a:rPr lang="en-US" dirty="0">
                <a:solidFill>
                  <a:srgbClr val="FF0000"/>
                </a:solidFill>
              </a:rPr>
              <a:t>dx(x) =0</a:t>
            </a:r>
          </a:p>
          <a:p>
            <a:r>
              <a:rPr lang="en-US" dirty="0">
                <a:solidFill>
                  <a:srgbClr val="FF0000"/>
                </a:solidFill>
              </a:rPr>
              <a:t>dx(y) = min{c(</a:t>
            </a:r>
            <a:r>
              <a:rPr lang="en-US" dirty="0" err="1">
                <a:solidFill>
                  <a:srgbClr val="FF0000"/>
                </a:solidFill>
              </a:rPr>
              <a:t>x,y</a:t>
            </a:r>
            <a:r>
              <a:rPr lang="en-US" dirty="0">
                <a:solidFill>
                  <a:srgbClr val="FF0000"/>
                </a:solidFill>
              </a:rPr>
              <a:t>)+ </a:t>
            </a:r>
            <a:r>
              <a:rPr lang="en-US" dirty="0" err="1">
                <a:solidFill>
                  <a:schemeClr val="accent1"/>
                </a:solidFill>
              </a:rPr>
              <a:t>dy</a:t>
            </a:r>
            <a:r>
              <a:rPr lang="en-US" dirty="0">
                <a:solidFill>
                  <a:schemeClr val="accent1"/>
                </a:solidFill>
              </a:rPr>
              <a:t>(y)</a:t>
            </a:r>
            <a:r>
              <a:rPr lang="en-US" dirty="0">
                <a:solidFill>
                  <a:srgbClr val="FF0000"/>
                </a:solidFill>
              </a:rPr>
              <a:t>, c(</a:t>
            </a:r>
            <a:r>
              <a:rPr lang="en-US" dirty="0" err="1">
                <a:solidFill>
                  <a:srgbClr val="FF0000"/>
                </a:solidFill>
              </a:rPr>
              <a:t>x,w</a:t>
            </a:r>
            <a:r>
              <a:rPr lang="en-US" dirty="0">
                <a:solidFill>
                  <a:srgbClr val="FF0000"/>
                </a:solidFill>
              </a:rPr>
              <a:t>)+</a:t>
            </a:r>
            <a:r>
              <a:rPr lang="en-US" dirty="0" err="1">
                <a:solidFill>
                  <a:schemeClr val="accent2"/>
                </a:solidFill>
              </a:rPr>
              <a:t>dw</a:t>
            </a:r>
            <a:r>
              <a:rPr lang="en-US" dirty="0">
                <a:solidFill>
                  <a:schemeClr val="accent2"/>
                </a:solidFill>
              </a:rPr>
              <a:t>(y)</a:t>
            </a:r>
            <a:r>
              <a:rPr lang="en-US" dirty="0">
                <a:solidFill>
                  <a:srgbClr val="FF0000"/>
                </a:solidFill>
              </a:rPr>
              <a:t>, c(</a:t>
            </a:r>
            <a:r>
              <a:rPr lang="en-US" dirty="0" err="1">
                <a:solidFill>
                  <a:srgbClr val="FF0000"/>
                </a:solidFill>
              </a:rPr>
              <a:t>x,z</a:t>
            </a:r>
            <a:r>
              <a:rPr lang="en-US" dirty="0">
                <a:solidFill>
                  <a:srgbClr val="FF0000"/>
                </a:solidFill>
              </a:rPr>
              <a:t>)+</a:t>
            </a:r>
            <a:r>
              <a:rPr lang="en-US" dirty="0" err="1">
                <a:solidFill>
                  <a:schemeClr val="accent6"/>
                </a:solidFill>
              </a:rPr>
              <a:t>dz</a:t>
            </a:r>
            <a:r>
              <a:rPr lang="en-US" dirty="0">
                <a:solidFill>
                  <a:schemeClr val="accent6"/>
                </a:solidFill>
              </a:rPr>
              <a:t>(y)</a:t>
            </a:r>
            <a:r>
              <a:rPr lang="en-US" dirty="0">
                <a:solidFill>
                  <a:srgbClr val="FF0000"/>
                </a:solidFill>
              </a:rPr>
              <a:t>}</a:t>
            </a:r>
          </a:p>
          <a:p>
            <a:pPr marL="1371600" lvl="3" indent="0">
              <a:buNone/>
            </a:pPr>
            <a:r>
              <a:rPr lang="en-US" sz="2800" dirty="0">
                <a:solidFill>
                  <a:srgbClr val="FF0000"/>
                </a:solidFill>
              </a:rPr>
              <a:t>min { 3+</a:t>
            </a:r>
            <a:r>
              <a:rPr lang="en-US" sz="2800" dirty="0">
                <a:solidFill>
                  <a:schemeClr val="accent1"/>
                </a:solidFill>
              </a:rPr>
              <a:t>0</a:t>
            </a:r>
            <a:r>
              <a:rPr lang="en-US" sz="2800" dirty="0">
                <a:solidFill>
                  <a:srgbClr val="FF0000"/>
                </a:solidFill>
              </a:rPr>
              <a:t>, 3+</a:t>
            </a:r>
            <a:r>
              <a:rPr lang="en-US" sz="2800" dirty="0">
                <a:solidFill>
                  <a:srgbClr val="FFC000"/>
                </a:solidFill>
              </a:rPr>
              <a:t>7</a:t>
            </a:r>
            <a:r>
              <a:rPr lang="en-US" sz="2800" dirty="0">
                <a:solidFill>
                  <a:srgbClr val="FF0000"/>
                </a:solidFill>
              </a:rPr>
              <a:t>,6+</a:t>
            </a:r>
            <a:r>
              <a:rPr lang="en-US" sz="2800" dirty="0">
                <a:solidFill>
                  <a:srgbClr val="00B050"/>
                </a:solidFill>
              </a:rPr>
              <a:t>2</a:t>
            </a:r>
            <a:r>
              <a:rPr lang="en-US" sz="2800" dirty="0">
                <a:solidFill>
                  <a:srgbClr val="FF0000"/>
                </a:solidFill>
              </a:rPr>
              <a:t>} = 3</a:t>
            </a:r>
          </a:p>
          <a:p>
            <a:r>
              <a:rPr lang="en-US" dirty="0">
                <a:solidFill>
                  <a:srgbClr val="FF0000"/>
                </a:solidFill>
              </a:rPr>
              <a:t>dx(w) = min{c(</a:t>
            </a:r>
            <a:r>
              <a:rPr lang="en-US" dirty="0" err="1">
                <a:solidFill>
                  <a:srgbClr val="FF0000"/>
                </a:solidFill>
              </a:rPr>
              <a:t>x,w</a:t>
            </a:r>
            <a:r>
              <a:rPr lang="en-US" dirty="0">
                <a:solidFill>
                  <a:srgbClr val="FF0000"/>
                </a:solidFill>
              </a:rPr>
              <a:t>)+ </a:t>
            </a:r>
            <a:r>
              <a:rPr lang="en-US" dirty="0" err="1">
                <a:solidFill>
                  <a:srgbClr val="FF0000"/>
                </a:solidFill>
              </a:rPr>
              <a:t>dw</a:t>
            </a:r>
            <a:r>
              <a:rPr lang="en-US" dirty="0">
                <a:solidFill>
                  <a:srgbClr val="FF0000"/>
                </a:solidFill>
              </a:rPr>
              <a:t>(w), c(</a:t>
            </a:r>
            <a:r>
              <a:rPr lang="en-US" dirty="0" err="1">
                <a:solidFill>
                  <a:srgbClr val="FF0000"/>
                </a:solidFill>
              </a:rPr>
              <a:t>x,y</a:t>
            </a:r>
            <a:r>
              <a:rPr lang="en-US" dirty="0">
                <a:solidFill>
                  <a:srgbClr val="FF0000"/>
                </a:solidFill>
              </a:rPr>
              <a:t>)+</a:t>
            </a:r>
            <a:r>
              <a:rPr lang="en-US" dirty="0" err="1">
                <a:solidFill>
                  <a:srgbClr val="FF0000"/>
                </a:solidFill>
              </a:rPr>
              <a:t>dy</a:t>
            </a:r>
            <a:r>
              <a:rPr lang="en-US" dirty="0">
                <a:solidFill>
                  <a:srgbClr val="FF0000"/>
                </a:solidFill>
              </a:rPr>
              <a:t>(w), c(</a:t>
            </a:r>
            <a:r>
              <a:rPr lang="en-US" dirty="0" err="1">
                <a:solidFill>
                  <a:srgbClr val="FF0000"/>
                </a:solidFill>
              </a:rPr>
              <a:t>x,z</a:t>
            </a:r>
            <a:r>
              <a:rPr lang="en-US" dirty="0">
                <a:solidFill>
                  <a:srgbClr val="FF0000"/>
                </a:solidFill>
              </a:rPr>
              <a:t>)+</a:t>
            </a:r>
            <a:r>
              <a:rPr lang="en-US" dirty="0" err="1">
                <a:solidFill>
                  <a:srgbClr val="FF0000"/>
                </a:solidFill>
              </a:rPr>
              <a:t>dz</a:t>
            </a:r>
            <a:r>
              <a:rPr lang="en-US" dirty="0">
                <a:solidFill>
                  <a:srgbClr val="FF0000"/>
                </a:solidFill>
              </a:rPr>
              <a:t>(w)}</a:t>
            </a:r>
          </a:p>
          <a:p>
            <a:pPr marL="1371600" lvl="3" indent="0">
              <a:buNone/>
            </a:pPr>
            <a:r>
              <a:rPr lang="en-US" sz="2800" dirty="0">
                <a:solidFill>
                  <a:srgbClr val="FF0000"/>
                </a:solidFill>
              </a:rPr>
              <a:t>min { 3+0, 3+7,6+20} = 3</a:t>
            </a:r>
          </a:p>
          <a:p>
            <a:r>
              <a:rPr lang="en-US" dirty="0">
                <a:solidFill>
                  <a:srgbClr val="FF0000"/>
                </a:solidFill>
              </a:rPr>
              <a:t>dx(z) = min{c(</a:t>
            </a:r>
            <a:r>
              <a:rPr lang="en-US" dirty="0" err="1">
                <a:solidFill>
                  <a:srgbClr val="FF0000"/>
                </a:solidFill>
              </a:rPr>
              <a:t>x,z</a:t>
            </a:r>
            <a:r>
              <a:rPr lang="en-US" dirty="0">
                <a:solidFill>
                  <a:srgbClr val="FF0000"/>
                </a:solidFill>
              </a:rPr>
              <a:t>)+ </a:t>
            </a:r>
            <a:r>
              <a:rPr lang="en-US" dirty="0" err="1">
                <a:solidFill>
                  <a:srgbClr val="FF0000"/>
                </a:solidFill>
              </a:rPr>
              <a:t>dz</a:t>
            </a:r>
            <a:r>
              <a:rPr lang="en-US" dirty="0">
                <a:solidFill>
                  <a:srgbClr val="FF0000"/>
                </a:solidFill>
              </a:rPr>
              <a:t>(z), c(</a:t>
            </a:r>
            <a:r>
              <a:rPr lang="en-US" dirty="0" err="1">
                <a:solidFill>
                  <a:srgbClr val="FF0000"/>
                </a:solidFill>
              </a:rPr>
              <a:t>x,y</a:t>
            </a:r>
            <a:r>
              <a:rPr lang="en-US" dirty="0">
                <a:solidFill>
                  <a:srgbClr val="FF0000"/>
                </a:solidFill>
              </a:rPr>
              <a:t>)+</a:t>
            </a:r>
            <a:r>
              <a:rPr lang="en-US" dirty="0" err="1">
                <a:solidFill>
                  <a:srgbClr val="FF0000"/>
                </a:solidFill>
              </a:rPr>
              <a:t>dy</a:t>
            </a:r>
            <a:r>
              <a:rPr lang="en-US" dirty="0">
                <a:solidFill>
                  <a:srgbClr val="FF0000"/>
                </a:solidFill>
              </a:rPr>
              <a:t>(z), c(</a:t>
            </a:r>
            <a:r>
              <a:rPr lang="en-US" dirty="0" err="1">
                <a:solidFill>
                  <a:srgbClr val="FF0000"/>
                </a:solidFill>
              </a:rPr>
              <a:t>x,w</a:t>
            </a:r>
            <a:r>
              <a:rPr lang="en-US" dirty="0">
                <a:solidFill>
                  <a:srgbClr val="FF0000"/>
                </a:solidFill>
              </a:rPr>
              <a:t>)+</a:t>
            </a:r>
            <a:r>
              <a:rPr lang="en-US" dirty="0" err="1">
                <a:solidFill>
                  <a:srgbClr val="FF0000"/>
                </a:solidFill>
              </a:rPr>
              <a:t>dw</a:t>
            </a:r>
            <a:r>
              <a:rPr lang="en-US" dirty="0">
                <a:solidFill>
                  <a:srgbClr val="FF0000"/>
                </a:solidFill>
              </a:rPr>
              <a:t>(z)}</a:t>
            </a:r>
          </a:p>
          <a:p>
            <a:pPr marL="1371600" lvl="3" indent="0">
              <a:buNone/>
            </a:pPr>
            <a:r>
              <a:rPr lang="en-US" sz="2800" dirty="0">
                <a:solidFill>
                  <a:srgbClr val="FF0000"/>
                </a:solidFill>
              </a:rPr>
              <a:t>min { 6+0, 3+2,3+20} = </a:t>
            </a:r>
            <a:r>
              <a:rPr lang="en-US" sz="2800" dirty="0">
                <a:solidFill>
                  <a:srgbClr val="FF0000"/>
                </a:solidFill>
                <a:highlight>
                  <a:srgbClr val="FFFF00"/>
                </a:highlight>
              </a:rPr>
              <a:t>5</a:t>
            </a:r>
          </a:p>
          <a:p>
            <a:pPr marL="0" indent="0">
              <a:buNone/>
            </a:pPr>
            <a:endParaRPr lang="en-US" sz="3800" dirty="0"/>
          </a:p>
        </p:txBody>
      </p:sp>
      <p:graphicFrame>
        <p:nvGraphicFramePr>
          <p:cNvPr id="8" name="Content Placeholder 3">
            <a:extLst>
              <a:ext uri="{FF2B5EF4-FFF2-40B4-BE49-F238E27FC236}">
                <a16:creationId xmlns:a16="http://schemas.microsoft.com/office/drawing/2014/main" id="{E7D526EA-445E-42BB-9083-69BFA7326586}"/>
              </a:ext>
            </a:extLst>
          </p:cNvPr>
          <p:cNvGraphicFramePr>
            <a:graphicFrameLocks/>
          </p:cNvGraphicFramePr>
          <p:nvPr>
            <p:extLst>
              <p:ext uri="{D42A27DB-BD31-4B8C-83A1-F6EECF244321}">
                <p14:modId xmlns:p14="http://schemas.microsoft.com/office/powerpoint/2010/main" val="1226947191"/>
              </p:ext>
            </p:extLst>
          </p:nvPr>
        </p:nvGraphicFramePr>
        <p:xfrm>
          <a:off x="7259216" y="99077"/>
          <a:ext cx="4757055" cy="2103120"/>
        </p:xfrm>
        <a:graphic>
          <a:graphicData uri="http://schemas.openxmlformats.org/drawingml/2006/table">
            <a:tbl>
              <a:tblPr firstRow="1" bandRow="1">
                <a:tableStyleId>{5C22544A-7EE6-4342-B048-85BDC9FD1C3A}</a:tableStyleId>
              </a:tblPr>
              <a:tblGrid>
                <a:gridCol w="951411">
                  <a:extLst>
                    <a:ext uri="{9D8B030D-6E8A-4147-A177-3AD203B41FA5}">
                      <a16:colId xmlns:a16="http://schemas.microsoft.com/office/drawing/2014/main" val="1890529532"/>
                    </a:ext>
                  </a:extLst>
                </a:gridCol>
                <a:gridCol w="951411">
                  <a:extLst>
                    <a:ext uri="{9D8B030D-6E8A-4147-A177-3AD203B41FA5}">
                      <a16:colId xmlns:a16="http://schemas.microsoft.com/office/drawing/2014/main" val="1318597073"/>
                    </a:ext>
                  </a:extLst>
                </a:gridCol>
                <a:gridCol w="951411">
                  <a:extLst>
                    <a:ext uri="{9D8B030D-6E8A-4147-A177-3AD203B41FA5}">
                      <a16:colId xmlns:a16="http://schemas.microsoft.com/office/drawing/2014/main" val="2780455218"/>
                    </a:ext>
                  </a:extLst>
                </a:gridCol>
                <a:gridCol w="951411">
                  <a:extLst>
                    <a:ext uri="{9D8B030D-6E8A-4147-A177-3AD203B41FA5}">
                      <a16:colId xmlns:a16="http://schemas.microsoft.com/office/drawing/2014/main" val="1589761963"/>
                    </a:ext>
                  </a:extLst>
                </a:gridCol>
                <a:gridCol w="951411">
                  <a:extLst>
                    <a:ext uri="{9D8B030D-6E8A-4147-A177-3AD203B41FA5}">
                      <a16:colId xmlns:a16="http://schemas.microsoft.com/office/drawing/2014/main" val="4013237282"/>
                    </a:ext>
                  </a:extLst>
                </a:gridCol>
              </a:tblGrid>
              <a:tr h="617721">
                <a:tc>
                  <a:txBody>
                    <a:bodyPr/>
                    <a:lstStyle/>
                    <a:p>
                      <a:endParaRPr lang="en-SG" dirty="0"/>
                    </a:p>
                  </a:txBody>
                  <a:tcPr/>
                </a:tc>
                <a:tc>
                  <a:txBody>
                    <a:bodyPr/>
                    <a:lstStyle/>
                    <a:p>
                      <a:r>
                        <a:rPr lang="en-US" dirty="0"/>
                        <a:t>Cost to w</a:t>
                      </a:r>
                      <a:endParaRPr lang="en-SG" dirty="0"/>
                    </a:p>
                  </a:txBody>
                  <a:tcPr/>
                </a:tc>
                <a:tc>
                  <a:txBody>
                    <a:bodyPr/>
                    <a:lstStyle/>
                    <a:p>
                      <a:r>
                        <a:rPr lang="en-US" dirty="0"/>
                        <a:t>Cost to x</a:t>
                      </a:r>
                      <a:endParaRPr lang="en-SG" dirty="0"/>
                    </a:p>
                  </a:txBody>
                  <a:tcPr/>
                </a:tc>
                <a:tc>
                  <a:txBody>
                    <a:bodyPr/>
                    <a:lstStyle/>
                    <a:p>
                      <a:r>
                        <a:rPr lang="en-US" dirty="0"/>
                        <a:t>Cost to y</a:t>
                      </a:r>
                      <a:endParaRPr lang="en-SG" dirty="0"/>
                    </a:p>
                  </a:txBody>
                  <a:tcPr/>
                </a:tc>
                <a:tc>
                  <a:txBody>
                    <a:bodyPr/>
                    <a:lstStyle/>
                    <a:p>
                      <a:r>
                        <a:rPr lang="en-US" dirty="0"/>
                        <a:t>Cost to z</a:t>
                      </a:r>
                      <a:endParaRPr lang="en-SG" dirty="0"/>
                    </a:p>
                  </a:txBody>
                  <a:tcPr/>
                </a:tc>
                <a:extLst>
                  <a:ext uri="{0D108BD9-81ED-4DB2-BD59-A6C34878D82A}">
                    <a16:rowId xmlns:a16="http://schemas.microsoft.com/office/drawing/2014/main" val="1368501103"/>
                  </a:ext>
                </a:extLst>
              </a:tr>
              <a:tr h="361129">
                <a:tc>
                  <a:txBody>
                    <a:bodyPr/>
                    <a:lstStyle/>
                    <a:p>
                      <a:r>
                        <a:rPr lang="en-US" dirty="0"/>
                        <a:t>From x</a:t>
                      </a:r>
                      <a:endParaRPr lang="en-SG" dirty="0"/>
                    </a:p>
                  </a:txBody>
                  <a:tcPr/>
                </a:tc>
                <a:tc>
                  <a:txBody>
                    <a:bodyPr/>
                    <a:lstStyle/>
                    <a:p>
                      <a:r>
                        <a:rPr lang="en-US" dirty="0"/>
                        <a:t>3</a:t>
                      </a:r>
                      <a:endParaRPr lang="en-SG" dirty="0"/>
                    </a:p>
                  </a:txBody>
                  <a:tcPr/>
                </a:tc>
                <a:tc>
                  <a:txBody>
                    <a:bodyPr/>
                    <a:lstStyle/>
                    <a:p>
                      <a:r>
                        <a:rPr lang="en-US" dirty="0"/>
                        <a:t>0</a:t>
                      </a:r>
                      <a:endParaRPr lang="en-SG" dirty="0"/>
                    </a:p>
                  </a:txBody>
                  <a:tcPr/>
                </a:tc>
                <a:tc>
                  <a:txBody>
                    <a:bodyPr/>
                    <a:lstStyle/>
                    <a:p>
                      <a:r>
                        <a:rPr lang="en-US" dirty="0"/>
                        <a:t>3</a:t>
                      </a:r>
                      <a:endParaRPr lang="en-SG" dirty="0"/>
                    </a:p>
                  </a:txBody>
                  <a:tcPr/>
                </a:tc>
                <a:tc>
                  <a:txBody>
                    <a:bodyPr/>
                    <a:lstStyle/>
                    <a:p>
                      <a:r>
                        <a:rPr lang="en-US" dirty="0">
                          <a:highlight>
                            <a:srgbClr val="FFFF00"/>
                          </a:highlight>
                        </a:rPr>
                        <a:t>6</a:t>
                      </a:r>
                      <a:endParaRPr lang="en-SG" dirty="0">
                        <a:highlight>
                          <a:srgbClr val="FFFF00"/>
                        </a:highlight>
                      </a:endParaRPr>
                    </a:p>
                  </a:txBody>
                  <a:tcPr/>
                </a:tc>
                <a:extLst>
                  <a:ext uri="{0D108BD9-81ED-4DB2-BD59-A6C34878D82A}">
                    <a16:rowId xmlns:a16="http://schemas.microsoft.com/office/drawing/2014/main" val="1935802253"/>
                  </a:ext>
                </a:extLst>
              </a:tr>
              <a:tr h="361129">
                <a:tc>
                  <a:txBody>
                    <a:bodyPr/>
                    <a:lstStyle/>
                    <a:p>
                      <a:r>
                        <a:rPr lang="en-US" dirty="0"/>
                        <a:t>From y</a:t>
                      </a:r>
                      <a:endParaRPr lang="en-SG" dirty="0"/>
                    </a:p>
                  </a:txBody>
                  <a:tcPr/>
                </a:tc>
                <a:tc>
                  <a:txBody>
                    <a:bodyPr/>
                    <a:lstStyle/>
                    <a:p>
                      <a:r>
                        <a:rPr lang="en-US" dirty="0"/>
                        <a:t>7</a:t>
                      </a:r>
                      <a:endParaRPr lang="en-SG" dirty="0"/>
                    </a:p>
                  </a:txBody>
                  <a:tcPr/>
                </a:tc>
                <a:tc>
                  <a:txBody>
                    <a:bodyPr/>
                    <a:lstStyle/>
                    <a:p>
                      <a:r>
                        <a:rPr lang="en-US" dirty="0"/>
                        <a:t>3</a:t>
                      </a:r>
                      <a:endParaRPr lang="en-SG" dirty="0"/>
                    </a:p>
                  </a:txBody>
                  <a:tcPr/>
                </a:tc>
                <a:tc>
                  <a:txBody>
                    <a:bodyPr/>
                    <a:lstStyle/>
                    <a:p>
                      <a:r>
                        <a:rPr lang="en-US" dirty="0">
                          <a:solidFill>
                            <a:schemeClr val="accent1"/>
                          </a:solidFill>
                        </a:rPr>
                        <a:t>0</a:t>
                      </a:r>
                      <a:endParaRPr lang="en-SG" dirty="0">
                        <a:solidFill>
                          <a:schemeClr val="accent1"/>
                        </a:solidFill>
                      </a:endParaRPr>
                    </a:p>
                  </a:txBody>
                  <a:tcPr/>
                </a:tc>
                <a:tc>
                  <a:txBody>
                    <a:bodyPr/>
                    <a:lstStyle/>
                    <a:p>
                      <a:r>
                        <a:rPr lang="en-US" dirty="0"/>
                        <a:t>2</a:t>
                      </a:r>
                      <a:endParaRPr lang="en-SG" dirty="0"/>
                    </a:p>
                  </a:txBody>
                  <a:tcPr/>
                </a:tc>
                <a:extLst>
                  <a:ext uri="{0D108BD9-81ED-4DB2-BD59-A6C34878D82A}">
                    <a16:rowId xmlns:a16="http://schemas.microsoft.com/office/drawing/2014/main" val="1328359868"/>
                  </a:ext>
                </a:extLst>
              </a:tr>
              <a:tr h="361129">
                <a:tc>
                  <a:txBody>
                    <a:bodyPr/>
                    <a:lstStyle/>
                    <a:p>
                      <a:r>
                        <a:rPr lang="en-US" dirty="0"/>
                        <a:t>From z</a:t>
                      </a:r>
                      <a:endParaRPr lang="en-SG" dirty="0"/>
                    </a:p>
                  </a:txBody>
                  <a:tcPr/>
                </a:tc>
                <a:tc>
                  <a:txBody>
                    <a:bodyPr/>
                    <a:lstStyle/>
                    <a:p>
                      <a:r>
                        <a:rPr lang="en-US" dirty="0"/>
                        <a:t>20</a:t>
                      </a:r>
                      <a:endParaRPr lang="en-SG" dirty="0"/>
                    </a:p>
                  </a:txBody>
                  <a:tcPr/>
                </a:tc>
                <a:tc>
                  <a:txBody>
                    <a:bodyPr/>
                    <a:lstStyle/>
                    <a:p>
                      <a:r>
                        <a:rPr lang="en-US" dirty="0"/>
                        <a:t>6</a:t>
                      </a:r>
                      <a:endParaRPr lang="en-SG" dirty="0"/>
                    </a:p>
                  </a:txBody>
                  <a:tcPr/>
                </a:tc>
                <a:tc>
                  <a:txBody>
                    <a:bodyPr/>
                    <a:lstStyle/>
                    <a:p>
                      <a:r>
                        <a:rPr lang="en-US" dirty="0">
                          <a:solidFill>
                            <a:schemeClr val="accent6"/>
                          </a:solidFill>
                        </a:rPr>
                        <a:t>2</a:t>
                      </a:r>
                      <a:endParaRPr lang="en-SG" dirty="0">
                        <a:solidFill>
                          <a:schemeClr val="accent6"/>
                        </a:solidFill>
                      </a:endParaRPr>
                    </a:p>
                  </a:txBody>
                  <a:tcPr/>
                </a:tc>
                <a:tc>
                  <a:txBody>
                    <a:bodyPr/>
                    <a:lstStyle/>
                    <a:p>
                      <a:r>
                        <a:rPr lang="en-US" dirty="0"/>
                        <a:t>0</a:t>
                      </a:r>
                      <a:endParaRPr lang="en-SG" dirty="0"/>
                    </a:p>
                  </a:txBody>
                  <a:tcPr/>
                </a:tc>
                <a:extLst>
                  <a:ext uri="{0D108BD9-81ED-4DB2-BD59-A6C34878D82A}">
                    <a16:rowId xmlns:a16="http://schemas.microsoft.com/office/drawing/2014/main" val="2736767771"/>
                  </a:ext>
                </a:extLst>
              </a:tr>
              <a:tr h="361129">
                <a:tc>
                  <a:txBody>
                    <a:bodyPr/>
                    <a:lstStyle/>
                    <a:p>
                      <a:r>
                        <a:rPr lang="en-US" dirty="0"/>
                        <a:t>From w</a:t>
                      </a:r>
                      <a:endParaRPr lang="en-SG" dirty="0"/>
                    </a:p>
                  </a:txBody>
                  <a:tcPr/>
                </a:tc>
                <a:tc>
                  <a:txBody>
                    <a:bodyPr/>
                    <a:lstStyle/>
                    <a:p>
                      <a:r>
                        <a:rPr lang="en-US" dirty="0"/>
                        <a:t>0</a:t>
                      </a:r>
                      <a:endParaRPr lang="en-SG" dirty="0"/>
                    </a:p>
                  </a:txBody>
                  <a:tcPr/>
                </a:tc>
                <a:tc>
                  <a:txBody>
                    <a:bodyPr/>
                    <a:lstStyle/>
                    <a:p>
                      <a:r>
                        <a:rPr lang="en-US" dirty="0"/>
                        <a:t>3</a:t>
                      </a:r>
                      <a:endParaRPr lang="en-SG" dirty="0"/>
                    </a:p>
                  </a:txBody>
                  <a:tcPr/>
                </a:tc>
                <a:tc>
                  <a:txBody>
                    <a:bodyPr/>
                    <a:lstStyle/>
                    <a:p>
                      <a:r>
                        <a:rPr lang="en-US" dirty="0">
                          <a:solidFill>
                            <a:schemeClr val="accent2"/>
                          </a:solidFill>
                        </a:rPr>
                        <a:t>7</a:t>
                      </a:r>
                      <a:endParaRPr lang="en-SG" dirty="0">
                        <a:solidFill>
                          <a:schemeClr val="accent2"/>
                        </a:solidFill>
                      </a:endParaRPr>
                    </a:p>
                  </a:txBody>
                  <a:tcPr/>
                </a:tc>
                <a:tc>
                  <a:txBody>
                    <a:bodyPr/>
                    <a:lstStyle/>
                    <a:p>
                      <a:r>
                        <a:rPr lang="en-US" dirty="0"/>
                        <a:t>20</a:t>
                      </a:r>
                      <a:endParaRPr lang="en-SG" dirty="0"/>
                    </a:p>
                  </a:txBody>
                  <a:tcPr/>
                </a:tc>
                <a:extLst>
                  <a:ext uri="{0D108BD9-81ED-4DB2-BD59-A6C34878D82A}">
                    <a16:rowId xmlns:a16="http://schemas.microsoft.com/office/drawing/2014/main" val="3009468194"/>
                  </a:ext>
                </a:extLst>
              </a:tr>
            </a:tbl>
          </a:graphicData>
        </a:graphic>
      </p:graphicFrame>
    </p:spTree>
    <p:extLst>
      <p:ext uri="{BB962C8B-B14F-4D97-AF65-F5344CB8AC3E}">
        <p14:creationId xmlns:p14="http://schemas.microsoft.com/office/powerpoint/2010/main" val="64482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22C3-FC27-452A-A3AE-87EC85863AA8}"/>
              </a:ext>
            </a:extLst>
          </p:cNvPr>
          <p:cNvSpPr>
            <a:spLocks noGrp="1"/>
          </p:cNvSpPr>
          <p:nvPr>
            <p:ph type="title"/>
          </p:nvPr>
        </p:nvSpPr>
        <p:spPr>
          <a:xfrm>
            <a:off x="838200" y="365125"/>
            <a:ext cx="10515600" cy="915035"/>
          </a:xfrm>
        </p:spPr>
        <p:txBody>
          <a:bodyPr/>
          <a:lstStyle/>
          <a:p>
            <a:r>
              <a:rPr lang="en-SG" dirty="0"/>
              <a:t>Recap</a:t>
            </a:r>
          </a:p>
        </p:txBody>
      </p:sp>
      <p:sp>
        <p:nvSpPr>
          <p:cNvPr id="3" name="Content Placeholder 2">
            <a:extLst>
              <a:ext uri="{FF2B5EF4-FFF2-40B4-BE49-F238E27FC236}">
                <a16:creationId xmlns:a16="http://schemas.microsoft.com/office/drawing/2014/main" id="{2384EDD5-7763-472A-B70D-BDF7738C5159}"/>
              </a:ext>
            </a:extLst>
          </p:cNvPr>
          <p:cNvSpPr>
            <a:spLocks noGrp="1"/>
          </p:cNvSpPr>
          <p:nvPr>
            <p:ph idx="1"/>
          </p:nvPr>
        </p:nvSpPr>
        <p:spPr>
          <a:xfrm>
            <a:off x="838200" y="1280160"/>
            <a:ext cx="10515600" cy="4734559"/>
          </a:xfrm>
        </p:spPr>
        <p:txBody>
          <a:bodyPr/>
          <a:lstStyle/>
          <a:p>
            <a:pPr marL="0" indent="0">
              <a:buNone/>
            </a:pPr>
            <a:r>
              <a:rPr lang="en-SG" b="1" dirty="0"/>
              <a:t>Network Address Translation (NAT)</a:t>
            </a:r>
          </a:p>
          <a:p>
            <a:r>
              <a:rPr lang="en-SG" dirty="0"/>
              <a:t>Each interface in local network has IP address in reserved range</a:t>
            </a:r>
          </a:p>
          <a:p>
            <a:pPr lvl="1"/>
            <a:r>
              <a:rPr lang="en-US" sz="2000" dirty="0">
                <a:highlight>
                  <a:srgbClr val="FFFF00"/>
                </a:highlight>
              </a:rPr>
              <a:t>10.0.0.0/8</a:t>
            </a:r>
            <a:r>
              <a:rPr lang="en-US" sz="2000" dirty="0"/>
              <a:t> </a:t>
            </a:r>
            <a:r>
              <a:rPr lang="en-US" sz="2000" dirty="0">
                <a:sym typeface="Wingdings" pitchFamily="2" charset="2"/>
              </a:rPr>
              <a:t> </a:t>
            </a:r>
            <a:r>
              <a:rPr lang="en-US" sz="2000" dirty="0"/>
              <a:t>10.0.0.0 to 10.255.255.255</a:t>
            </a:r>
          </a:p>
          <a:p>
            <a:pPr lvl="1"/>
            <a:r>
              <a:rPr lang="en-US" sz="2000" dirty="0">
                <a:highlight>
                  <a:srgbClr val="FFFF00"/>
                </a:highlight>
              </a:rPr>
              <a:t>172.16.0.0/12</a:t>
            </a:r>
            <a:r>
              <a:rPr lang="en-US" sz="2000" dirty="0"/>
              <a:t> </a:t>
            </a:r>
            <a:r>
              <a:rPr lang="en-US" sz="2000" dirty="0">
                <a:sym typeface="Wingdings" pitchFamily="2" charset="2"/>
              </a:rPr>
              <a:t></a:t>
            </a:r>
            <a:r>
              <a:rPr lang="en-US" sz="2000" dirty="0"/>
              <a:t> 172.16.0.0 to 172.31.255.255</a:t>
            </a:r>
          </a:p>
          <a:p>
            <a:pPr lvl="1"/>
            <a:r>
              <a:rPr lang="en-US" sz="2000" dirty="0">
                <a:highlight>
                  <a:srgbClr val="FFFF00"/>
                </a:highlight>
              </a:rPr>
              <a:t>192.168.0.0/16</a:t>
            </a:r>
            <a:r>
              <a:rPr lang="en-US" sz="2000" dirty="0"/>
              <a:t> </a:t>
            </a:r>
            <a:r>
              <a:rPr lang="en-US" sz="2000" dirty="0">
                <a:sym typeface="Wingdings" pitchFamily="2" charset="2"/>
              </a:rPr>
              <a:t> </a:t>
            </a:r>
            <a:r>
              <a:rPr lang="en-US" sz="2000" dirty="0"/>
              <a:t>192.168.0 0 to 192.168.255.255</a:t>
            </a:r>
          </a:p>
          <a:p>
            <a:r>
              <a:rPr lang="en-SG" dirty="0"/>
              <a:t>Router maintains one external IP address</a:t>
            </a:r>
          </a:p>
          <a:p>
            <a:pPr lvl="1"/>
            <a:r>
              <a:rPr lang="en-SG" dirty="0"/>
              <a:t>Each local IP/port is mapped to an external port</a:t>
            </a:r>
          </a:p>
          <a:p>
            <a:pPr lvl="1"/>
            <a:r>
              <a:rPr lang="en-SG" dirty="0"/>
              <a:t>Different hosts on same local network have same external IP address</a:t>
            </a:r>
          </a:p>
          <a:p>
            <a:pPr lvl="1"/>
            <a:r>
              <a:rPr lang="en-SG" dirty="0"/>
              <a:t>Router needs to store NAT table in memory</a:t>
            </a:r>
          </a:p>
        </p:txBody>
      </p:sp>
      <p:pic>
        <p:nvPicPr>
          <p:cNvPr id="6" name="Picture 5">
            <a:extLst>
              <a:ext uri="{FF2B5EF4-FFF2-40B4-BE49-F238E27FC236}">
                <a16:creationId xmlns:a16="http://schemas.microsoft.com/office/drawing/2014/main" id="{F9BC39B0-2005-463A-B125-7615944514B2}"/>
              </a:ext>
            </a:extLst>
          </p:cNvPr>
          <p:cNvPicPr>
            <a:picLocks noChangeAspect="1"/>
          </p:cNvPicPr>
          <p:nvPr/>
        </p:nvPicPr>
        <p:blipFill>
          <a:blip r:embed="rId3"/>
          <a:stretch>
            <a:fillRect/>
          </a:stretch>
        </p:blipFill>
        <p:spPr>
          <a:xfrm>
            <a:off x="3119437" y="5023167"/>
            <a:ext cx="5953125" cy="1647825"/>
          </a:xfrm>
          <a:prstGeom prst="rect">
            <a:avLst/>
          </a:prstGeom>
        </p:spPr>
      </p:pic>
    </p:spTree>
    <p:extLst>
      <p:ext uri="{BB962C8B-B14F-4D97-AF65-F5344CB8AC3E}">
        <p14:creationId xmlns:p14="http://schemas.microsoft.com/office/powerpoint/2010/main" val="1183248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A477-F3C4-40FE-81EC-D55641D38326}"/>
              </a:ext>
            </a:extLst>
          </p:cNvPr>
          <p:cNvSpPr>
            <a:spLocks noGrp="1"/>
          </p:cNvSpPr>
          <p:nvPr>
            <p:ph type="title"/>
          </p:nvPr>
        </p:nvSpPr>
        <p:spPr/>
        <p:txBody>
          <a:bodyPr/>
          <a:lstStyle/>
          <a:p>
            <a:r>
              <a:rPr lang="en-US" dirty="0"/>
              <a:t>Node x after updating</a:t>
            </a:r>
            <a:endParaRPr lang="en-SG" dirty="0"/>
          </a:p>
        </p:txBody>
      </p:sp>
      <p:graphicFrame>
        <p:nvGraphicFramePr>
          <p:cNvPr id="4" name="Content Placeholder 3">
            <a:extLst>
              <a:ext uri="{FF2B5EF4-FFF2-40B4-BE49-F238E27FC236}">
                <a16:creationId xmlns:a16="http://schemas.microsoft.com/office/drawing/2014/main" id="{F3557768-F199-4495-B33F-16B649ED9CE2}"/>
              </a:ext>
            </a:extLst>
          </p:cNvPr>
          <p:cNvGraphicFramePr>
            <a:graphicFrameLocks noGrp="1"/>
          </p:cNvGraphicFramePr>
          <p:nvPr>
            <p:ph idx="1"/>
          </p:nvPr>
        </p:nvGraphicFramePr>
        <p:xfrm>
          <a:off x="959498" y="2138289"/>
          <a:ext cx="10515600" cy="377014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890529532"/>
                    </a:ext>
                  </a:extLst>
                </a:gridCol>
                <a:gridCol w="2103120">
                  <a:extLst>
                    <a:ext uri="{9D8B030D-6E8A-4147-A177-3AD203B41FA5}">
                      <a16:colId xmlns:a16="http://schemas.microsoft.com/office/drawing/2014/main" val="1318597073"/>
                    </a:ext>
                  </a:extLst>
                </a:gridCol>
                <a:gridCol w="2103120">
                  <a:extLst>
                    <a:ext uri="{9D8B030D-6E8A-4147-A177-3AD203B41FA5}">
                      <a16:colId xmlns:a16="http://schemas.microsoft.com/office/drawing/2014/main" val="2780455218"/>
                    </a:ext>
                  </a:extLst>
                </a:gridCol>
                <a:gridCol w="2103120">
                  <a:extLst>
                    <a:ext uri="{9D8B030D-6E8A-4147-A177-3AD203B41FA5}">
                      <a16:colId xmlns:a16="http://schemas.microsoft.com/office/drawing/2014/main" val="1589761963"/>
                    </a:ext>
                  </a:extLst>
                </a:gridCol>
                <a:gridCol w="2103120">
                  <a:extLst>
                    <a:ext uri="{9D8B030D-6E8A-4147-A177-3AD203B41FA5}">
                      <a16:colId xmlns:a16="http://schemas.microsoft.com/office/drawing/2014/main" val="4013237282"/>
                    </a:ext>
                  </a:extLst>
                </a:gridCol>
              </a:tblGrid>
              <a:tr h="745742">
                <a:tc>
                  <a:txBody>
                    <a:bodyPr/>
                    <a:lstStyle/>
                    <a:p>
                      <a:endParaRPr lang="en-SG" dirty="0"/>
                    </a:p>
                  </a:txBody>
                  <a:tcPr/>
                </a:tc>
                <a:tc>
                  <a:txBody>
                    <a:bodyPr/>
                    <a:lstStyle/>
                    <a:p>
                      <a:r>
                        <a:rPr lang="en-US" dirty="0"/>
                        <a:t>Cost to w</a:t>
                      </a:r>
                      <a:endParaRPr lang="en-SG" dirty="0"/>
                    </a:p>
                  </a:txBody>
                  <a:tcPr/>
                </a:tc>
                <a:tc>
                  <a:txBody>
                    <a:bodyPr/>
                    <a:lstStyle/>
                    <a:p>
                      <a:r>
                        <a:rPr lang="en-US" dirty="0"/>
                        <a:t>Cost to x</a:t>
                      </a:r>
                      <a:endParaRPr lang="en-SG" dirty="0"/>
                    </a:p>
                  </a:txBody>
                  <a:tcPr/>
                </a:tc>
                <a:tc>
                  <a:txBody>
                    <a:bodyPr/>
                    <a:lstStyle/>
                    <a:p>
                      <a:r>
                        <a:rPr lang="en-US" dirty="0"/>
                        <a:t>Cost to y</a:t>
                      </a:r>
                      <a:endParaRPr lang="en-SG" dirty="0"/>
                    </a:p>
                  </a:txBody>
                  <a:tcPr/>
                </a:tc>
                <a:tc>
                  <a:txBody>
                    <a:bodyPr/>
                    <a:lstStyle/>
                    <a:p>
                      <a:r>
                        <a:rPr lang="en-US" dirty="0"/>
                        <a:t>Cost to z</a:t>
                      </a:r>
                      <a:endParaRPr lang="en-SG" dirty="0"/>
                    </a:p>
                  </a:txBody>
                  <a:tcPr/>
                </a:tc>
                <a:extLst>
                  <a:ext uri="{0D108BD9-81ED-4DB2-BD59-A6C34878D82A}">
                    <a16:rowId xmlns:a16="http://schemas.microsoft.com/office/drawing/2014/main" val="1368501103"/>
                  </a:ext>
                </a:extLst>
              </a:tr>
              <a:tr h="756100">
                <a:tc>
                  <a:txBody>
                    <a:bodyPr/>
                    <a:lstStyle/>
                    <a:p>
                      <a:r>
                        <a:rPr lang="en-US" dirty="0"/>
                        <a:t>From x</a:t>
                      </a:r>
                      <a:endParaRPr lang="en-SG" dirty="0"/>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rgbClr val="FF0000"/>
                          </a:solidFill>
                        </a:rPr>
                        <a:t>5</a:t>
                      </a:r>
                      <a:endParaRPr lang="en-SG" dirty="0">
                        <a:solidFill>
                          <a:srgbClr val="FF0000"/>
                        </a:solidFill>
                      </a:endParaRPr>
                    </a:p>
                  </a:txBody>
                  <a:tcPr/>
                </a:tc>
                <a:extLst>
                  <a:ext uri="{0D108BD9-81ED-4DB2-BD59-A6C34878D82A}">
                    <a16:rowId xmlns:a16="http://schemas.microsoft.com/office/drawing/2014/main" val="1935802253"/>
                  </a:ext>
                </a:extLst>
              </a:tr>
              <a:tr h="756100">
                <a:tc>
                  <a:txBody>
                    <a:bodyPr/>
                    <a:lstStyle/>
                    <a:p>
                      <a:r>
                        <a:rPr lang="en-US" dirty="0"/>
                        <a:t>From y</a:t>
                      </a:r>
                      <a:endParaRPr lang="en-SG" dirty="0"/>
                    </a:p>
                  </a:txBody>
                  <a:tcPr/>
                </a:tc>
                <a:tc>
                  <a:txBody>
                    <a:bodyPr/>
                    <a:lstStyle/>
                    <a:p>
                      <a:r>
                        <a:rPr lang="en-US" dirty="0">
                          <a:solidFill>
                            <a:schemeClr val="tx1"/>
                          </a:solidFill>
                        </a:rPr>
                        <a:t>7</a:t>
                      </a:r>
                      <a:endParaRPr lang="en-SG" dirty="0">
                        <a:solidFill>
                          <a:schemeClr val="tx1"/>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2</a:t>
                      </a:r>
                      <a:endParaRPr lang="en-SG" dirty="0">
                        <a:solidFill>
                          <a:schemeClr val="tx1"/>
                        </a:solidFill>
                      </a:endParaRPr>
                    </a:p>
                  </a:txBody>
                  <a:tcPr/>
                </a:tc>
                <a:extLst>
                  <a:ext uri="{0D108BD9-81ED-4DB2-BD59-A6C34878D82A}">
                    <a16:rowId xmlns:a16="http://schemas.microsoft.com/office/drawing/2014/main" val="1328359868"/>
                  </a:ext>
                </a:extLst>
              </a:tr>
              <a:tr h="756100">
                <a:tc>
                  <a:txBody>
                    <a:bodyPr/>
                    <a:lstStyle/>
                    <a:p>
                      <a:r>
                        <a:rPr lang="en-US" dirty="0"/>
                        <a:t>From z</a:t>
                      </a:r>
                      <a:endParaRPr lang="en-SG" dirty="0"/>
                    </a:p>
                  </a:txBody>
                  <a:tcPr/>
                </a:tc>
                <a:tc>
                  <a:txBody>
                    <a:bodyPr/>
                    <a:lstStyle/>
                    <a:p>
                      <a:r>
                        <a:rPr lang="en-US" dirty="0">
                          <a:solidFill>
                            <a:schemeClr val="tx1"/>
                          </a:solidFill>
                        </a:rPr>
                        <a:t>20</a:t>
                      </a:r>
                      <a:endParaRPr lang="en-SG" dirty="0">
                        <a:solidFill>
                          <a:schemeClr val="tx1"/>
                        </a:solidFill>
                      </a:endParaRPr>
                    </a:p>
                  </a:txBody>
                  <a:tcPr/>
                </a:tc>
                <a:tc>
                  <a:txBody>
                    <a:bodyPr/>
                    <a:lstStyle/>
                    <a:p>
                      <a:r>
                        <a:rPr lang="en-US" dirty="0">
                          <a:solidFill>
                            <a:schemeClr val="tx1"/>
                          </a:solidFill>
                        </a:rPr>
                        <a:t>6</a:t>
                      </a:r>
                      <a:endParaRPr lang="en-SG" dirty="0">
                        <a:solidFill>
                          <a:schemeClr val="tx1"/>
                        </a:solidFill>
                      </a:endParaRPr>
                    </a:p>
                  </a:txBody>
                  <a:tcPr/>
                </a:tc>
                <a:tc>
                  <a:txBody>
                    <a:bodyPr/>
                    <a:lstStyle/>
                    <a:p>
                      <a:r>
                        <a:rPr lang="en-US" dirty="0">
                          <a:solidFill>
                            <a:schemeClr val="tx1"/>
                          </a:solidFill>
                        </a:rPr>
                        <a:t>2</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extLst>
                  <a:ext uri="{0D108BD9-81ED-4DB2-BD59-A6C34878D82A}">
                    <a16:rowId xmlns:a16="http://schemas.microsoft.com/office/drawing/2014/main" val="2736767771"/>
                  </a:ext>
                </a:extLst>
              </a:tr>
              <a:tr h="756100">
                <a:tc>
                  <a:txBody>
                    <a:bodyPr/>
                    <a:lstStyle/>
                    <a:p>
                      <a:r>
                        <a:rPr lang="en-US" dirty="0"/>
                        <a:t>From w</a:t>
                      </a:r>
                      <a:endParaRPr lang="en-SG" dirty="0"/>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7</a:t>
                      </a:r>
                      <a:endParaRPr lang="en-SG" dirty="0">
                        <a:solidFill>
                          <a:schemeClr val="tx1"/>
                        </a:solidFill>
                      </a:endParaRPr>
                    </a:p>
                  </a:txBody>
                  <a:tcPr/>
                </a:tc>
                <a:tc>
                  <a:txBody>
                    <a:bodyPr/>
                    <a:lstStyle/>
                    <a:p>
                      <a:r>
                        <a:rPr lang="en-US" dirty="0">
                          <a:solidFill>
                            <a:schemeClr val="tx1"/>
                          </a:solidFill>
                        </a:rPr>
                        <a:t>20</a:t>
                      </a:r>
                      <a:endParaRPr lang="en-SG" dirty="0">
                        <a:solidFill>
                          <a:schemeClr val="tx1"/>
                        </a:solidFill>
                      </a:endParaRPr>
                    </a:p>
                  </a:txBody>
                  <a:tcPr/>
                </a:tc>
                <a:extLst>
                  <a:ext uri="{0D108BD9-81ED-4DB2-BD59-A6C34878D82A}">
                    <a16:rowId xmlns:a16="http://schemas.microsoft.com/office/drawing/2014/main" val="3009468194"/>
                  </a:ext>
                </a:extLst>
              </a:tr>
            </a:tbl>
          </a:graphicData>
        </a:graphic>
      </p:graphicFrame>
    </p:spTree>
    <p:extLst>
      <p:ext uri="{BB962C8B-B14F-4D97-AF65-F5344CB8AC3E}">
        <p14:creationId xmlns:p14="http://schemas.microsoft.com/office/powerpoint/2010/main" val="251407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Node y</a:t>
            </a:r>
          </a:p>
        </p:txBody>
      </p:sp>
      <p:sp>
        <p:nvSpPr>
          <p:cNvPr id="3" name="Content Placeholder 2">
            <a:extLst>
              <a:ext uri="{FF2B5EF4-FFF2-40B4-BE49-F238E27FC236}">
                <a16:creationId xmlns:a16="http://schemas.microsoft.com/office/drawing/2014/main" id="{6A5D20D8-0246-4748-A957-BCD0DA5E83B8}"/>
              </a:ext>
            </a:extLst>
          </p:cNvPr>
          <p:cNvSpPr>
            <a:spLocks noGrp="1"/>
          </p:cNvSpPr>
          <p:nvPr>
            <p:ph idx="1"/>
          </p:nvPr>
        </p:nvSpPr>
        <p:spPr/>
        <p:txBody>
          <a:bodyPr/>
          <a:lstStyle/>
          <a:p>
            <a:r>
              <a:rPr lang="en-US" dirty="0" err="1">
                <a:solidFill>
                  <a:srgbClr val="FF0000"/>
                </a:solidFill>
              </a:rPr>
              <a:t>dy</a:t>
            </a:r>
            <a:r>
              <a:rPr lang="en-US" dirty="0">
                <a:solidFill>
                  <a:srgbClr val="FF0000"/>
                </a:solidFill>
              </a:rPr>
              <a:t>(y) = 0</a:t>
            </a:r>
          </a:p>
          <a:p>
            <a:r>
              <a:rPr lang="en-US" dirty="0" err="1">
                <a:solidFill>
                  <a:srgbClr val="FF0000"/>
                </a:solidFill>
              </a:rPr>
              <a:t>dy</a:t>
            </a:r>
            <a:r>
              <a:rPr lang="en-US" dirty="0">
                <a:solidFill>
                  <a:srgbClr val="FF0000"/>
                </a:solidFill>
              </a:rPr>
              <a:t>(x) = min{c(</a:t>
            </a:r>
            <a:r>
              <a:rPr lang="en-US" dirty="0" err="1">
                <a:solidFill>
                  <a:srgbClr val="FF0000"/>
                </a:solidFill>
              </a:rPr>
              <a:t>y,x</a:t>
            </a:r>
            <a:r>
              <a:rPr lang="en-US" dirty="0">
                <a:solidFill>
                  <a:srgbClr val="FF0000"/>
                </a:solidFill>
              </a:rPr>
              <a:t>)+ dx(x), c(</a:t>
            </a:r>
            <a:r>
              <a:rPr lang="en-US" dirty="0" err="1">
                <a:solidFill>
                  <a:srgbClr val="FF0000"/>
                </a:solidFill>
              </a:rPr>
              <a:t>y,w</a:t>
            </a:r>
            <a:r>
              <a:rPr lang="en-US" dirty="0">
                <a:solidFill>
                  <a:srgbClr val="FF0000"/>
                </a:solidFill>
              </a:rPr>
              <a:t>)+</a:t>
            </a:r>
            <a:r>
              <a:rPr lang="en-US" dirty="0" err="1">
                <a:solidFill>
                  <a:srgbClr val="FF0000"/>
                </a:solidFill>
              </a:rPr>
              <a:t>dw</a:t>
            </a:r>
            <a:r>
              <a:rPr lang="en-US" dirty="0">
                <a:solidFill>
                  <a:srgbClr val="FF0000"/>
                </a:solidFill>
              </a:rPr>
              <a:t>(x), c(</a:t>
            </a:r>
            <a:r>
              <a:rPr lang="en-US" dirty="0" err="1">
                <a:solidFill>
                  <a:srgbClr val="FF0000"/>
                </a:solidFill>
              </a:rPr>
              <a:t>y,z</a:t>
            </a:r>
            <a:r>
              <a:rPr lang="en-US" dirty="0">
                <a:solidFill>
                  <a:srgbClr val="FF0000"/>
                </a:solidFill>
              </a:rPr>
              <a:t>)+</a:t>
            </a:r>
            <a:r>
              <a:rPr lang="en-US" dirty="0" err="1">
                <a:solidFill>
                  <a:srgbClr val="FF0000"/>
                </a:solidFill>
              </a:rPr>
              <a:t>dz</a:t>
            </a:r>
            <a:r>
              <a:rPr lang="en-US" dirty="0">
                <a:solidFill>
                  <a:srgbClr val="FF0000"/>
                </a:solidFill>
              </a:rPr>
              <a:t>(x)}</a:t>
            </a:r>
          </a:p>
          <a:p>
            <a:pPr marL="1371600" lvl="3" indent="0">
              <a:buNone/>
            </a:pPr>
            <a:r>
              <a:rPr lang="en-US" sz="2800" dirty="0">
                <a:solidFill>
                  <a:srgbClr val="FF0000"/>
                </a:solidFill>
              </a:rPr>
              <a:t>min { 3+0, 7+3, 2+6} = 3</a:t>
            </a:r>
          </a:p>
          <a:p>
            <a:r>
              <a:rPr lang="en-US" dirty="0" err="1">
                <a:solidFill>
                  <a:srgbClr val="FF0000"/>
                </a:solidFill>
              </a:rPr>
              <a:t>dy</a:t>
            </a:r>
            <a:r>
              <a:rPr lang="en-US" dirty="0">
                <a:solidFill>
                  <a:srgbClr val="FF0000"/>
                </a:solidFill>
              </a:rPr>
              <a:t>(w) = min{c(</a:t>
            </a:r>
            <a:r>
              <a:rPr lang="en-US" dirty="0" err="1">
                <a:solidFill>
                  <a:srgbClr val="FF0000"/>
                </a:solidFill>
              </a:rPr>
              <a:t>y,w</a:t>
            </a:r>
            <a:r>
              <a:rPr lang="en-US" dirty="0">
                <a:solidFill>
                  <a:srgbClr val="FF0000"/>
                </a:solidFill>
              </a:rPr>
              <a:t>)+ </a:t>
            </a:r>
            <a:r>
              <a:rPr lang="en-US" dirty="0" err="1">
                <a:solidFill>
                  <a:srgbClr val="FF0000"/>
                </a:solidFill>
              </a:rPr>
              <a:t>dw</a:t>
            </a:r>
            <a:r>
              <a:rPr lang="en-US" dirty="0">
                <a:solidFill>
                  <a:srgbClr val="FF0000"/>
                </a:solidFill>
              </a:rPr>
              <a:t>(w), c(</a:t>
            </a:r>
            <a:r>
              <a:rPr lang="en-US" dirty="0" err="1">
                <a:solidFill>
                  <a:srgbClr val="FF0000"/>
                </a:solidFill>
              </a:rPr>
              <a:t>y,x</a:t>
            </a:r>
            <a:r>
              <a:rPr lang="en-US" dirty="0">
                <a:solidFill>
                  <a:srgbClr val="FF0000"/>
                </a:solidFill>
              </a:rPr>
              <a:t>)+dx(w), c(</a:t>
            </a:r>
            <a:r>
              <a:rPr lang="en-US" dirty="0" err="1">
                <a:solidFill>
                  <a:srgbClr val="FF0000"/>
                </a:solidFill>
              </a:rPr>
              <a:t>y,z</a:t>
            </a:r>
            <a:r>
              <a:rPr lang="en-US" dirty="0">
                <a:solidFill>
                  <a:srgbClr val="FF0000"/>
                </a:solidFill>
              </a:rPr>
              <a:t>)+</a:t>
            </a:r>
            <a:r>
              <a:rPr lang="en-US" dirty="0" err="1">
                <a:solidFill>
                  <a:srgbClr val="FF0000"/>
                </a:solidFill>
              </a:rPr>
              <a:t>dz</a:t>
            </a:r>
            <a:r>
              <a:rPr lang="en-US" dirty="0">
                <a:solidFill>
                  <a:srgbClr val="FF0000"/>
                </a:solidFill>
              </a:rPr>
              <a:t>(w)}</a:t>
            </a:r>
          </a:p>
          <a:p>
            <a:pPr marL="1371600" lvl="3" indent="0">
              <a:buNone/>
            </a:pPr>
            <a:r>
              <a:rPr lang="en-US" sz="2800" dirty="0">
                <a:solidFill>
                  <a:srgbClr val="FF0000"/>
                </a:solidFill>
              </a:rPr>
              <a:t>min { 7+0, 3+3, 6+20} = </a:t>
            </a:r>
            <a:r>
              <a:rPr lang="en-US" sz="2800" dirty="0">
                <a:solidFill>
                  <a:srgbClr val="FF0000"/>
                </a:solidFill>
                <a:highlight>
                  <a:srgbClr val="FFFF00"/>
                </a:highlight>
              </a:rPr>
              <a:t>6</a:t>
            </a:r>
          </a:p>
          <a:p>
            <a:r>
              <a:rPr lang="en-US" dirty="0" err="1">
                <a:solidFill>
                  <a:srgbClr val="FF0000"/>
                </a:solidFill>
              </a:rPr>
              <a:t>dy</a:t>
            </a:r>
            <a:r>
              <a:rPr lang="en-US" dirty="0">
                <a:solidFill>
                  <a:srgbClr val="FF0000"/>
                </a:solidFill>
              </a:rPr>
              <a:t>(z) = min{c(</a:t>
            </a:r>
            <a:r>
              <a:rPr lang="en-US" dirty="0" err="1">
                <a:solidFill>
                  <a:srgbClr val="FF0000"/>
                </a:solidFill>
              </a:rPr>
              <a:t>y,z</a:t>
            </a:r>
            <a:r>
              <a:rPr lang="en-US" dirty="0">
                <a:solidFill>
                  <a:srgbClr val="FF0000"/>
                </a:solidFill>
              </a:rPr>
              <a:t>)+ </a:t>
            </a:r>
            <a:r>
              <a:rPr lang="en-US" dirty="0" err="1">
                <a:solidFill>
                  <a:srgbClr val="FF0000"/>
                </a:solidFill>
              </a:rPr>
              <a:t>dz</a:t>
            </a:r>
            <a:r>
              <a:rPr lang="en-US" dirty="0">
                <a:solidFill>
                  <a:srgbClr val="FF0000"/>
                </a:solidFill>
              </a:rPr>
              <a:t>(z), c(</a:t>
            </a:r>
            <a:r>
              <a:rPr lang="en-US" dirty="0" err="1">
                <a:solidFill>
                  <a:srgbClr val="FF0000"/>
                </a:solidFill>
              </a:rPr>
              <a:t>y,x</a:t>
            </a:r>
            <a:r>
              <a:rPr lang="en-US" dirty="0">
                <a:solidFill>
                  <a:srgbClr val="FF0000"/>
                </a:solidFill>
              </a:rPr>
              <a:t>)+dx(z), c(</a:t>
            </a:r>
            <a:r>
              <a:rPr lang="en-US" dirty="0" err="1">
                <a:solidFill>
                  <a:srgbClr val="FF0000"/>
                </a:solidFill>
              </a:rPr>
              <a:t>y,w</a:t>
            </a:r>
            <a:r>
              <a:rPr lang="en-US" dirty="0">
                <a:solidFill>
                  <a:srgbClr val="FF0000"/>
                </a:solidFill>
              </a:rPr>
              <a:t>)+</a:t>
            </a:r>
            <a:r>
              <a:rPr lang="en-US" dirty="0" err="1">
                <a:solidFill>
                  <a:srgbClr val="FF0000"/>
                </a:solidFill>
              </a:rPr>
              <a:t>dw</a:t>
            </a:r>
            <a:r>
              <a:rPr lang="en-US" dirty="0">
                <a:solidFill>
                  <a:srgbClr val="FF0000"/>
                </a:solidFill>
              </a:rPr>
              <a:t>(z)}</a:t>
            </a:r>
          </a:p>
          <a:p>
            <a:pPr marL="1371600" lvl="3" indent="0">
              <a:buNone/>
            </a:pPr>
            <a:r>
              <a:rPr lang="en-US" sz="2800" dirty="0">
                <a:solidFill>
                  <a:srgbClr val="FF0000"/>
                </a:solidFill>
              </a:rPr>
              <a:t>min { 2+0, 3+6, 7+20} = 2</a:t>
            </a:r>
          </a:p>
          <a:p>
            <a:pPr marL="0" indent="0">
              <a:buNone/>
            </a:pPr>
            <a:endParaRPr lang="en-US" sz="3800" dirty="0"/>
          </a:p>
        </p:txBody>
      </p:sp>
      <p:graphicFrame>
        <p:nvGraphicFramePr>
          <p:cNvPr id="4" name="Content Placeholder 3">
            <a:extLst>
              <a:ext uri="{FF2B5EF4-FFF2-40B4-BE49-F238E27FC236}">
                <a16:creationId xmlns:a16="http://schemas.microsoft.com/office/drawing/2014/main" id="{044C1274-7D3E-4FA2-A9CE-C0AC5E114E3F}"/>
              </a:ext>
            </a:extLst>
          </p:cNvPr>
          <p:cNvGraphicFramePr>
            <a:graphicFrameLocks/>
          </p:cNvGraphicFramePr>
          <p:nvPr>
            <p:extLst>
              <p:ext uri="{D42A27DB-BD31-4B8C-83A1-F6EECF244321}">
                <p14:modId xmlns:p14="http://schemas.microsoft.com/office/powerpoint/2010/main" val="2922572336"/>
              </p:ext>
            </p:extLst>
          </p:nvPr>
        </p:nvGraphicFramePr>
        <p:xfrm>
          <a:off x="7287208" y="108408"/>
          <a:ext cx="4757055" cy="2103120"/>
        </p:xfrm>
        <a:graphic>
          <a:graphicData uri="http://schemas.openxmlformats.org/drawingml/2006/table">
            <a:tbl>
              <a:tblPr firstRow="1" bandRow="1">
                <a:tableStyleId>{5C22544A-7EE6-4342-B048-85BDC9FD1C3A}</a:tableStyleId>
              </a:tblPr>
              <a:tblGrid>
                <a:gridCol w="951411">
                  <a:extLst>
                    <a:ext uri="{9D8B030D-6E8A-4147-A177-3AD203B41FA5}">
                      <a16:colId xmlns:a16="http://schemas.microsoft.com/office/drawing/2014/main" val="1890529532"/>
                    </a:ext>
                  </a:extLst>
                </a:gridCol>
                <a:gridCol w="951411">
                  <a:extLst>
                    <a:ext uri="{9D8B030D-6E8A-4147-A177-3AD203B41FA5}">
                      <a16:colId xmlns:a16="http://schemas.microsoft.com/office/drawing/2014/main" val="1318597073"/>
                    </a:ext>
                  </a:extLst>
                </a:gridCol>
                <a:gridCol w="951411">
                  <a:extLst>
                    <a:ext uri="{9D8B030D-6E8A-4147-A177-3AD203B41FA5}">
                      <a16:colId xmlns:a16="http://schemas.microsoft.com/office/drawing/2014/main" val="2780455218"/>
                    </a:ext>
                  </a:extLst>
                </a:gridCol>
                <a:gridCol w="951411">
                  <a:extLst>
                    <a:ext uri="{9D8B030D-6E8A-4147-A177-3AD203B41FA5}">
                      <a16:colId xmlns:a16="http://schemas.microsoft.com/office/drawing/2014/main" val="1589761963"/>
                    </a:ext>
                  </a:extLst>
                </a:gridCol>
                <a:gridCol w="951411">
                  <a:extLst>
                    <a:ext uri="{9D8B030D-6E8A-4147-A177-3AD203B41FA5}">
                      <a16:colId xmlns:a16="http://schemas.microsoft.com/office/drawing/2014/main" val="4013237282"/>
                    </a:ext>
                  </a:extLst>
                </a:gridCol>
              </a:tblGrid>
              <a:tr h="617721">
                <a:tc>
                  <a:txBody>
                    <a:bodyPr/>
                    <a:lstStyle/>
                    <a:p>
                      <a:endParaRPr lang="en-SG" dirty="0"/>
                    </a:p>
                  </a:txBody>
                  <a:tcPr/>
                </a:tc>
                <a:tc>
                  <a:txBody>
                    <a:bodyPr/>
                    <a:lstStyle/>
                    <a:p>
                      <a:r>
                        <a:rPr lang="en-US" dirty="0"/>
                        <a:t>Cost to w</a:t>
                      </a:r>
                      <a:endParaRPr lang="en-SG" dirty="0"/>
                    </a:p>
                  </a:txBody>
                  <a:tcPr/>
                </a:tc>
                <a:tc>
                  <a:txBody>
                    <a:bodyPr/>
                    <a:lstStyle/>
                    <a:p>
                      <a:r>
                        <a:rPr lang="en-US" dirty="0"/>
                        <a:t>Cost to x</a:t>
                      </a:r>
                      <a:endParaRPr lang="en-SG" dirty="0"/>
                    </a:p>
                  </a:txBody>
                  <a:tcPr/>
                </a:tc>
                <a:tc>
                  <a:txBody>
                    <a:bodyPr/>
                    <a:lstStyle/>
                    <a:p>
                      <a:r>
                        <a:rPr lang="en-US" dirty="0"/>
                        <a:t>Cost to y</a:t>
                      </a:r>
                      <a:endParaRPr lang="en-SG" dirty="0"/>
                    </a:p>
                  </a:txBody>
                  <a:tcPr/>
                </a:tc>
                <a:tc>
                  <a:txBody>
                    <a:bodyPr/>
                    <a:lstStyle/>
                    <a:p>
                      <a:r>
                        <a:rPr lang="en-US" dirty="0"/>
                        <a:t>Cost to z</a:t>
                      </a:r>
                      <a:endParaRPr lang="en-SG" dirty="0"/>
                    </a:p>
                  </a:txBody>
                  <a:tcPr/>
                </a:tc>
                <a:extLst>
                  <a:ext uri="{0D108BD9-81ED-4DB2-BD59-A6C34878D82A}">
                    <a16:rowId xmlns:a16="http://schemas.microsoft.com/office/drawing/2014/main" val="1368501103"/>
                  </a:ext>
                </a:extLst>
              </a:tr>
              <a:tr h="361129">
                <a:tc>
                  <a:txBody>
                    <a:bodyPr/>
                    <a:lstStyle/>
                    <a:p>
                      <a:r>
                        <a:rPr lang="en-US" dirty="0"/>
                        <a:t>From x</a:t>
                      </a:r>
                      <a:endParaRPr lang="en-SG" dirty="0"/>
                    </a:p>
                  </a:txBody>
                  <a:tcPr/>
                </a:tc>
                <a:tc>
                  <a:txBody>
                    <a:bodyPr/>
                    <a:lstStyle/>
                    <a:p>
                      <a:r>
                        <a:rPr lang="en-US" dirty="0"/>
                        <a:t>3</a:t>
                      </a:r>
                      <a:endParaRPr lang="en-SG" dirty="0"/>
                    </a:p>
                  </a:txBody>
                  <a:tcPr/>
                </a:tc>
                <a:tc>
                  <a:txBody>
                    <a:bodyPr/>
                    <a:lstStyle/>
                    <a:p>
                      <a:r>
                        <a:rPr lang="en-US" dirty="0"/>
                        <a:t>0</a:t>
                      </a:r>
                      <a:endParaRPr lang="en-SG" dirty="0"/>
                    </a:p>
                  </a:txBody>
                  <a:tcPr/>
                </a:tc>
                <a:tc>
                  <a:txBody>
                    <a:bodyPr/>
                    <a:lstStyle/>
                    <a:p>
                      <a:r>
                        <a:rPr lang="en-US" dirty="0"/>
                        <a:t>3</a:t>
                      </a:r>
                      <a:endParaRPr lang="en-SG" dirty="0"/>
                    </a:p>
                  </a:txBody>
                  <a:tcPr/>
                </a:tc>
                <a:tc>
                  <a:txBody>
                    <a:bodyPr/>
                    <a:lstStyle/>
                    <a:p>
                      <a:r>
                        <a:rPr lang="en-US" dirty="0"/>
                        <a:t>6</a:t>
                      </a:r>
                      <a:endParaRPr lang="en-SG" dirty="0"/>
                    </a:p>
                  </a:txBody>
                  <a:tcPr/>
                </a:tc>
                <a:extLst>
                  <a:ext uri="{0D108BD9-81ED-4DB2-BD59-A6C34878D82A}">
                    <a16:rowId xmlns:a16="http://schemas.microsoft.com/office/drawing/2014/main" val="1935802253"/>
                  </a:ext>
                </a:extLst>
              </a:tr>
              <a:tr h="361129">
                <a:tc>
                  <a:txBody>
                    <a:bodyPr/>
                    <a:lstStyle/>
                    <a:p>
                      <a:r>
                        <a:rPr lang="en-US" dirty="0"/>
                        <a:t>From y</a:t>
                      </a:r>
                      <a:endParaRPr lang="en-SG" dirty="0"/>
                    </a:p>
                  </a:txBody>
                  <a:tcPr/>
                </a:tc>
                <a:tc>
                  <a:txBody>
                    <a:bodyPr/>
                    <a:lstStyle/>
                    <a:p>
                      <a:r>
                        <a:rPr lang="en-US" dirty="0">
                          <a:solidFill>
                            <a:schemeClr val="tx1"/>
                          </a:solidFill>
                          <a:highlight>
                            <a:srgbClr val="FFFF00"/>
                          </a:highlight>
                        </a:rPr>
                        <a:t>7</a:t>
                      </a:r>
                      <a:endParaRPr lang="en-SG" dirty="0">
                        <a:solidFill>
                          <a:schemeClr val="tx1"/>
                        </a:solidFill>
                        <a:highlight>
                          <a:srgbClr val="FFFF00"/>
                        </a:highlight>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2</a:t>
                      </a:r>
                      <a:endParaRPr lang="en-SG" dirty="0">
                        <a:solidFill>
                          <a:schemeClr val="tx1"/>
                        </a:solidFill>
                      </a:endParaRPr>
                    </a:p>
                  </a:txBody>
                  <a:tcPr/>
                </a:tc>
                <a:extLst>
                  <a:ext uri="{0D108BD9-81ED-4DB2-BD59-A6C34878D82A}">
                    <a16:rowId xmlns:a16="http://schemas.microsoft.com/office/drawing/2014/main" val="1328359868"/>
                  </a:ext>
                </a:extLst>
              </a:tr>
              <a:tr h="361129">
                <a:tc>
                  <a:txBody>
                    <a:bodyPr/>
                    <a:lstStyle/>
                    <a:p>
                      <a:r>
                        <a:rPr lang="en-US" dirty="0"/>
                        <a:t>From z</a:t>
                      </a:r>
                      <a:endParaRPr lang="en-SG" dirty="0"/>
                    </a:p>
                  </a:txBody>
                  <a:tcPr/>
                </a:tc>
                <a:tc>
                  <a:txBody>
                    <a:bodyPr/>
                    <a:lstStyle/>
                    <a:p>
                      <a:r>
                        <a:rPr lang="en-US" dirty="0">
                          <a:solidFill>
                            <a:schemeClr val="tx1"/>
                          </a:solidFill>
                        </a:rPr>
                        <a:t>20</a:t>
                      </a:r>
                      <a:endParaRPr lang="en-SG" dirty="0">
                        <a:solidFill>
                          <a:schemeClr val="tx1"/>
                        </a:solidFill>
                      </a:endParaRPr>
                    </a:p>
                  </a:txBody>
                  <a:tcPr/>
                </a:tc>
                <a:tc>
                  <a:txBody>
                    <a:bodyPr/>
                    <a:lstStyle/>
                    <a:p>
                      <a:r>
                        <a:rPr lang="en-US" dirty="0">
                          <a:solidFill>
                            <a:schemeClr val="tx1"/>
                          </a:solidFill>
                        </a:rPr>
                        <a:t>6</a:t>
                      </a:r>
                      <a:endParaRPr lang="en-SG" dirty="0">
                        <a:solidFill>
                          <a:schemeClr val="tx1"/>
                        </a:solidFill>
                      </a:endParaRPr>
                    </a:p>
                  </a:txBody>
                  <a:tcPr/>
                </a:tc>
                <a:tc>
                  <a:txBody>
                    <a:bodyPr/>
                    <a:lstStyle/>
                    <a:p>
                      <a:r>
                        <a:rPr lang="en-US" dirty="0">
                          <a:solidFill>
                            <a:schemeClr val="tx1"/>
                          </a:solidFill>
                        </a:rPr>
                        <a:t>2</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extLst>
                  <a:ext uri="{0D108BD9-81ED-4DB2-BD59-A6C34878D82A}">
                    <a16:rowId xmlns:a16="http://schemas.microsoft.com/office/drawing/2014/main" val="2736767771"/>
                  </a:ext>
                </a:extLst>
              </a:tr>
              <a:tr h="361129">
                <a:tc>
                  <a:txBody>
                    <a:bodyPr/>
                    <a:lstStyle/>
                    <a:p>
                      <a:r>
                        <a:rPr lang="en-US" dirty="0"/>
                        <a:t>From w</a:t>
                      </a:r>
                      <a:endParaRPr lang="en-SG" dirty="0"/>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7</a:t>
                      </a:r>
                      <a:endParaRPr lang="en-SG" dirty="0">
                        <a:solidFill>
                          <a:schemeClr val="tx1"/>
                        </a:solidFill>
                      </a:endParaRPr>
                    </a:p>
                  </a:txBody>
                  <a:tcPr/>
                </a:tc>
                <a:tc>
                  <a:txBody>
                    <a:bodyPr/>
                    <a:lstStyle/>
                    <a:p>
                      <a:r>
                        <a:rPr lang="en-US" dirty="0">
                          <a:solidFill>
                            <a:schemeClr val="tx1"/>
                          </a:solidFill>
                        </a:rPr>
                        <a:t>20</a:t>
                      </a:r>
                      <a:endParaRPr lang="en-SG" dirty="0">
                        <a:solidFill>
                          <a:schemeClr val="tx1"/>
                        </a:solidFill>
                      </a:endParaRPr>
                    </a:p>
                  </a:txBody>
                  <a:tcPr/>
                </a:tc>
                <a:extLst>
                  <a:ext uri="{0D108BD9-81ED-4DB2-BD59-A6C34878D82A}">
                    <a16:rowId xmlns:a16="http://schemas.microsoft.com/office/drawing/2014/main" val="3009468194"/>
                  </a:ext>
                </a:extLst>
              </a:tr>
            </a:tbl>
          </a:graphicData>
        </a:graphic>
      </p:graphicFrame>
    </p:spTree>
    <p:extLst>
      <p:ext uri="{BB962C8B-B14F-4D97-AF65-F5344CB8AC3E}">
        <p14:creationId xmlns:p14="http://schemas.microsoft.com/office/powerpoint/2010/main" val="511470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A477-F3C4-40FE-81EC-D55641D38326}"/>
              </a:ext>
            </a:extLst>
          </p:cNvPr>
          <p:cNvSpPr>
            <a:spLocks noGrp="1"/>
          </p:cNvSpPr>
          <p:nvPr>
            <p:ph type="title"/>
          </p:nvPr>
        </p:nvSpPr>
        <p:spPr/>
        <p:txBody>
          <a:bodyPr/>
          <a:lstStyle/>
          <a:p>
            <a:r>
              <a:rPr lang="en-US" dirty="0"/>
              <a:t>Node x table with the shortest distance </a:t>
            </a:r>
            <a:endParaRPr lang="en-SG" dirty="0"/>
          </a:p>
        </p:txBody>
      </p:sp>
      <p:graphicFrame>
        <p:nvGraphicFramePr>
          <p:cNvPr id="4" name="Content Placeholder 3">
            <a:extLst>
              <a:ext uri="{FF2B5EF4-FFF2-40B4-BE49-F238E27FC236}">
                <a16:creationId xmlns:a16="http://schemas.microsoft.com/office/drawing/2014/main" id="{F3557768-F199-4495-B33F-16B649ED9CE2}"/>
              </a:ext>
            </a:extLst>
          </p:cNvPr>
          <p:cNvGraphicFramePr>
            <a:graphicFrameLocks noGrp="1"/>
          </p:cNvGraphicFramePr>
          <p:nvPr>
            <p:ph idx="1"/>
            <p:extLst>
              <p:ext uri="{D42A27DB-BD31-4B8C-83A1-F6EECF244321}">
                <p14:modId xmlns:p14="http://schemas.microsoft.com/office/powerpoint/2010/main" val="4287570749"/>
              </p:ext>
            </p:extLst>
          </p:nvPr>
        </p:nvGraphicFramePr>
        <p:xfrm>
          <a:off x="959498" y="1913205"/>
          <a:ext cx="10515600" cy="426251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890529532"/>
                    </a:ext>
                  </a:extLst>
                </a:gridCol>
                <a:gridCol w="2103120">
                  <a:extLst>
                    <a:ext uri="{9D8B030D-6E8A-4147-A177-3AD203B41FA5}">
                      <a16:colId xmlns:a16="http://schemas.microsoft.com/office/drawing/2014/main" val="1318597073"/>
                    </a:ext>
                  </a:extLst>
                </a:gridCol>
                <a:gridCol w="2103120">
                  <a:extLst>
                    <a:ext uri="{9D8B030D-6E8A-4147-A177-3AD203B41FA5}">
                      <a16:colId xmlns:a16="http://schemas.microsoft.com/office/drawing/2014/main" val="2780455218"/>
                    </a:ext>
                  </a:extLst>
                </a:gridCol>
                <a:gridCol w="2103120">
                  <a:extLst>
                    <a:ext uri="{9D8B030D-6E8A-4147-A177-3AD203B41FA5}">
                      <a16:colId xmlns:a16="http://schemas.microsoft.com/office/drawing/2014/main" val="1589761963"/>
                    </a:ext>
                  </a:extLst>
                </a:gridCol>
                <a:gridCol w="2103120">
                  <a:extLst>
                    <a:ext uri="{9D8B030D-6E8A-4147-A177-3AD203B41FA5}">
                      <a16:colId xmlns:a16="http://schemas.microsoft.com/office/drawing/2014/main" val="4013237282"/>
                    </a:ext>
                  </a:extLst>
                </a:gridCol>
              </a:tblGrid>
              <a:tr h="843134">
                <a:tc>
                  <a:txBody>
                    <a:bodyPr/>
                    <a:lstStyle/>
                    <a:p>
                      <a:endParaRPr lang="en-SG" dirty="0"/>
                    </a:p>
                  </a:txBody>
                  <a:tcPr/>
                </a:tc>
                <a:tc>
                  <a:txBody>
                    <a:bodyPr/>
                    <a:lstStyle/>
                    <a:p>
                      <a:r>
                        <a:rPr lang="en-US" dirty="0"/>
                        <a:t>Cost to w</a:t>
                      </a:r>
                      <a:endParaRPr lang="en-SG" dirty="0"/>
                    </a:p>
                  </a:txBody>
                  <a:tcPr/>
                </a:tc>
                <a:tc>
                  <a:txBody>
                    <a:bodyPr/>
                    <a:lstStyle/>
                    <a:p>
                      <a:r>
                        <a:rPr lang="en-US" dirty="0"/>
                        <a:t>Cost to x</a:t>
                      </a:r>
                      <a:endParaRPr lang="en-SG" dirty="0"/>
                    </a:p>
                  </a:txBody>
                  <a:tcPr/>
                </a:tc>
                <a:tc>
                  <a:txBody>
                    <a:bodyPr/>
                    <a:lstStyle/>
                    <a:p>
                      <a:r>
                        <a:rPr lang="en-US" dirty="0"/>
                        <a:t>Cost to y</a:t>
                      </a:r>
                      <a:endParaRPr lang="en-SG" dirty="0"/>
                    </a:p>
                  </a:txBody>
                  <a:tcPr/>
                </a:tc>
                <a:tc>
                  <a:txBody>
                    <a:bodyPr/>
                    <a:lstStyle/>
                    <a:p>
                      <a:r>
                        <a:rPr lang="en-US" dirty="0"/>
                        <a:t>Cost to z</a:t>
                      </a:r>
                      <a:endParaRPr lang="en-SG" dirty="0"/>
                    </a:p>
                  </a:txBody>
                  <a:tcPr/>
                </a:tc>
                <a:extLst>
                  <a:ext uri="{0D108BD9-81ED-4DB2-BD59-A6C34878D82A}">
                    <a16:rowId xmlns:a16="http://schemas.microsoft.com/office/drawing/2014/main" val="1368501103"/>
                  </a:ext>
                </a:extLst>
              </a:tr>
              <a:tr h="854844">
                <a:tc>
                  <a:txBody>
                    <a:bodyPr/>
                    <a:lstStyle/>
                    <a:p>
                      <a:r>
                        <a:rPr lang="en-US" dirty="0"/>
                        <a:t>From x</a:t>
                      </a:r>
                      <a:endParaRPr lang="en-SG" dirty="0"/>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rgbClr val="FF0000"/>
                          </a:solidFill>
                        </a:rPr>
                        <a:t>5</a:t>
                      </a:r>
                      <a:endParaRPr lang="en-SG" dirty="0">
                        <a:solidFill>
                          <a:srgbClr val="FF0000"/>
                        </a:solidFill>
                      </a:endParaRPr>
                    </a:p>
                  </a:txBody>
                  <a:tcPr/>
                </a:tc>
                <a:extLst>
                  <a:ext uri="{0D108BD9-81ED-4DB2-BD59-A6C34878D82A}">
                    <a16:rowId xmlns:a16="http://schemas.microsoft.com/office/drawing/2014/main" val="1935802253"/>
                  </a:ext>
                </a:extLst>
              </a:tr>
              <a:tr h="854844">
                <a:tc>
                  <a:txBody>
                    <a:bodyPr/>
                    <a:lstStyle/>
                    <a:p>
                      <a:r>
                        <a:rPr lang="en-US" dirty="0">
                          <a:solidFill>
                            <a:schemeClr val="tx1"/>
                          </a:solidFill>
                        </a:rPr>
                        <a:t>From y</a:t>
                      </a:r>
                      <a:endParaRPr lang="en-SG" dirty="0">
                        <a:solidFill>
                          <a:schemeClr val="tx1"/>
                        </a:solidFill>
                      </a:endParaRPr>
                    </a:p>
                  </a:txBody>
                  <a:tcPr/>
                </a:tc>
                <a:tc>
                  <a:txBody>
                    <a:bodyPr/>
                    <a:lstStyle/>
                    <a:p>
                      <a:r>
                        <a:rPr lang="en-US" dirty="0">
                          <a:solidFill>
                            <a:srgbClr val="FF0000"/>
                          </a:solidFill>
                        </a:rPr>
                        <a:t>6</a:t>
                      </a:r>
                      <a:endParaRPr lang="en-SG" dirty="0">
                        <a:solidFill>
                          <a:srgbClr val="FF0000"/>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2</a:t>
                      </a:r>
                      <a:endParaRPr lang="en-SG" dirty="0">
                        <a:solidFill>
                          <a:schemeClr val="tx1"/>
                        </a:solidFill>
                      </a:endParaRPr>
                    </a:p>
                  </a:txBody>
                  <a:tcPr/>
                </a:tc>
                <a:extLst>
                  <a:ext uri="{0D108BD9-81ED-4DB2-BD59-A6C34878D82A}">
                    <a16:rowId xmlns:a16="http://schemas.microsoft.com/office/drawing/2014/main" val="1328359868"/>
                  </a:ext>
                </a:extLst>
              </a:tr>
              <a:tr h="854844">
                <a:tc>
                  <a:txBody>
                    <a:bodyPr/>
                    <a:lstStyle/>
                    <a:p>
                      <a:r>
                        <a:rPr lang="en-US" dirty="0"/>
                        <a:t>From z</a:t>
                      </a:r>
                      <a:endParaRPr lang="en-SG" dirty="0"/>
                    </a:p>
                  </a:txBody>
                  <a:tcPr/>
                </a:tc>
                <a:tc>
                  <a:txBody>
                    <a:bodyPr/>
                    <a:lstStyle/>
                    <a:p>
                      <a:r>
                        <a:rPr lang="en-US" dirty="0">
                          <a:solidFill>
                            <a:srgbClr val="FF0000"/>
                          </a:solidFill>
                        </a:rPr>
                        <a:t>8</a:t>
                      </a:r>
                      <a:endParaRPr lang="en-SG" dirty="0">
                        <a:solidFill>
                          <a:srgbClr val="FF0000"/>
                        </a:solidFill>
                      </a:endParaRPr>
                    </a:p>
                  </a:txBody>
                  <a:tcPr/>
                </a:tc>
                <a:tc>
                  <a:txBody>
                    <a:bodyPr/>
                    <a:lstStyle/>
                    <a:p>
                      <a:r>
                        <a:rPr lang="en-US" dirty="0">
                          <a:solidFill>
                            <a:srgbClr val="FF0000"/>
                          </a:solidFill>
                        </a:rPr>
                        <a:t>5</a:t>
                      </a:r>
                      <a:endParaRPr lang="en-SG" dirty="0">
                        <a:solidFill>
                          <a:srgbClr val="FF0000"/>
                        </a:solidFill>
                      </a:endParaRPr>
                    </a:p>
                  </a:txBody>
                  <a:tcPr/>
                </a:tc>
                <a:tc>
                  <a:txBody>
                    <a:bodyPr/>
                    <a:lstStyle/>
                    <a:p>
                      <a:r>
                        <a:rPr lang="en-US" dirty="0">
                          <a:solidFill>
                            <a:schemeClr val="tx1"/>
                          </a:solidFill>
                        </a:rPr>
                        <a:t>2</a:t>
                      </a:r>
                      <a:endParaRPr lang="en-SG" dirty="0">
                        <a:solidFill>
                          <a:schemeClr val="tx1"/>
                        </a:solidFill>
                      </a:endParaRPr>
                    </a:p>
                  </a:txBody>
                  <a:tcPr/>
                </a:tc>
                <a:tc>
                  <a:txBody>
                    <a:bodyPr/>
                    <a:lstStyle/>
                    <a:p>
                      <a:r>
                        <a:rPr lang="en-US" dirty="0">
                          <a:solidFill>
                            <a:schemeClr val="tx1"/>
                          </a:solidFill>
                        </a:rPr>
                        <a:t>0</a:t>
                      </a:r>
                      <a:endParaRPr lang="en-SG" dirty="0">
                        <a:solidFill>
                          <a:schemeClr val="tx1"/>
                        </a:solidFill>
                      </a:endParaRPr>
                    </a:p>
                  </a:txBody>
                  <a:tcPr/>
                </a:tc>
                <a:extLst>
                  <a:ext uri="{0D108BD9-81ED-4DB2-BD59-A6C34878D82A}">
                    <a16:rowId xmlns:a16="http://schemas.microsoft.com/office/drawing/2014/main" val="2736767771"/>
                  </a:ext>
                </a:extLst>
              </a:tr>
              <a:tr h="854844">
                <a:tc>
                  <a:txBody>
                    <a:bodyPr/>
                    <a:lstStyle/>
                    <a:p>
                      <a:r>
                        <a:rPr lang="en-US" dirty="0"/>
                        <a:t>From w</a:t>
                      </a:r>
                      <a:endParaRPr lang="en-SG" dirty="0"/>
                    </a:p>
                  </a:txBody>
                  <a:tcPr/>
                </a:tc>
                <a:tc>
                  <a:txBody>
                    <a:bodyPr/>
                    <a:lstStyle/>
                    <a:p>
                      <a:r>
                        <a:rPr lang="en-US" dirty="0">
                          <a:solidFill>
                            <a:schemeClr val="tx1"/>
                          </a:solidFill>
                        </a:rPr>
                        <a:t>0</a:t>
                      </a:r>
                      <a:endParaRPr lang="en-SG" dirty="0">
                        <a:solidFill>
                          <a:schemeClr val="tx1"/>
                        </a:solidFill>
                      </a:endParaRPr>
                    </a:p>
                  </a:txBody>
                  <a:tcPr/>
                </a:tc>
                <a:tc>
                  <a:txBody>
                    <a:bodyPr/>
                    <a:lstStyle/>
                    <a:p>
                      <a:r>
                        <a:rPr lang="en-US" dirty="0">
                          <a:solidFill>
                            <a:schemeClr val="tx1"/>
                          </a:solidFill>
                        </a:rPr>
                        <a:t>3</a:t>
                      </a:r>
                      <a:endParaRPr lang="en-SG" dirty="0">
                        <a:solidFill>
                          <a:schemeClr val="tx1"/>
                        </a:solidFill>
                      </a:endParaRPr>
                    </a:p>
                  </a:txBody>
                  <a:tcPr/>
                </a:tc>
                <a:tc>
                  <a:txBody>
                    <a:bodyPr/>
                    <a:lstStyle/>
                    <a:p>
                      <a:r>
                        <a:rPr lang="en-US" dirty="0">
                          <a:solidFill>
                            <a:srgbClr val="FF0000"/>
                          </a:solidFill>
                        </a:rPr>
                        <a:t>6</a:t>
                      </a:r>
                      <a:endParaRPr lang="en-SG" dirty="0">
                        <a:solidFill>
                          <a:srgbClr val="FF0000"/>
                        </a:solidFill>
                      </a:endParaRPr>
                    </a:p>
                  </a:txBody>
                  <a:tcPr/>
                </a:tc>
                <a:tc>
                  <a:txBody>
                    <a:bodyPr/>
                    <a:lstStyle/>
                    <a:p>
                      <a:r>
                        <a:rPr lang="en-US" dirty="0">
                          <a:solidFill>
                            <a:srgbClr val="FF0000"/>
                          </a:solidFill>
                        </a:rPr>
                        <a:t>8</a:t>
                      </a:r>
                      <a:endParaRPr lang="en-SG" dirty="0">
                        <a:solidFill>
                          <a:srgbClr val="FF0000"/>
                        </a:solidFill>
                      </a:endParaRPr>
                    </a:p>
                  </a:txBody>
                  <a:tcPr/>
                </a:tc>
                <a:extLst>
                  <a:ext uri="{0D108BD9-81ED-4DB2-BD59-A6C34878D82A}">
                    <a16:rowId xmlns:a16="http://schemas.microsoft.com/office/drawing/2014/main" val="3009468194"/>
                  </a:ext>
                </a:extLst>
              </a:tr>
            </a:tbl>
          </a:graphicData>
        </a:graphic>
      </p:graphicFrame>
    </p:spTree>
    <p:extLst>
      <p:ext uri="{BB962C8B-B14F-4D97-AF65-F5344CB8AC3E}">
        <p14:creationId xmlns:p14="http://schemas.microsoft.com/office/powerpoint/2010/main" val="626664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538-E75B-47E9-BF43-C3B63827D812}"/>
              </a:ext>
            </a:extLst>
          </p:cNvPr>
          <p:cNvSpPr>
            <a:spLocks noGrp="1"/>
          </p:cNvSpPr>
          <p:nvPr>
            <p:ph type="title"/>
          </p:nvPr>
        </p:nvSpPr>
        <p:spPr/>
        <p:txBody>
          <a:bodyPr/>
          <a:lstStyle/>
          <a:p>
            <a:r>
              <a:rPr lang="en-US" dirty="0"/>
              <a:t>Question 3</a:t>
            </a:r>
          </a:p>
        </p:txBody>
      </p:sp>
      <p:pic>
        <p:nvPicPr>
          <p:cNvPr id="4" name="Content Placeholder 3">
            <a:extLst>
              <a:ext uri="{FF2B5EF4-FFF2-40B4-BE49-F238E27FC236}">
                <a16:creationId xmlns:a16="http://schemas.microsoft.com/office/drawing/2014/main" id="{134FC730-6117-44C6-9650-37375AF0A58F}"/>
              </a:ext>
            </a:extLst>
          </p:cNvPr>
          <p:cNvPicPr>
            <a:picLocks noGrp="1" noChangeAspect="1"/>
          </p:cNvPicPr>
          <p:nvPr>
            <p:ph idx="1"/>
          </p:nvPr>
        </p:nvPicPr>
        <p:blipFill>
          <a:blip r:embed="rId3"/>
          <a:stretch>
            <a:fillRect/>
          </a:stretch>
        </p:blipFill>
        <p:spPr>
          <a:xfrm>
            <a:off x="978876" y="2194560"/>
            <a:ext cx="9445284" cy="3559126"/>
          </a:xfrm>
          <a:prstGeom prst="rect">
            <a:avLst/>
          </a:prstGeom>
        </p:spPr>
      </p:pic>
    </p:spTree>
    <p:extLst>
      <p:ext uri="{BB962C8B-B14F-4D97-AF65-F5344CB8AC3E}">
        <p14:creationId xmlns:p14="http://schemas.microsoft.com/office/powerpoint/2010/main" val="19950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3B1E-C6B4-4918-B87A-85F100730CA8}"/>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DFC4B3C9-3505-416D-BCE4-A92AB8329F74}"/>
              </a:ext>
            </a:extLst>
          </p:cNvPr>
          <p:cNvSpPr>
            <a:spLocks noGrp="1"/>
          </p:cNvSpPr>
          <p:nvPr>
            <p:ph idx="1"/>
          </p:nvPr>
        </p:nvSpPr>
        <p:spPr/>
        <p:txBody>
          <a:bodyPr/>
          <a:lstStyle/>
          <a:p>
            <a:pPr marL="0" indent="0">
              <a:buNone/>
            </a:pPr>
            <a:r>
              <a:rPr lang="en-SG" dirty="0"/>
              <a:t>Do the following: </a:t>
            </a:r>
          </a:p>
          <a:p>
            <a:pPr marL="0" indent="0">
              <a:buNone/>
            </a:pPr>
            <a:r>
              <a:rPr lang="en-SG" dirty="0"/>
              <a:t>1. Start up Wireshark and begin packet capture. </a:t>
            </a:r>
          </a:p>
          <a:p>
            <a:pPr marL="0" indent="0">
              <a:buNone/>
            </a:pPr>
            <a:r>
              <a:rPr lang="en-SG" dirty="0"/>
              <a:t>2. Start up the Terminal and execute the following command: </a:t>
            </a:r>
          </a:p>
          <a:p>
            <a:pPr lvl="1"/>
            <a:r>
              <a:rPr lang="en-SG" dirty="0"/>
              <a:t>ping www.google.com (Windows) OR Ping www.google.com -c 4 (Linux/mac) </a:t>
            </a:r>
          </a:p>
          <a:p>
            <a:pPr marL="0" indent="0">
              <a:buNone/>
            </a:pPr>
            <a:r>
              <a:rPr lang="en-SG" dirty="0"/>
              <a:t>3. Stop Wireshark packet capture. </a:t>
            </a:r>
          </a:p>
          <a:p>
            <a:pPr marL="0" indent="0">
              <a:buNone/>
            </a:pPr>
            <a:r>
              <a:rPr lang="en-SG" dirty="0"/>
              <a:t>4. Type in “</a:t>
            </a:r>
            <a:r>
              <a:rPr lang="en-SG" dirty="0" err="1"/>
              <a:t>icmp</a:t>
            </a:r>
            <a:r>
              <a:rPr lang="en-SG" dirty="0"/>
              <a:t>” into the display filter specification window, then select Apply</a:t>
            </a:r>
            <a:endParaRPr lang="en-SG" dirty="0">
              <a:solidFill>
                <a:srgbClr val="FF0000"/>
              </a:solidFill>
            </a:endParaRPr>
          </a:p>
        </p:txBody>
      </p:sp>
    </p:spTree>
    <p:extLst>
      <p:ext uri="{BB962C8B-B14F-4D97-AF65-F5344CB8AC3E}">
        <p14:creationId xmlns:p14="http://schemas.microsoft.com/office/powerpoint/2010/main" val="285509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3B1E-C6B4-4918-B87A-85F100730CA8}"/>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DFC4B3C9-3505-416D-BCE4-A92AB8329F74}"/>
              </a:ext>
            </a:extLst>
          </p:cNvPr>
          <p:cNvSpPr>
            <a:spLocks noGrp="1"/>
          </p:cNvSpPr>
          <p:nvPr>
            <p:ph idx="1"/>
          </p:nvPr>
        </p:nvSpPr>
        <p:spPr>
          <a:xfrm>
            <a:off x="838200" y="1359094"/>
            <a:ext cx="10515600" cy="4351338"/>
          </a:xfrm>
        </p:spPr>
        <p:txBody>
          <a:bodyPr/>
          <a:lstStyle/>
          <a:p>
            <a:pPr marL="0" indent="0">
              <a:buNone/>
            </a:pPr>
            <a:r>
              <a:rPr lang="en-SG" dirty="0"/>
              <a:t>1. Within the IP packet header, what is the value in the upper layer protocol held?</a:t>
            </a:r>
          </a:p>
          <a:p>
            <a:pPr marL="0" indent="0">
              <a:buNone/>
            </a:pPr>
            <a:r>
              <a:rPr lang="en-SG" dirty="0">
                <a:solidFill>
                  <a:srgbClr val="FF0000"/>
                </a:solidFill>
              </a:rPr>
              <a:t>ICMP.</a:t>
            </a:r>
          </a:p>
        </p:txBody>
      </p:sp>
      <p:pic>
        <p:nvPicPr>
          <p:cNvPr id="7" name="Picture 6">
            <a:extLst>
              <a:ext uri="{FF2B5EF4-FFF2-40B4-BE49-F238E27FC236}">
                <a16:creationId xmlns:a16="http://schemas.microsoft.com/office/drawing/2014/main" id="{8F948317-28D1-4EEC-862F-F5627349E835}"/>
              </a:ext>
            </a:extLst>
          </p:cNvPr>
          <p:cNvPicPr>
            <a:picLocks noChangeAspect="1"/>
          </p:cNvPicPr>
          <p:nvPr/>
        </p:nvPicPr>
        <p:blipFill>
          <a:blip r:embed="rId3"/>
          <a:stretch>
            <a:fillRect/>
          </a:stretch>
        </p:blipFill>
        <p:spPr>
          <a:xfrm>
            <a:off x="3044890" y="2924088"/>
            <a:ext cx="5725886" cy="3050544"/>
          </a:xfrm>
          <a:prstGeom prst="rect">
            <a:avLst/>
          </a:prstGeom>
        </p:spPr>
      </p:pic>
    </p:spTree>
    <p:extLst>
      <p:ext uri="{BB962C8B-B14F-4D97-AF65-F5344CB8AC3E}">
        <p14:creationId xmlns:p14="http://schemas.microsoft.com/office/powerpoint/2010/main" val="80771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3B1E-C6B4-4918-B87A-85F100730CA8}"/>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DFC4B3C9-3505-416D-BCE4-A92AB8329F74}"/>
              </a:ext>
            </a:extLst>
          </p:cNvPr>
          <p:cNvSpPr>
            <a:spLocks noGrp="1"/>
          </p:cNvSpPr>
          <p:nvPr>
            <p:ph idx="1"/>
          </p:nvPr>
        </p:nvSpPr>
        <p:spPr/>
        <p:txBody>
          <a:bodyPr/>
          <a:lstStyle/>
          <a:p>
            <a:pPr marL="0" indent="0">
              <a:buNone/>
            </a:pPr>
            <a:r>
              <a:rPr lang="en-SG" dirty="0"/>
              <a:t>2. Which fields in the IP datagram always change from one datagram to the next within this series of ICMP messages sent by your computer?</a:t>
            </a:r>
          </a:p>
          <a:p>
            <a:pPr marL="0" indent="0">
              <a:buNone/>
            </a:pPr>
            <a:r>
              <a:rPr lang="en-SG" dirty="0"/>
              <a:t> </a:t>
            </a:r>
            <a:r>
              <a:rPr lang="en-SG" dirty="0">
                <a:solidFill>
                  <a:srgbClr val="FF0000"/>
                </a:solidFill>
              </a:rPr>
              <a:t>Identification and Checksum.</a:t>
            </a:r>
          </a:p>
        </p:txBody>
      </p:sp>
      <p:pic>
        <p:nvPicPr>
          <p:cNvPr id="5" name="Picture 4">
            <a:extLst>
              <a:ext uri="{FF2B5EF4-FFF2-40B4-BE49-F238E27FC236}">
                <a16:creationId xmlns:a16="http://schemas.microsoft.com/office/drawing/2014/main" id="{EA7E0E19-B075-4BA7-9AD9-73F83F697E11}"/>
              </a:ext>
            </a:extLst>
          </p:cNvPr>
          <p:cNvPicPr>
            <a:picLocks noChangeAspect="1"/>
          </p:cNvPicPr>
          <p:nvPr/>
        </p:nvPicPr>
        <p:blipFill rotWithShape="1">
          <a:blip r:embed="rId3"/>
          <a:srcRect b="28018"/>
          <a:stretch/>
        </p:blipFill>
        <p:spPr>
          <a:xfrm>
            <a:off x="838200" y="3495023"/>
            <a:ext cx="4803418" cy="1842087"/>
          </a:xfrm>
          <a:prstGeom prst="rect">
            <a:avLst/>
          </a:prstGeom>
        </p:spPr>
      </p:pic>
      <p:pic>
        <p:nvPicPr>
          <p:cNvPr id="7" name="Picture 6">
            <a:extLst>
              <a:ext uri="{FF2B5EF4-FFF2-40B4-BE49-F238E27FC236}">
                <a16:creationId xmlns:a16="http://schemas.microsoft.com/office/drawing/2014/main" id="{E5796B32-3A6B-406F-8C4D-6E709F6D5DDF}"/>
              </a:ext>
            </a:extLst>
          </p:cNvPr>
          <p:cNvPicPr>
            <a:picLocks noChangeAspect="1"/>
          </p:cNvPicPr>
          <p:nvPr/>
        </p:nvPicPr>
        <p:blipFill>
          <a:blip r:embed="rId4"/>
          <a:stretch>
            <a:fillRect/>
          </a:stretch>
        </p:blipFill>
        <p:spPr>
          <a:xfrm>
            <a:off x="6096000" y="3495023"/>
            <a:ext cx="5316019" cy="1934789"/>
          </a:xfrm>
          <a:prstGeom prst="rect">
            <a:avLst/>
          </a:prstGeom>
        </p:spPr>
      </p:pic>
      <p:sp>
        <p:nvSpPr>
          <p:cNvPr id="4" name="Oval 3">
            <a:extLst>
              <a:ext uri="{FF2B5EF4-FFF2-40B4-BE49-F238E27FC236}">
                <a16:creationId xmlns:a16="http://schemas.microsoft.com/office/drawing/2014/main" id="{D06AC6DC-AF84-484C-BC51-025A3C27FAE3}"/>
              </a:ext>
            </a:extLst>
          </p:cNvPr>
          <p:cNvSpPr/>
          <p:nvPr/>
        </p:nvSpPr>
        <p:spPr>
          <a:xfrm>
            <a:off x="1527056" y="4635047"/>
            <a:ext cx="269471" cy="1948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9C0DE7-2EEE-FE43-B4E0-CECB6A97B25D}"/>
              </a:ext>
            </a:extLst>
          </p:cNvPr>
          <p:cNvSpPr/>
          <p:nvPr/>
        </p:nvSpPr>
        <p:spPr>
          <a:xfrm>
            <a:off x="1555743" y="4957537"/>
            <a:ext cx="269471" cy="1948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34E4DA9-E9A3-E148-AC72-20BE449189AF}"/>
              </a:ext>
            </a:extLst>
          </p:cNvPr>
          <p:cNvSpPr/>
          <p:nvPr/>
        </p:nvSpPr>
        <p:spPr>
          <a:xfrm>
            <a:off x="6795614" y="4684074"/>
            <a:ext cx="269471" cy="1948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3CAF2D8-07F8-1149-9936-F5D4C9DD8C80}"/>
              </a:ext>
            </a:extLst>
          </p:cNvPr>
          <p:cNvSpPr/>
          <p:nvPr/>
        </p:nvSpPr>
        <p:spPr>
          <a:xfrm>
            <a:off x="6813543" y="5013883"/>
            <a:ext cx="269471" cy="1948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043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D996-975B-4F45-8143-C075A9135A4C}"/>
              </a:ext>
            </a:extLst>
          </p:cNvPr>
          <p:cNvSpPr>
            <a:spLocks noGrp="1"/>
          </p:cNvSpPr>
          <p:nvPr>
            <p:ph type="title"/>
          </p:nvPr>
        </p:nvSpPr>
        <p:spPr>
          <a:xfrm>
            <a:off x="838200" y="365125"/>
            <a:ext cx="10515600" cy="1051201"/>
          </a:xfrm>
        </p:spPr>
        <p:txBody>
          <a:bodyPr/>
          <a:lstStyle/>
          <a:p>
            <a:r>
              <a:rPr lang="en-SG" dirty="0"/>
              <a:t>Recap</a:t>
            </a:r>
          </a:p>
        </p:txBody>
      </p:sp>
      <p:sp>
        <p:nvSpPr>
          <p:cNvPr id="3" name="Content Placeholder 2">
            <a:extLst>
              <a:ext uri="{FF2B5EF4-FFF2-40B4-BE49-F238E27FC236}">
                <a16:creationId xmlns:a16="http://schemas.microsoft.com/office/drawing/2014/main" id="{230448C9-D72C-42BE-A091-B8DB7B3ADBB0}"/>
              </a:ext>
            </a:extLst>
          </p:cNvPr>
          <p:cNvSpPr>
            <a:spLocks noGrp="1"/>
          </p:cNvSpPr>
          <p:nvPr>
            <p:ph idx="1"/>
          </p:nvPr>
        </p:nvSpPr>
        <p:spPr>
          <a:xfrm>
            <a:off x="838200" y="1416326"/>
            <a:ext cx="3256280" cy="4760637"/>
          </a:xfrm>
        </p:spPr>
        <p:txBody>
          <a:bodyPr>
            <a:normAutofit/>
          </a:bodyPr>
          <a:lstStyle/>
          <a:p>
            <a:pPr marL="0" indent="0">
              <a:buNone/>
            </a:pPr>
            <a:r>
              <a:rPr lang="en-SG" sz="2400" b="1" dirty="0"/>
              <a:t>IP Datagrams:</a:t>
            </a:r>
          </a:p>
          <a:p>
            <a:r>
              <a:rPr lang="en-SG" sz="2400" dirty="0"/>
              <a:t>Header + Data</a:t>
            </a:r>
          </a:p>
          <a:p>
            <a:pPr lvl="1"/>
            <a:r>
              <a:rPr lang="en-SG" sz="2000" b="1" dirty="0"/>
              <a:t>Data </a:t>
            </a:r>
            <a:r>
              <a:rPr lang="en-SG" sz="2000" dirty="0"/>
              <a:t>may be split up according to MTU of links</a:t>
            </a:r>
          </a:p>
          <a:p>
            <a:pPr lvl="1"/>
            <a:r>
              <a:rPr lang="en-SG" sz="2000" dirty="0"/>
              <a:t>New header added to each smaller “part”</a:t>
            </a:r>
          </a:p>
          <a:p>
            <a:pPr lvl="1"/>
            <a:r>
              <a:rPr lang="en-SG" sz="2000" b="1" dirty="0"/>
              <a:t>Length includes header!</a:t>
            </a:r>
          </a:p>
        </p:txBody>
      </p:sp>
      <p:pic>
        <p:nvPicPr>
          <p:cNvPr id="4" name="Picture 3">
            <a:extLst>
              <a:ext uri="{FF2B5EF4-FFF2-40B4-BE49-F238E27FC236}">
                <a16:creationId xmlns:a16="http://schemas.microsoft.com/office/drawing/2014/main" id="{3220A300-59E9-41C7-9D3C-D450543293B4}"/>
              </a:ext>
            </a:extLst>
          </p:cNvPr>
          <p:cNvPicPr>
            <a:picLocks noChangeAspect="1"/>
          </p:cNvPicPr>
          <p:nvPr/>
        </p:nvPicPr>
        <p:blipFill>
          <a:blip r:embed="rId3"/>
          <a:stretch>
            <a:fillRect/>
          </a:stretch>
        </p:blipFill>
        <p:spPr>
          <a:xfrm>
            <a:off x="4364434" y="1678328"/>
            <a:ext cx="7283292" cy="2107348"/>
          </a:xfrm>
          <a:prstGeom prst="rect">
            <a:avLst/>
          </a:prstGeom>
        </p:spPr>
      </p:pic>
      <p:pic>
        <p:nvPicPr>
          <p:cNvPr id="5" name="Picture 4">
            <a:extLst>
              <a:ext uri="{FF2B5EF4-FFF2-40B4-BE49-F238E27FC236}">
                <a16:creationId xmlns:a16="http://schemas.microsoft.com/office/drawing/2014/main" id="{49084C82-AA44-4569-8A2E-900F972D20D5}"/>
              </a:ext>
            </a:extLst>
          </p:cNvPr>
          <p:cNvPicPr>
            <a:picLocks noChangeAspect="1"/>
          </p:cNvPicPr>
          <p:nvPr/>
        </p:nvPicPr>
        <p:blipFill>
          <a:blip r:embed="rId4"/>
          <a:stretch>
            <a:fillRect/>
          </a:stretch>
        </p:blipFill>
        <p:spPr>
          <a:xfrm>
            <a:off x="4935577" y="4047678"/>
            <a:ext cx="6141006" cy="1548864"/>
          </a:xfrm>
          <a:prstGeom prst="rect">
            <a:avLst/>
          </a:prstGeom>
        </p:spPr>
      </p:pic>
    </p:spTree>
    <p:extLst>
      <p:ext uri="{BB962C8B-B14F-4D97-AF65-F5344CB8AC3E}">
        <p14:creationId xmlns:p14="http://schemas.microsoft.com/office/powerpoint/2010/main" val="163859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182B43-65FA-4FCB-B994-F724D7605A6A}"/>
              </a:ext>
            </a:extLst>
          </p:cNvPr>
          <p:cNvPicPr>
            <a:picLocks noChangeAspect="1"/>
          </p:cNvPicPr>
          <p:nvPr/>
        </p:nvPicPr>
        <p:blipFill>
          <a:blip r:embed="rId3"/>
          <a:stretch>
            <a:fillRect/>
          </a:stretch>
        </p:blipFill>
        <p:spPr>
          <a:xfrm>
            <a:off x="3766503" y="2192274"/>
            <a:ext cx="8181658" cy="2713993"/>
          </a:xfrm>
          <a:prstGeom prst="rect">
            <a:avLst/>
          </a:prstGeom>
        </p:spPr>
      </p:pic>
      <p:sp>
        <p:nvSpPr>
          <p:cNvPr id="2" name="Title 1">
            <a:extLst>
              <a:ext uri="{FF2B5EF4-FFF2-40B4-BE49-F238E27FC236}">
                <a16:creationId xmlns:a16="http://schemas.microsoft.com/office/drawing/2014/main" id="{6491D996-975B-4F45-8143-C075A9135A4C}"/>
              </a:ext>
            </a:extLst>
          </p:cNvPr>
          <p:cNvSpPr>
            <a:spLocks noGrp="1"/>
          </p:cNvSpPr>
          <p:nvPr>
            <p:ph type="title"/>
          </p:nvPr>
        </p:nvSpPr>
        <p:spPr>
          <a:xfrm>
            <a:off x="838200" y="365125"/>
            <a:ext cx="10515600" cy="1051201"/>
          </a:xfrm>
        </p:spPr>
        <p:txBody>
          <a:bodyPr/>
          <a:lstStyle/>
          <a:p>
            <a:r>
              <a:rPr lang="en-SG" dirty="0"/>
              <a:t>Recap</a:t>
            </a:r>
          </a:p>
        </p:txBody>
      </p:sp>
      <p:sp>
        <p:nvSpPr>
          <p:cNvPr id="3" name="Content Placeholder 2">
            <a:extLst>
              <a:ext uri="{FF2B5EF4-FFF2-40B4-BE49-F238E27FC236}">
                <a16:creationId xmlns:a16="http://schemas.microsoft.com/office/drawing/2014/main" id="{230448C9-D72C-42BE-A091-B8DB7B3ADBB0}"/>
              </a:ext>
            </a:extLst>
          </p:cNvPr>
          <p:cNvSpPr>
            <a:spLocks noGrp="1"/>
          </p:cNvSpPr>
          <p:nvPr>
            <p:ph idx="1"/>
          </p:nvPr>
        </p:nvSpPr>
        <p:spPr>
          <a:xfrm>
            <a:off x="838200" y="1416326"/>
            <a:ext cx="3256280" cy="4760637"/>
          </a:xfrm>
        </p:spPr>
        <p:txBody>
          <a:bodyPr>
            <a:normAutofit/>
          </a:bodyPr>
          <a:lstStyle/>
          <a:p>
            <a:pPr marL="0" indent="0">
              <a:buNone/>
            </a:pPr>
            <a:r>
              <a:rPr lang="en-SG" sz="2400" b="1" dirty="0"/>
              <a:t>IP Datagrams:</a:t>
            </a:r>
          </a:p>
          <a:p>
            <a:r>
              <a:rPr lang="en-SG" sz="2400" dirty="0"/>
              <a:t>Offset</a:t>
            </a:r>
          </a:p>
          <a:p>
            <a:pPr lvl="1"/>
            <a:r>
              <a:rPr lang="en-SG" sz="2000" dirty="0"/>
              <a:t>First “byte number” of data </a:t>
            </a:r>
            <a:r>
              <a:rPr lang="en-SG" sz="2000" b="1" dirty="0"/>
              <a:t>in multiples of 8-bytes</a:t>
            </a:r>
          </a:p>
          <a:p>
            <a:r>
              <a:rPr lang="en-SG" sz="2400" dirty="0"/>
              <a:t>Frag Flag</a:t>
            </a:r>
          </a:p>
          <a:p>
            <a:pPr lvl="1"/>
            <a:r>
              <a:rPr lang="en-SG" sz="2000" dirty="0"/>
              <a:t>Signifies when fragment is last fragment of original IP datagram</a:t>
            </a:r>
          </a:p>
          <a:p>
            <a:pPr lvl="1"/>
            <a:endParaRPr lang="en-SG" sz="2000" dirty="0"/>
          </a:p>
          <a:p>
            <a:pPr lvl="1"/>
            <a:endParaRPr lang="en-SG" sz="2000" dirty="0"/>
          </a:p>
        </p:txBody>
      </p:sp>
      <p:sp>
        <p:nvSpPr>
          <p:cNvPr id="4" name="TextBox 3">
            <a:extLst>
              <a:ext uri="{FF2B5EF4-FFF2-40B4-BE49-F238E27FC236}">
                <a16:creationId xmlns:a16="http://schemas.microsoft.com/office/drawing/2014/main" id="{909E6463-913A-4E41-8E08-4DC7487BBAB5}"/>
              </a:ext>
            </a:extLst>
          </p:cNvPr>
          <p:cNvSpPr txBox="1"/>
          <p:nvPr/>
        </p:nvSpPr>
        <p:spPr>
          <a:xfrm>
            <a:off x="7410416" y="1481134"/>
            <a:ext cx="1221809" cy="646331"/>
          </a:xfrm>
          <a:prstGeom prst="rect">
            <a:avLst/>
          </a:prstGeom>
          <a:noFill/>
          <a:ln>
            <a:solidFill>
              <a:schemeClr val="accent1"/>
            </a:solidFill>
          </a:ln>
        </p:spPr>
        <p:txBody>
          <a:bodyPr wrap="none" rtlCol="0">
            <a:spAutoFit/>
          </a:bodyPr>
          <a:lstStyle/>
          <a:p>
            <a:r>
              <a:rPr lang="en-US" dirty="0"/>
              <a:t>Header: 20</a:t>
            </a:r>
          </a:p>
          <a:p>
            <a:r>
              <a:rPr lang="en-US" dirty="0"/>
              <a:t>Data: 1180</a:t>
            </a:r>
          </a:p>
        </p:txBody>
      </p:sp>
      <p:cxnSp>
        <p:nvCxnSpPr>
          <p:cNvPr id="7" name="Straight Connector 6">
            <a:extLst>
              <a:ext uri="{FF2B5EF4-FFF2-40B4-BE49-F238E27FC236}">
                <a16:creationId xmlns:a16="http://schemas.microsoft.com/office/drawing/2014/main" id="{47574706-ECE8-CC45-9CB9-1A1A6717D84F}"/>
              </a:ext>
            </a:extLst>
          </p:cNvPr>
          <p:cNvCxnSpPr>
            <a:cxnSpLocks/>
            <a:stCxn id="4" idx="2"/>
          </p:cNvCxnSpPr>
          <p:nvPr/>
        </p:nvCxnSpPr>
        <p:spPr>
          <a:xfrm flipH="1">
            <a:off x="7210269" y="2127465"/>
            <a:ext cx="811052" cy="5707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9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p:txBody>
          <a:bodyPr/>
          <a:lstStyle/>
          <a:p>
            <a:pPr marL="0" indent="0">
              <a:buNone/>
            </a:pPr>
            <a:r>
              <a:rPr lang="en-US" dirty="0"/>
              <a:t>Consider the network setup in the following figure. Suppose that the ISP assigns the router the address 24.34.112.235 and that the network address (i.e. network prefix) of this home network is 192.168.1/24. </a:t>
            </a:r>
          </a:p>
          <a:p>
            <a:endParaRPr lang="en-US" dirty="0"/>
          </a:p>
        </p:txBody>
      </p:sp>
      <p:pic>
        <p:nvPicPr>
          <p:cNvPr id="4" name="Picture 3">
            <a:extLst>
              <a:ext uri="{FF2B5EF4-FFF2-40B4-BE49-F238E27FC236}">
                <a16:creationId xmlns:a16="http://schemas.microsoft.com/office/drawing/2014/main" id="{A7C9A6AB-AEB6-4D54-86E6-1892F62C880C}"/>
              </a:ext>
            </a:extLst>
          </p:cNvPr>
          <p:cNvPicPr>
            <a:picLocks noChangeAspect="1"/>
          </p:cNvPicPr>
          <p:nvPr/>
        </p:nvPicPr>
        <p:blipFill>
          <a:blip r:embed="rId3"/>
          <a:stretch>
            <a:fillRect/>
          </a:stretch>
        </p:blipFill>
        <p:spPr>
          <a:xfrm>
            <a:off x="1997979" y="3128791"/>
            <a:ext cx="7267575" cy="3295650"/>
          </a:xfrm>
          <a:prstGeom prst="rect">
            <a:avLst/>
          </a:prstGeom>
        </p:spPr>
      </p:pic>
    </p:spTree>
    <p:extLst>
      <p:ext uri="{BB962C8B-B14F-4D97-AF65-F5344CB8AC3E}">
        <p14:creationId xmlns:p14="http://schemas.microsoft.com/office/powerpoint/2010/main" val="124427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p:txBody>
          <a:bodyPr/>
          <a:lstStyle/>
          <a:p>
            <a:pPr marL="0" indent="0">
              <a:buNone/>
            </a:pPr>
            <a:r>
              <a:rPr lang="en-US" dirty="0"/>
              <a:t>a) Give an example IP address assignment to all interfaces in this home network. </a:t>
            </a:r>
          </a:p>
          <a:p>
            <a:endParaRPr lang="en-US" dirty="0"/>
          </a:p>
        </p:txBody>
      </p:sp>
      <p:pic>
        <p:nvPicPr>
          <p:cNvPr id="4" name="Picture 3">
            <a:extLst>
              <a:ext uri="{FF2B5EF4-FFF2-40B4-BE49-F238E27FC236}">
                <a16:creationId xmlns:a16="http://schemas.microsoft.com/office/drawing/2014/main" id="{A92C1964-C273-495F-B636-1F35274F3D8B}"/>
              </a:ext>
            </a:extLst>
          </p:cNvPr>
          <p:cNvPicPr>
            <a:picLocks noChangeAspect="1"/>
          </p:cNvPicPr>
          <p:nvPr/>
        </p:nvPicPr>
        <p:blipFill>
          <a:blip r:embed="rId3"/>
          <a:stretch>
            <a:fillRect/>
          </a:stretch>
        </p:blipFill>
        <p:spPr>
          <a:xfrm>
            <a:off x="717452" y="2971799"/>
            <a:ext cx="10536702" cy="3205163"/>
          </a:xfrm>
          <a:prstGeom prst="rect">
            <a:avLst/>
          </a:prstGeom>
        </p:spPr>
      </p:pic>
    </p:spTree>
    <p:extLst>
      <p:ext uri="{BB962C8B-B14F-4D97-AF65-F5344CB8AC3E}">
        <p14:creationId xmlns:p14="http://schemas.microsoft.com/office/powerpoint/2010/main" val="403838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p:txBody>
          <a:bodyPr/>
          <a:lstStyle/>
          <a:p>
            <a:pPr marL="0" indent="0">
              <a:buNone/>
            </a:pPr>
            <a:r>
              <a:rPr lang="en-US" dirty="0"/>
              <a:t>b) Suppose each host has two ongoing TCP connections, all to port 80 of a server at 128.119.40.86. Provide example corresponding entries in the NAT translation table. </a:t>
            </a:r>
          </a:p>
          <a:p>
            <a:pPr marL="0" indent="0">
              <a:buNone/>
            </a:pPr>
            <a:endParaRPr lang="en-US" dirty="0"/>
          </a:p>
          <a:p>
            <a:endParaRPr lang="en-US" dirty="0"/>
          </a:p>
        </p:txBody>
      </p:sp>
      <p:pic>
        <p:nvPicPr>
          <p:cNvPr id="4" name="Picture 3">
            <a:extLst>
              <a:ext uri="{FF2B5EF4-FFF2-40B4-BE49-F238E27FC236}">
                <a16:creationId xmlns:a16="http://schemas.microsoft.com/office/drawing/2014/main" id="{C211BE4D-087C-4E6D-A33F-7E618E59D582}"/>
              </a:ext>
            </a:extLst>
          </p:cNvPr>
          <p:cNvPicPr>
            <a:picLocks noChangeAspect="1"/>
          </p:cNvPicPr>
          <p:nvPr/>
        </p:nvPicPr>
        <p:blipFill>
          <a:blip r:embed="rId3"/>
          <a:stretch>
            <a:fillRect/>
          </a:stretch>
        </p:blipFill>
        <p:spPr>
          <a:xfrm>
            <a:off x="1997613" y="2921000"/>
            <a:ext cx="8384344" cy="3592342"/>
          </a:xfrm>
          <a:prstGeom prst="rect">
            <a:avLst/>
          </a:prstGeom>
        </p:spPr>
      </p:pic>
    </p:spTree>
    <p:extLst>
      <p:ext uri="{BB962C8B-B14F-4D97-AF65-F5344CB8AC3E}">
        <p14:creationId xmlns:p14="http://schemas.microsoft.com/office/powerpoint/2010/main" val="364320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93D476AA-A30A-4F05-A3C4-D101DEB84F81}"/>
              </a:ext>
            </a:extLst>
          </p:cNvPr>
          <p:cNvSpPr>
            <a:spLocks noGrp="1"/>
          </p:cNvSpPr>
          <p:nvPr>
            <p:ph idx="1"/>
          </p:nvPr>
        </p:nvSpPr>
        <p:spPr/>
        <p:txBody>
          <a:bodyPr/>
          <a:lstStyle/>
          <a:p>
            <a:pPr marL="0" indent="0">
              <a:buNone/>
            </a:pPr>
            <a:r>
              <a:rPr lang="en-US" dirty="0"/>
              <a:t>Hint</a:t>
            </a:r>
          </a:p>
          <a:p>
            <a:r>
              <a:rPr lang="en-US" dirty="0"/>
              <a:t>NAT routers must: Replace (source IP address, port #) of every outgoing datagram to (NAT IP address, new port #). </a:t>
            </a:r>
          </a:p>
          <a:p>
            <a:endParaRPr lang="en-US" dirty="0"/>
          </a:p>
          <a:p>
            <a:r>
              <a:rPr lang="en-US" dirty="0"/>
              <a:t>Replace (NAT IP address, new port #) in destination fields of every incoming datagram with corresponding (source IP address, port #) stored in NAT translation table. </a:t>
            </a:r>
          </a:p>
          <a:p>
            <a:endParaRPr lang="en-US" dirty="0"/>
          </a:p>
          <a:p>
            <a:endParaRPr lang="en-US" dirty="0"/>
          </a:p>
        </p:txBody>
      </p:sp>
    </p:spTree>
    <p:extLst>
      <p:ext uri="{BB962C8B-B14F-4D97-AF65-F5344CB8AC3E}">
        <p14:creationId xmlns:p14="http://schemas.microsoft.com/office/powerpoint/2010/main" val="341780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5DE-3FC6-420E-B0D6-861E7A3E171C}"/>
              </a:ext>
            </a:extLst>
          </p:cNvPr>
          <p:cNvSpPr>
            <a:spLocks noGrp="1"/>
          </p:cNvSpPr>
          <p:nvPr>
            <p:ph type="title"/>
          </p:nvPr>
        </p:nvSpPr>
        <p:spPr/>
        <p:txBody>
          <a:bodyPr/>
          <a:lstStyle/>
          <a:p>
            <a:r>
              <a:rPr lang="en-US" dirty="0"/>
              <a:t>Question 1</a:t>
            </a:r>
          </a:p>
        </p:txBody>
      </p:sp>
      <p:pic>
        <p:nvPicPr>
          <p:cNvPr id="4" name="Content Placeholder 3">
            <a:extLst>
              <a:ext uri="{FF2B5EF4-FFF2-40B4-BE49-F238E27FC236}">
                <a16:creationId xmlns:a16="http://schemas.microsoft.com/office/drawing/2014/main" id="{2A052E1E-DE9F-44E8-AE56-7DB6E1E1751E}"/>
              </a:ext>
            </a:extLst>
          </p:cNvPr>
          <p:cNvPicPr>
            <a:picLocks noGrp="1" noChangeAspect="1"/>
          </p:cNvPicPr>
          <p:nvPr>
            <p:ph idx="1"/>
          </p:nvPr>
        </p:nvPicPr>
        <p:blipFill>
          <a:blip r:embed="rId3"/>
          <a:stretch>
            <a:fillRect/>
          </a:stretch>
        </p:blipFill>
        <p:spPr>
          <a:xfrm>
            <a:off x="1167619" y="1690688"/>
            <a:ext cx="9580098" cy="4836721"/>
          </a:xfrm>
          <a:prstGeom prst="rect">
            <a:avLst/>
          </a:prstGeom>
        </p:spPr>
      </p:pic>
    </p:spTree>
    <p:extLst>
      <p:ext uri="{BB962C8B-B14F-4D97-AF65-F5344CB8AC3E}">
        <p14:creationId xmlns:p14="http://schemas.microsoft.com/office/powerpoint/2010/main" val="302149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1368</Words>
  <Application>Microsoft Office PowerPoint</Application>
  <PresentationFormat>Widescreen</PresentationFormat>
  <Paragraphs>273</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 CS2105  Introduction to Computer Networks  Tutorial 6</vt:lpstr>
      <vt:lpstr>Recap</vt:lpstr>
      <vt:lpstr>Recap</vt:lpstr>
      <vt:lpstr>Recap</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lpstr>Question 3</vt:lpstr>
      <vt:lpstr>Question 3</vt:lpstr>
      <vt:lpstr>Node x before 1st iteration</vt:lpstr>
      <vt:lpstr>Node x</vt:lpstr>
      <vt:lpstr>Node x after updating</vt:lpstr>
      <vt:lpstr>Node y</vt:lpstr>
      <vt:lpstr>Node x table with the shortest distance </vt:lpstr>
      <vt:lpstr>Question 3</vt:lpstr>
      <vt:lpstr>Question 4</vt:lpstr>
      <vt:lpstr>Question 4</vt:lpstr>
      <vt:lpstr>Question 4</vt:lpstr>
      <vt:lpstr>End of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6</dc:title>
  <dc:creator>Nitya Lakshmanan</dc:creator>
  <cp:lastModifiedBy>Felix Halim</cp:lastModifiedBy>
  <cp:revision>155</cp:revision>
  <dcterms:created xsi:type="dcterms:W3CDTF">2017-08-26T04:38:51Z</dcterms:created>
  <dcterms:modified xsi:type="dcterms:W3CDTF">2021-10-04T03:30:13Z</dcterms:modified>
</cp:coreProperties>
</file>