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7" r:id="rId2"/>
    <p:sldId id="266" r:id="rId3"/>
    <p:sldId id="267" r:id="rId4"/>
    <p:sldId id="268" r:id="rId5"/>
    <p:sldId id="308" r:id="rId6"/>
    <p:sldId id="269" r:id="rId7"/>
    <p:sldId id="270" r:id="rId8"/>
    <p:sldId id="272" r:id="rId9"/>
    <p:sldId id="274" r:id="rId10"/>
    <p:sldId id="275" r:id="rId11"/>
    <p:sldId id="276" r:id="rId12"/>
    <p:sldId id="277" r:id="rId13"/>
    <p:sldId id="279" r:id="rId14"/>
    <p:sldId id="280" r:id="rId15"/>
    <p:sldId id="281" r:id="rId16"/>
    <p:sldId id="283" r:id="rId17"/>
    <p:sldId id="257" r:id="rId18"/>
    <p:sldId id="258" r:id="rId19"/>
    <p:sldId id="296" r:id="rId20"/>
    <p:sldId id="297" r:id="rId21"/>
    <p:sldId id="298" r:id="rId22"/>
    <p:sldId id="259" r:id="rId23"/>
    <p:sldId id="294" r:id="rId24"/>
    <p:sldId id="299" r:id="rId25"/>
    <p:sldId id="261" r:id="rId26"/>
    <p:sldId id="265" r:id="rId27"/>
    <p:sldId id="262" r:id="rId28"/>
    <p:sldId id="263" r:id="rId29"/>
    <p:sldId id="300" r:id="rId30"/>
    <p:sldId id="264" r:id="rId31"/>
    <p:sldId id="293" r:id="rId32"/>
    <p:sldId id="301" r:id="rId33"/>
    <p:sldId id="305" r:id="rId34"/>
    <p:sldId id="304" r:id="rId35"/>
    <p:sldId id="302"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ya Lakshmanan" initials="NL" lastIdx="1" clrIdx="0">
    <p:extLst>
      <p:ext uri="{19B8F6BF-5375-455C-9EA6-DF929625EA0E}">
        <p15:presenceInfo xmlns:p15="http://schemas.microsoft.com/office/powerpoint/2012/main" userId="Nitya Lakshma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84354" autoAdjust="0"/>
  </p:normalViewPr>
  <p:slideViewPr>
    <p:cSldViewPr snapToGrid="0">
      <p:cViewPr varScale="1">
        <p:scale>
          <a:sx n="97" d="100"/>
          <a:sy n="97"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97DCA-F2F6-4A2D-AB68-F3399D3CC44F}" type="datetimeFigureOut">
              <a:rPr lang="en-SG" smtClean="0"/>
              <a:t>18/10/2021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F09B3-C6A1-4F8A-AE54-6E9CB898AC3C}" type="slidenum">
              <a:rPr lang="en-SG" smtClean="0"/>
              <a:t>‹#›</a:t>
            </a:fld>
            <a:endParaRPr lang="en-SG"/>
          </a:p>
        </p:txBody>
      </p:sp>
    </p:spTree>
    <p:extLst>
      <p:ext uri="{BB962C8B-B14F-4D97-AF65-F5344CB8AC3E}">
        <p14:creationId xmlns:p14="http://schemas.microsoft.com/office/powerpoint/2010/main" val="94240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2</a:t>
            </a:fld>
            <a:endParaRPr lang="en-SG"/>
          </a:p>
        </p:txBody>
      </p:sp>
    </p:spTree>
    <p:extLst>
      <p:ext uri="{BB962C8B-B14F-4D97-AF65-F5344CB8AC3E}">
        <p14:creationId xmlns:p14="http://schemas.microsoft.com/office/powerpoint/2010/main" val="165366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11</a:t>
            </a:fld>
            <a:endParaRPr lang="en-SG"/>
          </a:p>
        </p:txBody>
      </p:sp>
    </p:spTree>
    <p:extLst>
      <p:ext uri="{BB962C8B-B14F-4D97-AF65-F5344CB8AC3E}">
        <p14:creationId xmlns:p14="http://schemas.microsoft.com/office/powerpoint/2010/main" val="200874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12</a:t>
            </a:fld>
            <a:endParaRPr lang="en-SG"/>
          </a:p>
        </p:txBody>
      </p:sp>
    </p:spTree>
    <p:extLst>
      <p:ext uri="{BB962C8B-B14F-4D97-AF65-F5344CB8AC3E}">
        <p14:creationId xmlns:p14="http://schemas.microsoft.com/office/powerpoint/2010/main" val="1748890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13</a:t>
            </a:fld>
            <a:endParaRPr lang="en-SG"/>
          </a:p>
        </p:txBody>
      </p:sp>
    </p:spTree>
    <p:extLst>
      <p:ext uri="{BB962C8B-B14F-4D97-AF65-F5344CB8AC3E}">
        <p14:creationId xmlns:p14="http://schemas.microsoft.com/office/powerpoint/2010/main" val="1010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14</a:t>
            </a:fld>
            <a:endParaRPr lang="en-SG"/>
          </a:p>
        </p:txBody>
      </p:sp>
    </p:spTree>
    <p:extLst>
      <p:ext uri="{BB962C8B-B14F-4D97-AF65-F5344CB8AC3E}">
        <p14:creationId xmlns:p14="http://schemas.microsoft.com/office/powerpoint/2010/main" val="88070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15</a:t>
            </a:fld>
            <a:endParaRPr lang="en-SG"/>
          </a:p>
        </p:txBody>
      </p:sp>
    </p:spTree>
    <p:extLst>
      <p:ext uri="{BB962C8B-B14F-4D97-AF65-F5344CB8AC3E}">
        <p14:creationId xmlns:p14="http://schemas.microsoft.com/office/powerpoint/2010/main" val="231360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16</a:t>
            </a:fld>
            <a:endParaRPr lang="en-SG"/>
          </a:p>
        </p:txBody>
      </p:sp>
    </p:spTree>
    <p:extLst>
      <p:ext uri="{BB962C8B-B14F-4D97-AF65-F5344CB8AC3E}">
        <p14:creationId xmlns:p14="http://schemas.microsoft.com/office/powerpoint/2010/main" val="6251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17</a:t>
            </a:fld>
            <a:endParaRPr lang="en-SG"/>
          </a:p>
        </p:txBody>
      </p:sp>
    </p:spTree>
    <p:extLst>
      <p:ext uri="{BB962C8B-B14F-4D97-AF65-F5344CB8AC3E}">
        <p14:creationId xmlns:p14="http://schemas.microsoft.com/office/powerpoint/2010/main" val="942985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18</a:t>
            </a:fld>
            <a:endParaRPr lang="en-SG"/>
          </a:p>
        </p:txBody>
      </p:sp>
    </p:spTree>
    <p:extLst>
      <p:ext uri="{BB962C8B-B14F-4D97-AF65-F5344CB8AC3E}">
        <p14:creationId xmlns:p14="http://schemas.microsoft.com/office/powerpoint/2010/main" val="325600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19</a:t>
            </a:fld>
            <a:endParaRPr lang="en-SG"/>
          </a:p>
        </p:txBody>
      </p:sp>
    </p:spTree>
    <p:extLst>
      <p:ext uri="{BB962C8B-B14F-4D97-AF65-F5344CB8AC3E}">
        <p14:creationId xmlns:p14="http://schemas.microsoft.com/office/powerpoint/2010/main" val="1927696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20</a:t>
            </a:fld>
            <a:endParaRPr lang="en-SG"/>
          </a:p>
        </p:txBody>
      </p:sp>
    </p:spTree>
    <p:extLst>
      <p:ext uri="{BB962C8B-B14F-4D97-AF65-F5344CB8AC3E}">
        <p14:creationId xmlns:p14="http://schemas.microsoft.com/office/powerpoint/2010/main" val="241964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3</a:t>
            </a:fld>
            <a:endParaRPr lang="en-SG"/>
          </a:p>
        </p:txBody>
      </p:sp>
    </p:spTree>
    <p:extLst>
      <p:ext uri="{BB962C8B-B14F-4D97-AF65-F5344CB8AC3E}">
        <p14:creationId xmlns:p14="http://schemas.microsoft.com/office/powerpoint/2010/main" val="2097040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21</a:t>
            </a:fld>
            <a:endParaRPr lang="en-SG"/>
          </a:p>
        </p:txBody>
      </p:sp>
    </p:spTree>
    <p:extLst>
      <p:ext uri="{BB962C8B-B14F-4D97-AF65-F5344CB8AC3E}">
        <p14:creationId xmlns:p14="http://schemas.microsoft.com/office/powerpoint/2010/main" val="1685898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23</a:t>
            </a:fld>
            <a:endParaRPr lang="en-SG"/>
          </a:p>
        </p:txBody>
      </p:sp>
    </p:spTree>
    <p:extLst>
      <p:ext uri="{BB962C8B-B14F-4D97-AF65-F5344CB8AC3E}">
        <p14:creationId xmlns:p14="http://schemas.microsoft.com/office/powerpoint/2010/main" val="4850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24</a:t>
            </a:fld>
            <a:endParaRPr lang="en-SG"/>
          </a:p>
        </p:txBody>
      </p:sp>
    </p:spTree>
    <p:extLst>
      <p:ext uri="{BB962C8B-B14F-4D97-AF65-F5344CB8AC3E}">
        <p14:creationId xmlns:p14="http://schemas.microsoft.com/office/powerpoint/2010/main" val="246028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25</a:t>
            </a:fld>
            <a:endParaRPr lang="en-SG"/>
          </a:p>
        </p:txBody>
      </p:sp>
    </p:spTree>
    <p:extLst>
      <p:ext uri="{BB962C8B-B14F-4D97-AF65-F5344CB8AC3E}">
        <p14:creationId xmlns:p14="http://schemas.microsoft.com/office/powerpoint/2010/main" val="1969290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26</a:t>
            </a:fld>
            <a:endParaRPr lang="en-SG"/>
          </a:p>
        </p:txBody>
      </p:sp>
    </p:spTree>
    <p:extLst>
      <p:ext uri="{BB962C8B-B14F-4D97-AF65-F5344CB8AC3E}">
        <p14:creationId xmlns:p14="http://schemas.microsoft.com/office/powerpoint/2010/main" val="2980835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27</a:t>
            </a:fld>
            <a:endParaRPr lang="en-SG"/>
          </a:p>
        </p:txBody>
      </p:sp>
    </p:spTree>
    <p:extLst>
      <p:ext uri="{BB962C8B-B14F-4D97-AF65-F5344CB8AC3E}">
        <p14:creationId xmlns:p14="http://schemas.microsoft.com/office/powerpoint/2010/main" val="4233096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28</a:t>
            </a:fld>
            <a:endParaRPr lang="en-SG"/>
          </a:p>
        </p:txBody>
      </p:sp>
    </p:spTree>
    <p:extLst>
      <p:ext uri="{BB962C8B-B14F-4D97-AF65-F5344CB8AC3E}">
        <p14:creationId xmlns:p14="http://schemas.microsoft.com/office/powerpoint/2010/main" val="3780598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29</a:t>
            </a:fld>
            <a:endParaRPr lang="en-SG"/>
          </a:p>
        </p:txBody>
      </p:sp>
    </p:spTree>
    <p:extLst>
      <p:ext uri="{BB962C8B-B14F-4D97-AF65-F5344CB8AC3E}">
        <p14:creationId xmlns:p14="http://schemas.microsoft.com/office/powerpoint/2010/main" val="1789805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30</a:t>
            </a:fld>
            <a:endParaRPr lang="en-SG"/>
          </a:p>
        </p:txBody>
      </p:sp>
    </p:spTree>
    <p:extLst>
      <p:ext uri="{BB962C8B-B14F-4D97-AF65-F5344CB8AC3E}">
        <p14:creationId xmlns:p14="http://schemas.microsoft.com/office/powerpoint/2010/main" val="2676768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33</a:t>
            </a:fld>
            <a:endParaRPr lang="en-SG"/>
          </a:p>
        </p:txBody>
      </p:sp>
    </p:spTree>
    <p:extLst>
      <p:ext uri="{BB962C8B-B14F-4D97-AF65-F5344CB8AC3E}">
        <p14:creationId xmlns:p14="http://schemas.microsoft.com/office/powerpoint/2010/main" val="98852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4</a:t>
            </a:fld>
            <a:endParaRPr lang="en-SG"/>
          </a:p>
        </p:txBody>
      </p:sp>
    </p:spTree>
    <p:extLst>
      <p:ext uri="{BB962C8B-B14F-4D97-AF65-F5344CB8AC3E}">
        <p14:creationId xmlns:p14="http://schemas.microsoft.com/office/powerpoint/2010/main" val="3561715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36</a:t>
            </a:fld>
            <a:endParaRPr lang="en-SG"/>
          </a:p>
        </p:txBody>
      </p:sp>
    </p:spTree>
    <p:extLst>
      <p:ext uri="{BB962C8B-B14F-4D97-AF65-F5344CB8AC3E}">
        <p14:creationId xmlns:p14="http://schemas.microsoft.com/office/powerpoint/2010/main" val="153146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5</a:t>
            </a:fld>
            <a:endParaRPr lang="en-SG"/>
          </a:p>
        </p:txBody>
      </p:sp>
    </p:spTree>
    <p:extLst>
      <p:ext uri="{BB962C8B-B14F-4D97-AF65-F5344CB8AC3E}">
        <p14:creationId xmlns:p14="http://schemas.microsoft.com/office/powerpoint/2010/main" val="220581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6</a:t>
            </a:fld>
            <a:endParaRPr lang="en-SG"/>
          </a:p>
        </p:txBody>
      </p:sp>
    </p:spTree>
    <p:extLst>
      <p:ext uri="{BB962C8B-B14F-4D97-AF65-F5344CB8AC3E}">
        <p14:creationId xmlns:p14="http://schemas.microsoft.com/office/powerpoint/2010/main" val="43119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7</a:t>
            </a:fld>
            <a:endParaRPr lang="en-SG"/>
          </a:p>
        </p:txBody>
      </p:sp>
    </p:spTree>
    <p:extLst>
      <p:ext uri="{BB962C8B-B14F-4D97-AF65-F5344CB8AC3E}">
        <p14:creationId xmlns:p14="http://schemas.microsoft.com/office/powerpoint/2010/main" val="2761895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0F09B3-C6A1-4F8A-AE54-6E9CB898AC3C}" type="slidenum">
              <a:rPr lang="en-SG" smtClean="0"/>
              <a:t>8</a:t>
            </a:fld>
            <a:endParaRPr lang="en-SG"/>
          </a:p>
        </p:txBody>
      </p:sp>
    </p:spTree>
    <p:extLst>
      <p:ext uri="{BB962C8B-B14F-4D97-AF65-F5344CB8AC3E}">
        <p14:creationId xmlns:p14="http://schemas.microsoft.com/office/powerpoint/2010/main" val="283579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9</a:t>
            </a:fld>
            <a:endParaRPr lang="en-SG"/>
          </a:p>
        </p:txBody>
      </p:sp>
    </p:spTree>
    <p:extLst>
      <p:ext uri="{BB962C8B-B14F-4D97-AF65-F5344CB8AC3E}">
        <p14:creationId xmlns:p14="http://schemas.microsoft.com/office/powerpoint/2010/main" val="2376956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00F09B3-C6A1-4F8A-AE54-6E9CB898AC3C}" type="slidenum">
              <a:rPr lang="en-SG" smtClean="0"/>
              <a:t>10</a:t>
            </a:fld>
            <a:endParaRPr lang="en-SG"/>
          </a:p>
        </p:txBody>
      </p:sp>
    </p:spTree>
    <p:extLst>
      <p:ext uri="{BB962C8B-B14F-4D97-AF65-F5344CB8AC3E}">
        <p14:creationId xmlns:p14="http://schemas.microsoft.com/office/powerpoint/2010/main" val="124586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174F-6851-4050-A34E-FF1CDDA19C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6F658-4823-4B1C-AD76-EAA9BB26C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9D1C6-2CCA-4E39-9DBC-6F8D7AA0AB7D}"/>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E8CAE1A5-F01B-42AB-A826-69ECE0A2B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CB80C-46A7-4156-93FF-BBDAC6BE204D}"/>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93917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D490-4985-4D56-BD39-C10BCFB3E4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48FBC-5411-4552-85CE-A85265C6C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CEC69-82B0-47A9-838A-8C78200850A7}"/>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C5509972-5E4E-4DA8-848B-901F15D1F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AE353-3357-4347-B5FB-29F4FE74E155}"/>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83431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F805D-1741-4B1F-B32B-E3A89C635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C8F42-AD18-49BA-B309-4F6FBE0DAE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DA9DD-44B4-40A0-BDE3-1109F29266D4}"/>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710062CB-04E5-4213-A8D6-DC5D8DB3C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36C44-93F4-49F4-A17C-C609171F976B}"/>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307480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34CD-C234-4417-A420-ED1AC765B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86B9D-BCF1-4A21-AC8D-1138D15E20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A3B54-EB48-4230-BF16-D3C08AC68F1D}"/>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2756F662-A594-4D9B-A98B-F43E1CA14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E429E-3396-46DF-90AC-E5C7397EDA31}"/>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183822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E553-6A9D-4EB1-97DA-5D53A9553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80CF0-74AA-4824-9E69-A0F733A4D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DF1FB3-0222-48F7-9E9B-684DFE809023}"/>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FE828B93-3F6B-44E0-BE5E-C526FED9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715F3-3347-4648-9D1E-F7BFA1DB83C8}"/>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89975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8CFD-9D22-4596-BC73-C6C13E447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98015-6658-423B-9931-0223DF44E9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1437B-FC31-4379-957E-1800858AB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02532A-FFA1-4739-8A6E-A9CBBA95ECA7}"/>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6" name="Footer Placeholder 5">
            <a:extLst>
              <a:ext uri="{FF2B5EF4-FFF2-40B4-BE49-F238E27FC236}">
                <a16:creationId xmlns:a16="http://schemas.microsoft.com/office/drawing/2014/main" id="{A979F941-8494-4F7E-A16B-11121F1D5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E607A-D5FB-42FE-BC8F-6E8BAD1A2C36}"/>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8526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F323-D0A2-4E62-BF7B-9FFFB854D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758C2-6351-4D9D-A740-74E032F69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DA7412-AC62-4821-A9BB-03654B320A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F075BB-C372-4612-8187-BF8C86694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86C5DE-6B65-4AE8-AE9E-016008033B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CCEE68-5B4F-405E-A6C9-6DACC644DF61}"/>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8" name="Footer Placeholder 7">
            <a:extLst>
              <a:ext uri="{FF2B5EF4-FFF2-40B4-BE49-F238E27FC236}">
                <a16:creationId xmlns:a16="http://schemas.microsoft.com/office/drawing/2014/main" id="{49C8DC59-2567-48A7-B6F3-919437EEA9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7FBC0-8A52-4458-9AE0-030C225AB1F5}"/>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04745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CB45-78C0-484D-9E5E-5B45CF2C4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2EFE5-0382-4FDC-9AA3-2D8023498B64}"/>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4" name="Footer Placeholder 3">
            <a:extLst>
              <a:ext uri="{FF2B5EF4-FFF2-40B4-BE49-F238E27FC236}">
                <a16:creationId xmlns:a16="http://schemas.microsoft.com/office/drawing/2014/main" id="{BC21864F-5B04-4E89-8EEF-D179B49B2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357A20-7AF7-4A0C-8F7F-1561598C6418}"/>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156819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C9068-C8B6-4291-B9E1-6199800836EC}"/>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3" name="Footer Placeholder 2">
            <a:extLst>
              <a:ext uri="{FF2B5EF4-FFF2-40B4-BE49-F238E27FC236}">
                <a16:creationId xmlns:a16="http://schemas.microsoft.com/office/drawing/2014/main" id="{02555189-1929-4961-8AD3-515546002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0F0EBF-0EE3-4608-BE20-A628C8B237A6}"/>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236281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8E9-ADA0-4E6C-8598-86B1F7896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B5FCEA-39BF-465A-9A94-0B872AA8B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5D1C5-19E1-441E-BA66-761D29030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7B9A52-240B-472E-A48B-765899C7A1C9}"/>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6" name="Footer Placeholder 5">
            <a:extLst>
              <a:ext uri="{FF2B5EF4-FFF2-40B4-BE49-F238E27FC236}">
                <a16:creationId xmlns:a16="http://schemas.microsoft.com/office/drawing/2014/main" id="{AF2E0AB0-F46C-4BF3-88B9-BF1E84B28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6681D-29AA-465D-A819-80867C7E6883}"/>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421231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26AE-737D-4343-8B4E-DD77606A6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329BE-8EE3-4C3F-AAF3-681A7F79F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60EF0-FA89-45D6-B9E6-89AF2DC5D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2DBE3-6798-41CC-AE64-6B225152C2DF}"/>
              </a:ext>
            </a:extLst>
          </p:cNvPr>
          <p:cNvSpPr>
            <a:spLocks noGrp="1"/>
          </p:cNvSpPr>
          <p:nvPr>
            <p:ph type="dt" sz="half" idx="10"/>
          </p:nvPr>
        </p:nvSpPr>
        <p:spPr/>
        <p:txBody>
          <a:bodyPr/>
          <a:lstStyle/>
          <a:p>
            <a:fld id="{9DC662ED-B6CE-4975-88AB-8BDF9177F8A6}" type="datetimeFigureOut">
              <a:rPr lang="en-US" smtClean="0"/>
              <a:t>10/18/2021</a:t>
            </a:fld>
            <a:endParaRPr lang="en-US"/>
          </a:p>
        </p:txBody>
      </p:sp>
      <p:sp>
        <p:nvSpPr>
          <p:cNvPr id="6" name="Footer Placeholder 5">
            <a:extLst>
              <a:ext uri="{FF2B5EF4-FFF2-40B4-BE49-F238E27FC236}">
                <a16:creationId xmlns:a16="http://schemas.microsoft.com/office/drawing/2014/main" id="{DF025CD7-7F89-4414-B0EC-4BB10429F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EE1EC-D71A-440B-BA99-93E1C30810F4}"/>
              </a:ext>
            </a:extLst>
          </p:cNvPr>
          <p:cNvSpPr>
            <a:spLocks noGrp="1"/>
          </p:cNvSpPr>
          <p:nvPr>
            <p:ph type="sldNum" sz="quarter" idx="12"/>
          </p:nvPr>
        </p:nvSpPr>
        <p:spPr/>
        <p:txBody>
          <a:bodyPr/>
          <a:lstStyle/>
          <a:p>
            <a:fld id="{47706C71-7ACC-45A0-96B1-7DDDA47D0AE1}" type="slidenum">
              <a:rPr lang="en-US" smtClean="0"/>
              <a:t>‹#›</a:t>
            </a:fld>
            <a:endParaRPr lang="en-US"/>
          </a:p>
        </p:txBody>
      </p:sp>
    </p:spTree>
    <p:extLst>
      <p:ext uri="{BB962C8B-B14F-4D97-AF65-F5344CB8AC3E}">
        <p14:creationId xmlns:p14="http://schemas.microsoft.com/office/powerpoint/2010/main" val="113505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8EE2E-A1D7-4248-AA9D-ABFC2D187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C7F480-6927-4F5F-A1F7-A51005765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F4BCA-A52B-4197-9CAD-7C06CF816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662ED-B6CE-4975-88AB-8BDF9177F8A6}" type="datetimeFigureOut">
              <a:rPr lang="en-US" smtClean="0"/>
              <a:t>10/18/2021</a:t>
            </a:fld>
            <a:endParaRPr lang="en-US"/>
          </a:p>
        </p:txBody>
      </p:sp>
      <p:sp>
        <p:nvSpPr>
          <p:cNvPr id="5" name="Footer Placeholder 4">
            <a:extLst>
              <a:ext uri="{FF2B5EF4-FFF2-40B4-BE49-F238E27FC236}">
                <a16:creationId xmlns:a16="http://schemas.microsoft.com/office/drawing/2014/main" id="{4EFCC439-6EAD-4C11-9995-6BA2C7638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6BDA5-2E3F-4A25-8D41-550C170CC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06C71-7ACC-45A0-96B1-7DDDA47D0AE1}" type="slidenum">
              <a:rPr lang="en-US" smtClean="0"/>
              <a:t>‹#›</a:t>
            </a:fld>
            <a:endParaRPr lang="en-US"/>
          </a:p>
        </p:txBody>
      </p:sp>
    </p:spTree>
    <p:extLst>
      <p:ext uri="{BB962C8B-B14F-4D97-AF65-F5344CB8AC3E}">
        <p14:creationId xmlns:p14="http://schemas.microsoft.com/office/powerpoint/2010/main" val="97919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0CF0-6CC0-4F1D-B2BE-08030BAF45A9}"/>
              </a:ext>
            </a:extLst>
          </p:cNvPr>
          <p:cNvSpPr>
            <a:spLocks noGrp="1"/>
          </p:cNvSpPr>
          <p:nvPr>
            <p:ph type="ctrTitle"/>
          </p:nvPr>
        </p:nvSpPr>
        <p:spPr>
          <a:xfrm>
            <a:off x="1524000" y="2235200"/>
            <a:ext cx="9144000" cy="2387600"/>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Computer Networks</a:t>
            </a:r>
            <a:br>
              <a:rPr lang="en-US" sz="6000" dirty="0"/>
            </a:br>
            <a:r>
              <a:rPr lang="en-US" sz="6000"/>
              <a:t>Tutorial 7</a:t>
            </a:r>
            <a:endParaRPr lang="en-US" sz="6000" dirty="0"/>
          </a:p>
        </p:txBody>
      </p:sp>
    </p:spTree>
    <p:extLst>
      <p:ext uri="{BB962C8B-B14F-4D97-AF65-F5344CB8AC3E}">
        <p14:creationId xmlns:p14="http://schemas.microsoft.com/office/powerpoint/2010/main" val="24643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600" cy="4691063"/>
          </a:xfrm>
        </p:spPr>
        <p:txBody>
          <a:bodyPr>
            <a:normAutofit/>
          </a:bodyPr>
          <a:lstStyle/>
          <a:p>
            <a:pPr marL="0" indent="0">
              <a:buNone/>
            </a:pPr>
            <a:r>
              <a:rPr lang="en-SG" b="1" dirty="0"/>
              <a:t>Random Access</a:t>
            </a:r>
          </a:p>
          <a:p>
            <a:r>
              <a:rPr lang="en-SG" b="1" dirty="0"/>
              <a:t>Collision</a:t>
            </a:r>
            <a:r>
              <a:rPr lang="en-SG" dirty="0"/>
              <a:t>: two or more transmitting nodes</a:t>
            </a:r>
          </a:p>
          <a:p>
            <a:r>
              <a:rPr lang="en-SG" dirty="0"/>
              <a:t>Protocols specify:</a:t>
            </a:r>
          </a:p>
          <a:p>
            <a:pPr lvl="1"/>
            <a:r>
              <a:rPr lang="en-SG" dirty="0"/>
              <a:t>How to detect collisions</a:t>
            </a:r>
          </a:p>
          <a:p>
            <a:pPr lvl="1"/>
            <a:r>
              <a:rPr lang="en-SG" dirty="0"/>
              <a:t>How to recover from collisions</a:t>
            </a:r>
          </a:p>
        </p:txBody>
      </p:sp>
      <p:sp>
        <p:nvSpPr>
          <p:cNvPr id="5" name="Content Placeholder 2">
            <a:extLst>
              <a:ext uri="{FF2B5EF4-FFF2-40B4-BE49-F238E27FC236}">
                <a16:creationId xmlns:a16="http://schemas.microsoft.com/office/drawing/2014/main" id="{E84CDDFD-6905-4EF6-8A52-4CB0F6371A7E}"/>
              </a:ext>
            </a:extLst>
          </p:cNvPr>
          <p:cNvSpPr txBox="1">
            <a:spLocks/>
          </p:cNvSpPr>
          <p:nvPr/>
        </p:nvSpPr>
        <p:spPr>
          <a:xfrm>
            <a:off x="6095999" y="1485900"/>
            <a:ext cx="5257801" cy="4691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Tree>
    <p:extLst>
      <p:ext uri="{BB962C8B-B14F-4D97-AF65-F5344CB8AC3E}">
        <p14:creationId xmlns:p14="http://schemas.microsoft.com/office/powerpoint/2010/main" val="280480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600" cy="4691063"/>
          </a:xfrm>
        </p:spPr>
        <p:txBody>
          <a:bodyPr>
            <a:normAutofit/>
          </a:bodyPr>
          <a:lstStyle/>
          <a:p>
            <a:pPr marL="0" indent="0">
              <a:buNone/>
            </a:pPr>
            <a:r>
              <a:rPr lang="en-SG" b="1" dirty="0"/>
              <a:t>Random Access: Slotted ALOHA</a:t>
            </a:r>
          </a:p>
          <a:p>
            <a:r>
              <a:rPr lang="en-SG" dirty="0"/>
              <a:t>Time is divided into slots of equal length (time to transmit 1 frame)</a:t>
            </a:r>
          </a:p>
          <a:p>
            <a:pPr lvl="1"/>
            <a:r>
              <a:rPr lang="en-SG" dirty="0"/>
              <a:t>Assume frames are of equal size</a:t>
            </a:r>
          </a:p>
          <a:p>
            <a:r>
              <a:rPr lang="en-SG" dirty="0"/>
              <a:t>Nodes only start to transmit at beginning of slot</a:t>
            </a:r>
          </a:p>
          <a:p>
            <a:endParaRPr lang="en-SG" dirty="0"/>
          </a:p>
        </p:txBody>
      </p:sp>
      <p:sp>
        <p:nvSpPr>
          <p:cNvPr id="5" name="Content Placeholder 2">
            <a:extLst>
              <a:ext uri="{FF2B5EF4-FFF2-40B4-BE49-F238E27FC236}">
                <a16:creationId xmlns:a16="http://schemas.microsoft.com/office/drawing/2014/main" id="{E84CDDFD-6905-4EF6-8A52-4CB0F6371A7E}"/>
              </a:ext>
            </a:extLst>
          </p:cNvPr>
          <p:cNvSpPr txBox="1">
            <a:spLocks/>
          </p:cNvSpPr>
          <p:nvPr/>
        </p:nvSpPr>
        <p:spPr>
          <a:xfrm>
            <a:off x="6095999" y="1485900"/>
            <a:ext cx="5257801" cy="4691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pic>
        <p:nvPicPr>
          <p:cNvPr id="4" name="Picture 3">
            <a:extLst>
              <a:ext uri="{FF2B5EF4-FFF2-40B4-BE49-F238E27FC236}">
                <a16:creationId xmlns:a16="http://schemas.microsoft.com/office/drawing/2014/main" id="{EDF354DC-A332-44D3-9424-5E602BFC7619}"/>
              </a:ext>
            </a:extLst>
          </p:cNvPr>
          <p:cNvPicPr>
            <a:picLocks noChangeAspect="1"/>
          </p:cNvPicPr>
          <p:nvPr/>
        </p:nvPicPr>
        <p:blipFill>
          <a:blip r:embed="rId3"/>
          <a:stretch>
            <a:fillRect/>
          </a:stretch>
        </p:blipFill>
        <p:spPr>
          <a:xfrm>
            <a:off x="2698424" y="3550104"/>
            <a:ext cx="6795149" cy="1821996"/>
          </a:xfrm>
          <a:prstGeom prst="rect">
            <a:avLst/>
          </a:prstGeom>
        </p:spPr>
      </p:pic>
    </p:spTree>
    <p:extLst>
      <p:ext uri="{BB962C8B-B14F-4D97-AF65-F5344CB8AC3E}">
        <p14:creationId xmlns:p14="http://schemas.microsoft.com/office/powerpoint/2010/main" val="313853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600" cy="4691063"/>
          </a:xfrm>
        </p:spPr>
        <p:txBody>
          <a:bodyPr>
            <a:normAutofit/>
          </a:bodyPr>
          <a:lstStyle/>
          <a:p>
            <a:pPr marL="0" indent="0">
              <a:buNone/>
            </a:pPr>
            <a:r>
              <a:rPr lang="en-SG" b="1" dirty="0"/>
              <a:t>Random Access: Slotted ALOHA</a:t>
            </a:r>
          </a:p>
          <a:p>
            <a:r>
              <a:rPr lang="en-SG" dirty="0"/>
              <a:t>Listen to channel while transmitting (</a:t>
            </a:r>
            <a:r>
              <a:rPr lang="en-SG" dirty="0">
                <a:solidFill>
                  <a:schemeClr val="accent1"/>
                </a:solidFill>
              </a:rPr>
              <a:t>collision detection</a:t>
            </a:r>
            <a:r>
              <a:rPr lang="en-SG" dirty="0"/>
              <a:t>)</a:t>
            </a:r>
          </a:p>
          <a:p>
            <a:r>
              <a:rPr lang="en-SG" dirty="0"/>
              <a:t>If collision happens, retransmit in next slot with fixed probability </a:t>
            </a:r>
            <a:r>
              <a:rPr lang="en-SG" b="1" i="1" dirty="0"/>
              <a:t>p</a:t>
            </a:r>
            <a:r>
              <a:rPr lang="en-SG" dirty="0"/>
              <a:t> until transmission success</a:t>
            </a:r>
          </a:p>
          <a:p>
            <a:endParaRPr lang="en-SG" dirty="0"/>
          </a:p>
        </p:txBody>
      </p:sp>
      <p:sp>
        <p:nvSpPr>
          <p:cNvPr id="5" name="Content Placeholder 2">
            <a:extLst>
              <a:ext uri="{FF2B5EF4-FFF2-40B4-BE49-F238E27FC236}">
                <a16:creationId xmlns:a16="http://schemas.microsoft.com/office/drawing/2014/main" id="{E84CDDFD-6905-4EF6-8A52-4CB0F6371A7E}"/>
              </a:ext>
            </a:extLst>
          </p:cNvPr>
          <p:cNvSpPr txBox="1">
            <a:spLocks/>
          </p:cNvSpPr>
          <p:nvPr/>
        </p:nvSpPr>
        <p:spPr>
          <a:xfrm>
            <a:off x="6095999" y="1485900"/>
            <a:ext cx="5257801" cy="4691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pic>
        <p:nvPicPr>
          <p:cNvPr id="4" name="Picture 3">
            <a:extLst>
              <a:ext uri="{FF2B5EF4-FFF2-40B4-BE49-F238E27FC236}">
                <a16:creationId xmlns:a16="http://schemas.microsoft.com/office/drawing/2014/main" id="{EDF354DC-A332-44D3-9424-5E602BFC7619}"/>
              </a:ext>
            </a:extLst>
          </p:cNvPr>
          <p:cNvPicPr>
            <a:picLocks noChangeAspect="1"/>
          </p:cNvPicPr>
          <p:nvPr/>
        </p:nvPicPr>
        <p:blipFill>
          <a:blip r:embed="rId3"/>
          <a:stretch>
            <a:fillRect/>
          </a:stretch>
        </p:blipFill>
        <p:spPr>
          <a:xfrm>
            <a:off x="2698424" y="3550104"/>
            <a:ext cx="6795149" cy="1821996"/>
          </a:xfrm>
          <a:prstGeom prst="rect">
            <a:avLst/>
          </a:prstGeom>
        </p:spPr>
      </p:pic>
    </p:spTree>
    <p:extLst>
      <p:ext uri="{BB962C8B-B14F-4D97-AF65-F5344CB8AC3E}">
        <p14:creationId xmlns:p14="http://schemas.microsoft.com/office/powerpoint/2010/main" val="89146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5257801" cy="4691063"/>
          </a:xfrm>
        </p:spPr>
        <p:txBody>
          <a:bodyPr>
            <a:normAutofit/>
          </a:bodyPr>
          <a:lstStyle/>
          <a:p>
            <a:pPr marL="0" indent="0">
              <a:buNone/>
            </a:pPr>
            <a:r>
              <a:rPr lang="en-SG" b="1" dirty="0"/>
              <a:t>Random Access: CSMA</a:t>
            </a:r>
          </a:p>
          <a:p>
            <a:r>
              <a:rPr lang="en-SG" dirty="0"/>
              <a:t>Carrier Sense Multiple Access</a:t>
            </a:r>
          </a:p>
          <a:p>
            <a:pPr lvl="1"/>
            <a:r>
              <a:rPr lang="en-SG" dirty="0"/>
              <a:t>Sense channel before transmission</a:t>
            </a:r>
          </a:p>
          <a:p>
            <a:pPr lvl="2"/>
            <a:r>
              <a:rPr lang="en-SG" dirty="0"/>
              <a:t>Channel idle: transmit frame</a:t>
            </a:r>
          </a:p>
          <a:p>
            <a:pPr lvl="2"/>
            <a:r>
              <a:rPr lang="en-SG" dirty="0"/>
              <a:t>Channel busy: defer transmission</a:t>
            </a:r>
          </a:p>
          <a:p>
            <a:pPr lvl="1"/>
            <a:r>
              <a:rPr lang="en-SG" dirty="0"/>
              <a:t>Collisions may still occur</a:t>
            </a:r>
          </a:p>
          <a:p>
            <a:pPr lvl="2"/>
            <a:r>
              <a:rPr lang="en-SG" dirty="0"/>
              <a:t>Two nodes sense that channel is empty and transmit at same time</a:t>
            </a:r>
          </a:p>
          <a:p>
            <a:pPr lvl="2"/>
            <a:r>
              <a:rPr lang="en-SG" b="1" dirty="0"/>
              <a:t>Propagation delay </a:t>
            </a:r>
            <a:r>
              <a:rPr lang="en-SG" dirty="0"/>
              <a:t> may cause collisions as well</a:t>
            </a:r>
            <a:endParaRPr lang="en-SG" b="1" dirty="0"/>
          </a:p>
        </p:txBody>
      </p:sp>
      <p:pic>
        <p:nvPicPr>
          <p:cNvPr id="4" name="Picture 3">
            <a:extLst>
              <a:ext uri="{FF2B5EF4-FFF2-40B4-BE49-F238E27FC236}">
                <a16:creationId xmlns:a16="http://schemas.microsoft.com/office/drawing/2014/main" id="{56DBA1AF-E7FE-4477-B49B-3FC532D52690}"/>
              </a:ext>
            </a:extLst>
          </p:cNvPr>
          <p:cNvPicPr>
            <a:picLocks noChangeAspect="1"/>
          </p:cNvPicPr>
          <p:nvPr/>
        </p:nvPicPr>
        <p:blipFill>
          <a:blip r:embed="rId3"/>
          <a:stretch>
            <a:fillRect/>
          </a:stretch>
        </p:blipFill>
        <p:spPr>
          <a:xfrm>
            <a:off x="6804251" y="625790"/>
            <a:ext cx="4364491" cy="5606419"/>
          </a:xfrm>
          <a:prstGeom prst="rect">
            <a:avLst/>
          </a:prstGeom>
        </p:spPr>
      </p:pic>
    </p:spTree>
    <p:extLst>
      <p:ext uri="{BB962C8B-B14F-4D97-AF65-F5344CB8AC3E}">
        <p14:creationId xmlns:p14="http://schemas.microsoft.com/office/powerpoint/2010/main" val="376811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600" cy="4691063"/>
          </a:xfrm>
        </p:spPr>
        <p:txBody>
          <a:bodyPr>
            <a:normAutofit/>
          </a:bodyPr>
          <a:lstStyle/>
          <a:p>
            <a:pPr marL="0" indent="0">
              <a:buNone/>
            </a:pPr>
            <a:r>
              <a:rPr lang="en-SG" b="1" dirty="0"/>
              <a:t>Random Access: CSMA/CD (Collision Detection)</a:t>
            </a:r>
          </a:p>
          <a:p>
            <a:r>
              <a:rPr lang="en-SG" dirty="0"/>
              <a:t>Stop transmission once collision is detected </a:t>
            </a:r>
          </a:p>
          <a:p>
            <a:r>
              <a:rPr lang="en-SG" dirty="0"/>
              <a:t>Reduce channel wastage</a:t>
            </a:r>
          </a:p>
          <a:p>
            <a:r>
              <a:rPr lang="en-SG" dirty="0"/>
              <a:t>Retransmit after random amount of time</a:t>
            </a:r>
          </a:p>
        </p:txBody>
      </p:sp>
    </p:spTree>
    <p:extLst>
      <p:ext uri="{BB962C8B-B14F-4D97-AF65-F5344CB8AC3E}">
        <p14:creationId xmlns:p14="http://schemas.microsoft.com/office/powerpoint/2010/main" val="120545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pic>
        <p:nvPicPr>
          <p:cNvPr id="4" name="Picture 3">
            <a:extLst>
              <a:ext uri="{FF2B5EF4-FFF2-40B4-BE49-F238E27FC236}">
                <a16:creationId xmlns:a16="http://schemas.microsoft.com/office/drawing/2014/main" id="{34E80EE7-C734-41C0-8DA5-7D4FAA3DC2F4}"/>
              </a:ext>
            </a:extLst>
          </p:cNvPr>
          <p:cNvPicPr>
            <a:picLocks noChangeAspect="1"/>
          </p:cNvPicPr>
          <p:nvPr/>
        </p:nvPicPr>
        <p:blipFill>
          <a:blip r:embed="rId3"/>
          <a:stretch>
            <a:fillRect/>
          </a:stretch>
        </p:blipFill>
        <p:spPr>
          <a:xfrm>
            <a:off x="2426494" y="1338944"/>
            <a:ext cx="7339011" cy="5040937"/>
          </a:xfrm>
          <a:prstGeom prst="rect">
            <a:avLst/>
          </a:prstGeom>
        </p:spPr>
      </p:pic>
    </p:spTree>
    <p:extLst>
      <p:ext uri="{BB962C8B-B14F-4D97-AF65-F5344CB8AC3E}">
        <p14:creationId xmlns:p14="http://schemas.microsoft.com/office/powerpoint/2010/main" val="335842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5257801" cy="4691063"/>
          </a:xfrm>
        </p:spPr>
        <p:txBody>
          <a:bodyPr>
            <a:normAutofit/>
          </a:bodyPr>
          <a:lstStyle/>
          <a:p>
            <a:pPr marL="0" indent="0">
              <a:buNone/>
            </a:pPr>
            <a:r>
              <a:rPr lang="en-SG" b="1" dirty="0"/>
              <a:t>Random Access: CSMA/CD</a:t>
            </a:r>
          </a:p>
          <a:p>
            <a:r>
              <a:rPr lang="en-SG" dirty="0"/>
              <a:t>Minimum frame size needed</a:t>
            </a:r>
          </a:p>
          <a:p>
            <a:pPr lvl="1"/>
            <a:r>
              <a:rPr lang="en-SG" dirty="0"/>
              <a:t>Collisions may happen but are undetected by sending nodes</a:t>
            </a:r>
          </a:p>
          <a:p>
            <a:pPr lvl="1"/>
            <a:r>
              <a:rPr lang="en-SG" dirty="0"/>
              <a:t>No retransmission!</a:t>
            </a:r>
          </a:p>
          <a:p>
            <a:r>
              <a:rPr lang="en-SG" dirty="0"/>
              <a:t>E.g. Ethernet requires minimum frame size of 64 bytes</a:t>
            </a:r>
          </a:p>
        </p:txBody>
      </p:sp>
      <p:pic>
        <p:nvPicPr>
          <p:cNvPr id="5" name="Picture 4">
            <a:extLst>
              <a:ext uri="{FF2B5EF4-FFF2-40B4-BE49-F238E27FC236}">
                <a16:creationId xmlns:a16="http://schemas.microsoft.com/office/drawing/2014/main" id="{FCE867C0-2A6F-4953-8A00-69548AB7020F}"/>
              </a:ext>
            </a:extLst>
          </p:cNvPr>
          <p:cNvPicPr>
            <a:picLocks noChangeAspect="1"/>
          </p:cNvPicPr>
          <p:nvPr/>
        </p:nvPicPr>
        <p:blipFill>
          <a:blip r:embed="rId3"/>
          <a:stretch>
            <a:fillRect/>
          </a:stretch>
        </p:blipFill>
        <p:spPr>
          <a:xfrm>
            <a:off x="6697489" y="930729"/>
            <a:ext cx="4656311" cy="4809662"/>
          </a:xfrm>
          <a:prstGeom prst="rect">
            <a:avLst/>
          </a:prstGeom>
        </p:spPr>
      </p:pic>
    </p:spTree>
    <p:extLst>
      <p:ext uri="{BB962C8B-B14F-4D97-AF65-F5344CB8AC3E}">
        <p14:creationId xmlns:p14="http://schemas.microsoft.com/office/powerpoint/2010/main" val="133820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idx="1"/>
          </p:nvPr>
        </p:nvSpPr>
        <p:spPr/>
        <p:txBody>
          <a:bodyPr>
            <a:normAutofit/>
          </a:bodyPr>
          <a:lstStyle/>
          <a:p>
            <a:pPr marL="0" indent="0">
              <a:buNone/>
            </a:pPr>
            <a:r>
              <a:rPr lang="en-US" dirty="0"/>
              <a:t>If all the links in the Internet were to provide reliable delivery service, would the TCP reliable delivery service be redundant? Why or why not? </a:t>
            </a:r>
          </a:p>
          <a:p>
            <a:r>
              <a:rPr lang="en-US" b="1" dirty="0">
                <a:solidFill>
                  <a:srgbClr val="FF0000"/>
                </a:solidFill>
              </a:rPr>
              <a:t>IP datagrams in the same TCP connection can take different routes in the network, and therefore arrive at receiving host out of order. TCP is still needed to sort out received data in the correct order before passing them to application. </a:t>
            </a:r>
            <a:endParaRPr lang="en-US" dirty="0">
              <a:solidFill>
                <a:srgbClr val="FF0000"/>
              </a:solidFill>
            </a:endParaRPr>
          </a:p>
          <a:p>
            <a:r>
              <a:rPr lang="en-US" b="1" dirty="0">
                <a:solidFill>
                  <a:srgbClr val="FF0000"/>
                </a:solidFill>
              </a:rPr>
              <a:t>Also, IP datagrams can be lost due to routing loops, equipment failures, etc. For example,  if a router holding a frame crashes </a:t>
            </a:r>
            <a:endParaRPr lang="en-US" dirty="0">
              <a:solidFill>
                <a:srgbClr val="FF0000"/>
              </a:solidFill>
            </a:endParaRPr>
          </a:p>
        </p:txBody>
      </p:sp>
    </p:spTree>
    <p:extLst>
      <p:ext uri="{BB962C8B-B14F-4D97-AF65-F5344CB8AC3E}">
        <p14:creationId xmlns:p14="http://schemas.microsoft.com/office/powerpoint/2010/main" val="100789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a:xfrm>
            <a:off x="838200" y="365126"/>
            <a:ext cx="10515600" cy="760290"/>
          </a:xfrm>
        </p:spPr>
        <p:txBody>
          <a:bodyPr>
            <a:normAutofit/>
          </a:bodyPr>
          <a:lstStyle/>
          <a:p>
            <a:r>
              <a:rPr lang="en-US" dirty="0"/>
              <a:t>Question 2</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sz="half" idx="1"/>
          </p:nvPr>
        </p:nvSpPr>
        <p:spPr>
          <a:xfrm>
            <a:off x="838200" y="1420837"/>
            <a:ext cx="5181600" cy="5008098"/>
          </a:xfrm>
        </p:spPr>
        <p:txBody>
          <a:bodyPr>
            <a:noAutofit/>
          </a:bodyPr>
          <a:lstStyle/>
          <a:p>
            <a:pPr marL="0" indent="0">
              <a:buNone/>
            </a:pPr>
            <a:r>
              <a:rPr lang="en-US" sz="2000" dirty="0"/>
              <a:t>Consider a 4-bit generator 𝐺 with value </a:t>
            </a:r>
            <a:r>
              <a:rPr lang="en-US" sz="2000" b="1" dirty="0"/>
              <a:t>1001</a:t>
            </a:r>
            <a:r>
              <a:rPr lang="en-US" sz="2000" dirty="0"/>
              <a:t>, what is the CRC checksum 𝑅 if data 𝐷 has the following value? </a:t>
            </a:r>
          </a:p>
          <a:p>
            <a:pPr marL="0" indent="0">
              <a:buNone/>
            </a:pPr>
            <a:r>
              <a:rPr lang="en-US" sz="2000" dirty="0"/>
              <a:t>a) </a:t>
            </a:r>
            <a:r>
              <a:rPr lang="en-US" sz="2000" b="1" dirty="0"/>
              <a:t>11000111010 </a:t>
            </a:r>
            <a:endParaRPr lang="en-US" sz="2000" dirty="0"/>
          </a:p>
          <a:p>
            <a:pPr marL="0" indent="0">
              <a:buNone/>
            </a:pPr>
            <a:r>
              <a:rPr lang="en-US" sz="2000" b="1" dirty="0">
                <a:solidFill>
                  <a:srgbClr val="FF0000"/>
                </a:solidFill>
              </a:rPr>
              <a:t>110 </a:t>
            </a:r>
          </a:p>
          <a:p>
            <a:pPr marL="0" indent="0">
              <a:buNone/>
            </a:pPr>
            <a:endParaRPr lang="en-US" sz="2000" dirty="0">
              <a:solidFill>
                <a:srgbClr val="FF0000"/>
              </a:solidFill>
            </a:endParaRPr>
          </a:p>
          <a:p>
            <a:pPr marL="0" indent="0">
              <a:buNone/>
            </a:pPr>
            <a:endParaRPr lang="en-US" sz="2000" dirty="0">
              <a:solidFill>
                <a:srgbClr val="FF0000"/>
              </a:solidFill>
            </a:endParaRPr>
          </a:p>
        </p:txBody>
      </p:sp>
      <p:sp>
        <p:nvSpPr>
          <p:cNvPr id="4" name="Content Placeholder 3">
            <a:extLst>
              <a:ext uri="{FF2B5EF4-FFF2-40B4-BE49-F238E27FC236}">
                <a16:creationId xmlns:a16="http://schemas.microsoft.com/office/drawing/2014/main" id="{8F900BD9-C97A-4FC4-BB53-C699BF18C958}"/>
              </a:ext>
            </a:extLst>
          </p:cNvPr>
          <p:cNvSpPr>
            <a:spLocks noGrp="1"/>
          </p:cNvSpPr>
          <p:nvPr>
            <p:ph sz="half" idx="2"/>
          </p:nvPr>
        </p:nvSpPr>
        <p:spPr>
          <a:xfrm>
            <a:off x="7056455" y="436099"/>
            <a:ext cx="4036925" cy="3573194"/>
          </a:xfrm>
        </p:spPr>
        <p:txBody>
          <a:bodyPr>
            <a:normAutofit fontScale="85000" lnSpcReduction="10000"/>
          </a:bodyPr>
          <a:lstStyle/>
          <a:p>
            <a:r>
              <a:rPr lang="en-US" dirty="0"/>
              <a:t>Hint: </a:t>
            </a:r>
          </a:p>
          <a:p>
            <a:r>
              <a:rPr lang="en-US" dirty="0"/>
              <a:t>𝐷: data bits, viewed as a binary number. </a:t>
            </a:r>
          </a:p>
          <a:p>
            <a:r>
              <a:rPr lang="en-US" dirty="0"/>
              <a:t>𝐺: generator of 𝑟+1 bits, agreed by sender and receiver beforehand. </a:t>
            </a:r>
          </a:p>
          <a:p>
            <a:r>
              <a:rPr lang="en-US" dirty="0"/>
              <a:t>𝑅: will generate CRC of 𝑟 bits.</a:t>
            </a:r>
          </a:p>
          <a:p>
            <a:r>
              <a:rPr lang="en-US" dirty="0"/>
              <a:t>CRC calculation is done in bit-wise XOR operation without carry or borrow. </a:t>
            </a:r>
          </a:p>
          <a:p>
            <a:endParaRPr lang="en-US" dirty="0"/>
          </a:p>
          <a:p>
            <a:endParaRPr lang="en-US" dirty="0"/>
          </a:p>
        </p:txBody>
      </p:sp>
      <p:pic>
        <p:nvPicPr>
          <p:cNvPr id="1026" name="Picture 2" descr="Python Code to Find smallest B for which A+B=A^B XOR - CodeSpeedy">
            <a:extLst>
              <a:ext uri="{FF2B5EF4-FFF2-40B4-BE49-F238E27FC236}">
                <a16:creationId xmlns:a16="http://schemas.microsoft.com/office/drawing/2014/main" id="{CB9FBA75-30C0-4C2D-8CB0-BFA17AC8A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779" y="4290646"/>
            <a:ext cx="2200275" cy="202882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8FD5831-D4BA-4D56-9A1D-807F276597B5}"/>
              </a:ext>
            </a:extLst>
          </p:cNvPr>
          <p:cNvSpPr txBox="1">
            <a:spLocks/>
          </p:cNvSpPr>
          <p:nvPr/>
        </p:nvSpPr>
        <p:spPr>
          <a:xfrm>
            <a:off x="4217222" y="2074660"/>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11000111010</a:t>
            </a:r>
            <a:r>
              <a:rPr lang="en-US" sz="2000" dirty="0">
                <a:solidFill>
                  <a:srgbClr val="C00000"/>
                </a:solidFill>
              </a:rPr>
              <a:t>000</a:t>
            </a:r>
          </a:p>
          <a:p>
            <a:pPr marL="0" indent="0">
              <a:lnSpc>
                <a:spcPct val="100000"/>
              </a:lnSpc>
              <a:spcBef>
                <a:spcPts val="0"/>
              </a:spcBef>
              <a:buFont typeface="Arial" panose="020B0604020202020204" pitchFamily="34" charset="0"/>
              <a:buNone/>
            </a:pPr>
            <a:r>
              <a:rPr lang="en-US" sz="2000" dirty="0"/>
              <a:t>1001</a:t>
            </a:r>
          </a:p>
          <a:p>
            <a:pPr marL="0" indent="0">
              <a:lnSpc>
                <a:spcPct val="100000"/>
              </a:lnSpc>
              <a:spcBef>
                <a:spcPts val="0"/>
              </a:spcBef>
              <a:buFont typeface="Arial" panose="020B0604020202020204" pitchFamily="34" charset="0"/>
              <a:buNone/>
            </a:pPr>
            <a:r>
              <a:rPr lang="en-US" sz="2000" dirty="0"/>
              <a:t> 101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a:t>
            </a:r>
            <a:r>
              <a:rPr lang="en-US" sz="2000" dirty="0">
                <a:solidFill>
                  <a:schemeClr val="accent1">
                    <a:lumMod val="75000"/>
                  </a:schemeClr>
                </a:solidFill>
              </a:rPr>
              <a:t>11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110</a:t>
            </a:r>
            <a:r>
              <a:rPr lang="en-US" sz="2000" dirty="0">
                <a:solidFill>
                  <a:schemeClr val="accent1">
                    <a:lumMod val="75000"/>
                  </a:schemeClr>
                </a:solidFill>
              </a:rPr>
              <a:t>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100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a:t>
            </a:r>
            <a:r>
              <a:rPr lang="en-US" sz="2000" dirty="0">
                <a:solidFill>
                  <a:schemeClr val="accent1">
                    <a:lumMod val="75000"/>
                  </a:schemeClr>
                </a:solidFill>
              </a:rPr>
              <a:t>0 </a:t>
            </a:r>
            <a:r>
              <a:rPr lang="en-US" sz="2000" dirty="0"/>
              <a:t> </a:t>
            </a:r>
          </a:p>
          <a:p>
            <a:pPr marL="0" indent="0">
              <a:buFont typeface="Arial" panose="020B0604020202020204" pitchFamily="34" charset="0"/>
              <a:buNone/>
            </a:pPr>
            <a:endParaRPr lang="en-US" sz="2000" dirty="0">
              <a:solidFill>
                <a:srgbClr val="FF0000"/>
              </a:solidFill>
            </a:endParaRPr>
          </a:p>
        </p:txBody>
      </p:sp>
      <p:cxnSp>
        <p:nvCxnSpPr>
          <p:cNvPr id="15" name="Straight Connector 14">
            <a:extLst>
              <a:ext uri="{FF2B5EF4-FFF2-40B4-BE49-F238E27FC236}">
                <a16:creationId xmlns:a16="http://schemas.microsoft.com/office/drawing/2014/main" id="{57C74070-F105-493B-A1B1-9E77C3DE5BFA}"/>
              </a:ext>
            </a:extLst>
          </p:cNvPr>
          <p:cNvCxnSpPr>
            <a:cxnSpLocks/>
          </p:cNvCxnSpPr>
          <p:nvPr/>
        </p:nvCxnSpPr>
        <p:spPr>
          <a:xfrm>
            <a:off x="4217222" y="270300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DFB209-92F4-4F80-B4E9-74237C5585CE}"/>
              </a:ext>
            </a:extLst>
          </p:cNvPr>
          <p:cNvCxnSpPr>
            <a:cxnSpLocks/>
          </p:cNvCxnSpPr>
          <p:nvPr/>
        </p:nvCxnSpPr>
        <p:spPr>
          <a:xfrm>
            <a:off x="4217222" y="3317631"/>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D2C586-D4F5-4040-B087-BA47F29E4472}"/>
              </a:ext>
            </a:extLst>
          </p:cNvPr>
          <p:cNvCxnSpPr>
            <a:cxnSpLocks/>
          </p:cNvCxnSpPr>
          <p:nvPr/>
        </p:nvCxnSpPr>
        <p:spPr>
          <a:xfrm>
            <a:off x="4222378" y="392488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A9A606-23FF-4B78-90C1-DE5A887D4407}"/>
              </a:ext>
            </a:extLst>
          </p:cNvPr>
          <p:cNvCxnSpPr>
            <a:cxnSpLocks/>
          </p:cNvCxnSpPr>
          <p:nvPr/>
        </p:nvCxnSpPr>
        <p:spPr>
          <a:xfrm>
            <a:off x="4289235" y="4578709"/>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4350E8A-FD02-4BD3-9D37-A7A2B531E0A8}"/>
              </a:ext>
            </a:extLst>
          </p:cNvPr>
          <p:cNvCxnSpPr>
            <a:cxnSpLocks/>
          </p:cNvCxnSpPr>
          <p:nvPr/>
        </p:nvCxnSpPr>
        <p:spPr>
          <a:xfrm>
            <a:off x="4369622" y="5156479"/>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92B758-C39F-4BDF-9C82-E92189089AEE}"/>
              </a:ext>
            </a:extLst>
          </p:cNvPr>
          <p:cNvCxnSpPr>
            <a:cxnSpLocks/>
          </p:cNvCxnSpPr>
          <p:nvPr/>
        </p:nvCxnSpPr>
        <p:spPr>
          <a:xfrm>
            <a:off x="4369622" y="577947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472E7C-4C56-4585-84CD-22CE35F835E5}"/>
              </a:ext>
            </a:extLst>
          </p:cNvPr>
          <p:cNvCxnSpPr>
            <a:cxnSpLocks/>
          </p:cNvCxnSpPr>
          <p:nvPr/>
        </p:nvCxnSpPr>
        <p:spPr>
          <a:xfrm>
            <a:off x="4369622" y="634124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1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a:xfrm>
            <a:off x="838200" y="365126"/>
            <a:ext cx="10515600" cy="760290"/>
          </a:xfrm>
        </p:spPr>
        <p:txBody>
          <a:bodyPr>
            <a:normAutofit/>
          </a:bodyPr>
          <a:lstStyle/>
          <a:p>
            <a:r>
              <a:rPr lang="en-US" dirty="0"/>
              <a:t>Question 2</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sz="half" idx="1"/>
          </p:nvPr>
        </p:nvSpPr>
        <p:spPr>
          <a:xfrm>
            <a:off x="838200" y="1420837"/>
            <a:ext cx="5181600" cy="5008098"/>
          </a:xfrm>
        </p:spPr>
        <p:txBody>
          <a:bodyPr>
            <a:noAutofit/>
          </a:bodyPr>
          <a:lstStyle/>
          <a:p>
            <a:pPr marL="0" indent="0">
              <a:buNone/>
            </a:pPr>
            <a:r>
              <a:rPr lang="en-US" sz="2000" dirty="0"/>
              <a:t>Consider a 4-bit generator 𝐺 with value </a:t>
            </a:r>
            <a:r>
              <a:rPr lang="en-US" sz="2000" b="1" dirty="0"/>
              <a:t>1001</a:t>
            </a:r>
            <a:r>
              <a:rPr lang="en-US" sz="2000" dirty="0"/>
              <a:t>, what is the CRC checksum 𝑅 if data 𝐷 has the following value? </a:t>
            </a:r>
          </a:p>
          <a:p>
            <a:pPr marL="0" indent="0">
              <a:buNone/>
            </a:pPr>
            <a:r>
              <a:rPr lang="en-US" sz="2000" dirty="0"/>
              <a:t>b) </a:t>
            </a:r>
            <a:r>
              <a:rPr lang="en-US" sz="2000" b="1" dirty="0"/>
              <a:t>01101010101 </a:t>
            </a:r>
            <a:endParaRPr lang="en-US" sz="2000" dirty="0"/>
          </a:p>
          <a:p>
            <a:pPr marL="0" indent="0">
              <a:buNone/>
            </a:pPr>
            <a:r>
              <a:rPr lang="en-US" sz="2000" b="1" dirty="0">
                <a:solidFill>
                  <a:srgbClr val="FF0000"/>
                </a:solidFill>
              </a:rPr>
              <a:t>011</a:t>
            </a:r>
            <a:r>
              <a:rPr lang="en-US" sz="2000" b="1" dirty="0"/>
              <a:t> </a:t>
            </a:r>
            <a:endParaRPr lang="en-US" sz="2000" dirty="0"/>
          </a:p>
        </p:txBody>
      </p:sp>
      <p:sp>
        <p:nvSpPr>
          <p:cNvPr id="7" name="Content Placeholder 2">
            <a:extLst>
              <a:ext uri="{FF2B5EF4-FFF2-40B4-BE49-F238E27FC236}">
                <a16:creationId xmlns:a16="http://schemas.microsoft.com/office/drawing/2014/main" id="{51F6C1FA-5344-49C0-B46F-703C1C9C7605}"/>
              </a:ext>
            </a:extLst>
          </p:cNvPr>
          <p:cNvSpPr txBox="1">
            <a:spLocks/>
          </p:cNvSpPr>
          <p:nvPr/>
        </p:nvSpPr>
        <p:spPr>
          <a:xfrm>
            <a:off x="6890083" y="1420837"/>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01101010101</a:t>
            </a:r>
            <a:r>
              <a:rPr lang="en-US" sz="2000" dirty="0">
                <a:solidFill>
                  <a:srgbClr val="C00000"/>
                </a:solidFill>
              </a:rPr>
              <a:t>000</a:t>
            </a:r>
          </a:p>
          <a:p>
            <a:pPr marL="0" indent="0">
              <a:lnSpc>
                <a:spcPct val="100000"/>
              </a:lnSpc>
              <a:spcBef>
                <a:spcPts val="0"/>
              </a:spcBef>
              <a:buFont typeface="Arial" panose="020B0604020202020204" pitchFamily="34" charset="0"/>
              <a:buNone/>
            </a:pPr>
            <a:r>
              <a:rPr lang="en-US" sz="2000" dirty="0"/>
              <a:t>1001</a:t>
            </a:r>
          </a:p>
          <a:p>
            <a:pPr marL="0" indent="0">
              <a:lnSpc>
                <a:spcPct val="100000"/>
              </a:lnSpc>
              <a:spcBef>
                <a:spcPts val="0"/>
              </a:spcBef>
              <a:buFont typeface="Arial" panose="020B0604020202020204" pitchFamily="34" charset="0"/>
              <a:buNone/>
            </a:pPr>
            <a:r>
              <a:rPr lang="en-US" sz="2000" dirty="0"/>
              <a:t>1111</a:t>
            </a:r>
          </a:p>
          <a:p>
            <a:pPr marL="0" indent="0">
              <a:lnSpc>
                <a:spcPct val="100000"/>
              </a:lnSpc>
              <a:spcBef>
                <a:spcPts val="0"/>
              </a:spcBef>
              <a:buFont typeface="Arial" panose="020B0604020202020204" pitchFamily="34" charset="0"/>
              <a:buNone/>
            </a:pPr>
            <a:r>
              <a:rPr lang="en-US" sz="2000" dirty="0"/>
              <a:t>1001</a:t>
            </a:r>
          </a:p>
          <a:p>
            <a:pPr marL="0" indent="0">
              <a:lnSpc>
                <a:spcPct val="100000"/>
              </a:lnSpc>
              <a:spcBef>
                <a:spcPts val="0"/>
              </a:spcBef>
              <a:buFont typeface="Arial" panose="020B0604020202020204" pitchFamily="34" charset="0"/>
              <a:buNone/>
            </a:pPr>
            <a:r>
              <a:rPr lang="en-US" sz="2000" dirty="0"/>
              <a:t>  110</a:t>
            </a:r>
            <a:r>
              <a:rPr lang="en-US" sz="2000" dirty="0">
                <a:solidFill>
                  <a:schemeClr val="accent1">
                    <a:lumMod val="75000"/>
                  </a:schemeClr>
                </a:solidFill>
              </a:rPr>
              <a:t>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101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100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011  </a:t>
            </a:r>
          </a:p>
          <a:p>
            <a:pPr marL="0" indent="0">
              <a:buFont typeface="Arial" panose="020B0604020202020204" pitchFamily="34" charset="0"/>
              <a:buNone/>
            </a:pPr>
            <a:endParaRPr lang="en-US" sz="2000" dirty="0">
              <a:solidFill>
                <a:srgbClr val="FF0000"/>
              </a:solidFill>
            </a:endParaRPr>
          </a:p>
        </p:txBody>
      </p:sp>
      <p:cxnSp>
        <p:nvCxnSpPr>
          <p:cNvPr id="8" name="Straight Connector 7">
            <a:extLst>
              <a:ext uri="{FF2B5EF4-FFF2-40B4-BE49-F238E27FC236}">
                <a16:creationId xmlns:a16="http://schemas.microsoft.com/office/drawing/2014/main" id="{A4E24D91-A932-468F-A977-32B7FBA1878C}"/>
              </a:ext>
            </a:extLst>
          </p:cNvPr>
          <p:cNvCxnSpPr>
            <a:cxnSpLocks/>
          </p:cNvCxnSpPr>
          <p:nvPr/>
        </p:nvCxnSpPr>
        <p:spPr>
          <a:xfrm>
            <a:off x="6890083" y="204918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7D45B1-5727-426C-924C-62A47BBD70A6}"/>
              </a:ext>
            </a:extLst>
          </p:cNvPr>
          <p:cNvCxnSpPr>
            <a:cxnSpLocks/>
          </p:cNvCxnSpPr>
          <p:nvPr/>
        </p:nvCxnSpPr>
        <p:spPr>
          <a:xfrm>
            <a:off x="6890083" y="2663808"/>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6DC1E1-8F86-483E-9128-BE0F6D138786}"/>
              </a:ext>
            </a:extLst>
          </p:cNvPr>
          <p:cNvCxnSpPr>
            <a:cxnSpLocks/>
          </p:cNvCxnSpPr>
          <p:nvPr/>
        </p:nvCxnSpPr>
        <p:spPr>
          <a:xfrm>
            <a:off x="6895239" y="327106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81A8DF-D2D2-4DE9-8AC4-851EE55600AD}"/>
              </a:ext>
            </a:extLst>
          </p:cNvPr>
          <p:cNvCxnSpPr>
            <a:cxnSpLocks/>
          </p:cNvCxnSpPr>
          <p:nvPr/>
        </p:nvCxnSpPr>
        <p:spPr>
          <a:xfrm>
            <a:off x="6962096" y="392488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9D1F64C-AF86-498C-9C81-B74BE946DB94}"/>
              </a:ext>
            </a:extLst>
          </p:cNvPr>
          <p:cNvCxnSpPr>
            <a:cxnSpLocks/>
          </p:cNvCxnSpPr>
          <p:nvPr/>
        </p:nvCxnSpPr>
        <p:spPr>
          <a:xfrm>
            <a:off x="7042483" y="450265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3E19C7-0B33-4145-B641-71D1524190CF}"/>
              </a:ext>
            </a:extLst>
          </p:cNvPr>
          <p:cNvCxnSpPr>
            <a:cxnSpLocks/>
          </p:cNvCxnSpPr>
          <p:nvPr/>
        </p:nvCxnSpPr>
        <p:spPr>
          <a:xfrm>
            <a:off x="7042483" y="512565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83E9F68-96EE-4A3F-89DA-ABE2CC1ECCC8}"/>
              </a:ext>
            </a:extLst>
          </p:cNvPr>
          <p:cNvCxnSpPr>
            <a:cxnSpLocks/>
          </p:cNvCxnSpPr>
          <p:nvPr/>
        </p:nvCxnSpPr>
        <p:spPr>
          <a:xfrm>
            <a:off x="7042483" y="5687420"/>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9619DA-B219-4C46-9543-1B4080C43924}"/>
              </a:ext>
            </a:extLst>
          </p:cNvPr>
          <p:cNvCxnSpPr>
            <a:cxnSpLocks/>
          </p:cNvCxnSpPr>
          <p:nvPr/>
        </p:nvCxnSpPr>
        <p:spPr>
          <a:xfrm>
            <a:off x="7144642" y="6322141"/>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7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200" y="1485900"/>
            <a:ext cx="5257800" cy="4691063"/>
          </a:xfrm>
        </p:spPr>
        <p:txBody>
          <a:bodyPr/>
          <a:lstStyle/>
          <a:p>
            <a:pPr marL="0" indent="0">
              <a:buNone/>
            </a:pPr>
            <a:r>
              <a:rPr lang="en-SG" b="1" dirty="0"/>
              <a:t>Error Detection and Correction</a:t>
            </a:r>
          </a:p>
          <a:p>
            <a:r>
              <a:rPr lang="en-SG" dirty="0"/>
              <a:t>Parity Checking</a:t>
            </a:r>
          </a:p>
          <a:p>
            <a:pPr lvl="1"/>
            <a:r>
              <a:rPr lang="en-SG" dirty="0"/>
              <a:t>Single Bit Parity</a:t>
            </a:r>
          </a:p>
          <a:p>
            <a:pPr lvl="1"/>
            <a:r>
              <a:rPr lang="en-SG" dirty="0"/>
              <a:t>Detect </a:t>
            </a:r>
            <a:r>
              <a:rPr lang="en-SG" b="1" dirty="0"/>
              <a:t>single bit</a:t>
            </a:r>
            <a:r>
              <a:rPr lang="en-SG" dirty="0"/>
              <a:t> error</a:t>
            </a:r>
          </a:p>
        </p:txBody>
      </p:sp>
      <p:pic>
        <p:nvPicPr>
          <p:cNvPr id="4" name="Picture 3">
            <a:extLst>
              <a:ext uri="{FF2B5EF4-FFF2-40B4-BE49-F238E27FC236}">
                <a16:creationId xmlns:a16="http://schemas.microsoft.com/office/drawing/2014/main" id="{DF51D1DB-F8C0-4677-89BA-E2EB5C7797E5}"/>
              </a:ext>
            </a:extLst>
          </p:cNvPr>
          <p:cNvPicPr>
            <a:picLocks noChangeAspect="1"/>
          </p:cNvPicPr>
          <p:nvPr/>
        </p:nvPicPr>
        <p:blipFill>
          <a:blip r:embed="rId3"/>
          <a:stretch>
            <a:fillRect/>
          </a:stretch>
        </p:blipFill>
        <p:spPr>
          <a:xfrm>
            <a:off x="6721927" y="3548994"/>
            <a:ext cx="4974771" cy="3107166"/>
          </a:xfrm>
          <a:prstGeom prst="rect">
            <a:avLst/>
          </a:prstGeom>
        </p:spPr>
      </p:pic>
      <p:sp>
        <p:nvSpPr>
          <p:cNvPr id="5" name="Content Placeholder 2">
            <a:extLst>
              <a:ext uri="{FF2B5EF4-FFF2-40B4-BE49-F238E27FC236}">
                <a16:creationId xmlns:a16="http://schemas.microsoft.com/office/drawing/2014/main" id="{E35BF6F3-3900-4C85-9F19-9705162C79DD}"/>
              </a:ext>
            </a:extLst>
          </p:cNvPr>
          <p:cNvSpPr txBox="1">
            <a:spLocks/>
          </p:cNvSpPr>
          <p:nvPr/>
        </p:nvSpPr>
        <p:spPr>
          <a:xfrm>
            <a:off x="6030685" y="1507671"/>
            <a:ext cx="5257800" cy="535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SG" dirty="0"/>
          </a:p>
          <a:p>
            <a:pPr lvl="1"/>
            <a:endParaRPr lang="en-SG" dirty="0"/>
          </a:p>
          <a:p>
            <a:pPr lvl="1"/>
            <a:r>
              <a:rPr lang="en-SG" dirty="0"/>
              <a:t>2D Parity</a:t>
            </a:r>
          </a:p>
          <a:p>
            <a:pPr lvl="1"/>
            <a:r>
              <a:rPr lang="en-SG" dirty="0"/>
              <a:t>Detect </a:t>
            </a:r>
            <a:r>
              <a:rPr lang="en-SG" b="1" dirty="0"/>
              <a:t>and correct </a:t>
            </a:r>
            <a:r>
              <a:rPr lang="en-SG" dirty="0"/>
              <a:t>single bit error</a:t>
            </a:r>
          </a:p>
          <a:p>
            <a:pPr lvl="1"/>
            <a:r>
              <a:rPr lang="en-SG" dirty="0"/>
              <a:t>Detect </a:t>
            </a:r>
            <a:r>
              <a:rPr lang="en-SG" b="1" dirty="0"/>
              <a:t>two bit </a:t>
            </a:r>
            <a:r>
              <a:rPr lang="en-SG" dirty="0"/>
              <a:t>error</a:t>
            </a:r>
          </a:p>
        </p:txBody>
      </p:sp>
      <p:pic>
        <p:nvPicPr>
          <p:cNvPr id="6" name="Picture 5">
            <a:extLst>
              <a:ext uri="{FF2B5EF4-FFF2-40B4-BE49-F238E27FC236}">
                <a16:creationId xmlns:a16="http://schemas.microsoft.com/office/drawing/2014/main" id="{E7A36303-BF65-4BE3-A742-63C8D355B3AA}"/>
              </a:ext>
            </a:extLst>
          </p:cNvPr>
          <p:cNvPicPr>
            <a:picLocks noChangeAspect="1"/>
          </p:cNvPicPr>
          <p:nvPr/>
        </p:nvPicPr>
        <p:blipFill>
          <a:blip r:embed="rId4"/>
          <a:stretch>
            <a:fillRect/>
          </a:stretch>
        </p:blipFill>
        <p:spPr>
          <a:xfrm>
            <a:off x="1188444" y="3429000"/>
            <a:ext cx="4189099" cy="1464331"/>
          </a:xfrm>
          <a:prstGeom prst="rect">
            <a:avLst/>
          </a:prstGeom>
        </p:spPr>
      </p:pic>
      <p:sp>
        <p:nvSpPr>
          <p:cNvPr id="9" name="TextBox 8">
            <a:extLst>
              <a:ext uri="{FF2B5EF4-FFF2-40B4-BE49-F238E27FC236}">
                <a16:creationId xmlns:a16="http://schemas.microsoft.com/office/drawing/2014/main" id="{571659F4-E4D9-4006-AEC4-95E683FABC70}"/>
              </a:ext>
            </a:extLst>
          </p:cNvPr>
          <p:cNvSpPr txBox="1"/>
          <p:nvPr/>
        </p:nvSpPr>
        <p:spPr>
          <a:xfrm>
            <a:off x="1026366" y="5018285"/>
            <a:ext cx="4105469" cy="1200329"/>
          </a:xfrm>
          <a:prstGeom prst="rect">
            <a:avLst/>
          </a:prstGeom>
          <a:noFill/>
        </p:spPr>
        <p:txBody>
          <a:bodyPr wrap="square" rtlCol="0">
            <a:spAutoFit/>
          </a:bodyPr>
          <a:lstStyle/>
          <a:p>
            <a:pPr marL="285750" indent="-285750">
              <a:buFont typeface="Arial" panose="020B0604020202020204" pitchFamily="34" charset="0"/>
              <a:buChar char="•"/>
            </a:pPr>
            <a:r>
              <a:rPr lang="en-SG" dirty="0"/>
              <a:t>1 is added to the block if it contains odd number of 1’s, and</a:t>
            </a:r>
          </a:p>
          <a:p>
            <a:pPr marL="285750" indent="-285750">
              <a:buFont typeface="Arial" panose="020B0604020202020204" pitchFamily="34" charset="0"/>
              <a:buChar char="•"/>
            </a:pPr>
            <a:r>
              <a:rPr lang="en-SG" dirty="0"/>
              <a:t>0 is added if it contains even number of 1’s</a:t>
            </a:r>
          </a:p>
        </p:txBody>
      </p:sp>
    </p:spTree>
    <p:extLst>
      <p:ext uri="{BB962C8B-B14F-4D97-AF65-F5344CB8AC3E}">
        <p14:creationId xmlns:p14="http://schemas.microsoft.com/office/powerpoint/2010/main" val="554800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a:xfrm>
            <a:off x="838200" y="365126"/>
            <a:ext cx="10515600" cy="760290"/>
          </a:xfrm>
        </p:spPr>
        <p:txBody>
          <a:bodyPr>
            <a:normAutofit/>
          </a:bodyPr>
          <a:lstStyle/>
          <a:p>
            <a:r>
              <a:rPr lang="en-US" dirty="0"/>
              <a:t>Question 2</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sz="half" idx="1"/>
          </p:nvPr>
        </p:nvSpPr>
        <p:spPr>
          <a:xfrm>
            <a:off x="838200" y="1420837"/>
            <a:ext cx="5181600" cy="5008098"/>
          </a:xfrm>
        </p:spPr>
        <p:txBody>
          <a:bodyPr>
            <a:noAutofit/>
          </a:bodyPr>
          <a:lstStyle/>
          <a:p>
            <a:pPr marL="0" indent="0">
              <a:buNone/>
            </a:pPr>
            <a:r>
              <a:rPr lang="en-US" sz="2000" dirty="0"/>
              <a:t>Consider a 4-bit generator 𝐺 with value </a:t>
            </a:r>
            <a:r>
              <a:rPr lang="en-US" sz="2000" b="1" dirty="0"/>
              <a:t>1001</a:t>
            </a:r>
            <a:r>
              <a:rPr lang="en-US" sz="2000" dirty="0"/>
              <a:t>, what is the CRC checksum 𝑅 if data 𝐷 has the following value? </a:t>
            </a:r>
          </a:p>
          <a:p>
            <a:pPr marL="0" indent="0">
              <a:buNone/>
            </a:pPr>
            <a:r>
              <a:rPr lang="en-US" sz="2000" dirty="0"/>
              <a:t>c) </a:t>
            </a:r>
            <a:r>
              <a:rPr lang="en-US" sz="2000" b="1" dirty="0"/>
              <a:t>11111010101 </a:t>
            </a:r>
            <a:endParaRPr lang="en-US" sz="2000" dirty="0"/>
          </a:p>
          <a:p>
            <a:pPr marL="0" indent="0">
              <a:buNone/>
            </a:pPr>
            <a:r>
              <a:rPr lang="en-US" sz="2000" b="1" dirty="0">
                <a:solidFill>
                  <a:srgbClr val="FF0000"/>
                </a:solidFill>
              </a:rPr>
              <a:t>011 </a:t>
            </a:r>
            <a:endParaRPr lang="en-US" sz="2000" dirty="0">
              <a:solidFill>
                <a:srgbClr val="FF0000"/>
              </a:solidFill>
            </a:endParaRPr>
          </a:p>
        </p:txBody>
      </p:sp>
      <p:sp>
        <p:nvSpPr>
          <p:cNvPr id="7" name="Content Placeholder 2">
            <a:extLst>
              <a:ext uri="{FF2B5EF4-FFF2-40B4-BE49-F238E27FC236}">
                <a16:creationId xmlns:a16="http://schemas.microsoft.com/office/drawing/2014/main" id="{09FD6F3B-0A65-4082-BCCB-9245DDA1DF5C}"/>
              </a:ext>
            </a:extLst>
          </p:cNvPr>
          <p:cNvSpPr txBox="1">
            <a:spLocks/>
          </p:cNvSpPr>
          <p:nvPr/>
        </p:nvSpPr>
        <p:spPr>
          <a:xfrm>
            <a:off x="7332210" y="1420837"/>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11111010101</a:t>
            </a:r>
            <a:r>
              <a:rPr lang="en-US" sz="2000" dirty="0">
                <a:solidFill>
                  <a:srgbClr val="C00000"/>
                </a:solidFill>
              </a:rPr>
              <a:t>000</a:t>
            </a:r>
          </a:p>
          <a:p>
            <a:pPr marL="0" indent="0">
              <a:lnSpc>
                <a:spcPct val="100000"/>
              </a:lnSpc>
              <a:spcBef>
                <a:spcPts val="0"/>
              </a:spcBef>
              <a:buFont typeface="Arial" panose="020B0604020202020204" pitchFamily="34" charset="0"/>
              <a:buNone/>
            </a:pPr>
            <a:r>
              <a:rPr lang="en-US" sz="2000" dirty="0"/>
              <a:t>1001</a:t>
            </a:r>
          </a:p>
          <a:p>
            <a:pPr marL="0" indent="0">
              <a:lnSpc>
                <a:spcPct val="100000"/>
              </a:lnSpc>
              <a:spcBef>
                <a:spcPts val="0"/>
              </a:spcBef>
              <a:buFont typeface="Arial" panose="020B0604020202020204" pitchFamily="34" charset="0"/>
              <a:buNone/>
            </a:pPr>
            <a:r>
              <a:rPr lang="en-US" sz="2000" dirty="0"/>
              <a:t>  110</a:t>
            </a:r>
            <a:r>
              <a:rPr lang="en-US" sz="2000" dirty="0">
                <a:solidFill>
                  <a:schemeClr val="accent1">
                    <a:lumMod val="75000"/>
                  </a:schemeClr>
                </a:solidFill>
              </a:rPr>
              <a:t>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101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100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011  </a:t>
            </a:r>
          </a:p>
          <a:p>
            <a:pPr marL="0" indent="0">
              <a:buFont typeface="Arial" panose="020B0604020202020204" pitchFamily="34" charset="0"/>
              <a:buNone/>
            </a:pPr>
            <a:endParaRPr lang="en-US" sz="2000" dirty="0">
              <a:solidFill>
                <a:srgbClr val="FF0000"/>
              </a:solidFill>
            </a:endParaRPr>
          </a:p>
        </p:txBody>
      </p:sp>
      <p:cxnSp>
        <p:nvCxnSpPr>
          <p:cNvPr id="8" name="Straight Connector 7">
            <a:extLst>
              <a:ext uri="{FF2B5EF4-FFF2-40B4-BE49-F238E27FC236}">
                <a16:creationId xmlns:a16="http://schemas.microsoft.com/office/drawing/2014/main" id="{79AED58A-BF0C-4E66-9A89-F43F496A5C34}"/>
              </a:ext>
            </a:extLst>
          </p:cNvPr>
          <p:cNvCxnSpPr>
            <a:cxnSpLocks/>
          </p:cNvCxnSpPr>
          <p:nvPr/>
        </p:nvCxnSpPr>
        <p:spPr>
          <a:xfrm>
            <a:off x="7332210" y="204918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134DA3-30BF-4B47-AA86-D36A0F383C64}"/>
              </a:ext>
            </a:extLst>
          </p:cNvPr>
          <p:cNvCxnSpPr>
            <a:cxnSpLocks/>
          </p:cNvCxnSpPr>
          <p:nvPr/>
        </p:nvCxnSpPr>
        <p:spPr>
          <a:xfrm>
            <a:off x="7332210" y="2663808"/>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8C4753-3062-4B2B-8E1E-6F60881AEF86}"/>
              </a:ext>
            </a:extLst>
          </p:cNvPr>
          <p:cNvCxnSpPr>
            <a:cxnSpLocks/>
          </p:cNvCxnSpPr>
          <p:nvPr/>
        </p:nvCxnSpPr>
        <p:spPr>
          <a:xfrm>
            <a:off x="7337366" y="327106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134E6E-BA9E-43FD-807F-1332C8259AA4}"/>
              </a:ext>
            </a:extLst>
          </p:cNvPr>
          <p:cNvCxnSpPr>
            <a:cxnSpLocks/>
          </p:cNvCxnSpPr>
          <p:nvPr/>
        </p:nvCxnSpPr>
        <p:spPr>
          <a:xfrm>
            <a:off x="7404223" y="392488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AA9F0-6840-4875-AAE9-B6CEAE80B713}"/>
              </a:ext>
            </a:extLst>
          </p:cNvPr>
          <p:cNvCxnSpPr>
            <a:cxnSpLocks/>
          </p:cNvCxnSpPr>
          <p:nvPr/>
        </p:nvCxnSpPr>
        <p:spPr>
          <a:xfrm>
            <a:off x="7484610" y="450265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1CAE4C-D9B7-418B-9F93-7F9C501F5496}"/>
              </a:ext>
            </a:extLst>
          </p:cNvPr>
          <p:cNvCxnSpPr>
            <a:cxnSpLocks/>
          </p:cNvCxnSpPr>
          <p:nvPr/>
        </p:nvCxnSpPr>
        <p:spPr>
          <a:xfrm>
            <a:off x="7484610" y="512565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EBC300-CD4F-49AA-A0ED-136F307B0C48}"/>
              </a:ext>
            </a:extLst>
          </p:cNvPr>
          <p:cNvCxnSpPr>
            <a:cxnSpLocks/>
          </p:cNvCxnSpPr>
          <p:nvPr/>
        </p:nvCxnSpPr>
        <p:spPr>
          <a:xfrm>
            <a:off x="7484610" y="5687420"/>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888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a:xfrm>
            <a:off x="838200" y="365126"/>
            <a:ext cx="10515600" cy="760290"/>
          </a:xfrm>
        </p:spPr>
        <p:txBody>
          <a:bodyPr>
            <a:normAutofit/>
          </a:bodyPr>
          <a:lstStyle/>
          <a:p>
            <a:r>
              <a:rPr lang="en-US" dirty="0"/>
              <a:t>Question 2</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sz="half" idx="1"/>
          </p:nvPr>
        </p:nvSpPr>
        <p:spPr>
          <a:xfrm>
            <a:off x="838200" y="1420837"/>
            <a:ext cx="5181600" cy="5008098"/>
          </a:xfrm>
        </p:spPr>
        <p:txBody>
          <a:bodyPr>
            <a:noAutofit/>
          </a:bodyPr>
          <a:lstStyle/>
          <a:p>
            <a:pPr marL="0" indent="0">
              <a:buNone/>
            </a:pPr>
            <a:r>
              <a:rPr lang="en-US" sz="2000" dirty="0"/>
              <a:t>Consider a 4-bit generator 𝐺 with value </a:t>
            </a:r>
            <a:r>
              <a:rPr lang="en-US" sz="2000" b="1" dirty="0"/>
              <a:t>1001</a:t>
            </a:r>
            <a:r>
              <a:rPr lang="en-US" sz="2000" dirty="0"/>
              <a:t>, what is the CRC checksum 𝑅 if data 𝐷 has the following value? </a:t>
            </a:r>
          </a:p>
          <a:p>
            <a:pPr marL="0" indent="0">
              <a:buNone/>
            </a:pPr>
            <a:r>
              <a:rPr lang="en-US" sz="2000" dirty="0"/>
              <a:t>d) </a:t>
            </a:r>
            <a:r>
              <a:rPr lang="en-US" sz="2000" b="1" dirty="0"/>
              <a:t>10001100001 </a:t>
            </a:r>
            <a:endParaRPr lang="en-US" sz="2000" dirty="0"/>
          </a:p>
          <a:p>
            <a:pPr marL="0" indent="0">
              <a:buNone/>
            </a:pPr>
            <a:r>
              <a:rPr lang="en-US" sz="2000" b="1" dirty="0">
                <a:solidFill>
                  <a:srgbClr val="FF0000"/>
                </a:solidFill>
              </a:rPr>
              <a:t>110 </a:t>
            </a:r>
            <a:endParaRPr lang="en-US" sz="2000" dirty="0">
              <a:solidFill>
                <a:srgbClr val="FF0000"/>
              </a:solidFill>
            </a:endParaRPr>
          </a:p>
        </p:txBody>
      </p:sp>
      <p:sp>
        <p:nvSpPr>
          <p:cNvPr id="7" name="Content Placeholder 2">
            <a:extLst>
              <a:ext uri="{FF2B5EF4-FFF2-40B4-BE49-F238E27FC236}">
                <a16:creationId xmlns:a16="http://schemas.microsoft.com/office/drawing/2014/main" id="{ABA962F7-FEA5-46F4-A890-02F3B86FC532}"/>
              </a:ext>
            </a:extLst>
          </p:cNvPr>
          <p:cNvSpPr txBox="1">
            <a:spLocks/>
          </p:cNvSpPr>
          <p:nvPr/>
        </p:nvSpPr>
        <p:spPr>
          <a:xfrm>
            <a:off x="7332210" y="1420837"/>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10001100001</a:t>
            </a:r>
            <a:r>
              <a:rPr lang="en-US" sz="2000" dirty="0">
                <a:solidFill>
                  <a:srgbClr val="C00000"/>
                </a:solidFill>
              </a:rPr>
              <a:t>000</a:t>
            </a:r>
          </a:p>
          <a:p>
            <a:pPr marL="0" indent="0">
              <a:lnSpc>
                <a:spcPct val="100000"/>
              </a:lnSpc>
              <a:spcBef>
                <a:spcPts val="0"/>
              </a:spcBef>
              <a:buFont typeface="Arial" panose="020B0604020202020204" pitchFamily="34" charset="0"/>
              <a:buNone/>
            </a:pPr>
            <a:r>
              <a:rPr lang="en-US" sz="2000" dirty="0"/>
              <a:t>1001</a:t>
            </a:r>
          </a:p>
          <a:p>
            <a:pPr marL="0" indent="0">
              <a:lnSpc>
                <a:spcPct val="100000"/>
              </a:lnSpc>
              <a:spcBef>
                <a:spcPts val="0"/>
              </a:spcBef>
              <a:buFont typeface="Arial" panose="020B0604020202020204" pitchFamily="34" charset="0"/>
              <a:buNone/>
            </a:pPr>
            <a:r>
              <a:rPr lang="en-US" sz="2000" dirty="0"/>
              <a:t>       1</a:t>
            </a:r>
            <a:r>
              <a:rPr lang="en-US" sz="2000" dirty="0">
                <a:solidFill>
                  <a:schemeClr val="accent1">
                    <a:lumMod val="75000"/>
                  </a:schemeClr>
                </a:solidFill>
              </a:rPr>
              <a:t>110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111</a:t>
            </a:r>
            <a:r>
              <a:rPr lang="en-US" sz="2000" dirty="0">
                <a:solidFill>
                  <a:schemeClr val="accent1">
                    <a:lumMod val="75000"/>
                  </a:schemeClr>
                </a:solidFill>
              </a:rPr>
              <a:t>1</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110</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101</a:t>
            </a:r>
            <a:r>
              <a:rPr lang="en-US" sz="2000" dirty="0">
                <a:solidFill>
                  <a:schemeClr val="accent1">
                    <a:lumMod val="75000"/>
                  </a:schemeClr>
                </a:solidFill>
              </a:rPr>
              <a:t>0</a:t>
            </a:r>
          </a:p>
          <a:p>
            <a:pPr marL="0" indent="0">
              <a:lnSpc>
                <a:spcPct val="100000"/>
              </a:lnSpc>
              <a:spcBef>
                <a:spcPts val="0"/>
              </a:spcBef>
              <a:buFont typeface="Arial" panose="020B0604020202020204" pitchFamily="34" charset="0"/>
              <a:buNone/>
            </a:pPr>
            <a:r>
              <a:rPr lang="en-US" sz="2000" dirty="0"/>
              <a:t>                   1001</a:t>
            </a:r>
          </a:p>
          <a:p>
            <a:pPr marL="0" indent="0">
              <a:lnSpc>
                <a:spcPct val="100000"/>
              </a:lnSpc>
              <a:spcBef>
                <a:spcPts val="0"/>
              </a:spcBef>
              <a:buFont typeface="Arial" panose="020B0604020202020204" pitchFamily="34" charset="0"/>
              <a:buNone/>
            </a:pPr>
            <a:r>
              <a:rPr lang="en-US" sz="2000" dirty="0"/>
              <a:t>	       11</a:t>
            </a:r>
            <a:r>
              <a:rPr lang="en-US" sz="2000" dirty="0">
                <a:solidFill>
                  <a:schemeClr val="accent1">
                    <a:lumMod val="75000"/>
                  </a:schemeClr>
                </a:solidFill>
              </a:rPr>
              <a:t>0</a:t>
            </a:r>
            <a:r>
              <a:rPr lang="en-US" sz="2000" dirty="0"/>
              <a:t>  </a:t>
            </a:r>
          </a:p>
          <a:p>
            <a:pPr marL="0" indent="0">
              <a:buFont typeface="Arial" panose="020B0604020202020204" pitchFamily="34" charset="0"/>
              <a:buNone/>
            </a:pPr>
            <a:endParaRPr lang="en-US" sz="2000" dirty="0">
              <a:solidFill>
                <a:srgbClr val="FF0000"/>
              </a:solidFill>
            </a:endParaRPr>
          </a:p>
        </p:txBody>
      </p:sp>
      <p:cxnSp>
        <p:nvCxnSpPr>
          <p:cNvPr id="8" name="Straight Connector 7">
            <a:extLst>
              <a:ext uri="{FF2B5EF4-FFF2-40B4-BE49-F238E27FC236}">
                <a16:creationId xmlns:a16="http://schemas.microsoft.com/office/drawing/2014/main" id="{4AFA9008-F515-426B-9B1C-CA2207ED466C}"/>
              </a:ext>
            </a:extLst>
          </p:cNvPr>
          <p:cNvCxnSpPr>
            <a:cxnSpLocks/>
          </p:cNvCxnSpPr>
          <p:nvPr/>
        </p:nvCxnSpPr>
        <p:spPr>
          <a:xfrm>
            <a:off x="7332210" y="204918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9E42C8C-12FD-448A-BD17-BCD316E4047E}"/>
              </a:ext>
            </a:extLst>
          </p:cNvPr>
          <p:cNvCxnSpPr>
            <a:cxnSpLocks/>
          </p:cNvCxnSpPr>
          <p:nvPr/>
        </p:nvCxnSpPr>
        <p:spPr>
          <a:xfrm>
            <a:off x="7332210" y="2663808"/>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B5C1B-ECD2-4609-841E-D16B9B0509B9}"/>
              </a:ext>
            </a:extLst>
          </p:cNvPr>
          <p:cNvCxnSpPr>
            <a:cxnSpLocks/>
          </p:cNvCxnSpPr>
          <p:nvPr/>
        </p:nvCxnSpPr>
        <p:spPr>
          <a:xfrm>
            <a:off x="7337366" y="327106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5CA085-56AB-4EB0-9D03-B4EED5CE2219}"/>
              </a:ext>
            </a:extLst>
          </p:cNvPr>
          <p:cNvCxnSpPr>
            <a:cxnSpLocks/>
          </p:cNvCxnSpPr>
          <p:nvPr/>
        </p:nvCxnSpPr>
        <p:spPr>
          <a:xfrm>
            <a:off x="7404223" y="392488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354BAC-27CD-4FE7-9BF0-CC366565B170}"/>
              </a:ext>
            </a:extLst>
          </p:cNvPr>
          <p:cNvCxnSpPr>
            <a:cxnSpLocks/>
          </p:cNvCxnSpPr>
          <p:nvPr/>
        </p:nvCxnSpPr>
        <p:spPr>
          <a:xfrm>
            <a:off x="7484610" y="450265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F41813-F214-4DC9-BB0C-EAB7B77279B8}"/>
              </a:ext>
            </a:extLst>
          </p:cNvPr>
          <p:cNvCxnSpPr>
            <a:cxnSpLocks/>
          </p:cNvCxnSpPr>
          <p:nvPr/>
        </p:nvCxnSpPr>
        <p:spPr>
          <a:xfrm>
            <a:off x="7484610" y="5125654"/>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2135A0-530D-4ADE-AC49-F78261D47A5A}"/>
              </a:ext>
            </a:extLst>
          </p:cNvPr>
          <p:cNvCxnSpPr>
            <a:cxnSpLocks/>
          </p:cNvCxnSpPr>
          <p:nvPr/>
        </p:nvCxnSpPr>
        <p:spPr>
          <a:xfrm>
            <a:off x="7484610" y="5687420"/>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F93D115-E7BD-4E33-8DE7-9496719FD950}"/>
              </a:ext>
            </a:extLst>
          </p:cNvPr>
          <p:cNvCxnSpPr>
            <a:cxnSpLocks/>
          </p:cNvCxnSpPr>
          <p:nvPr/>
        </p:nvCxnSpPr>
        <p:spPr>
          <a:xfrm>
            <a:off x="7484610" y="6352286"/>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3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idx="1"/>
          </p:nvPr>
        </p:nvSpPr>
        <p:spPr/>
        <p:txBody>
          <a:bodyPr/>
          <a:lstStyle/>
          <a:p>
            <a:pPr marL="0" indent="0">
              <a:buNone/>
            </a:pPr>
            <a:r>
              <a:rPr lang="en-US" dirty="0"/>
              <a:t>Consider the following two-dimensional parity matrix.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EF46B4CD-A69C-4F1E-A2F1-9F19B7495AAE}"/>
              </a:ext>
            </a:extLst>
          </p:cNvPr>
          <p:cNvPicPr>
            <a:picLocks noChangeAspect="1"/>
          </p:cNvPicPr>
          <p:nvPr/>
        </p:nvPicPr>
        <p:blipFill>
          <a:blip r:embed="rId2"/>
          <a:stretch>
            <a:fillRect/>
          </a:stretch>
        </p:blipFill>
        <p:spPr>
          <a:xfrm>
            <a:off x="4763180" y="2535124"/>
            <a:ext cx="2665639" cy="2026931"/>
          </a:xfrm>
          <a:prstGeom prst="rect">
            <a:avLst/>
          </a:prstGeom>
        </p:spPr>
      </p:pic>
    </p:spTree>
    <p:extLst>
      <p:ext uri="{BB962C8B-B14F-4D97-AF65-F5344CB8AC3E}">
        <p14:creationId xmlns:p14="http://schemas.microsoft.com/office/powerpoint/2010/main" val="415617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BA1D-CF87-4BA2-9519-6A8DF3F2344F}"/>
              </a:ext>
            </a:extLst>
          </p:cNvPr>
          <p:cNvSpPr>
            <a:spLocks noGrp="1"/>
          </p:cNvSpPr>
          <p:nvPr>
            <p:ph type="title"/>
          </p:nvPr>
        </p:nvSpPr>
        <p:spPr/>
        <p:txBody>
          <a:bodyPr/>
          <a:lstStyle/>
          <a:p>
            <a:r>
              <a:rPr lang="en-US" dirty="0"/>
              <a:t>Question 3</a:t>
            </a:r>
            <a:endParaRPr lang="en-SG" dirty="0"/>
          </a:p>
        </p:txBody>
      </p:sp>
      <p:sp>
        <p:nvSpPr>
          <p:cNvPr id="3" name="Content Placeholder 2">
            <a:extLst>
              <a:ext uri="{FF2B5EF4-FFF2-40B4-BE49-F238E27FC236}">
                <a16:creationId xmlns:a16="http://schemas.microsoft.com/office/drawing/2014/main" id="{CD64735F-D0D2-4C6F-B850-4181FBA2ABCF}"/>
              </a:ext>
            </a:extLst>
          </p:cNvPr>
          <p:cNvSpPr>
            <a:spLocks noGrp="1"/>
          </p:cNvSpPr>
          <p:nvPr>
            <p:ph idx="1"/>
          </p:nvPr>
        </p:nvSpPr>
        <p:spPr/>
        <p:txBody>
          <a:bodyPr/>
          <a:lstStyle/>
          <a:p>
            <a:pPr marL="0" indent="0">
              <a:buNone/>
            </a:pPr>
            <a:r>
              <a:rPr lang="en-SG" dirty="0"/>
              <a:t>a) Compute row sums, column sums and parity bit. </a:t>
            </a:r>
          </a:p>
          <a:p>
            <a:endParaRPr lang="en-SG" dirty="0"/>
          </a:p>
        </p:txBody>
      </p:sp>
      <p:pic>
        <p:nvPicPr>
          <p:cNvPr id="5" name="Picture 4">
            <a:extLst>
              <a:ext uri="{FF2B5EF4-FFF2-40B4-BE49-F238E27FC236}">
                <a16:creationId xmlns:a16="http://schemas.microsoft.com/office/drawing/2014/main" id="{748D047D-C7A2-4AD4-A6C7-4EA83BB27E51}"/>
              </a:ext>
            </a:extLst>
          </p:cNvPr>
          <p:cNvPicPr>
            <a:picLocks noChangeAspect="1"/>
          </p:cNvPicPr>
          <p:nvPr/>
        </p:nvPicPr>
        <p:blipFill>
          <a:blip r:embed="rId3"/>
          <a:stretch>
            <a:fillRect/>
          </a:stretch>
        </p:blipFill>
        <p:spPr>
          <a:xfrm>
            <a:off x="1554624" y="3071067"/>
            <a:ext cx="2143047" cy="857838"/>
          </a:xfrm>
          <a:prstGeom prst="rect">
            <a:avLst/>
          </a:prstGeom>
        </p:spPr>
      </p:pic>
      <p:graphicFrame>
        <p:nvGraphicFramePr>
          <p:cNvPr id="4" name="Table 5">
            <a:extLst>
              <a:ext uri="{FF2B5EF4-FFF2-40B4-BE49-F238E27FC236}">
                <a16:creationId xmlns:a16="http://schemas.microsoft.com/office/drawing/2014/main" id="{AA8BE2E2-10A9-47C3-A045-B354B7BE5969}"/>
              </a:ext>
            </a:extLst>
          </p:cNvPr>
          <p:cNvGraphicFramePr>
            <a:graphicFrameLocks noGrp="1"/>
          </p:cNvGraphicFramePr>
          <p:nvPr>
            <p:extLst>
              <p:ext uri="{D42A27DB-BD31-4B8C-83A1-F6EECF244321}">
                <p14:modId xmlns:p14="http://schemas.microsoft.com/office/powerpoint/2010/main" val="807880196"/>
              </p:ext>
            </p:extLst>
          </p:nvPr>
        </p:nvGraphicFramePr>
        <p:xfrm>
          <a:off x="6317064" y="3001805"/>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spTree>
    <p:extLst>
      <p:ext uri="{BB962C8B-B14F-4D97-AF65-F5344CB8AC3E}">
        <p14:creationId xmlns:p14="http://schemas.microsoft.com/office/powerpoint/2010/main" val="210192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p:txBody>
          <a:bodyPr/>
          <a:lstStyle/>
          <a:p>
            <a:r>
              <a:rPr lang="en-US" dirty="0"/>
              <a:t>Question 3</a:t>
            </a:r>
          </a:p>
        </p:txBody>
      </p:sp>
      <p:sp>
        <p:nvSpPr>
          <p:cNvPr id="6" name="Rectangle 5">
            <a:extLst>
              <a:ext uri="{FF2B5EF4-FFF2-40B4-BE49-F238E27FC236}">
                <a16:creationId xmlns:a16="http://schemas.microsoft.com/office/drawing/2014/main" id="{01B29815-6716-48AC-92EB-163F9DFB104C}"/>
              </a:ext>
            </a:extLst>
          </p:cNvPr>
          <p:cNvSpPr/>
          <p:nvPr/>
        </p:nvSpPr>
        <p:spPr>
          <a:xfrm>
            <a:off x="981074" y="1566932"/>
            <a:ext cx="10672661" cy="369332"/>
          </a:xfrm>
          <a:prstGeom prst="rect">
            <a:avLst/>
          </a:prstGeom>
        </p:spPr>
        <p:txBody>
          <a:bodyPr wrap="square">
            <a:spAutoFit/>
          </a:bodyPr>
          <a:lstStyle/>
          <a:p>
            <a:r>
              <a:rPr lang="en-US" dirty="0"/>
              <a:t>b) Give an example of a 1-bit error that can be detected and corrected. </a:t>
            </a:r>
          </a:p>
        </p:txBody>
      </p:sp>
      <p:graphicFrame>
        <p:nvGraphicFramePr>
          <p:cNvPr id="4" name="Table 5">
            <a:extLst>
              <a:ext uri="{FF2B5EF4-FFF2-40B4-BE49-F238E27FC236}">
                <a16:creationId xmlns:a16="http://schemas.microsoft.com/office/drawing/2014/main" id="{F05D926F-8353-420D-86CA-9B1493449A57}"/>
              </a:ext>
            </a:extLst>
          </p:cNvPr>
          <p:cNvGraphicFramePr>
            <a:graphicFrameLocks noGrp="1"/>
          </p:cNvGraphicFramePr>
          <p:nvPr>
            <p:extLst>
              <p:ext uri="{D42A27DB-BD31-4B8C-83A1-F6EECF244321}">
                <p14:modId xmlns:p14="http://schemas.microsoft.com/office/powerpoint/2010/main" val="3779546559"/>
              </p:ext>
            </p:extLst>
          </p:nvPr>
        </p:nvGraphicFramePr>
        <p:xfrm>
          <a:off x="1670277"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graphicFrame>
        <p:nvGraphicFramePr>
          <p:cNvPr id="14" name="Table 5">
            <a:extLst>
              <a:ext uri="{FF2B5EF4-FFF2-40B4-BE49-F238E27FC236}">
                <a16:creationId xmlns:a16="http://schemas.microsoft.com/office/drawing/2014/main" id="{3A082AA0-61E4-4E94-B672-915B79A89E02}"/>
              </a:ext>
            </a:extLst>
          </p:cNvPr>
          <p:cNvGraphicFramePr>
            <a:graphicFrameLocks noGrp="1"/>
          </p:cNvGraphicFramePr>
          <p:nvPr>
            <p:extLst>
              <p:ext uri="{D42A27DB-BD31-4B8C-83A1-F6EECF244321}">
                <p14:modId xmlns:p14="http://schemas.microsoft.com/office/powerpoint/2010/main" val="1170841793"/>
              </p:ext>
            </p:extLst>
          </p:nvPr>
        </p:nvGraphicFramePr>
        <p:xfrm>
          <a:off x="5329104"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sp>
        <p:nvSpPr>
          <p:cNvPr id="12" name="TextBox 11">
            <a:extLst>
              <a:ext uri="{FF2B5EF4-FFF2-40B4-BE49-F238E27FC236}">
                <a16:creationId xmlns:a16="http://schemas.microsoft.com/office/drawing/2014/main" id="{42418A21-C9BE-4543-9E26-C995400B17E2}"/>
              </a:ext>
            </a:extLst>
          </p:cNvPr>
          <p:cNvSpPr txBox="1"/>
          <p:nvPr/>
        </p:nvSpPr>
        <p:spPr>
          <a:xfrm>
            <a:off x="1670277" y="4393156"/>
            <a:ext cx="1755776" cy="369332"/>
          </a:xfrm>
          <a:prstGeom prst="rect">
            <a:avLst/>
          </a:prstGeom>
          <a:noFill/>
        </p:spPr>
        <p:txBody>
          <a:bodyPr wrap="square" rtlCol="0">
            <a:spAutoFit/>
          </a:bodyPr>
          <a:lstStyle/>
          <a:p>
            <a:r>
              <a:rPr lang="en-SG" dirty="0"/>
              <a:t>Original/Correct</a:t>
            </a:r>
          </a:p>
        </p:txBody>
      </p:sp>
      <p:sp>
        <p:nvSpPr>
          <p:cNvPr id="16" name="TextBox 15">
            <a:extLst>
              <a:ext uri="{FF2B5EF4-FFF2-40B4-BE49-F238E27FC236}">
                <a16:creationId xmlns:a16="http://schemas.microsoft.com/office/drawing/2014/main" id="{21FF8B26-385F-433E-9C20-C31089A71DB5}"/>
              </a:ext>
            </a:extLst>
          </p:cNvPr>
          <p:cNvSpPr txBox="1"/>
          <p:nvPr/>
        </p:nvSpPr>
        <p:spPr>
          <a:xfrm>
            <a:off x="5329104" y="4356100"/>
            <a:ext cx="1755776" cy="646331"/>
          </a:xfrm>
          <a:prstGeom prst="rect">
            <a:avLst/>
          </a:prstGeom>
          <a:noFill/>
        </p:spPr>
        <p:txBody>
          <a:bodyPr wrap="square" rtlCol="0">
            <a:spAutoFit/>
          </a:bodyPr>
          <a:lstStyle/>
          <a:p>
            <a:r>
              <a:rPr lang="en-SG" dirty="0"/>
              <a:t>Detect and can correct</a:t>
            </a:r>
          </a:p>
        </p:txBody>
      </p:sp>
    </p:spTree>
    <p:extLst>
      <p:ext uri="{BB962C8B-B14F-4D97-AF65-F5344CB8AC3E}">
        <p14:creationId xmlns:p14="http://schemas.microsoft.com/office/powerpoint/2010/main" val="72442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p:txBody>
          <a:bodyPr/>
          <a:lstStyle/>
          <a:p>
            <a:r>
              <a:rPr lang="en-US" dirty="0"/>
              <a:t>Question 3</a:t>
            </a:r>
          </a:p>
        </p:txBody>
      </p:sp>
      <p:sp>
        <p:nvSpPr>
          <p:cNvPr id="7" name="Rectangle 6">
            <a:extLst>
              <a:ext uri="{FF2B5EF4-FFF2-40B4-BE49-F238E27FC236}">
                <a16:creationId xmlns:a16="http://schemas.microsoft.com/office/drawing/2014/main" id="{321BEB06-EACE-4A8F-8224-AE741D966224}"/>
              </a:ext>
            </a:extLst>
          </p:cNvPr>
          <p:cNvSpPr/>
          <p:nvPr/>
        </p:nvSpPr>
        <p:spPr>
          <a:xfrm>
            <a:off x="838200" y="1418404"/>
            <a:ext cx="8739975" cy="677108"/>
          </a:xfrm>
          <a:prstGeom prst="rect">
            <a:avLst/>
          </a:prstGeom>
        </p:spPr>
        <p:txBody>
          <a:bodyPr wrap="square">
            <a:spAutoFit/>
          </a:bodyPr>
          <a:lstStyle/>
          <a:p>
            <a:endParaRPr lang="en-SG" sz="2000" dirty="0">
              <a:solidFill>
                <a:srgbClr val="000000"/>
              </a:solidFill>
              <a:latin typeface="Calibri" panose="020F0502020204030204" pitchFamily="34" charset="0"/>
            </a:endParaRPr>
          </a:p>
          <a:p>
            <a:r>
              <a:rPr lang="en-SG" dirty="0">
                <a:solidFill>
                  <a:srgbClr val="000000"/>
                </a:solidFill>
                <a:latin typeface="Calibri" panose="020F0502020204030204" pitchFamily="34" charset="0"/>
              </a:rPr>
              <a:t>c) Give an example of a 2-bits error that can be detected but cannot be corrected. </a:t>
            </a:r>
          </a:p>
        </p:txBody>
      </p:sp>
      <p:graphicFrame>
        <p:nvGraphicFramePr>
          <p:cNvPr id="4" name="Table 5">
            <a:extLst>
              <a:ext uri="{FF2B5EF4-FFF2-40B4-BE49-F238E27FC236}">
                <a16:creationId xmlns:a16="http://schemas.microsoft.com/office/drawing/2014/main" id="{F05D926F-8353-420D-86CA-9B1493449A57}"/>
              </a:ext>
            </a:extLst>
          </p:cNvPr>
          <p:cNvGraphicFramePr>
            <a:graphicFrameLocks noGrp="1"/>
          </p:cNvGraphicFramePr>
          <p:nvPr>
            <p:extLst>
              <p:ext uri="{D42A27DB-BD31-4B8C-83A1-F6EECF244321}">
                <p14:modId xmlns:p14="http://schemas.microsoft.com/office/powerpoint/2010/main" val="3940742391"/>
              </p:ext>
            </p:extLst>
          </p:nvPr>
        </p:nvGraphicFramePr>
        <p:xfrm>
          <a:off x="1971727"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graphicFrame>
        <p:nvGraphicFramePr>
          <p:cNvPr id="14" name="Table 5">
            <a:extLst>
              <a:ext uri="{FF2B5EF4-FFF2-40B4-BE49-F238E27FC236}">
                <a16:creationId xmlns:a16="http://schemas.microsoft.com/office/drawing/2014/main" id="{3A082AA0-61E4-4E94-B672-915B79A89E02}"/>
              </a:ext>
            </a:extLst>
          </p:cNvPr>
          <p:cNvGraphicFramePr>
            <a:graphicFrameLocks noGrp="1"/>
          </p:cNvGraphicFramePr>
          <p:nvPr>
            <p:extLst>
              <p:ext uri="{D42A27DB-BD31-4B8C-83A1-F6EECF244321}">
                <p14:modId xmlns:p14="http://schemas.microsoft.com/office/powerpoint/2010/main" val="3104033371"/>
              </p:ext>
            </p:extLst>
          </p:nvPr>
        </p:nvGraphicFramePr>
        <p:xfrm>
          <a:off x="5047750"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highlight>
                            <a:srgbClr val="FFFF00"/>
                          </a:highlight>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highlight>
                            <a:srgbClr val="FFFF00"/>
                          </a:highlight>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sp>
        <p:nvSpPr>
          <p:cNvPr id="17" name="TextBox 16">
            <a:extLst>
              <a:ext uri="{FF2B5EF4-FFF2-40B4-BE49-F238E27FC236}">
                <a16:creationId xmlns:a16="http://schemas.microsoft.com/office/drawing/2014/main" id="{3D64128D-5243-4BBA-942B-AD82644FD423}"/>
              </a:ext>
            </a:extLst>
          </p:cNvPr>
          <p:cNvSpPr txBox="1"/>
          <p:nvPr/>
        </p:nvSpPr>
        <p:spPr>
          <a:xfrm>
            <a:off x="2059913" y="4393156"/>
            <a:ext cx="1755776" cy="369332"/>
          </a:xfrm>
          <a:prstGeom prst="rect">
            <a:avLst/>
          </a:prstGeom>
          <a:noFill/>
        </p:spPr>
        <p:txBody>
          <a:bodyPr wrap="square" rtlCol="0">
            <a:spAutoFit/>
          </a:bodyPr>
          <a:lstStyle/>
          <a:p>
            <a:r>
              <a:rPr lang="en-SG" dirty="0"/>
              <a:t>Original/Correct</a:t>
            </a:r>
          </a:p>
        </p:txBody>
      </p:sp>
      <p:sp>
        <p:nvSpPr>
          <p:cNvPr id="19" name="TextBox 18">
            <a:extLst>
              <a:ext uri="{FF2B5EF4-FFF2-40B4-BE49-F238E27FC236}">
                <a16:creationId xmlns:a16="http://schemas.microsoft.com/office/drawing/2014/main" id="{33E31D10-3ABC-4F9F-8EBD-0AF6BDE9CA12}"/>
              </a:ext>
            </a:extLst>
          </p:cNvPr>
          <p:cNvSpPr txBox="1"/>
          <p:nvPr/>
        </p:nvSpPr>
        <p:spPr>
          <a:xfrm>
            <a:off x="5208187" y="4356100"/>
            <a:ext cx="1755776" cy="646331"/>
          </a:xfrm>
          <a:prstGeom prst="rect">
            <a:avLst/>
          </a:prstGeom>
          <a:noFill/>
        </p:spPr>
        <p:txBody>
          <a:bodyPr wrap="square" rtlCol="0">
            <a:spAutoFit/>
          </a:bodyPr>
          <a:lstStyle/>
          <a:p>
            <a:r>
              <a:rPr lang="en-SG" dirty="0"/>
              <a:t>Detect but cannot correct</a:t>
            </a:r>
          </a:p>
        </p:txBody>
      </p:sp>
    </p:spTree>
    <p:extLst>
      <p:ext uri="{BB962C8B-B14F-4D97-AF65-F5344CB8AC3E}">
        <p14:creationId xmlns:p14="http://schemas.microsoft.com/office/powerpoint/2010/main" val="98735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BA1D-CF87-4BA2-9519-6A8DF3F2344F}"/>
              </a:ext>
            </a:extLst>
          </p:cNvPr>
          <p:cNvSpPr>
            <a:spLocks noGrp="1"/>
          </p:cNvSpPr>
          <p:nvPr>
            <p:ph type="title"/>
          </p:nvPr>
        </p:nvSpPr>
        <p:spPr/>
        <p:txBody>
          <a:bodyPr/>
          <a:lstStyle/>
          <a:p>
            <a:r>
              <a:rPr lang="en-US" dirty="0"/>
              <a:t>Question 3</a:t>
            </a:r>
            <a:endParaRPr lang="en-SG" dirty="0"/>
          </a:p>
        </p:txBody>
      </p:sp>
      <p:sp>
        <p:nvSpPr>
          <p:cNvPr id="3" name="Content Placeholder 2">
            <a:extLst>
              <a:ext uri="{FF2B5EF4-FFF2-40B4-BE49-F238E27FC236}">
                <a16:creationId xmlns:a16="http://schemas.microsoft.com/office/drawing/2014/main" id="{CD64735F-D0D2-4C6F-B850-4181FBA2ABCF}"/>
              </a:ext>
            </a:extLst>
          </p:cNvPr>
          <p:cNvSpPr>
            <a:spLocks noGrp="1"/>
          </p:cNvSpPr>
          <p:nvPr>
            <p:ph idx="1"/>
          </p:nvPr>
        </p:nvSpPr>
        <p:spPr/>
        <p:txBody>
          <a:bodyPr/>
          <a:lstStyle/>
          <a:p>
            <a:pPr marL="0" indent="0">
              <a:buNone/>
            </a:pPr>
            <a:r>
              <a:rPr lang="en-SG" dirty="0"/>
              <a:t>d) Give an example of a 4-bits error that cannot be detected. </a:t>
            </a:r>
          </a:p>
          <a:p>
            <a:endParaRPr lang="en-SG" dirty="0"/>
          </a:p>
        </p:txBody>
      </p:sp>
      <p:graphicFrame>
        <p:nvGraphicFramePr>
          <p:cNvPr id="7" name="Table 5">
            <a:extLst>
              <a:ext uri="{FF2B5EF4-FFF2-40B4-BE49-F238E27FC236}">
                <a16:creationId xmlns:a16="http://schemas.microsoft.com/office/drawing/2014/main" id="{56472605-36A8-4F61-A7E6-E4E00A3D3E34}"/>
              </a:ext>
            </a:extLst>
          </p:cNvPr>
          <p:cNvGraphicFramePr>
            <a:graphicFrameLocks noGrp="1"/>
          </p:cNvGraphicFramePr>
          <p:nvPr>
            <p:extLst>
              <p:ext uri="{D42A27DB-BD31-4B8C-83A1-F6EECF244321}">
                <p14:modId xmlns:p14="http://schemas.microsoft.com/office/powerpoint/2010/main" val="913761316"/>
              </p:ext>
            </p:extLst>
          </p:nvPr>
        </p:nvGraphicFramePr>
        <p:xfrm>
          <a:off x="1971727"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sp>
        <p:nvSpPr>
          <p:cNvPr id="11" name="TextBox 10">
            <a:extLst>
              <a:ext uri="{FF2B5EF4-FFF2-40B4-BE49-F238E27FC236}">
                <a16:creationId xmlns:a16="http://schemas.microsoft.com/office/drawing/2014/main" id="{725C680F-4320-49E9-9A71-A6619D266C30}"/>
              </a:ext>
            </a:extLst>
          </p:cNvPr>
          <p:cNvSpPr txBox="1"/>
          <p:nvPr/>
        </p:nvSpPr>
        <p:spPr>
          <a:xfrm>
            <a:off x="2059913" y="4393156"/>
            <a:ext cx="1755776" cy="369332"/>
          </a:xfrm>
          <a:prstGeom prst="rect">
            <a:avLst/>
          </a:prstGeom>
          <a:noFill/>
        </p:spPr>
        <p:txBody>
          <a:bodyPr wrap="square" rtlCol="0">
            <a:spAutoFit/>
          </a:bodyPr>
          <a:lstStyle/>
          <a:p>
            <a:r>
              <a:rPr lang="en-SG" dirty="0"/>
              <a:t>Original/Correct</a:t>
            </a:r>
          </a:p>
        </p:txBody>
      </p:sp>
      <p:sp>
        <p:nvSpPr>
          <p:cNvPr id="13" name="TextBox 12">
            <a:extLst>
              <a:ext uri="{FF2B5EF4-FFF2-40B4-BE49-F238E27FC236}">
                <a16:creationId xmlns:a16="http://schemas.microsoft.com/office/drawing/2014/main" id="{DFE71F73-01AA-4783-B5B2-8FDF40B77E6B}"/>
              </a:ext>
            </a:extLst>
          </p:cNvPr>
          <p:cNvSpPr txBox="1"/>
          <p:nvPr/>
        </p:nvSpPr>
        <p:spPr>
          <a:xfrm>
            <a:off x="5218112" y="4351215"/>
            <a:ext cx="1755776" cy="369332"/>
          </a:xfrm>
          <a:prstGeom prst="rect">
            <a:avLst/>
          </a:prstGeom>
          <a:noFill/>
        </p:spPr>
        <p:txBody>
          <a:bodyPr wrap="square" rtlCol="0">
            <a:spAutoFit/>
          </a:bodyPr>
          <a:lstStyle/>
          <a:p>
            <a:r>
              <a:rPr lang="en-SG" dirty="0"/>
              <a:t>Cannot detect</a:t>
            </a:r>
          </a:p>
        </p:txBody>
      </p:sp>
      <p:graphicFrame>
        <p:nvGraphicFramePr>
          <p:cNvPr id="15" name="Table 5">
            <a:extLst>
              <a:ext uri="{FF2B5EF4-FFF2-40B4-BE49-F238E27FC236}">
                <a16:creationId xmlns:a16="http://schemas.microsoft.com/office/drawing/2014/main" id="{8F5E1CF6-15F3-4A5E-BAA7-1264222F7E23}"/>
              </a:ext>
            </a:extLst>
          </p:cNvPr>
          <p:cNvGraphicFramePr>
            <a:graphicFrameLocks noGrp="1"/>
          </p:cNvGraphicFramePr>
          <p:nvPr>
            <p:extLst>
              <p:ext uri="{D42A27DB-BD31-4B8C-83A1-F6EECF244321}">
                <p14:modId xmlns:p14="http://schemas.microsoft.com/office/powerpoint/2010/main" val="2942544542"/>
              </p:ext>
            </p:extLst>
          </p:nvPr>
        </p:nvGraphicFramePr>
        <p:xfrm>
          <a:off x="5120000" y="2501900"/>
          <a:ext cx="1755775" cy="185420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279295452"/>
                    </a:ext>
                  </a:extLst>
                </a:gridCol>
                <a:gridCol w="351155">
                  <a:extLst>
                    <a:ext uri="{9D8B030D-6E8A-4147-A177-3AD203B41FA5}">
                      <a16:colId xmlns:a16="http://schemas.microsoft.com/office/drawing/2014/main" val="578644259"/>
                    </a:ext>
                  </a:extLst>
                </a:gridCol>
                <a:gridCol w="351155">
                  <a:extLst>
                    <a:ext uri="{9D8B030D-6E8A-4147-A177-3AD203B41FA5}">
                      <a16:colId xmlns:a16="http://schemas.microsoft.com/office/drawing/2014/main" val="2409101655"/>
                    </a:ext>
                  </a:extLst>
                </a:gridCol>
                <a:gridCol w="351155">
                  <a:extLst>
                    <a:ext uri="{9D8B030D-6E8A-4147-A177-3AD203B41FA5}">
                      <a16:colId xmlns:a16="http://schemas.microsoft.com/office/drawing/2014/main" val="2118763333"/>
                    </a:ext>
                  </a:extLst>
                </a:gridCol>
                <a:gridCol w="351155">
                  <a:extLst>
                    <a:ext uri="{9D8B030D-6E8A-4147-A177-3AD203B41FA5}">
                      <a16:colId xmlns:a16="http://schemas.microsoft.com/office/drawing/2014/main" val="2008393142"/>
                    </a:ext>
                  </a:extLst>
                </a:gridCol>
              </a:tblGrid>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1070367"/>
                  </a:ext>
                </a:extLst>
              </a:tr>
              <a:tr h="370840">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333905"/>
                  </a:ext>
                </a:extLst>
              </a:tr>
              <a:tr h="370840">
                <a:tc>
                  <a:txBody>
                    <a:bodyPr/>
                    <a:lstStyle/>
                    <a:p>
                      <a:r>
                        <a:rPr lang="en-SG"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852496"/>
                  </a:ext>
                </a:extLst>
              </a:tr>
              <a:tr h="370840">
                <a:tc>
                  <a:txBody>
                    <a:bodyPr/>
                    <a:lstStyle/>
                    <a:p>
                      <a:r>
                        <a:rPr lang="en-SG"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rgbClr val="FF0000"/>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90219"/>
                  </a:ext>
                </a:extLst>
              </a:tr>
              <a:tr h="370840">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770228"/>
                  </a:ext>
                </a:extLst>
              </a:tr>
            </a:tbl>
          </a:graphicData>
        </a:graphic>
      </p:graphicFrame>
    </p:spTree>
    <p:extLst>
      <p:ext uri="{BB962C8B-B14F-4D97-AF65-F5344CB8AC3E}">
        <p14:creationId xmlns:p14="http://schemas.microsoft.com/office/powerpoint/2010/main" val="2623917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C09F-3143-49FA-9406-4F941DBAB9C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5EEDBFE3-7066-4DE1-BC4B-A01C05F26BC2}"/>
              </a:ext>
            </a:extLst>
          </p:cNvPr>
          <p:cNvSpPr>
            <a:spLocks noGrp="1"/>
          </p:cNvSpPr>
          <p:nvPr>
            <p:ph idx="1"/>
          </p:nvPr>
        </p:nvSpPr>
        <p:spPr/>
        <p:txBody>
          <a:bodyPr/>
          <a:lstStyle/>
          <a:p>
            <a:pPr marL="0" indent="0">
              <a:buNone/>
            </a:pPr>
            <a:r>
              <a:rPr lang="en-US" dirty="0"/>
              <a:t>There are many nodes in a shared medium network and most nodes are likely to transmit frequently. Which of the following multiple access protocol(s) is (are) suitable? (1) TDMA; (2) CSMA; (3) Token passing. </a:t>
            </a:r>
          </a:p>
          <a:p>
            <a:pPr marL="0" indent="0">
              <a:buNone/>
            </a:pPr>
            <a:endParaRPr lang="en-US" b="1" dirty="0"/>
          </a:p>
          <a:p>
            <a:pPr marL="0" indent="0">
              <a:buNone/>
            </a:pPr>
            <a:r>
              <a:rPr lang="en-US" b="1" dirty="0">
                <a:solidFill>
                  <a:srgbClr val="FF0000"/>
                </a:solidFill>
              </a:rPr>
              <a:t>TDMA and token passing are suitable because there is sufficient work to do to utilize the “fixed” resources allocated. </a:t>
            </a:r>
            <a:endParaRPr lang="en-US" dirty="0">
              <a:solidFill>
                <a:srgbClr val="FF0000"/>
              </a:solidFill>
            </a:endParaRPr>
          </a:p>
          <a:p>
            <a:pPr marL="0" indent="0">
              <a:buNone/>
            </a:pPr>
            <a:r>
              <a:rPr lang="en-US" b="1" dirty="0">
                <a:solidFill>
                  <a:srgbClr val="FF0000"/>
                </a:solidFill>
              </a:rPr>
              <a:t>CSMA is not because many nodes competing for the shared channel can result in lots of collision. Utilization will be low. </a:t>
            </a:r>
            <a:endParaRPr lang="en-US" dirty="0">
              <a:solidFill>
                <a:srgbClr val="FF0000"/>
              </a:solidFill>
            </a:endParaRPr>
          </a:p>
        </p:txBody>
      </p:sp>
    </p:spTree>
    <p:extLst>
      <p:ext uri="{BB962C8B-B14F-4D97-AF65-F5344CB8AC3E}">
        <p14:creationId xmlns:p14="http://schemas.microsoft.com/office/powerpoint/2010/main" val="3527612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A4BB-C80E-4578-B756-CD3159AE019F}"/>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5F62A4F5-B6DD-4166-AA27-7CED5A561EB2}"/>
              </a:ext>
            </a:extLst>
          </p:cNvPr>
          <p:cNvSpPr>
            <a:spLocks noGrp="1"/>
          </p:cNvSpPr>
          <p:nvPr>
            <p:ph idx="1"/>
          </p:nvPr>
        </p:nvSpPr>
        <p:spPr/>
        <p:txBody>
          <a:bodyPr>
            <a:normAutofit/>
          </a:bodyPr>
          <a:lstStyle/>
          <a:p>
            <a:pPr marL="0" indent="0">
              <a:buNone/>
            </a:pPr>
            <a:r>
              <a:rPr lang="en-US" dirty="0"/>
              <a:t>Nodes 𝐴 and 𝐵 are accessing a shared medium using CSMA/CD protocol, with </a:t>
            </a:r>
            <a:r>
              <a:rPr lang="en-US" dirty="0">
                <a:highlight>
                  <a:srgbClr val="FFFF00"/>
                </a:highlight>
              </a:rPr>
              <a:t>propagation delay of 245 bit times </a:t>
            </a:r>
            <a:r>
              <a:rPr lang="en-US" dirty="0"/>
              <a:t>between them (i.e., propagation delay equals to the amount of time to transmit 245 bits onto the link). </a:t>
            </a:r>
            <a:r>
              <a:rPr lang="en-US" dirty="0">
                <a:highlight>
                  <a:srgbClr val="FFFF00"/>
                </a:highlight>
              </a:rPr>
              <a:t>Minimum frame size is 64 bytes</a:t>
            </a:r>
            <a:r>
              <a:rPr lang="en-US" dirty="0"/>
              <a:t>. Suppose node 𝐴 begins transmitting a frame at 𝑡 = 0 bit time. Before 𝐴 finishes, node 𝐵 begins transmitting a frame. Assume no other nodes are active. </a:t>
            </a:r>
          </a:p>
          <a:p>
            <a:pPr marL="0" indent="0">
              <a:buNone/>
            </a:pPr>
            <a:r>
              <a:rPr lang="en-US" dirty="0"/>
              <a:t>Write down your answers to the following 2 questions in the unit of </a:t>
            </a:r>
            <a:r>
              <a:rPr lang="en-US" b="1" dirty="0"/>
              <a:t>bit time</a:t>
            </a:r>
            <a:r>
              <a:rPr lang="en-US" dirty="0"/>
              <a:t>. </a:t>
            </a:r>
          </a:p>
          <a:p>
            <a:endParaRPr lang="en-US" dirty="0"/>
          </a:p>
        </p:txBody>
      </p:sp>
    </p:spTree>
    <p:extLst>
      <p:ext uri="{BB962C8B-B14F-4D97-AF65-F5344CB8AC3E}">
        <p14:creationId xmlns:p14="http://schemas.microsoft.com/office/powerpoint/2010/main" val="121394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0650-4B4B-4252-9001-36021FCD10CC}"/>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C40CB061-8852-46B4-9EE4-31CE712C058D}"/>
              </a:ext>
            </a:extLst>
          </p:cNvPr>
          <p:cNvSpPr>
            <a:spLocks noGrp="1"/>
          </p:cNvSpPr>
          <p:nvPr>
            <p:ph idx="1"/>
          </p:nvPr>
        </p:nvSpPr>
        <p:spPr/>
        <p:txBody>
          <a:bodyPr/>
          <a:lstStyle/>
          <a:p>
            <a:pPr marL="0" indent="0">
              <a:buNone/>
            </a:pPr>
            <a:r>
              <a:rPr lang="en-US" dirty="0"/>
              <a:t>a) When is the latest time, by which 𝐵 can begin its transmission? </a:t>
            </a:r>
          </a:p>
          <a:p>
            <a:r>
              <a:rPr lang="en-US" dirty="0">
                <a:solidFill>
                  <a:srgbClr val="FF0000"/>
                </a:solidFill>
              </a:rPr>
              <a:t>If A starts at t=0, propagation delay =245 bit time.</a:t>
            </a:r>
          </a:p>
          <a:p>
            <a:r>
              <a:rPr lang="en-US" dirty="0">
                <a:solidFill>
                  <a:srgbClr val="FF0000"/>
                </a:solidFill>
              </a:rPr>
              <a:t>The latest time B can begin transmission is before the signal from A reaches B, which is when 𝒕 = 244 bit time</a:t>
            </a:r>
            <a:r>
              <a:rPr lang="en-US">
                <a:solidFill>
                  <a:srgbClr val="FF0000"/>
                </a:solidFill>
              </a:rPr>
              <a:t>.  </a:t>
            </a:r>
            <a:endParaRPr lang="en-US" dirty="0">
              <a:solidFill>
                <a:srgbClr val="FF0000"/>
              </a:solidFill>
            </a:endParaRPr>
          </a:p>
        </p:txBody>
      </p:sp>
      <p:cxnSp>
        <p:nvCxnSpPr>
          <p:cNvPr id="7" name="Straight Connector 6">
            <a:extLst>
              <a:ext uri="{FF2B5EF4-FFF2-40B4-BE49-F238E27FC236}">
                <a16:creationId xmlns:a16="http://schemas.microsoft.com/office/drawing/2014/main" id="{54CAC2E6-0195-485B-9B77-67C10D17B8F6}"/>
              </a:ext>
            </a:extLst>
          </p:cNvPr>
          <p:cNvCxnSpPr/>
          <p:nvPr/>
        </p:nvCxnSpPr>
        <p:spPr>
          <a:xfrm>
            <a:off x="4521758"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637AFE-889A-46AD-BC19-9B8A489B74A0}"/>
              </a:ext>
            </a:extLst>
          </p:cNvPr>
          <p:cNvCxnSpPr/>
          <p:nvPr/>
        </p:nvCxnSpPr>
        <p:spPr>
          <a:xfrm>
            <a:off x="7638421"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89ECBB-9CD6-4314-86C3-DCAA2F1CB729}"/>
              </a:ext>
            </a:extLst>
          </p:cNvPr>
          <p:cNvCxnSpPr>
            <a:cxnSpLocks/>
          </p:cNvCxnSpPr>
          <p:nvPr/>
        </p:nvCxnSpPr>
        <p:spPr>
          <a:xfrm>
            <a:off x="4521758" y="4501662"/>
            <a:ext cx="31166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4423251-5D7C-4FCD-8935-C3A942A7B504}"/>
              </a:ext>
            </a:extLst>
          </p:cNvPr>
          <p:cNvCxnSpPr/>
          <p:nvPr/>
        </p:nvCxnSpPr>
        <p:spPr>
          <a:xfrm flipH="1">
            <a:off x="4521758" y="4501662"/>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26F8A0-9E73-46D5-9ED9-AD30D4270F5E}"/>
              </a:ext>
            </a:extLst>
          </p:cNvPr>
          <p:cNvCxnSpPr/>
          <p:nvPr/>
        </p:nvCxnSpPr>
        <p:spPr>
          <a:xfrm>
            <a:off x="5446206" y="4501662"/>
            <a:ext cx="2193891" cy="1675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27481C-0162-4EAA-9273-67A8BD417311}"/>
              </a:ext>
            </a:extLst>
          </p:cNvPr>
          <p:cNvCxnSpPr/>
          <p:nvPr/>
        </p:nvCxnSpPr>
        <p:spPr>
          <a:xfrm>
            <a:off x="5446206"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C6906F-905E-48DD-A44A-BA17B5863C81}"/>
              </a:ext>
            </a:extLst>
          </p:cNvPr>
          <p:cNvCxnSpPr/>
          <p:nvPr/>
        </p:nvCxnSpPr>
        <p:spPr>
          <a:xfrm>
            <a:off x="6641960" y="4501662"/>
            <a:ext cx="0" cy="208728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2A1EFF-41E2-43C0-811E-6EE70FF3C72B}"/>
              </a:ext>
            </a:extLst>
          </p:cNvPr>
          <p:cNvSpPr txBox="1"/>
          <p:nvPr/>
        </p:nvSpPr>
        <p:spPr>
          <a:xfrm>
            <a:off x="5278320" y="4182059"/>
            <a:ext cx="733527" cy="369332"/>
          </a:xfrm>
          <a:prstGeom prst="rect">
            <a:avLst/>
          </a:prstGeom>
          <a:noFill/>
        </p:spPr>
        <p:txBody>
          <a:bodyPr wrap="square" rtlCol="0">
            <a:spAutoFit/>
          </a:bodyPr>
          <a:lstStyle/>
          <a:p>
            <a:r>
              <a:rPr lang="en-SG" dirty="0"/>
              <a:t>A</a:t>
            </a:r>
          </a:p>
        </p:txBody>
      </p:sp>
      <p:sp>
        <p:nvSpPr>
          <p:cNvPr id="22" name="TextBox 21">
            <a:extLst>
              <a:ext uri="{FF2B5EF4-FFF2-40B4-BE49-F238E27FC236}">
                <a16:creationId xmlns:a16="http://schemas.microsoft.com/office/drawing/2014/main" id="{7CF6EB0C-8F80-417C-9191-2A6787DA7F22}"/>
              </a:ext>
            </a:extLst>
          </p:cNvPr>
          <p:cNvSpPr txBox="1"/>
          <p:nvPr/>
        </p:nvSpPr>
        <p:spPr>
          <a:xfrm>
            <a:off x="6509868" y="4182059"/>
            <a:ext cx="1294560" cy="369332"/>
          </a:xfrm>
          <a:prstGeom prst="rect">
            <a:avLst/>
          </a:prstGeom>
          <a:noFill/>
        </p:spPr>
        <p:txBody>
          <a:bodyPr wrap="square" rtlCol="0">
            <a:spAutoFit/>
          </a:bodyPr>
          <a:lstStyle/>
          <a:p>
            <a:r>
              <a:rPr lang="en-SG" dirty="0"/>
              <a:t>B</a:t>
            </a:r>
          </a:p>
        </p:txBody>
      </p:sp>
      <p:cxnSp>
        <p:nvCxnSpPr>
          <p:cNvPr id="24" name="Straight Arrow Connector 23">
            <a:extLst>
              <a:ext uri="{FF2B5EF4-FFF2-40B4-BE49-F238E27FC236}">
                <a16:creationId xmlns:a16="http://schemas.microsoft.com/office/drawing/2014/main" id="{FE04ED80-63B4-4177-AD4F-77AB742073B3}"/>
              </a:ext>
            </a:extLst>
          </p:cNvPr>
          <p:cNvCxnSpPr/>
          <p:nvPr/>
        </p:nvCxnSpPr>
        <p:spPr>
          <a:xfrm>
            <a:off x="6641960" y="5416062"/>
            <a:ext cx="1657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A6A982F-FEC8-43A6-8AF6-757A56081498}"/>
              </a:ext>
            </a:extLst>
          </p:cNvPr>
          <p:cNvSpPr txBox="1"/>
          <p:nvPr/>
        </p:nvSpPr>
        <p:spPr>
          <a:xfrm>
            <a:off x="8205317" y="5246785"/>
            <a:ext cx="1294560" cy="338554"/>
          </a:xfrm>
          <a:prstGeom prst="rect">
            <a:avLst/>
          </a:prstGeom>
          <a:noFill/>
        </p:spPr>
        <p:txBody>
          <a:bodyPr wrap="square" rtlCol="0">
            <a:spAutoFit/>
          </a:bodyPr>
          <a:lstStyle/>
          <a:p>
            <a:r>
              <a:rPr lang="en-SG" sz="1600" i="1" dirty="0"/>
              <a:t>t</a:t>
            </a:r>
            <a:r>
              <a:rPr lang="en-SG" sz="1600" dirty="0"/>
              <a:t>=245</a:t>
            </a:r>
          </a:p>
        </p:txBody>
      </p:sp>
      <p:cxnSp>
        <p:nvCxnSpPr>
          <p:cNvPr id="27" name="Straight Arrow Connector 26">
            <a:extLst>
              <a:ext uri="{FF2B5EF4-FFF2-40B4-BE49-F238E27FC236}">
                <a16:creationId xmlns:a16="http://schemas.microsoft.com/office/drawing/2014/main" id="{64D4254D-55A3-4E55-AF94-A6C5CC05D36D}"/>
              </a:ext>
            </a:extLst>
          </p:cNvPr>
          <p:cNvCxnSpPr>
            <a:cxnSpLocks/>
          </p:cNvCxnSpPr>
          <p:nvPr/>
        </p:nvCxnSpPr>
        <p:spPr>
          <a:xfrm>
            <a:off x="6641960" y="5339312"/>
            <a:ext cx="344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6C6C01F-9D54-4E17-8F3F-34206A584E33}"/>
              </a:ext>
            </a:extLst>
          </p:cNvPr>
          <p:cNvSpPr txBox="1"/>
          <p:nvPr/>
        </p:nvSpPr>
        <p:spPr>
          <a:xfrm>
            <a:off x="10026580" y="5153932"/>
            <a:ext cx="1294560" cy="338554"/>
          </a:xfrm>
          <a:prstGeom prst="rect">
            <a:avLst/>
          </a:prstGeom>
          <a:noFill/>
        </p:spPr>
        <p:txBody>
          <a:bodyPr wrap="square" rtlCol="0">
            <a:spAutoFit/>
          </a:bodyPr>
          <a:lstStyle/>
          <a:p>
            <a:r>
              <a:rPr lang="en-SG" sz="1600" i="1" dirty="0"/>
              <a:t>t</a:t>
            </a:r>
            <a:r>
              <a:rPr lang="en-SG" sz="1600" dirty="0"/>
              <a:t>=244</a:t>
            </a:r>
          </a:p>
        </p:txBody>
      </p:sp>
    </p:spTree>
    <p:extLst>
      <p:ext uri="{BB962C8B-B14F-4D97-AF65-F5344CB8AC3E}">
        <p14:creationId xmlns:p14="http://schemas.microsoft.com/office/powerpoint/2010/main" val="192431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lstStyle/>
          <a:p>
            <a:pPr marL="0" indent="0">
              <a:buNone/>
            </a:pPr>
            <a:r>
              <a:rPr lang="en-SG" b="1" dirty="0"/>
              <a:t>Error Detection and Correction</a:t>
            </a:r>
          </a:p>
          <a:p>
            <a:r>
              <a:rPr lang="en-SG" dirty="0"/>
              <a:t>Parity Checking</a:t>
            </a:r>
          </a:p>
          <a:p>
            <a:pPr lvl="1"/>
            <a:r>
              <a:rPr lang="en-SG" dirty="0"/>
              <a:t>Cyclic Redundancy Check (CRC)</a:t>
            </a:r>
          </a:p>
          <a:p>
            <a:pPr lvl="2"/>
            <a:r>
              <a:rPr lang="en-SG" b="1" i="1" dirty="0"/>
              <a:t>D</a:t>
            </a:r>
            <a:r>
              <a:rPr lang="en-SG" dirty="0"/>
              <a:t>: data to generate CRC for</a:t>
            </a:r>
          </a:p>
          <a:p>
            <a:pPr lvl="2"/>
            <a:r>
              <a:rPr lang="en-SG" b="1" i="1" dirty="0"/>
              <a:t>G</a:t>
            </a:r>
            <a:r>
              <a:rPr lang="en-SG" dirty="0"/>
              <a:t>: generator (r+1 bits), agreed upon beforehand</a:t>
            </a:r>
          </a:p>
        </p:txBody>
      </p:sp>
      <p:pic>
        <p:nvPicPr>
          <p:cNvPr id="6" name="Picture 5">
            <a:extLst>
              <a:ext uri="{FF2B5EF4-FFF2-40B4-BE49-F238E27FC236}">
                <a16:creationId xmlns:a16="http://schemas.microsoft.com/office/drawing/2014/main" id="{0BA9AC02-273E-43F2-A8E7-91BEA06D6ABF}"/>
              </a:ext>
            </a:extLst>
          </p:cNvPr>
          <p:cNvPicPr>
            <a:picLocks noChangeAspect="1"/>
          </p:cNvPicPr>
          <p:nvPr/>
        </p:nvPicPr>
        <p:blipFill>
          <a:blip r:embed="rId3"/>
          <a:stretch>
            <a:fillRect/>
          </a:stretch>
        </p:blipFill>
        <p:spPr>
          <a:xfrm>
            <a:off x="8011886" y="818313"/>
            <a:ext cx="3516086" cy="5358650"/>
          </a:xfrm>
          <a:prstGeom prst="rect">
            <a:avLst/>
          </a:prstGeom>
        </p:spPr>
      </p:pic>
      <p:sp>
        <p:nvSpPr>
          <p:cNvPr id="7" name="TextBox 6">
            <a:extLst>
              <a:ext uri="{FF2B5EF4-FFF2-40B4-BE49-F238E27FC236}">
                <a16:creationId xmlns:a16="http://schemas.microsoft.com/office/drawing/2014/main" id="{4B1D9EF4-9882-41CB-8243-3862629BE5BF}"/>
              </a:ext>
            </a:extLst>
          </p:cNvPr>
          <p:cNvSpPr txBox="1"/>
          <p:nvPr/>
        </p:nvSpPr>
        <p:spPr>
          <a:xfrm>
            <a:off x="1475014" y="3831431"/>
            <a:ext cx="5083629" cy="1938992"/>
          </a:xfrm>
          <a:prstGeom prst="rect">
            <a:avLst/>
          </a:prstGeom>
          <a:noFill/>
          <a:ln>
            <a:solidFill>
              <a:schemeClr val="tx1">
                <a:lumMod val="65000"/>
                <a:lumOff val="35000"/>
              </a:schemeClr>
            </a:solidFill>
          </a:ln>
        </p:spPr>
        <p:txBody>
          <a:bodyPr wrap="square" rtlCol="0">
            <a:spAutoFit/>
          </a:bodyPr>
          <a:lstStyle/>
          <a:p>
            <a:r>
              <a:rPr lang="en-SG" sz="2000" dirty="0"/>
              <a:t>How to calculate:</a:t>
            </a:r>
          </a:p>
          <a:p>
            <a:pPr marL="457200" indent="-457200">
              <a:buFont typeface="+mj-lt"/>
              <a:buAutoNum type="arabicPeriod"/>
            </a:pPr>
            <a:r>
              <a:rPr lang="en-SG" sz="2000" dirty="0"/>
              <a:t>Append </a:t>
            </a:r>
            <a:r>
              <a:rPr lang="en-SG" sz="2000" b="1" i="1" dirty="0"/>
              <a:t>r</a:t>
            </a:r>
            <a:r>
              <a:rPr lang="en-SG" sz="2000" dirty="0"/>
              <a:t> zeroes to data</a:t>
            </a:r>
          </a:p>
          <a:p>
            <a:pPr marL="457200" indent="-457200">
              <a:buFont typeface="+mj-lt"/>
              <a:buAutoNum type="arabicPeriod"/>
            </a:pPr>
            <a:r>
              <a:rPr lang="en-SG" sz="2000" dirty="0"/>
              <a:t>Do “long division”</a:t>
            </a:r>
          </a:p>
          <a:p>
            <a:pPr marL="971550" lvl="1" indent="-514350">
              <a:buFont typeface="+mj-lt"/>
              <a:buAutoNum type="romanLcPeriod"/>
            </a:pPr>
            <a:r>
              <a:rPr lang="en-SG" sz="2000" dirty="0"/>
              <a:t>“Divide” data by generator </a:t>
            </a:r>
          </a:p>
          <a:p>
            <a:pPr marL="971550" lvl="1" indent="-514350">
              <a:buFont typeface="+mj-lt"/>
              <a:buAutoNum type="romanLcPeriod"/>
            </a:pPr>
            <a:r>
              <a:rPr lang="en-SG" sz="2000" dirty="0"/>
              <a:t>Use </a:t>
            </a:r>
            <a:r>
              <a:rPr lang="en-SG" sz="2000" b="1" dirty="0"/>
              <a:t>XOR</a:t>
            </a:r>
            <a:r>
              <a:rPr lang="en-SG" sz="2000" dirty="0"/>
              <a:t> operation</a:t>
            </a:r>
          </a:p>
          <a:p>
            <a:pPr marL="514350" indent="-514350">
              <a:buFont typeface="+mj-lt"/>
              <a:buAutoNum type="arabicPeriod"/>
            </a:pPr>
            <a:r>
              <a:rPr lang="en-SG" sz="2000" dirty="0"/>
              <a:t>CRC is final remainder</a:t>
            </a:r>
          </a:p>
        </p:txBody>
      </p:sp>
      <p:sp>
        <p:nvSpPr>
          <p:cNvPr id="8" name="TextBox 7">
            <a:extLst>
              <a:ext uri="{FF2B5EF4-FFF2-40B4-BE49-F238E27FC236}">
                <a16:creationId xmlns:a16="http://schemas.microsoft.com/office/drawing/2014/main" id="{12F6028D-8BA9-054B-8D3C-3F3D867ED8CA}"/>
              </a:ext>
            </a:extLst>
          </p:cNvPr>
          <p:cNvSpPr txBox="1"/>
          <p:nvPr/>
        </p:nvSpPr>
        <p:spPr>
          <a:xfrm>
            <a:off x="5055488" y="460375"/>
            <a:ext cx="2081019" cy="523220"/>
          </a:xfrm>
          <a:prstGeom prst="rect">
            <a:avLst/>
          </a:prstGeom>
          <a:noFill/>
        </p:spPr>
        <p:txBody>
          <a:bodyPr wrap="none" rtlCol="0">
            <a:spAutoFit/>
          </a:bodyPr>
          <a:lstStyle/>
          <a:p>
            <a:r>
              <a:rPr lang="en-US" sz="2800" dirty="0"/>
              <a:t>SENDER SIDE</a:t>
            </a:r>
          </a:p>
        </p:txBody>
      </p:sp>
    </p:spTree>
    <p:extLst>
      <p:ext uri="{BB962C8B-B14F-4D97-AF65-F5344CB8AC3E}">
        <p14:creationId xmlns:p14="http://schemas.microsoft.com/office/powerpoint/2010/main" val="256786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0650-4B4B-4252-9001-36021FCD10CC}"/>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C40CB061-8852-46B4-9EE4-31CE712C058D}"/>
              </a:ext>
            </a:extLst>
          </p:cNvPr>
          <p:cNvSpPr>
            <a:spLocks noGrp="1"/>
          </p:cNvSpPr>
          <p:nvPr>
            <p:ph idx="1"/>
          </p:nvPr>
        </p:nvSpPr>
        <p:spPr/>
        <p:txBody>
          <a:bodyPr/>
          <a:lstStyle/>
          <a:p>
            <a:pPr marL="0" indent="0">
              <a:buNone/>
            </a:pPr>
            <a:r>
              <a:rPr lang="en-US" dirty="0"/>
              <a:t>b) Suppose 𝐵 begin its transmission at the time computed in a), can 𝐴 detects that 𝐵 has transmitted before it finishes transmission? </a:t>
            </a:r>
          </a:p>
          <a:p>
            <a:r>
              <a:rPr lang="en-US" dirty="0">
                <a:solidFill>
                  <a:srgbClr val="FF0000"/>
                </a:solidFill>
              </a:rPr>
              <a:t>Suppose 𝑩 begin transmission at 𝒕 = 244 bit time. Signal propagates to 𝑨 at 𝒕 = 244 + 245 = 489 bit time. 𝑨 is able to detect collision before it finishes transmission (at 𝒕 = 512bit time). </a:t>
            </a:r>
          </a:p>
        </p:txBody>
      </p:sp>
      <p:cxnSp>
        <p:nvCxnSpPr>
          <p:cNvPr id="4" name="Straight Connector 3">
            <a:extLst>
              <a:ext uri="{FF2B5EF4-FFF2-40B4-BE49-F238E27FC236}">
                <a16:creationId xmlns:a16="http://schemas.microsoft.com/office/drawing/2014/main" id="{12F7170F-9E05-44C7-B362-61E26AC249B4}"/>
              </a:ext>
            </a:extLst>
          </p:cNvPr>
          <p:cNvCxnSpPr/>
          <p:nvPr/>
        </p:nvCxnSpPr>
        <p:spPr>
          <a:xfrm>
            <a:off x="4521758"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3F6E5B4-BC6D-4880-AAF5-17B03669C77D}"/>
              </a:ext>
            </a:extLst>
          </p:cNvPr>
          <p:cNvCxnSpPr/>
          <p:nvPr/>
        </p:nvCxnSpPr>
        <p:spPr>
          <a:xfrm>
            <a:off x="7638421"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CFBC4F-DD0E-4DCC-9864-58CA3908D3AD}"/>
              </a:ext>
            </a:extLst>
          </p:cNvPr>
          <p:cNvCxnSpPr>
            <a:cxnSpLocks/>
          </p:cNvCxnSpPr>
          <p:nvPr/>
        </p:nvCxnSpPr>
        <p:spPr>
          <a:xfrm>
            <a:off x="4521758" y="4501662"/>
            <a:ext cx="31166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72FBB5-5C40-4EA3-A37C-4BEFB7BE535F}"/>
              </a:ext>
            </a:extLst>
          </p:cNvPr>
          <p:cNvCxnSpPr/>
          <p:nvPr/>
        </p:nvCxnSpPr>
        <p:spPr>
          <a:xfrm flipH="1">
            <a:off x="4521758" y="4501662"/>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3A2574-1BDA-4D3C-817D-5F3E5234C9D8}"/>
              </a:ext>
            </a:extLst>
          </p:cNvPr>
          <p:cNvCxnSpPr/>
          <p:nvPr/>
        </p:nvCxnSpPr>
        <p:spPr>
          <a:xfrm>
            <a:off x="5446206" y="4501662"/>
            <a:ext cx="2193891" cy="1675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127965-0AF5-47AA-AAD4-DADCEDE7CF27}"/>
              </a:ext>
            </a:extLst>
          </p:cNvPr>
          <p:cNvCxnSpPr/>
          <p:nvPr/>
        </p:nvCxnSpPr>
        <p:spPr>
          <a:xfrm>
            <a:off x="5446206" y="4501662"/>
            <a:ext cx="0" cy="208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2EEC63-5119-41C9-B4EB-AD4D80AC16B1}"/>
              </a:ext>
            </a:extLst>
          </p:cNvPr>
          <p:cNvCxnSpPr/>
          <p:nvPr/>
        </p:nvCxnSpPr>
        <p:spPr>
          <a:xfrm>
            <a:off x="6641960" y="4501662"/>
            <a:ext cx="0" cy="20872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9ADAC5-9C14-4B76-A4E7-1E2AD2F7A5FF}"/>
              </a:ext>
            </a:extLst>
          </p:cNvPr>
          <p:cNvSpPr txBox="1"/>
          <p:nvPr/>
        </p:nvSpPr>
        <p:spPr>
          <a:xfrm>
            <a:off x="5278320" y="4182059"/>
            <a:ext cx="733527" cy="369332"/>
          </a:xfrm>
          <a:prstGeom prst="rect">
            <a:avLst/>
          </a:prstGeom>
          <a:noFill/>
        </p:spPr>
        <p:txBody>
          <a:bodyPr wrap="square" rtlCol="0">
            <a:spAutoFit/>
          </a:bodyPr>
          <a:lstStyle/>
          <a:p>
            <a:r>
              <a:rPr lang="en-SG" dirty="0"/>
              <a:t>A</a:t>
            </a:r>
          </a:p>
        </p:txBody>
      </p:sp>
      <p:sp>
        <p:nvSpPr>
          <p:cNvPr id="12" name="TextBox 11">
            <a:extLst>
              <a:ext uri="{FF2B5EF4-FFF2-40B4-BE49-F238E27FC236}">
                <a16:creationId xmlns:a16="http://schemas.microsoft.com/office/drawing/2014/main" id="{3E7580A5-8C8D-4D52-90B4-AA64843CD65A}"/>
              </a:ext>
            </a:extLst>
          </p:cNvPr>
          <p:cNvSpPr txBox="1"/>
          <p:nvPr/>
        </p:nvSpPr>
        <p:spPr>
          <a:xfrm>
            <a:off x="6509868" y="4182059"/>
            <a:ext cx="1294560" cy="369332"/>
          </a:xfrm>
          <a:prstGeom prst="rect">
            <a:avLst/>
          </a:prstGeom>
          <a:noFill/>
        </p:spPr>
        <p:txBody>
          <a:bodyPr wrap="square" rtlCol="0">
            <a:spAutoFit/>
          </a:bodyPr>
          <a:lstStyle/>
          <a:p>
            <a:r>
              <a:rPr lang="en-SG" dirty="0"/>
              <a:t>B</a:t>
            </a:r>
          </a:p>
        </p:txBody>
      </p:sp>
      <p:cxnSp>
        <p:nvCxnSpPr>
          <p:cNvPr id="13" name="Straight Arrow Connector 12">
            <a:extLst>
              <a:ext uri="{FF2B5EF4-FFF2-40B4-BE49-F238E27FC236}">
                <a16:creationId xmlns:a16="http://schemas.microsoft.com/office/drawing/2014/main" id="{9DD1F563-866C-45D1-8261-274EA7C7D8A9}"/>
              </a:ext>
            </a:extLst>
          </p:cNvPr>
          <p:cNvCxnSpPr/>
          <p:nvPr/>
        </p:nvCxnSpPr>
        <p:spPr>
          <a:xfrm>
            <a:off x="6641960" y="5416062"/>
            <a:ext cx="1657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0513A0-B051-4466-B27F-DF82AEF2A6A8}"/>
              </a:ext>
            </a:extLst>
          </p:cNvPr>
          <p:cNvSpPr txBox="1"/>
          <p:nvPr/>
        </p:nvSpPr>
        <p:spPr>
          <a:xfrm>
            <a:off x="8205317" y="5246785"/>
            <a:ext cx="1294560" cy="338554"/>
          </a:xfrm>
          <a:prstGeom prst="rect">
            <a:avLst/>
          </a:prstGeom>
          <a:noFill/>
        </p:spPr>
        <p:txBody>
          <a:bodyPr wrap="square" rtlCol="0">
            <a:spAutoFit/>
          </a:bodyPr>
          <a:lstStyle/>
          <a:p>
            <a:r>
              <a:rPr lang="en-SG" sz="1600" i="1" dirty="0"/>
              <a:t>t</a:t>
            </a:r>
            <a:r>
              <a:rPr lang="en-SG" sz="1600" dirty="0"/>
              <a:t>=245</a:t>
            </a:r>
          </a:p>
        </p:txBody>
      </p:sp>
      <p:cxnSp>
        <p:nvCxnSpPr>
          <p:cNvPr id="15" name="Straight Arrow Connector 14">
            <a:extLst>
              <a:ext uri="{FF2B5EF4-FFF2-40B4-BE49-F238E27FC236}">
                <a16:creationId xmlns:a16="http://schemas.microsoft.com/office/drawing/2014/main" id="{3A824D53-ACE5-4592-B213-09FB878E44EE}"/>
              </a:ext>
            </a:extLst>
          </p:cNvPr>
          <p:cNvCxnSpPr>
            <a:cxnSpLocks/>
          </p:cNvCxnSpPr>
          <p:nvPr/>
        </p:nvCxnSpPr>
        <p:spPr>
          <a:xfrm>
            <a:off x="6641960" y="5339312"/>
            <a:ext cx="344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244624-5300-49B3-8EF0-885228C3B9E0}"/>
              </a:ext>
            </a:extLst>
          </p:cNvPr>
          <p:cNvSpPr txBox="1"/>
          <p:nvPr/>
        </p:nvSpPr>
        <p:spPr>
          <a:xfrm>
            <a:off x="10026580" y="5153932"/>
            <a:ext cx="1294560" cy="338554"/>
          </a:xfrm>
          <a:prstGeom prst="rect">
            <a:avLst/>
          </a:prstGeom>
          <a:noFill/>
        </p:spPr>
        <p:txBody>
          <a:bodyPr wrap="square" rtlCol="0">
            <a:spAutoFit/>
          </a:bodyPr>
          <a:lstStyle/>
          <a:p>
            <a:r>
              <a:rPr lang="en-SG" sz="1600" i="1" dirty="0"/>
              <a:t>t</a:t>
            </a:r>
            <a:r>
              <a:rPr lang="en-SG" sz="1600" dirty="0"/>
              <a:t>=244</a:t>
            </a:r>
          </a:p>
        </p:txBody>
      </p:sp>
      <p:cxnSp>
        <p:nvCxnSpPr>
          <p:cNvPr id="17" name="Straight Connector 16">
            <a:extLst>
              <a:ext uri="{FF2B5EF4-FFF2-40B4-BE49-F238E27FC236}">
                <a16:creationId xmlns:a16="http://schemas.microsoft.com/office/drawing/2014/main" id="{08DD11DE-3548-4784-9E99-2C33DF3FE31B}"/>
              </a:ext>
            </a:extLst>
          </p:cNvPr>
          <p:cNvCxnSpPr>
            <a:cxnSpLocks/>
          </p:cNvCxnSpPr>
          <p:nvPr/>
        </p:nvCxnSpPr>
        <p:spPr>
          <a:xfrm flipH="1">
            <a:off x="5456255" y="5340359"/>
            <a:ext cx="1202036" cy="6786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DB222-F020-44E3-BFDE-56AA36EFC778}"/>
              </a:ext>
            </a:extLst>
          </p:cNvPr>
          <p:cNvCxnSpPr>
            <a:cxnSpLocks/>
          </p:cNvCxnSpPr>
          <p:nvPr/>
        </p:nvCxnSpPr>
        <p:spPr>
          <a:xfrm flipH="1" flipV="1">
            <a:off x="6658292" y="5339312"/>
            <a:ext cx="1020322" cy="755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383D63-0E33-4BEB-8BB0-66F73A8DB1F7}"/>
              </a:ext>
            </a:extLst>
          </p:cNvPr>
          <p:cNvCxnSpPr>
            <a:cxnSpLocks/>
          </p:cNvCxnSpPr>
          <p:nvPr/>
        </p:nvCxnSpPr>
        <p:spPr>
          <a:xfrm>
            <a:off x="5456255" y="6024275"/>
            <a:ext cx="3446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5553BC-D072-4B3E-A42A-138447900FD6}"/>
              </a:ext>
            </a:extLst>
          </p:cNvPr>
          <p:cNvSpPr txBox="1"/>
          <p:nvPr/>
        </p:nvSpPr>
        <p:spPr>
          <a:xfrm>
            <a:off x="9034932" y="5849686"/>
            <a:ext cx="1294560" cy="338554"/>
          </a:xfrm>
          <a:prstGeom prst="rect">
            <a:avLst/>
          </a:prstGeom>
          <a:noFill/>
        </p:spPr>
        <p:txBody>
          <a:bodyPr wrap="square" rtlCol="0">
            <a:spAutoFit/>
          </a:bodyPr>
          <a:lstStyle/>
          <a:p>
            <a:r>
              <a:rPr lang="en-SG" sz="1600" i="1" dirty="0"/>
              <a:t>t</a:t>
            </a:r>
            <a:r>
              <a:rPr lang="en-SG" sz="1600" dirty="0"/>
              <a:t>=489</a:t>
            </a:r>
          </a:p>
        </p:txBody>
      </p:sp>
      <p:cxnSp>
        <p:nvCxnSpPr>
          <p:cNvPr id="28" name="Straight Connector 27">
            <a:extLst>
              <a:ext uri="{FF2B5EF4-FFF2-40B4-BE49-F238E27FC236}">
                <a16:creationId xmlns:a16="http://schemas.microsoft.com/office/drawing/2014/main" id="{26BCC789-CF6E-46D3-9ED4-3CE944281D7C}"/>
              </a:ext>
            </a:extLst>
          </p:cNvPr>
          <p:cNvCxnSpPr>
            <a:cxnSpLocks/>
          </p:cNvCxnSpPr>
          <p:nvPr/>
        </p:nvCxnSpPr>
        <p:spPr>
          <a:xfrm flipH="1">
            <a:off x="4497685" y="6112795"/>
            <a:ext cx="939729" cy="60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96D2FC-7729-4381-BF3E-BF12DC7FB7E7}"/>
              </a:ext>
            </a:extLst>
          </p:cNvPr>
          <p:cNvCxnSpPr/>
          <p:nvPr/>
        </p:nvCxnSpPr>
        <p:spPr>
          <a:xfrm>
            <a:off x="5459187" y="6112795"/>
            <a:ext cx="2193891" cy="1675301"/>
          </a:xfrm>
          <a:prstGeom prst="line">
            <a:avLst/>
          </a:prstGeom>
        </p:spPr>
        <p:style>
          <a:lnRef idx="1">
            <a:schemeClr val="accent1"/>
          </a:lnRef>
          <a:fillRef idx="0">
            <a:schemeClr val="accent1"/>
          </a:fillRef>
          <a:effectRef idx="0">
            <a:schemeClr val="accent1"/>
          </a:effectRef>
          <a:fontRef idx="minor">
            <a:schemeClr val="tx1"/>
          </a:fontRef>
        </p:style>
      </p:cxnSp>
      <p:sp>
        <p:nvSpPr>
          <p:cNvPr id="34" name="Left Brace 33">
            <a:extLst>
              <a:ext uri="{FF2B5EF4-FFF2-40B4-BE49-F238E27FC236}">
                <a16:creationId xmlns:a16="http://schemas.microsoft.com/office/drawing/2014/main" id="{56EFB4D5-D3E3-49B7-BF26-B6CF6F5300E4}"/>
              </a:ext>
            </a:extLst>
          </p:cNvPr>
          <p:cNvSpPr/>
          <p:nvPr/>
        </p:nvSpPr>
        <p:spPr>
          <a:xfrm>
            <a:off x="5048670" y="4523790"/>
            <a:ext cx="393140" cy="15890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6" name="TextBox 35">
            <a:extLst>
              <a:ext uri="{FF2B5EF4-FFF2-40B4-BE49-F238E27FC236}">
                <a16:creationId xmlns:a16="http://schemas.microsoft.com/office/drawing/2014/main" id="{E25C8FAE-0FA5-4498-B662-E20940B14813}"/>
              </a:ext>
            </a:extLst>
          </p:cNvPr>
          <p:cNvSpPr txBox="1"/>
          <p:nvPr/>
        </p:nvSpPr>
        <p:spPr>
          <a:xfrm>
            <a:off x="4580059" y="5184709"/>
            <a:ext cx="774980" cy="276999"/>
          </a:xfrm>
          <a:prstGeom prst="rect">
            <a:avLst/>
          </a:prstGeom>
          <a:noFill/>
        </p:spPr>
        <p:txBody>
          <a:bodyPr wrap="square" rtlCol="0">
            <a:spAutoFit/>
          </a:bodyPr>
          <a:lstStyle/>
          <a:p>
            <a:r>
              <a:rPr lang="en-SG" sz="1200" i="1" dirty="0"/>
              <a:t>t</a:t>
            </a:r>
            <a:r>
              <a:rPr lang="en-SG" sz="1200" dirty="0"/>
              <a:t>=512</a:t>
            </a:r>
          </a:p>
        </p:txBody>
      </p:sp>
    </p:spTree>
    <p:extLst>
      <p:ext uri="{BB962C8B-B14F-4D97-AF65-F5344CB8AC3E}">
        <p14:creationId xmlns:p14="http://schemas.microsoft.com/office/powerpoint/2010/main" val="332547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4A07-B884-4220-B84F-83F5834552C8}"/>
              </a:ext>
            </a:extLst>
          </p:cNvPr>
          <p:cNvSpPr>
            <a:spLocks noGrp="1"/>
          </p:cNvSpPr>
          <p:nvPr>
            <p:ph type="title"/>
          </p:nvPr>
        </p:nvSpPr>
        <p:spPr/>
        <p:txBody>
          <a:bodyPr/>
          <a:lstStyle/>
          <a:p>
            <a:r>
              <a:rPr lang="en-SG" dirty="0"/>
              <a:t>Extra Question 1</a:t>
            </a:r>
          </a:p>
        </p:txBody>
      </p:sp>
      <p:sp>
        <p:nvSpPr>
          <p:cNvPr id="3" name="Content Placeholder 2">
            <a:extLst>
              <a:ext uri="{FF2B5EF4-FFF2-40B4-BE49-F238E27FC236}">
                <a16:creationId xmlns:a16="http://schemas.microsoft.com/office/drawing/2014/main" id="{5C6E2354-AC54-43FE-BA27-11254ECC4B43}"/>
              </a:ext>
            </a:extLst>
          </p:cNvPr>
          <p:cNvSpPr>
            <a:spLocks noGrp="1"/>
          </p:cNvSpPr>
          <p:nvPr>
            <p:ph idx="1"/>
          </p:nvPr>
        </p:nvSpPr>
        <p:spPr/>
        <p:txBody>
          <a:bodyPr>
            <a:normAutofit/>
          </a:bodyPr>
          <a:lstStyle/>
          <a:p>
            <a:pPr marL="0" indent="0">
              <a:buNone/>
            </a:pPr>
            <a:r>
              <a:rPr lang="en-SG" dirty="0"/>
              <a:t>Which of the following statement about 2-dimensional parity bits is FALSE? </a:t>
            </a:r>
          </a:p>
          <a:p>
            <a:pPr marL="514350" indent="-514350">
              <a:buAutoNum type="alphaUcPeriod"/>
            </a:pPr>
            <a:r>
              <a:rPr lang="en-SG" dirty="0"/>
              <a:t>It can detect any one-bit error. </a:t>
            </a:r>
          </a:p>
          <a:p>
            <a:pPr marL="0" indent="0">
              <a:buNone/>
            </a:pPr>
            <a:r>
              <a:rPr lang="en-SG" dirty="0"/>
              <a:t>B. It can correct any one-bit error. </a:t>
            </a:r>
          </a:p>
          <a:p>
            <a:pPr marL="0" indent="0">
              <a:buNone/>
            </a:pPr>
            <a:r>
              <a:rPr lang="en-SG" dirty="0"/>
              <a:t>C. It can detect any two-bit error. </a:t>
            </a:r>
          </a:p>
          <a:p>
            <a:pPr marL="0" indent="0">
              <a:buNone/>
            </a:pPr>
            <a:r>
              <a:rPr lang="en-SG" dirty="0"/>
              <a:t>D. It can correct any two-bit error. </a:t>
            </a:r>
          </a:p>
          <a:p>
            <a:pPr marL="0" indent="0">
              <a:buNone/>
            </a:pPr>
            <a:r>
              <a:rPr lang="en-SG" dirty="0"/>
              <a:t>E. It may not be able to detect a four-bit error.</a:t>
            </a:r>
          </a:p>
        </p:txBody>
      </p:sp>
    </p:spTree>
    <p:extLst>
      <p:ext uri="{BB962C8B-B14F-4D97-AF65-F5344CB8AC3E}">
        <p14:creationId xmlns:p14="http://schemas.microsoft.com/office/powerpoint/2010/main" val="3999216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4A07-B884-4220-B84F-83F5834552C8}"/>
              </a:ext>
            </a:extLst>
          </p:cNvPr>
          <p:cNvSpPr>
            <a:spLocks noGrp="1"/>
          </p:cNvSpPr>
          <p:nvPr>
            <p:ph type="title"/>
          </p:nvPr>
        </p:nvSpPr>
        <p:spPr/>
        <p:txBody>
          <a:bodyPr/>
          <a:lstStyle/>
          <a:p>
            <a:r>
              <a:rPr lang="en-SG" dirty="0"/>
              <a:t>Extra Question 1</a:t>
            </a:r>
          </a:p>
        </p:txBody>
      </p:sp>
      <p:sp>
        <p:nvSpPr>
          <p:cNvPr id="3" name="Content Placeholder 2">
            <a:extLst>
              <a:ext uri="{FF2B5EF4-FFF2-40B4-BE49-F238E27FC236}">
                <a16:creationId xmlns:a16="http://schemas.microsoft.com/office/drawing/2014/main" id="{5C6E2354-AC54-43FE-BA27-11254ECC4B43}"/>
              </a:ext>
            </a:extLst>
          </p:cNvPr>
          <p:cNvSpPr>
            <a:spLocks noGrp="1"/>
          </p:cNvSpPr>
          <p:nvPr>
            <p:ph idx="1"/>
          </p:nvPr>
        </p:nvSpPr>
        <p:spPr/>
        <p:txBody>
          <a:bodyPr>
            <a:normAutofit/>
          </a:bodyPr>
          <a:lstStyle/>
          <a:p>
            <a:pPr marL="0" indent="0">
              <a:buNone/>
            </a:pPr>
            <a:r>
              <a:rPr lang="en-SG" dirty="0"/>
              <a:t>Which of the following statement about 2-dimensional parity bits is FALSE? </a:t>
            </a:r>
          </a:p>
          <a:p>
            <a:pPr marL="514350" indent="-514350">
              <a:buAutoNum type="alphaUcPeriod"/>
            </a:pPr>
            <a:r>
              <a:rPr lang="en-SG" dirty="0"/>
              <a:t>It can detect any one-bit error. </a:t>
            </a:r>
          </a:p>
          <a:p>
            <a:pPr marL="0" indent="0">
              <a:buNone/>
            </a:pPr>
            <a:r>
              <a:rPr lang="en-SG" dirty="0"/>
              <a:t>B. It can correct any one-bit error. </a:t>
            </a:r>
          </a:p>
          <a:p>
            <a:pPr marL="0" indent="0">
              <a:buNone/>
            </a:pPr>
            <a:r>
              <a:rPr lang="en-SG" dirty="0"/>
              <a:t>C. It can detect any two-bit error. </a:t>
            </a:r>
          </a:p>
          <a:p>
            <a:pPr marL="0" indent="0">
              <a:buNone/>
            </a:pPr>
            <a:r>
              <a:rPr lang="en-SG" dirty="0">
                <a:solidFill>
                  <a:srgbClr val="FF0000"/>
                </a:solidFill>
              </a:rPr>
              <a:t>D. It can correct any two-bit error. </a:t>
            </a:r>
          </a:p>
          <a:p>
            <a:pPr marL="0" indent="0">
              <a:buNone/>
            </a:pPr>
            <a:r>
              <a:rPr lang="en-SG" dirty="0"/>
              <a:t>E. It may not be able to detect a four-bit error.</a:t>
            </a:r>
          </a:p>
        </p:txBody>
      </p:sp>
    </p:spTree>
    <p:extLst>
      <p:ext uri="{BB962C8B-B14F-4D97-AF65-F5344CB8AC3E}">
        <p14:creationId xmlns:p14="http://schemas.microsoft.com/office/powerpoint/2010/main" val="233967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4A07-B884-4220-B84F-83F5834552C8}"/>
              </a:ext>
            </a:extLst>
          </p:cNvPr>
          <p:cNvSpPr>
            <a:spLocks noGrp="1"/>
          </p:cNvSpPr>
          <p:nvPr>
            <p:ph type="title"/>
          </p:nvPr>
        </p:nvSpPr>
        <p:spPr/>
        <p:txBody>
          <a:bodyPr/>
          <a:lstStyle/>
          <a:p>
            <a:r>
              <a:rPr lang="en-SG" dirty="0"/>
              <a:t>Extra Question 2</a:t>
            </a:r>
          </a:p>
        </p:txBody>
      </p:sp>
      <p:sp>
        <p:nvSpPr>
          <p:cNvPr id="3" name="Content Placeholder 2">
            <a:extLst>
              <a:ext uri="{FF2B5EF4-FFF2-40B4-BE49-F238E27FC236}">
                <a16:creationId xmlns:a16="http://schemas.microsoft.com/office/drawing/2014/main" id="{5C6E2354-AC54-43FE-BA27-11254ECC4B43}"/>
              </a:ext>
            </a:extLst>
          </p:cNvPr>
          <p:cNvSpPr>
            <a:spLocks noGrp="1"/>
          </p:cNvSpPr>
          <p:nvPr>
            <p:ph idx="1"/>
          </p:nvPr>
        </p:nvSpPr>
        <p:spPr/>
        <p:txBody>
          <a:bodyPr>
            <a:normAutofit fontScale="70000" lnSpcReduction="20000"/>
          </a:bodyPr>
          <a:lstStyle/>
          <a:p>
            <a:pPr marL="0" indent="0">
              <a:buNone/>
            </a:pPr>
            <a:r>
              <a:rPr lang="en-SG" dirty="0"/>
              <a:t>Two hosts are communicating using CRC as an error detection scheme, with a generator of 110. Every byte sent consists of six bits of data and two bits of the CRC value. Suppose the following four bytes are received. Which bytes would pass the CRC test and considered as containing no bit error?</a:t>
            </a:r>
          </a:p>
          <a:p>
            <a:pPr marL="0" indent="0">
              <a:buNone/>
            </a:pPr>
            <a:r>
              <a:rPr lang="fi-FI" dirty="0"/>
              <a:t>i.   11011000 </a:t>
            </a:r>
          </a:p>
          <a:p>
            <a:pPr marL="0" indent="0">
              <a:buNone/>
            </a:pPr>
            <a:r>
              <a:rPr lang="fi-FI" dirty="0"/>
              <a:t>ii.  11011101</a:t>
            </a:r>
          </a:p>
          <a:p>
            <a:pPr marL="0" indent="0">
              <a:buNone/>
            </a:pPr>
            <a:r>
              <a:rPr lang="fi-FI" dirty="0"/>
              <a:t>iii. 10010110 </a:t>
            </a:r>
          </a:p>
          <a:p>
            <a:pPr marL="0" indent="0">
              <a:buNone/>
            </a:pPr>
            <a:r>
              <a:rPr lang="fi-FI" dirty="0"/>
              <a:t>iv.  11111100</a:t>
            </a:r>
          </a:p>
          <a:p>
            <a:pPr marL="571500" indent="-571500">
              <a:buAutoNum type="romanLcPeriod" startAt="4"/>
            </a:pPr>
            <a:endParaRPr lang="fi-FI" dirty="0"/>
          </a:p>
          <a:p>
            <a:pPr marL="0" indent="0">
              <a:buNone/>
            </a:pPr>
            <a:r>
              <a:rPr lang="en-SG" dirty="0"/>
              <a:t>A. (</a:t>
            </a:r>
            <a:r>
              <a:rPr lang="en-SG" dirty="0" err="1"/>
              <a:t>i</a:t>
            </a:r>
            <a:r>
              <a:rPr lang="en-SG" dirty="0"/>
              <a:t>) and (ii) only </a:t>
            </a:r>
          </a:p>
          <a:p>
            <a:pPr marL="0" indent="0">
              <a:buNone/>
            </a:pPr>
            <a:r>
              <a:rPr lang="en-SG" dirty="0"/>
              <a:t>B. (</a:t>
            </a:r>
            <a:r>
              <a:rPr lang="en-SG" dirty="0" err="1"/>
              <a:t>i</a:t>
            </a:r>
            <a:r>
              <a:rPr lang="en-SG" dirty="0"/>
              <a:t>) and (iv) only </a:t>
            </a:r>
          </a:p>
          <a:p>
            <a:pPr marL="0" indent="0">
              <a:buNone/>
            </a:pPr>
            <a:r>
              <a:rPr lang="en-SG" dirty="0"/>
              <a:t>C. (</a:t>
            </a:r>
            <a:r>
              <a:rPr lang="en-SG" dirty="0" err="1"/>
              <a:t>i</a:t>
            </a:r>
            <a:r>
              <a:rPr lang="en-SG" dirty="0"/>
              <a:t>), (iii) and (iv) only </a:t>
            </a:r>
          </a:p>
          <a:p>
            <a:pPr marL="0" indent="0">
              <a:buNone/>
            </a:pPr>
            <a:r>
              <a:rPr lang="en-SG" dirty="0"/>
              <a:t>D. (iii) and (iv) only </a:t>
            </a:r>
          </a:p>
          <a:p>
            <a:pPr marL="0" indent="0">
              <a:buNone/>
            </a:pPr>
            <a:r>
              <a:rPr lang="en-SG" dirty="0"/>
              <a:t>E. (</a:t>
            </a:r>
            <a:r>
              <a:rPr lang="en-SG" dirty="0" err="1"/>
              <a:t>i</a:t>
            </a:r>
            <a:r>
              <a:rPr lang="en-SG" dirty="0"/>
              <a:t>), (ii) and (iii) only</a:t>
            </a:r>
            <a:endParaRPr lang="fi-FI" dirty="0"/>
          </a:p>
          <a:p>
            <a:pPr marL="0" indent="0">
              <a:buNone/>
            </a:pPr>
            <a:endParaRPr lang="en-SG" dirty="0"/>
          </a:p>
        </p:txBody>
      </p:sp>
    </p:spTree>
    <p:extLst>
      <p:ext uri="{BB962C8B-B14F-4D97-AF65-F5344CB8AC3E}">
        <p14:creationId xmlns:p14="http://schemas.microsoft.com/office/powerpoint/2010/main" val="2367599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E2354-AC54-43FE-BA27-11254ECC4B43}"/>
              </a:ext>
            </a:extLst>
          </p:cNvPr>
          <p:cNvSpPr>
            <a:spLocks noGrp="1"/>
          </p:cNvSpPr>
          <p:nvPr>
            <p:ph idx="1"/>
          </p:nvPr>
        </p:nvSpPr>
        <p:spPr>
          <a:xfrm>
            <a:off x="838200" y="580149"/>
            <a:ext cx="10515600" cy="4351338"/>
          </a:xfrm>
        </p:spPr>
        <p:txBody>
          <a:bodyPr>
            <a:normAutofit fontScale="70000" lnSpcReduction="20000"/>
          </a:bodyPr>
          <a:lstStyle/>
          <a:p>
            <a:pPr marL="0" indent="0">
              <a:buNone/>
            </a:pPr>
            <a:r>
              <a:rPr lang="en-SG" dirty="0"/>
              <a:t>Two hosts are communicating using CRC as an error detection scheme, with a generator of 110. Every byte sent consists of six bits of data and two bits of the CRC value. Suppose the following four bytes are received. Which bytes would pass the CRC test and considered as containing no bit error?</a:t>
            </a:r>
          </a:p>
          <a:p>
            <a:pPr marL="0" indent="0">
              <a:buNone/>
            </a:pPr>
            <a:r>
              <a:rPr lang="fi-FI" dirty="0"/>
              <a:t>i.   11011000 </a:t>
            </a:r>
          </a:p>
          <a:p>
            <a:pPr marL="0" indent="0">
              <a:buNone/>
            </a:pPr>
            <a:r>
              <a:rPr lang="fi-FI" dirty="0"/>
              <a:t>ii.  11011101</a:t>
            </a:r>
          </a:p>
          <a:p>
            <a:pPr marL="0" indent="0">
              <a:buNone/>
            </a:pPr>
            <a:r>
              <a:rPr lang="fi-FI" dirty="0"/>
              <a:t>iii. 10010110 </a:t>
            </a:r>
          </a:p>
          <a:p>
            <a:pPr marL="0" indent="0">
              <a:buNone/>
            </a:pPr>
            <a:r>
              <a:rPr lang="fi-FI" dirty="0"/>
              <a:t>iv.  11111100</a:t>
            </a:r>
          </a:p>
          <a:p>
            <a:pPr marL="571500" indent="-571500">
              <a:buAutoNum type="romanLcPeriod" startAt="4"/>
            </a:pPr>
            <a:endParaRPr lang="fi-FI" dirty="0"/>
          </a:p>
          <a:p>
            <a:pPr marL="0" indent="0">
              <a:buNone/>
            </a:pPr>
            <a:r>
              <a:rPr lang="en-SG" dirty="0"/>
              <a:t>A. (</a:t>
            </a:r>
            <a:r>
              <a:rPr lang="en-SG" dirty="0" err="1"/>
              <a:t>i</a:t>
            </a:r>
            <a:r>
              <a:rPr lang="en-SG" dirty="0"/>
              <a:t>) and (ii) only </a:t>
            </a:r>
          </a:p>
          <a:p>
            <a:pPr marL="0" indent="0">
              <a:buNone/>
            </a:pPr>
            <a:r>
              <a:rPr lang="en-SG" dirty="0"/>
              <a:t>B. (</a:t>
            </a:r>
            <a:r>
              <a:rPr lang="en-SG" dirty="0" err="1"/>
              <a:t>i</a:t>
            </a:r>
            <a:r>
              <a:rPr lang="en-SG" dirty="0"/>
              <a:t>) and (iv) only </a:t>
            </a:r>
          </a:p>
          <a:p>
            <a:pPr marL="0" indent="0">
              <a:buNone/>
            </a:pPr>
            <a:r>
              <a:rPr lang="en-SG" dirty="0">
                <a:solidFill>
                  <a:srgbClr val="FF0000"/>
                </a:solidFill>
              </a:rPr>
              <a:t>C. (</a:t>
            </a:r>
            <a:r>
              <a:rPr lang="en-SG" dirty="0" err="1">
                <a:solidFill>
                  <a:srgbClr val="FF0000"/>
                </a:solidFill>
              </a:rPr>
              <a:t>i</a:t>
            </a:r>
            <a:r>
              <a:rPr lang="en-SG" dirty="0">
                <a:solidFill>
                  <a:srgbClr val="FF0000"/>
                </a:solidFill>
              </a:rPr>
              <a:t>), (iii) and (iv) only </a:t>
            </a:r>
          </a:p>
          <a:p>
            <a:pPr marL="0" indent="0">
              <a:buNone/>
            </a:pPr>
            <a:r>
              <a:rPr lang="en-SG" dirty="0"/>
              <a:t>D. (iii) and (iv) only </a:t>
            </a:r>
          </a:p>
          <a:p>
            <a:pPr marL="0" indent="0">
              <a:buNone/>
            </a:pPr>
            <a:r>
              <a:rPr lang="en-SG" dirty="0"/>
              <a:t>E. (</a:t>
            </a:r>
            <a:r>
              <a:rPr lang="en-SG" dirty="0" err="1"/>
              <a:t>i</a:t>
            </a:r>
            <a:r>
              <a:rPr lang="en-SG" dirty="0"/>
              <a:t>), (ii) and (iii) only</a:t>
            </a:r>
            <a:endParaRPr lang="fi-FI" dirty="0"/>
          </a:p>
          <a:p>
            <a:pPr marL="0" indent="0">
              <a:buNone/>
            </a:pPr>
            <a:endParaRPr lang="en-SG" dirty="0"/>
          </a:p>
        </p:txBody>
      </p:sp>
    </p:spTree>
    <p:extLst>
      <p:ext uri="{BB962C8B-B14F-4D97-AF65-F5344CB8AC3E}">
        <p14:creationId xmlns:p14="http://schemas.microsoft.com/office/powerpoint/2010/main" val="423612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E2354-AC54-43FE-BA27-11254ECC4B43}"/>
              </a:ext>
            </a:extLst>
          </p:cNvPr>
          <p:cNvSpPr>
            <a:spLocks noGrp="1"/>
          </p:cNvSpPr>
          <p:nvPr>
            <p:ph idx="1"/>
          </p:nvPr>
        </p:nvSpPr>
        <p:spPr>
          <a:xfrm>
            <a:off x="838200" y="336694"/>
            <a:ext cx="10515600" cy="4351338"/>
          </a:xfrm>
        </p:spPr>
        <p:txBody>
          <a:bodyPr>
            <a:normAutofit fontScale="70000" lnSpcReduction="20000"/>
          </a:bodyPr>
          <a:lstStyle/>
          <a:p>
            <a:pPr marL="0" indent="0">
              <a:buNone/>
            </a:pPr>
            <a:r>
              <a:rPr lang="en-SG" dirty="0"/>
              <a:t>Two hosts are communicating using CRC as an error detection scheme, with a generator of 110. Every byte sent consists of six bits of data and two bits of the CRC value. Suppose the following four bytes are received. Which bytes would pass the CRC test and considered as containing no bit error?</a:t>
            </a:r>
          </a:p>
          <a:p>
            <a:pPr marL="0" indent="0">
              <a:buNone/>
            </a:pPr>
            <a:r>
              <a:rPr lang="fi-FI" dirty="0"/>
              <a:t>i.   11011000 </a:t>
            </a:r>
          </a:p>
          <a:p>
            <a:pPr marL="0" indent="0">
              <a:buNone/>
            </a:pPr>
            <a:r>
              <a:rPr lang="fi-FI" dirty="0"/>
              <a:t>ii.  11011101</a:t>
            </a:r>
          </a:p>
          <a:p>
            <a:pPr marL="0" indent="0">
              <a:buNone/>
            </a:pPr>
            <a:r>
              <a:rPr lang="fi-FI" dirty="0"/>
              <a:t>iii. 10010110 </a:t>
            </a:r>
          </a:p>
          <a:p>
            <a:pPr marL="0" indent="0">
              <a:buNone/>
            </a:pPr>
            <a:r>
              <a:rPr lang="fi-FI" dirty="0"/>
              <a:t>iv.  11111100</a:t>
            </a:r>
          </a:p>
          <a:p>
            <a:pPr marL="571500" indent="-571500">
              <a:buAutoNum type="romanLcPeriod" startAt="4"/>
            </a:pPr>
            <a:endParaRPr lang="fi-FI" dirty="0"/>
          </a:p>
          <a:p>
            <a:pPr marL="0" indent="0">
              <a:buNone/>
            </a:pPr>
            <a:r>
              <a:rPr lang="en-SG" dirty="0"/>
              <a:t>A. (</a:t>
            </a:r>
            <a:r>
              <a:rPr lang="en-SG" dirty="0" err="1"/>
              <a:t>i</a:t>
            </a:r>
            <a:r>
              <a:rPr lang="en-SG" dirty="0"/>
              <a:t>) and (ii) only </a:t>
            </a:r>
          </a:p>
          <a:p>
            <a:pPr marL="0" indent="0">
              <a:buNone/>
            </a:pPr>
            <a:r>
              <a:rPr lang="en-SG" dirty="0"/>
              <a:t>B. (</a:t>
            </a:r>
            <a:r>
              <a:rPr lang="en-SG" dirty="0" err="1"/>
              <a:t>i</a:t>
            </a:r>
            <a:r>
              <a:rPr lang="en-SG" dirty="0"/>
              <a:t>) and (iv) only </a:t>
            </a:r>
          </a:p>
          <a:p>
            <a:pPr marL="0" indent="0">
              <a:buNone/>
            </a:pPr>
            <a:r>
              <a:rPr lang="en-SG" dirty="0">
                <a:solidFill>
                  <a:srgbClr val="FF0000"/>
                </a:solidFill>
              </a:rPr>
              <a:t>C. (</a:t>
            </a:r>
            <a:r>
              <a:rPr lang="en-SG" dirty="0" err="1">
                <a:solidFill>
                  <a:srgbClr val="FF0000"/>
                </a:solidFill>
              </a:rPr>
              <a:t>i</a:t>
            </a:r>
            <a:r>
              <a:rPr lang="en-SG" dirty="0">
                <a:solidFill>
                  <a:srgbClr val="FF0000"/>
                </a:solidFill>
              </a:rPr>
              <a:t>), (iii) and (iv) only </a:t>
            </a:r>
          </a:p>
          <a:p>
            <a:pPr marL="0" indent="0">
              <a:buNone/>
            </a:pPr>
            <a:r>
              <a:rPr lang="en-SG" dirty="0"/>
              <a:t>D. (iii) and (iv) only </a:t>
            </a:r>
          </a:p>
          <a:p>
            <a:pPr marL="0" indent="0">
              <a:buNone/>
            </a:pPr>
            <a:r>
              <a:rPr lang="en-SG" dirty="0"/>
              <a:t>E. (</a:t>
            </a:r>
            <a:r>
              <a:rPr lang="en-SG" dirty="0" err="1"/>
              <a:t>i</a:t>
            </a:r>
            <a:r>
              <a:rPr lang="en-SG" dirty="0"/>
              <a:t>), (ii) and (iii) only</a:t>
            </a:r>
            <a:endParaRPr lang="fi-FI" dirty="0"/>
          </a:p>
          <a:p>
            <a:pPr marL="0" indent="0">
              <a:buNone/>
            </a:pPr>
            <a:endParaRPr lang="en-SG" dirty="0"/>
          </a:p>
        </p:txBody>
      </p:sp>
      <p:sp>
        <p:nvSpPr>
          <p:cNvPr id="4" name="Content Placeholder 2">
            <a:extLst>
              <a:ext uri="{FF2B5EF4-FFF2-40B4-BE49-F238E27FC236}">
                <a16:creationId xmlns:a16="http://schemas.microsoft.com/office/drawing/2014/main" id="{DA376097-F2A1-44AE-A8A5-1DE04793EC55}"/>
              </a:ext>
            </a:extLst>
          </p:cNvPr>
          <p:cNvSpPr txBox="1">
            <a:spLocks/>
          </p:cNvSpPr>
          <p:nvPr/>
        </p:nvSpPr>
        <p:spPr>
          <a:xfrm>
            <a:off x="5061975" y="1389306"/>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11011000</a:t>
            </a:r>
          </a:p>
          <a:p>
            <a:pPr marL="0" indent="0">
              <a:lnSpc>
                <a:spcPct val="100000"/>
              </a:lnSpc>
              <a:spcBef>
                <a:spcPts val="0"/>
              </a:spcBef>
              <a:buFont typeface="Arial" panose="020B0604020202020204" pitchFamily="34" charset="0"/>
              <a:buNone/>
            </a:pPr>
            <a:r>
              <a:rPr lang="en-US" sz="2000" dirty="0"/>
              <a:t>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00</a:t>
            </a:r>
          </a:p>
        </p:txBody>
      </p:sp>
      <p:cxnSp>
        <p:nvCxnSpPr>
          <p:cNvPr id="5" name="Straight Connector 4">
            <a:extLst>
              <a:ext uri="{FF2B5EF4-FFF2-40B4-BE49-F238E27FC236}">
                <a16:creationId xmlns:a16="http://schemas.microsoft.com/office/drawing/2014/main" id="{5F44570B-C1B8-4D7C-8A84-6C04EB73DFD6}"/>
              </a:ext>
            </a:extLst>
          </p:cNvPr>
          <p:cNvCxnSpPr>
            <a:cxnSpLocks/>
          </p:cNvCxnSpPr>
          <p:nvPr/>
        </p:nvCxnSpPr>
        <p:spPr>
          <a:xfrm>
            <a:off x="5061975" y="201765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7851E0E-65B6-41E4-B81B-282773B3475F}"/>
              </a:ext>
            </a:extLst>
          </p:cNvPr>
          <p:cNvCxnSpPr>
            <a:cxnSpLocks/>
          </p:cNvCxnSpPr>
          <p:nvPr/>
        </p:nvCxnSpPr>
        <p:spPr>
          <a:xfrm>
            <a:off x="5061975" y="263227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2A6DDA-332B-4809-96B3-7586C1AF0217}"/>
              </a:ext>
            </a:extLst>
          </p:cNvPr>
          <p:cNvCxnSpPr>
            <a:cxnSpLocks/>
          </p:cNvCxnSpPr>
          <p:nvPr/>
        </p:nvCxnSpPr>
        <p:spPr>
          <a:xfrm>
            <a:off x="5085467" y="5165769"/>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BB2FCE-70A4-4E76-8C65-B69CF1E8EBFE}"/>
              </a:ext>
            </a:extLst>
          </p:cNvPr>
          <p:cNvCxnSpPr>
            <a:cxnSpLocks/>
          </p:cNvCxnSpPr>
          <p:nvPr/>
        </p:nvCxnSpPr>
        <p:spPr>
          <a:xfrm>
            <a:off x="5165854" y="5743539"/>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37DDA1-89A4-44DE-BCDD-ECAA4B52C877}"/>
              </a:ext>
            </a:extLst>
          </p:cNvPr>
          <p:cNvCxnSpPr>
            <a:cxnSpLocks/>
          </p:cNvCxnSpPr>
          <p:nvPr/>
        </p:nvCxnSpPr>
        <p:spPr>
          <a:xfrm>
            <a:off x="5165854" y="636653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8726402-3B1E-4083-BF07-78F6E47BE7AD}"/>
              </a:ext>
            </a:extLst>
          </p:cNvPr>
          <p:cNvSpPr txBox="1">
            <a:spLocks/>
          </p:cNvSpPr>
          <p:nvPr/>
        </p:nvSpPr>
        <p:spPr>
          <a:xfrm>
            <a:off x="5061975" y="4449612"/>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11011101</a:t>
            </a:r>
          </a:p>
          <a:p>
            <a:pPr marL="0" indent="0">
              <a:lnSpc>
                <a:spcPct val="100000"/>
              </a:lnSpc>
              <a:spcBef>
                <a:spcPts val="0"/>
              </a:spcBef>
              <a:buFont typeface="Arial" panose="020B0604020202020204" pitchFamily="34" charset="0"/>
              <a:buNone/>
            </a:pPr>
            <a:r>
              <a:rPr lang="en-US" sz="2000" dirty="0"/>
              <a:t>110</a:t>
            </a:r>
          </a:p>
          <a:p>
            <a:pPr marL="0" indent="0">
              <a:lnSpc>
                <a:spcPct val="100000"/>
              </a:lnSpc>
              <a:spcBef>
                <a:spcPts val="0"/>
              </a:spcBef>
              <a:buFont typeface="Arial" panose="020B0604020202020204" pitchFamily="34" charset="0"/>
              <a:buNone/>
            </a:pPr>
            <a:r>
              <a:rPr lang="en-US" sz="2000" dirty="0"/>
              <a:t>       111</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101</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011</a:t>
            </a:r>
          </a:p>
        </p:txBody>
      </p:sp>
      <p:sp>
        <p:nvSpPr>
          <p:cNvPr id="16" name="Content Placeholder 2">
            <a:extLst>
              <a:ext uri="{FF2B5EF4-FFF2-40B4-BE49-F238E27FC236}">
                <a16:creationId xmlns:a16="http://schemas.microsoft.com/office/drawing/2014/main" id="{4B1EB7A4-A739-4DD5-921D-BD93B4084BA8}"/>
              </a:ext>
            </a:extLst>
          </p:cNvPr>
          <p:cNvSpPr txBox="1">
            <a:spLocks/>
          </p:cNvSpPr>
          <p:nvPr/>
        </p:nvSpPr>
        <p:spPr>
          <a:xfrm>
            <a:off x="7949729" y="1389306"/>
            <a:ext cx="2839233" cy="24169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10010110</a:t>
            </a:r>
          </a:p>
          <a:p>
            <a:pPr marL="0" indent="0">
              <a:lnSpc>
                <a:spcPct val="100000"/>
              </a:lnSpc>
              <a:spcBef>
                <a:spcPts val="0"/>
              </a:spcBef>
              <a:buFont typeface="Arial" panose="020B0604020202020204" pitchFamily="34" charset="0"/>
              <a:buNone/>
            </a:pPr>
            <a:r>
              <a:rPr lang="en-US" sz="2000" dirty="0"/>
              <a:t>110</a:t>
            </a:r>
          </a:p>
          <a:p>
            <a:pPr marL="0" indent="0">
              <a:lnSpc>
                <a:spcPct val="100000"/>
              </a:lnSpc>
              <a:spcBef>
                <a:spcPts val="0"/>
              </a:spcBef>
              <a:buFont typeface="Arial" panose="020B0604020202020204" pitchFamily="34" charset="0"/>
              <a:buNone/>
            </a:pPr>
            <a:r>
              <a:rPr lang="en-US" sz="2000" dirty="0"/>
              <a:t>  101  </a:t>
            </a:r>
          </a:p>
          <a:p>
            <a:pPr marL="0" indent="0">
              <a:lnSpc>
                <a:spcPct val="100000"/>
              </a:lnSpc>
              <a:spcBef>
                <a:spcPts val="0"/>
              </a:spcBef>
              <a:buFont typeface="Arial" panose="020B0604020202020204" pitchFamily="34" charset="0"/>
              <a:buNone/>
            </a:pPr>
            <a:r>
              <a:rPr lang="en-US" sz="2000" dirty="0"/>
              <a:t>  110  </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000</a:t>
            </a:r>
          </a:p>
          <a:p>
            <a:pPr marL="0" indent="0">
              <a:lnSpc>
                <a:spcPct val="100000"/>
              </a:lnSpc>
              <a:spcBef>
                <a:spcPts val="0"/>
              </a:spcBef>
              <a:buFont typeface="Arial" panose="020B0604020202020204" pitchFamily="34" charset="0"/>
              <a:buNone/>
            </a:pPr>
            <a:r>
              <a:rPr lang="en-US" sz="2000" dirty="0"/>
              <a:t>     </a:t>
            </a:r>
          </a:p>
        </p:txBody>
      </p:sp>
      <p:cxnSp>
        <p:nvCxnSpPr>
          <p:cNvPr id="17" name="Straight Connector 16">
            <a:extLst>
              <a:ext uri="{FF2B5EF4-FFF2-40B4-BE49-F238E27FC236}">
                <a16:creationId xmlns:a16="http://schemas.microsoft.com/office/drawing/2014/main" id="{A36C8C15-A05E-4CF2-A411-03D39321B771}"/>
              </a:ext>
            </a:extLst>
          </p:cNvPr>
          <p:cNvCxnSpPr>
            <a:cxnSpLocks/>
          </p:cNvCxnSpPr>
          <p:nvPr/>
        </p:nvCxnSpPr>
        <p:spPr>
          <a:xfrm>
            <a:off x="7949729" y="201765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FC923B-DE53-4A77-A5F4-30877478AC26}"/>
              </a:ext>
            </a:extLst>
          </p:cNvPr>
          <p:cNvCxnSpPr>
            <a:cxnSpLocks/>
          </p:cNvCxnSpPr>
          <p:nvPr/>
        </p:nvCxnSpPr>
        <p:spPr>
          <a:xfrm>
            <a:off x="7949729" y="263227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4C52F9-1A8D-47FC-B957-1EB363144A9B}"/>
              </a:ext>
            </a:extLst>
          </p:cNvPr>
          <p:cNvCxnSpPr>
            <a:cxnSpLocks/>
          </p:cNvCxnSpPr>
          <p:nvPr/>
        </p:nvCxnSpPr>
        <p:spPr>
          <a:xfrm>
            <a:off x="7949729" y="3223767"/>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FD999A-F288-4154-B69E-FDB3BA00338F}"/>
              </a:ext>
            </a:extLst>
          </p:cNvPr>
          <p:cNvCxnSpPr>
            <a:cxnSpLocks/>
          </p:cNvCxnSpPr>
          <p:nvPr/>
        </p:nvCxnSpPr>
        <p:spPr>
          <a:xfrm>
            <a:off x="8102129" y="3893355"/>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BE3FDC-3FCF-420D-9E63-E9EEB0DBAD0D}"/>
              </a:ext>
            </a:extLst>
          </p:cNvPr>
          <p:cNvCxnSpPr>
            <a:cxnSpLocks/>
          </p:cNvCxnSpPr>
          <p:nvPr/>
        </p:nvCxnSpPr>
        <p:spPr>
          <a:xfrm>
            <a:off x="8102129" y="5094123"/>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B0F66F-E108-4B6D-A38A-38A71B0AB452}"/>
              </a:ext>
            </a:extLst>
          </p:cNvPr>
          <p:cNvCxnSpPr>
            <a:cxnSpLocks/>
          </p:cNvCxnSpPr>
          <p:nvPr/>
        </p:nvCxnSpPr>
        <p:spPr>
          <a:xfrm>
            <a:off x="8102129" y="5655889"/>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D3C756-64BB-41B5-B65B-35ED298B7E01}"/>
              </a:ext>
            </a:extLst>
          </p:cNvPr>
          <p:cNvCxnSpPr>
            <a:cxnSpLocks/>
          </p:cNvCxnSpPr>
          <p:nvPr/>
        </p:nvCxnSpPr>
        <p:spPr>
          <a:xfrm>
            <a:off x="8102129" y="6320755"/>
            <a:ext cx="23041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F3EBA27A-CF2B-4D3F-9445-14CB48E8239D}"/>
              </a:ext>
            </a:extLst>
          </p:cNvPr>
          <p:cNvSpPr txBox="1">
            <a:spLocks/>
          </p:cNvSpPr>
          <p:nvPr/>
        </p:nvSpPr>
        <p:spPr>
          <a:xfrm>
            <a:off x="8102129" y="4449612"/>
            <a:ext cx="2839233" cy="4649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000" dirty="0"/>
              <a:t>11111100</a:t>
            </a:r>
          </a:p>
          <a:p>
            <a:pPr marL="0" indent="0">
              <a:lnSpc>
                <a:spcPct val="100000"/>
              </a:lnSpc>
              <a:spcBef>
                <a:spcPts val="0"/>
              </a:spcBef>
              <a:buFont typeface="Arial" panose="020B0604020202020204" pitchFamily="34" charset="0"/>
              <a:buNone/>
            </a:pPr>
            <a:r>
              <a:rPr lang="en-US" sz="2000" dirty="0"/>
              <a:t>110</a:t>
            </a:r>
          </a:p>
          <a:p>
            <a:pPr marL="0" indent="0">
              <a:lnSpc>
                <a:spcPct val="100000"/>
              </a:lnSpc>
              <a:spcBef>
                <a:spcPts val="0"/>
              </a:spcBef>
              <a:buFont typeface="Arial" panose="020B0604020202020204" pitchFamily="34" charset="0"/>
              <a:buNone/>
            </a:pPr>
            <a:r>
              <a:rPr lang="en-US" sz="2000" dirty="0"/>
              <a:t>    111</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110</a:t>
            </a:r>
          </a:p>
          <a:p>
            <a:pPr marL="0" indent="0">
              <a:lnSpc>
                <a:spcPct val="100000"/>
              </a:lnSpc>
              <a:spcBef>
                <a:spcPts val="0"/>
              </a:spcBef>
              <a:buFont typeface="Arial" panose="020B0604020202020204" pitchFamily="34" charset="0"/>
              <a:buNone/>
            </a:pPr>
            <a:r>
              <a:rPr lang="en-US" sz="2000" dirty="0"/>
              <a:t>               0  </a:t>
            </a:r>
          </a:p>
        </p:txBody>
      </p:sp>
    </p:spTree>
    <p:extLst>
      <p:ext uri="{BB962C8B-B14F-4D97-AF65-F5344CB8AC3E}">
        <p14:creationId xmlns:p14="http://schemas.microsoft.com/office/powerpoint/2010/main" val="401646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lstStyle/>
          <a:p>
            <a:pPr marL="0" indent="0">
              <a:buNone/>
            </a:pPr>
            <a:r>
              <a:rPr lang="en-SG" b="1" dirty="0"/>
              <a:t>Error Detection and Correction</a:t>
            </a:r>
          </a:p>
          <a:p>
            <a:r>
              <a:rPr lang="en-SG" dirty="0"/>
              <a:t>Parity Checking</a:t>
            </a:r>
          </a:p>
          <a:p>
            <a:pPr lvl="1"/>
            <a:r>
              <a:rPr lang="en-SG" dirty="0"/>
              <a:t>Cyclic Redundancy Check (CRC)</a:t>
            </a:r>
          </a:p>
          <a:p>
            <a:pPr lvl="2"/>
            <a:r>
              <a:rPr lang="en-SG" b="1" i="1" dirty="0"/>
              <a:t>D</a:t>
            </a:r>
            <a:r>
              <a:rPr lang="en-SG" dirty="0"/>
              <a:t>: data to generate CRC for</a:t>
            </a:r>
          </a:p>
          <a:p>
            <a:pPr lvl="2"/>
            <a:r>
              <a:rPr lang="en-SG" b="1" i="1" dirty="0"/>
              <a:t>G</a:t>
            </a:r>
            <a:r>
              <a:rPr lang="en-SG" dirty="0"/>
              <a:t>: generator (r+1 bits), agreed upon beforehand</a:t>
            </a:r>
          </a:p>
        </p:txBody>
      </p:sp>
      <p:pic>
        <p:nvPicPr>
          <p:cNvPr id="6" name="Picture 5">
            <a:extLst>
              <a:ext uri="{FF2B5EF4-FFF2-40B4-BE49-F238E27FC236}">
                <a16:creationId xmlns:a16="http://schemas.microsoft.com/office/drawing/2014/main" id="{0BA9AC02-273E-43F2-A8E7-91BEA06D6ABF}"/>
              </a:ext>
            </a:extLst>
          </p:cNvPr>
          <p:cNvPicPr>
            <a:picLocks noChangeAspect="1"/>
          </p:cNvPicPr>
          <p:nvPr/>
        </p:nvPicPr>
        <p:blipFill>
          <a:blip r:embed="rId3"/>
          <a:stretch>
            <a:fillRect/>
          </a:stretch>
        </p:blipFill>
        <p:spPr>
          <a:xfrm>
            <a:off x="8011886" y="818313"/>
            <a:ext cx="3516086" cy="5358650"/>
          </a:xfrm>
          <a:prstGeom prst="rect">
            <a:avLst/>
          </a:prstGeom>
        </p:spPr>
      </p:pic>
      <p:sp>
        <p:nvSpPr>
          <p:cNvPr id="7" name="TextBox 6">
            <a:extLst>
              <a:ext uri="{FF2B5EF4-FFF2-40B4-BE49-F238E27FC236}">
                <a16:creationId xmlns:a16="http://schemas.microsoft.com/office/drawing/2014/main" id="{4B1D9EF4-9882-41CB-8243-3862629BE5BF}"/>
              </a:ext>
            </a:extLst>
          </p:cNvPr>
          <p:cNvSpPr txBox="1"/>
          <p:nvPr/>
        </p:nvSpPr>
        <p:spPr>
          <a:xfrm>
            <a:off x="1475014" y="3831431"/>
            <a:ext cx="5083629" cy="2246769"/>
          </a:xfrm>
          <a:prstGeom prst="rect">
            <a:avLst/>
          </a:prstGeom>
          <a:noFill/>
          <a:ln>
            <a:solidFill>
              <a:schemeClr val="tx1">
                <a:lumMod val="65000"/>
                <a:lumOff val="35000"/>
              </a:schemeClr>
            </a:solidFill>
          </a:ln>
        </p:spPr>
        <p:txBody>
          <a:bodyPr wrap="square" rtlCol="0">
            <a:spAutoFit/>
          </a:bodyPr>
          <a:lstStyle/>
          <a:p>
            <a:r>
              <a:rPr lang="en-SG" sz="2000" dirty="0"/>
              <a:t>How to check for errors:</a:t>
            </a:r>
          </a:p>
          <a:p>
            <a:pPr marL="457200" indent="-457200">
              <a:buFont typeface="+mj-lt"/>
              <a:buAutoNum type="arabicPeriod"/>
            </a:pPr>
            <a:r>
              <a:rPr lang="en-SG" sz="2000" dirty="0"/>
              <a:t>Append CRC </a:t>
            </a:r>
            <a:r>
              <a:rPr lang="en-SG" sz="2000" b="1" i="1" dirty="0"/>
              <a:t>R </a:t>
            </a:r>
            <a:r>
              <a:rPr lang="en-SG" sz="2000" dirty="0"/>
              <a:t>to data, </a:t>
            </a:r>
            <a:r>
              <a:rPr lang="en-SG" sz="2000" dirty="0" err="1"/>
              <a:t>e.g</a:t>
            </a:r>
            <a:r>
              <a:rPr lang="en-SG" sz="2000" dirty="0"/>
              <a:t>:</a:t>
            </a:r>
          </a:p>
          <a:p>
            <a:pPr marL="457200" indent="-457200">
              <a:buFont typeface="+mj-lt"/>
              <a:buAutoNum type="arabicPeriod"/>
            </a:pPr>
            <a:r>
              <a:rPr lang="en-SG" sz="2000" dirty="0"/>
              <a:t>Do “long division”</a:t>
            </a:r>
          </a:p>
          <a:p>
            <a:pPr marL="971550" lvl="1" indent="-514350">
              <a:buFont typeface="+mj-lt"/>
              <a:buAutoNum type="romanLcPeriod"/>
            </a:pPr>
            <a:r>
              <a:rPr lang="en-SG" sz="2000" dirty="0"/>
              <a:t>“Divide” data by generator </a:t>
            </a:r>
          </a:p>
          <a:p>
            <a:pPr marL="971550" lvl="1" indent="-514350">
              <a:buFont typeface="+mj-lt"/>
              <a:buAutoNum type="romanLcPeriod"/>
            </a:pPr>
            <a:r>
              <a:rPr lang="en-SG" sz="2000" dirty="0"/>
              <a:t>Use </a:t>
            </a:r>
            <a:r>
              <a:rPr lang="en-SG" sz="2000" b="1" dirty="0"/>
              <a:t>XOR</a:t>
            </a:r>
            <a:r>
              <a:rPr lang="en-SG" sz="2000" dirty="0"/>
              <a:t> operation</a:t>
            </a:r>
          </a:p>
          <a:p>
            <a:pPr marL="514350" indent="-514350">
              <a:buFont typeface="+mj-lt"/>
              <a:buAutoNum type="arabicPeriod"/>
            </a:pPr>
            <a:r>
              <a:rPr lang="en-SG" sz="2000" dirty="0"/>
              <a:t>If remainder is zero, no error</a:t>
            </a:r>
          </a:p>
          <a:p>
            <a:pPr marL="514350" indent="-514350">
              <a:buFont typeface="+mj-lt"/>
              <a:buAutoNum type="arabicPeriod"/>
            </a:pPr>
            <a:r>
              <a:rPr lang="en-SG" sz="2000" dirty="0"/>
              <a:t>If remainder is non-zero, error detected</a:t>
            </a:r>
          </a:p>
        </p:txBody>
      </p:sp>
      <p:pic>
        <p:nvPicPr>
          <p:cNvPr id="4" name="Picture 3">
            <a:extLst>
              <a:ext uri="{FF2B5EF4-FFF2-40B4-BE49-F238E27FC236}">
                <a16:creationId xmlns:a16="http://schemas.microsoft.com/office/drawing/2014/main" id="{756224B3-A46C-40EE-B09C-653C19B036B3}"/>
              </a:ext>
            </a:extLst>
          </p:cNvPr>
          <p:cNvPicPr>
            <a:picLocks noChangeAspect="1"/>
          </p:cNvPicPr>
          <p:nvPr/>
        </p:nvPicPr>
        <p:blipFill>
          <a:blip r:embed="rId4"/>
          <a:stretch>
            <a:fillRect/>
          </a:stretch>
        </p:blipFill>
        <p:spPr>
          <a:xfrm>
            <a:off x="4838427" y="4135210"/>
            <a:ext cx="1631225" cy="453118"/>
          </a:xfrm>
          <a:prstGeom prst="rect">
            <a:avLst/>
          </a:prstGeom>
        </p:spPr>
      </p:pic>
      <p:sp>
        <p:nvSpPr>
          <p:cNvPr id="8" name="TextBox 7">
            <a:extLst>
              <a:ext uri="{FF2B5EF4-FFF2-40B4-BE49-F238E27FC236}">
                <a16:creationId xmlns:a16="http://schemas.microsoft.com/office/drawing/2014/main" id="{205B070A-C7A9-F747-B4D8-937FAAB98E81}"/>
              </a:ext>
            </a:extLst>
          </p:cNvPr>
          <p:cNvSpPr txBox="1"/>
          <p:nvPr/>
        </p:nvSpPr>
        <p:spPr>
          <a:xfrm>
            <a:off x="5055488" y="460375"/>
            <a:ext cx="2312428" cy="523220"/>
          </a:xfrm>
          <a:prstGeom prst="rect">
            <a:avLst/>
          </a:prstGeom>
          <a:noFill/>
        </p:spPr>
        <p:txBody>
          <a:bodyPr wrap="none" rtlCol="0">
            <a:spAutoFit/>
          </a:bodyPr>
          <a:lstStyle/>
          <a:p>
            <a:r>
              <a:rPr lang="en-US" sz="2800" dirty="0"/>
              <a:t>RECEIVER SIDE</a:t>
            </a:r>
          </a:p>
        </p:txBody>
      </p:sp>
    </p:spTree>
    <p:extLst>
      <p:ext uri="{BB962C8B-B14F-4D97-AF65-F5344CB8AC3E}">
        <p14:creationId xmlns:p14="http://schemas.microsoft.com/office/powerpoint/2010/main" val="97789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lstStyle/>
          <a:p>
            <a:pPr marL="0" indent="0">
              <a:buNone/>
            </a:pPr>
            <a:r>
              <a:rPr lang="en-SG" b="1" dirty="0"/>
              <a:t>Error Detection and Correction</a:t>
            </a:r>
          </a:p>
          <a:p>
            <a:r>
              <a:rPr lang="en-SG" dirty="0"/>
              <a:t>Parity Checking</a:t>
            </a:r>
          </a:p>
          <a:p>
            <a:pPr lvl="1"/>
            <a:r>
              <a:rPr lang="en-SG" dirty="0"/>
              <a:t>Cyclic Redundancy Check (CRC)</a:t>
            </a:r>
          </a:p>
          <a:p>
            <a:pPr lvl="2"/>
            <a:r>
              <a:rPr lang="en-SG" b="1" i="1" dirty="0"/>
              <a:t>D</a:t>
            </a:r>
            <a:r>
              <a:rPr lang="en-SG" dirty="0"/>
              <a:t>: data to generate CRC for</a:t>
            </a:r>
          </a:p>
          <a:p>
            <a:pPr lvl="2"/>
            <a:r>
              <a:rPr lang="en-SG" b="1" i="1" dirty="0"/>
              <a:t>G</a:t>
            </a:r>
            <a:r>
              <a:rPr lang="en-SG" dirty="0"/>
              <a:t>: generator (r+1 bits), agreed upon beforehand</a:t>
            </a:r>
          </a:p>
        </p:txBody>
      </p:sp>
      <p:pic>
        <p:nvPicPr>
          <p:cNvPr id="6" name="Picture 5">
            <a:extLst>
              <a:ext uri="{FF2B5EF4-FFF2-40B4-BE49-F238E27FC236}">
                <a16:creationId xmlns:a16="http://schemas.microsoft.com/office/drawing/2014/main" id="{0BA9AC02-273E-43F2-A8E7-91BEA06D6ABF}"/>
              </a:ext>
            </a:extLst>
          </p:cNvPr>
          <p:cNvPicPr>
            <a:picLocks noChangeAspect="1"/>
          </p:cNvPicPr>
          <p:nvPr/>
        </p:nvPicPr>
        <p:blipFill>
          <a:blip r:embed="rId3"/>
          <a:stretch>
            <a:fillRect/>
          </a:stretch>
        </p:blipFill>
        <p:spPr>
          <a:xfrm>
            <a:off x="8011886" y="818313"/>
            <a:ext cx="3516086" cy="5358650"/>
          </a:xfrm>
          <a:prstGeom prst="rect">
            <a:avLst/>
          </a:prstGeom>
        </p:spPr>
      </p:pic>
      <p:sp>
        <p:nvSpPr>
          <p:cNvPr id="7" name="TextBox 6">
            <a:extLst>
              <a:ext uri="{FF2B5EF4-FFF2-40B4-BE49-F238E27FC236}">
                <a16:creationId xmlns:a16="http://schemas.microsoft.com/office/drawing/2014/main" id="{4B1D9EF4-9882-41CB-8243-3862629BE5BF}"/>
              </a:ext>
            </a:extLst>
          </p:cNvPr>
          <p:cNvSpPr txBox="1"/>
          <p:nvPr/>
        </p:nvSpPr>
        <p:spPr>
          <a:xfrm>
            <a:off x="1475014" y="3831431"/>
            <a:ext cx="5083629" cy="2246769"/>
          </a:xfrm>
          <a:prstGeom prst="rect">
            <a:avLst/>
          </a:prstGeom>
          <a:noFill/>
          <a:ln>
            <a:solidFill>
              <a:schemeClr val="tx1">
                <a:lumMod val="65000"/>
                <a:lumOff val="35000"/>
              </a:schemeClr>
            </a:solidFill>
          </a:ln>
        </p:spPr>
        <p:txBody>
          <a:bodyPr wrap="square" rtlCol="0">
            <a:spAutoFit/>
          </a:bodyPr>
          <a:lstStyle/>
          <a:p>
            <a:r>
              <a:rPr lang="en-SG" sz="2000" dirty="0"/>
              <a:t>How to check for errors:</a:t>
            </a:r>
          </a:p>
          <a:p>
            <a:pPr marL="457200" indent="-457200">
              <a:buFont typeface="+mj-lt"/>
              <a:buAutoNum type="arabicPeriod"/>
            </a:pPr>
            <a:r>
              <a:rPr lang="en-SG" sz="2000" dirty="0"/>
              <a:t>Append CRC </a:t>
            </a:r>
            <a:r>
              <a:rPr lang="en-SG" sz="2000" b="1" i="1" dirty="0"/>
              <a:t>R </a:t>
            </a:r>
            <a:r>
              <a:rPr lang="en-SG" sz="2000" dirty="0"/>
              <a:t>to data, </a:t>
            </a:r>
            <a:r>
              <a:rPr lang="en-SG" sz="2000" dirty="0" err="1"/>
              <a:t>e.g</a:t>
            </a:r>
            <a:r>
              <a:rPr lang="en-SG" sz="2000" dirty="0"/>
              <a:t>:</a:t>
            </a:r>
          </a:p>
          <a:p>
            <a:pPr marL="457200" indent="-457200">
              <a:buFont typeface="+mj-lt"/>
              <a:buAutoNum type="arabicPeriod"/>
            </a:pPr>
            <a:r>
              <a:rPr lang="en-SG" sz="2000" dirty="0"/>
              <a:t>Do “long division”</a:t>
            </a:r>
          </a:p>
          <a:p>
            <a:pPr marL="971550" lvl="1" indent="-514350">
              <a:buFont typeface="+mj-lt"/>
              <a:buAutoNum type="romanLcPeriod"/>
            </a:pPr>
            <a:r>
              <a:rPr lang="en-SG" sz="2000" dirty="0"/>
              <a:t>“Divide” data by generator </a:t>
            </a:r>
          </a:p>
          <a:p>
            <a:pPr marL="971550" lvl="1" indent="-514350">
              <a:buFont typeface="+mj-lt"/>
              <a:buAutoNum type="romanLcPeriod"/>
            </a:pPr>
            <a:r>
              <a:rPr lang="en-SG" sz="2000" dirty="0"/>
              <a:t>Use </a:t>
            </a:r>
            <a:r>
              <a:rPr lang="en-SG" sz="2000" b="1" dirty="0"/>
              <a:t>XOR</a:t>
            </a:r>
            <a:r>
              <a:rPr lang="en-SG" sz="2000" dirty="0"/>
              <a:t> operation</a:t>
            </a:r>
          </a:p>
          <a:p>
            <a:pPr marL="514350" indent="-514350">
              <a:buFont typeface="+mj-lt"/>
              <a:buAutoNum type="arabicPeriod"/>
            </a:pPr>
            <a:r>
              <a:rPr lang="en-SG" sz="2000" dirty="0"/>
              <a:t>If remainder is zero, no error</a:t>
            </a:r>
          </a:p>
          <a:p>
            <a:pPr marL="514350" indent="-514350">
              <a:buFont typeface="+mj-lt"/>
              <a:buAutoNum type="arabicPeriod"/>
            </a:pPr>
            <a:r>
              <a:rPr lang="en-SG" sz="2000" dirty="0"/>
              <a:t>If remainder is non-zero, error detected</a:t>
            </a:r>
          </a:p>
        </p:txBody>
      </p:sp>
      <p:pic>
        <p:nvPicPr>
          <p:cNvPr id="4" name="Picture 3">
            <a:extLst>
              <a:ext uri="{FF2B5EF4-FFF2-40B4-BE49-F238E27FC236}">
                <a16:creationId xmlns:a16="http://schemas.microsoft.com/office/drawing/2014/main" id="{756224B3-A46C-40EE-B09C-653C19B036B3}"/>
              </a:ext>
            </a:extLst>
          </p:cNvPr>
          <p:cNvPicPr>
            <a:picLocks noChangeAspect="1"/>
          </p:cNvPicPr>
          <p:nvPr/>
        </p:nvPicPr>
        <p:blipFill>
          <a:blip r:embed="rId4"/>
          <a:stretch>
            <a:fillRect/>
          </a:stretch>
        </p:blipFill>
        <p:spPr>
          <a:xfrm>
            <a:off x="4838427" y="4135210"/>
            <a:ext cx="1631225" cy="453118"/>
          </a:xfrm>
          <a:prstGeom prst="rect">
            <a:avLst/>
          </a:prstGeom>
        </p:spPr>
      </p:pic>
      <p:sp>
        <p:nvSpPr>
          <p:cNvPr id="8" name="TextBox 7">
            <a:extLst>
              <a:ext uri="{FF2B5EF4-FFF2-40B4-BE49-F238E27FC236}">
                <a16:creationId xmlns:a16="http://schemas.microsoft.com/office/drawing/2014/main" id="{205B070A-C7A9-F747-B4D8-937FAAB98E81}"/>
              </a:ext>
            </a:extLst>
          </p:cNvPr>
          <p:cNvSpPr txBox="1"/>
          <p:nvPr/>
        </p:nvSpPr>
        <p:spPr>
          <a:xfrm>
            <a:off x="5055488" y="460375"/>
            <a:ext cx="2312428" cy="523220"/>
          </a:xfrm>
          <a:prstGeom prst="rect">
            <a:avLst/>
          </a:prstGeom>
          <a:noFill/>
        </p:spPr>
        <p:txBody>
          <a:bodyPr wrap="none" rtlCol="0">
            <a:spAutoFit/>
          </a:bodyPr>
          <a:lstStyle/>
          <a:p>
            <a:r>
              <a:rPr lang="en-US" sz="2800" dirty="0"/>
              <a:t>RECEIVER SIDE</a:t>
            </a:r>
          </a:p>
        </p:txBody>
      </p:sp>
      <p:pic>
        <p:nvPicPr>
          <p:cNvPr id="10" name="Picture 9" descr="Diagram&#10;&#10;Description automatically generated">
            <a:extLst>
              <a:ext uri="{FF2B5EF4-FFF2-40B4-BE49-F238E27FC236}">
                <a16:creationId xmlns:a16="http://schemas.microsoft.com/office/drawing/2014/main" id="{A7340E06-73EC-474C-B9F5-5FA0BF4B6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452" y="1777843"/>
            <a:ext cx="3810954" cy="4691063"/>
          </a:xfrm>
          <a:prstGeom prst="rect">
            <a:avLst/>
          </a:prstGeom>
        </p:spPr>
      </p:pic>
    </p:spTree>
    <p:extLst>
      <p:ext uri="{BB962C8B-B14F-4D97-AF65-F5344CB8AC3E}">
        <p14:creationId xmlns:p14="http://schemas.microsoft.com/office/powerpoint/2010/main" val="9700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normAutofit/>
          </a:bodyPr>
          <a:lstStyle/>
          <a:p>
            <a:pPr marL="0" indent="0">
              <a:buNone/>
            </a:pPr>
            <a:r>
              <a:rPr lang="en-SG" b="1" dirty="0"/>
              <a:t>Multiple Access Protocols</a:t>
            </a:r>
          </a:p>
          <a:p>
            <a:r>
              <a:rPr lang="en-SG" dirty="0"/>
              <a:t>Link might be shared between multiple node</a:t>
            </a:r>
          </a:p>
          <a:p>
            <a:r>
              <a:rPr lang="en-SG" dirty="0"/>
              <a:t>Protocols needed to ensure link can be utilized by all nodes</a:t>
            </a:r>
          </a:p>
          <a:p>
            <a:pPr lvl="1"/>
            <a:r>
              <a:rPr lang="en-SG" dirty="0"/>
              <a:t>If two or more nodes transmit simultaneously, frames </a:t>
            </a:r>
            <a:r>
              <a:rPr lang="en-SG" b="1" dirty="0"/>
              <a:t>collide</a:t>
            </a:r>
            <a:r>
              <a:rPr lang="en-SG" dirty="0"/>
              <a:t> and will be read incorrectly</a:t>
            </a:r>
          </a:p>
          <a:p>
            <a:r>
              <a:rPr lang="en-SG" dirty="0"/>
              <a:t>Three broad classes</a:t>
            </a:r>
          </a:p>
          <a:p>
            <a:pPr lvl="1"/>
            <a:r>
              <a:rPr lang="en-SG" dirty="0"/>
              <a:t>Channel Partitioning</a:t>
            </a:r>
          </a:p>
          <a:p>
            <a:pPr lvl="1"/>
            <a:r>
              <a:rPr lang="en-SG" dirty="0"/>
              <a:t>Taking Turns</a:t>
            </a:r>
          </a:p>
          <a:p>
            <a:pPr lvl="1"/>
            <a:r>
              <a:rPr lang="en-SG" dirty="0"/>
              <a:t>Random Access</a:t>
            </a:r>
          </a:p>
        </p:txBody>
      </p:sp>
    </p:spTree>
    <p:extLst>
      <p:ext uri="{BB962C8B-B14F-4D97-AF65-F5344CB8AC3E}">
        <p14:creationId xmlns:p14="http://schemas.microsoft.com/office/powerpoint/2010/main" val="225861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normAutofit/>
          </a:bodyPr>
          <a:lstStyle/>
          <a:p>
            <a:pPr marL="0" indent="0">
              <a:buNone/>
            </a:pPr>
            <a:r>
              <a:rPr lang="en-SG" b="1" dirty="0"/>
              <a:t>Channel Partitioning</a:t>
            </a:r>
          </a:p>
          <a:p>
            <a:r>
              <a:rPr lang="en-SG" dirty="0"/>
              <a:t>Divide channel into smaller “pieces”</a:t>
            </a:r>
          </a:p>
          <a:p>
            <a:r>
              <a:rPr lang="en-SG" dirty="0"/>
              <a:t>Allocate piece to each node for exclusive use</a:t>
            </a:r>
          </a:p>
        </p:txBody>
      </p:sp>
    </p:spTree>
    <p:extLst>
      <p:ext uri="{BB962C8B-B14F-4D97-AF65-F5344CB8AC3E}">
        <p14:creationId xmlns:p14="http://schemas.microsoft.com/office/powerpoint/2010/main" val="357490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10515599" cy="4691063"/>
          </a:xfrm>
        </p:spPr>
        <p:txBody>
          <a:bodyPr>
            <a:normAutofit/>
          </a:bodyPr>
          <a:lstStyle/>
          <a:p>
            <a:pPr marL="0" indent="0">
              <a:buNone/>
            </a:pPr>
            <a:r>
              <a:rPr lang="en-SG" b="1" dirty="0"/>
              <a:t>Channel Partitioning: TDMA</a:t>
            </a:r>
          </a:p>
          <a:p>
            <a:r>
              <a:rPr lang="en-SG" dirty="0"/>
              <a:t>Time-Division Multiple Access</a:t>
            </a:r>
          </a:p>
          <a:p>
            <a:pPr lvl="1"/>
            <a:r>
              <a:rPr lang="en-SG" dirty="0"/>
              <a:t>Access channel in “rounds”</a:t>
            </a:r>
          </a:p>
          <a:p>
            <a:pPr lvl="1"/>
            <a:r>
              <a:rPr lang="en-SG" dirty="0"/>
              <a:t>Each node gets specific slot in round</a:t>
            </a:r>
          </a:p>
          <a:p>
            <a:pPr lvl="1"/>
            <a:r>
              <a:rPr lang="en-SG" dirty="0"/>
              <a:t>Unused slots go idle</a:t>
            </a:r>
          </a:p>
        </p:txBody>
      </p:sp>
      <p:pic>
        <p:nvPicPr>
          <p:cNvPr id="5" name="Picture 4">
            <a:extLst>
              <a:ext uri="{FF2B5EF4-FFF2-40B4-BE49-F238E27FC236}">
                <a16:creationId xmlns:a16="http://schemas.microsoft.com/office/drawing/2014/main" id="{2BC1D432-952F-49A0-9A51-38322D8D0478}"/>
              </a:ext>
            </a:extLst>
          </p:cNvPr>
          <p:cNvPicPr>
            <a:picLocks noChangeAspect="1"/>
          </p:cNvPicPr>
          <p:nvPr/>
        </p:nvPicPr>
        <p:blipFill>
          <a:blip r:embed="rId3"/>
          <a:stretch>
            <a:fillRect/>
          </a:stretch>
        </p:blipFill>
        <p:spPr>
          <a:xfrm>
            <a:off x="2235652" y="4202566"/>
            <a:ext cx="8028971" cy="1512434"/>
          </a:xfrm>
          <a:prstGeom prst="rect">
            <a:avLst/>
          </a:prstGeom>
        </p:spPr>
      </p:pic>
    </p:spTree>
    <p:extLst>
      <p:ext uri="{BB962C8B-B14F-4D97-AF65-F5344CB8AC3E}">
        <p14:creationId xmlns:p14="http://schemas.microsoft.com/office/powerpoint/2010/main" val="119705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D8D-2D1B-4583-8063-B22F76D23AF1}"/>
              </a:ext>
            </a:extLst>
          </p:cNvPr>
          <p:cNvSpPr>
            <a:spLocks noGrp="1"/>
          </p:cNvSpPr>
          <p:nvPr>
            <p:ph type="title"/>
          </p:nvPr>
        </p:nvSpPr>
        <p:spPr>
          <a:xfrm>
            <a:off x="838200" y="365126"/>
            <a:ext cx="10515600" cy="973818"/>
          </a:xfrm>
        </p:spPr>
        <p:txBody>
          <a:bodyPr/>
          <a:lstStyle/>
          <a:p>
            <a:r>
              <a:rPr lang="en-SG" dirty="0"/>
              <a:t>Recap</a:t>
            </a:r>
          </a:p>
        </p:txBody>
      </p:sp>
      <p:sp>
        <p:nvSpPr>
          <p:cNvPr id="3" name="Content Placeholder 2">
            <a:extLst>
              <a:ext uri="{FF2B5EF4-FFF2-40B4-BE49-F238E27FC236}">
                <a16:creationId xmlns:a16="http://schemas.microsoft.com/office/drawing/2014/main" id="{4C3CE9C8-E251-49D0-A5CD-CCA427D536A4}"/>
              </a:ext>
            </a:extLst>
          </p:cNvPr>
          <p:cNvSpPr>
            <a:spLocks noGrp="1"/>
          </p:cNvSpPr>
          <p:nvPr>
            <p:ph idx="1"/>
          </p:nvPr>
        </p:nvSpPr>
        <p:spPr>
          <a:xfrm>
            <a:off x="838199" y="1485900"/>
            <a:ext cx="5257801" cy="4691063"/>
          </a:xfrm>
        </p:spPr>
        <p:txBody>
          <a:bodyPr>
            <a:normAutofit/>
          </a:bodyPr>
          <a:lstStyle/>
          <a:p>
            <a:pPr marL="0" indent="0">
              <a:buNone/>
            </a:pPr>
            <a:r>
              <a:rPr lang="en-SG" b="1" dirty="0"/>
              <a:t>Taking Turns</a:t>
            </a:r>
          </a:p>
          <a:p>
            <a:r>
              <a:rPr lang="en-SG" dirty="0"/>
              <a:t>Nodes take turns to transmit</a:t>
            </a:r>
          </a:p>
          <a:p>
            <a:r>
              <a:rPr lang="en-SG" dirty="0"/>
              <a:t>Polling</a:t>
            </a:r>
          </a:p>
          <a:p>
            <a:pPr lvl="1"/>
            <a:r>
              <a:rPr lang="en-SG" dirty="0"/>
              <a:t>Master node controls when other nodes transmit</a:t>
            </a:r>
          </a:p>
          <a:p>
            <a:pPr lvl="1"/>
            <a:r>
              <a:rPr lang="en-SG" dirty="0"/>
              <a:t>Overhead for polling</a:t>
            </a:r>
          </a:p>
          <a:p>
            <a:pPr lvl="1"/>
            <a:r>
              <a:rPr lang="en-SG" dirty="0"/>
              <a:t>Master node is single point of failure</a:t>
            </a:r>
          </a:p>
        </p:txBody>
      </p:sp>
      <p:sp>
        <p:nvSpPr>
          <p:cNvPr id="5" name="Content Placeholder 2">
            <a:extLst>
              <a:ext uri="{FF2B5EF4-FFF2-40B4-BE49-F238E27FC236}">
                <a16:creationId xmlns:a16="http://schemas.microsoft.com/office/drawing/2014/main" id="{E84CDDFD-6905-4EF6-8A52-4CB0F6371A7E}"/>
              </a:ext>
            </a:extLst>
          </p:cNvPr>
          <p:cNvSpPr txBox="1">
            <a:spLocks/>
          </p:cNvSpPr>
          <p:nvPr/>
        </p:nvSpPr>
        <p:spPr>
          <a:xfrm>
            <a:off x="6095999" y="1485900"/>
            <a:ext cx="5257801" cy="4691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a:p>
            <a:pPr marL="0" indent="0">
              <a:buFont typeface="Arial" panose="020B0604020202020204" pitchFamily="34" charset="0"/>
              <a:buNone/>
            </a:pPr>
            <a:endParaRPr lang="en-SG" dirty="0"/>
          </a:p>
          <a:p>
            <a:r>
              <a:rPr lang="en-SG" dirty="0"/>
              <a:t>Token Passing</a:t>
            </a:r>
          </a:p>
          <a:p>
            <a:pPr lvl="1"/>
            <a:r>
              <a:rPr lang="en-SG" dirty="0"/>
              <a:t>Control token is passed sequentially between nodes</a:t>
            </a:r>
          </a:p>
          <a:p>
            <a:pPr lvl="1"/>
            <a:r>
              <a:rPr lang="en-SG" dirty="0"/>
              <a:t>Overhead for token</a:t>
            </a:r>
          </a:p>
          <a:p>
            <a:pPr lvl="1"/>
            <a:r>
              <a:rPr lang="en-SG" dirty="0"/>
              <a:t>Token is single point of failure</a:t>
            </a:r>
          </a:p>
        </p:txBody>
      </p:sp>
      <p:pic>
        <p:nvPicPr>
          <p:cNvPr id="6" name="Picture 5">
            <a:extLst>
              <a:ext uri="{FF2B5EF4-FFF2-40B4-BE49-F238E27FC236}">
                <a16:creationId xmlns:a16="http://schemas.microsoft.com/office/drawing/2014/main" id="{F0CF7249-0A01-46D5-A9DC-32CABAEBAF51}"/>
              </a:ext>
            </a:extLst>
          </p:cNvPr>
          <p:cNvPicPr>
            <a:picLocks noChangeAspect="1"/>
          </p:cNvPicPr>
          <p:nvPr/>
        </p:nvPicPr>
        <p:blipFill>
          <a:blip r:embed="rId3"/>
          <a:stretch>
            <a:fillRect/>
          </a:stretch>
        </p:blipFill>
        <p:spPr>
          <a:xfrm>
            <a:off x="2616078" y="4435474"/>
            <a:ext cx="1895475" cy="2057400"/>
          </a:xfrm>
          <a:prstGeom prst="rect">
            <a:avLst/>
          </a:prstGeom>
        </p:spPr>
      </p:pic>
      <p:pic>
        <p:nvPicPr>
          <p:cNvPr id="8" name="Picture 7">
            <a:extLst>
              <a:ext uri="{FF2B5EF4-FFF2-40B4-BE49-F238E27FC236}">
                <a16:creationId xmlns:a16="http://schemas.microsoft.com/office/drawing/2014/main" id="{06A8BC29-3EFE-4E51-8738-4B76E51E79A7}"/>
              </a:ext>
            </a:extLst>
          </p:cNvPr>
          <p:cNvPicPr>
            <a:picLocks noChangeAspect="1"/>
          </p:cNvPicPr>
          <p:nvPr/>
        </p:nvPicPr>
        <p:blipFill>
          <a:blip r:embed="rId4"/>
          <a:stretch>
            <a:fillRect/>
          </a:stretch>
        </p:blipFill>
        <p:spPr>
          <a:xfrm>
            <a:off x="7680449" y="4505813"/>
            <a:ext cx="1549283" cy="2069892"/>
          </a:xfrm>
          <a:prstGeom prst="rect">
            <a:avLst/>
          </a:prstGeom>
        </p:spPr>
      </p:pic>
    </p:spTree>
    <p:extLst>
      <p:ext uri="{BB962C8B-B14F-4D97-AF65-F5344CB8AC3E}">
        <p14:creationId xmlns:p14="http://schemas.microsoft.com/office/powerpoint/2010/main" val="3806936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2203</Words>
  <Application>Microsoft Office PowerPoint</Application>
  <PresentationFormat>Widescreen</PresentationFormat>
  <Paragraphs>540</Paragraphs>
  <Slides>36</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 CS2105  Introduction to Computer Networks Tutorial 7</vt:lpstr>
      <vt:lpstr>Recap</vt:lpstr>
      <vt:lpstr>Recap</vt:lpstr>
      <vt:lpstr>Recap</vt:lpstr>
      <vt:lpstr>Recap</vt:lpstr>
      <vt:lpstr>Recap</vt:lpstr>
      <vt:lpstr>Recap</vt:lpstr>
      <vt:lpstr>Recap</vt:lpstr>
      <vt:lpstr>Recap</vt:lpstr>
      <vt:lpstr>Recap</vt:lpstr>
      <vt:lpstr>Recap</vt:lpstr>
      <vt:lpstr>Recap</vt:lpstr>
      <vt:lpstr>Recap</vt:lpstr>
      <vt:lpstr>Recap</vt:lpstr>
      <vt:lpstr>Recap</vt:lpstr>
      <vt:lpstr>Recap</vt:lpstr>
      <vt:lpstr>Question 1</vt:lpstr>
      <vt:lpstr>Question 2</vt:lpstr>
      <vt:lpstr>Question 2</vt:lpstr>
      <vt:lpstr>Question 2</vt:lpstr>
      <vt:lpstr>Question 2</vt:lpstr>
      <vt:lpstr>Question 3</vt:lpstr>
      <vt:lpstr>Question 3</vt:lpstr>
      <vt:lpstr>Question 3</vt:lpstr>
      <vt:lpstr>Question 3</vt:lpstr>
      <vt:lpstr>Question 3</vt:lpstr>
      <vt:lpstr>Question 4</vt:lpstr>
      <vt:lpstr>Question 5</vt:lpstr>
      <vt:lpstr>Question 5</vt:lpstr>
      <vt:lpstr>Question 5</vt:lpstr>
      <vt:lpstr>End of Tutorial</vt:lpstr>
      <vt:lpstr>Extra Question 1</vt:lpstr>
      <vt:lpstr>Extra Question 1</vt:lpstr>
      <vt:lpstr>Extra Question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Nitya Lakshmanan</dc:creator>
  <cp:lastModifiedBy>Felix Halim</cp:lastModifiedBy>
  <cp:revision>147</cp:revision>
  <dcterms:created xsi:type="dcterms:W3CDTF">2017-08-26T05:30:28Z</dcterms:created>
  <dcterms:modified xsi:type="dcterms:W3CDTF">2021-10-18T03:36:44Z</dcterms:modified>
</cp:coreProperties>
</file>