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7" r:id="rId2"/>
    <p:sldId id="284" r:id="rId3"/>
    <p:sldId id="318" r:id="rId4"/>
    <p:sldId id="268" r:id="rId5"/>
    <p:sldId id="269" r:id="rId6"/>
    <p:sldId id="271" r:id="rId7"/>
    <p:sldId id="272" r:id="rId8"/>
    <p:sldId id="273" r:id="rId9"/>
    <p:sldId id="274" r:id="rId10"/>
    <p:sldId id="275" r:id="rId11"/>
    <p:sldId id="257" r:id="rId12"/>
    <p:sldId id="258" r:id="rId13"/>
    <p:sldId id="260" r:id="rId14"/>
    <p:sldId id="261" r:id="rId15"/>
    <p:sldId id="262" r:id="rId16"/>
    <p:sldId id="263" r:id="rId17"/>
    <p:sldId id="264" r:id="rId18"/>
    <p:sldId id="265" r:id="rId19"/>
    <p:sldId id="267" r:id="rId20"/>
    <p:sldId id="308" r:id="rId21"/>
    <p:sldId id="276" r:id="rId22"/>
    <p:sldId id="277" r:id="rId23"/>
    <p:sldId id="270" r:id="rId24"/>
    <p:sldId id="309" r:id="rId25"/>
    <p:sldId id="315" r:id="rId26"/>
    <p:sldId id="312" r:id="rId27"/>
    <p:sldId id="313" r:id="rId28"/>
    <p:sldId id="316" r:id="rId29"/>
    <p:sldId id="314"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1" autoAdjust="0"/>
    <p:restoredTop sz="74286"/>
  </p:normalViewPr>
  <p:slideViewPr>
    <p:cSldViewPr snapToGrid="0">
      <p:cViewPr varScale="1">
        <p:scale>
          <a:sx n="85" d="100"/>
          <a:sy n="85" d="100"/>
        </p:scale>
        <p:origin x="12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45DC1-708F-4628-B517-3137D504A99F}" type="datetimeFigureOut">
              <a:rPr lang="en-SG" smtClean="0"/>
              <a:t>29/10/2021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88634-4AC6-4C55-BEDC-ED0A73A9626C}" type="slidenum">
              <a:rPr lang="en-SG" smtClean="0"/>
              <a:t>‹#›</a:t>
            </a:fld>
            <a:endParaRPr lang="en-SG"/>
          </a:p>
        </p:txBody>
      </p:sp>
    </p:spTree>
    <p:extLst>
      <p:ext uri="{BB962C8B-B14F-4D97-AF65-F5344CB8AC3E}">
        <p14:creationId xmlns:p14="http://schemas.microsoft.com/office/powerpoint/2010/main" val="41660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a:t>
            </a:fld>
            <a:endParaRPr lang="en-SG"/>
          </a:p>
        </p:txBody>
      </p:sp>
    </p:spTree>
    <p:extLst>
      <p:ext uri="{BB962C8B-B14F-4D97-AF65-F5344CB8AC3E}">
        <p14:creationId xmlns:p14="http://schemas.microsoft.com/office/powerpoint/2010/main" val="213280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10</a:t>
            </a:fld>
            <a:endParaRPr lang="en-SG"/>
          </a:p>
        </p:txBody>
      </p:sp>
    </p:spTree>
    <p:extLst>
      <p:ext uri="{BB962C8B-B14F-4D97-AF65-F5344CB8AC3E}">
        <p14:creationId xmlns:p14="http://schemas.microsoft.com/office/powerpoint/2010/main" val="1524177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8388634-4AC6-4C55-BEDC-ED0A73A9626C}" type="slidenum">
              <a:rPr lang="en-SG" smtClean="0"/>
              <a:t>11</a:t>
            </a:fld>
            <a:endParaRPr lang="en-SG"/>
          </a:p>
        </p:txBody>
      </p:sp>
    </p:spTree>
    <p:extLst>
      <p:ext uri="{BB962C8B-B14F-4D97-AF65-F5344CB8AC3E}">
        <p14:creationId xmlns:p14="http://schemas.microsoft.com/office/powerpoint/2010/main" val="209761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12</a:t>
            </a:fld>
            <a:endParaRPr lang="en-SG"/>
          </a:p>
        </p:txBody>
      </p:sp>
    </p:spTree>
    <p:extLst>
      <p:ext uri="{BB962C8B-B14F-4D97-AF65-F5344CB8AC3E}">
        <p14:creationId xmlns:p14="http://schemas.microsoft.com/office/powerpoint/2010/main" val="327554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13</a:t>
            </a:fld>
            <a:endParaRPr lang="en-SG"/>
          </a:p>
        </p:txBody>
      </p:sp>
    </p:spTree>
    <p:extLst>
      <p:ext uri="{BB962C8B-B14F-4D97-AF65-F5344CB8AC3E}">
        <p14:creationId xmlns:p14="http://schemas.microsoft.com/office/powerpoint/2010/main" val="690663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15</a:t>
            </a:fld>
            <a:endParaRPr lang="en-SG"/>
          </a:p>
        </p:txBody>
      </p:sp>
    </p:spTree>
    <p:extLst>
      <p:ext uri="{BB962C8B-B14F-4D97-AF65-F5344CB8AC3E}">
        <p14:creationId xmlns:p14="http://schemas.microsoft.com/office/powerpoint/2010/main" val="1487311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16</a:t>
            </a:fld>
            <a:endParaRPr lang="en-SG"/>
          </a:p>
        </p:txBody>
      </p:sp>
    </p:spTree>
    <p:extLst>
      <p:ext uri="{BB962C8B-B14F-4D97-AF65-F5344CB8AC3E}">
        <p14:creationId xmlns:p14="http://schemas.microsoft.com/office/powerpoint/2010/main" val="37031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18</a:t>
            </a:fld>
            <a:endParaRPr lang="en-SG"/>
          </a:p>
        </p:txBody>
      </p:sp>
    </p:spTree>
    <p:extLst>
      <p:ext uri="{BB962C8B-B14F-4D97-AF65-F5344CB8AC3E}">
        <p14:creationId xmlns:p14="http://schemas.microsoft.com/office/powerpoint/2010/main" val="41749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19</a:t>
            </a:fld>
            <a:endParaRPr lang="en-SG"/>
          </a:p>
        </p:txBody>
      </p:sp>
    </p:spTree>
    <p:extLst>
      <p:ext uri="{BB962C8B-B14F-4D97-AF65-F5344CB8AC3E}">
        <p14:creationId xmlns:p14="http://schemas.microsoft.com/office/powerpoint/2010/main" val="1065489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25</a:t>
            </a:fld>
            <a:endParaRPr lang="en-SG"/>
          </a:p>
        </p:txBody>
      </p:sp>
    </p:spTree>
    <p:extLst>
      <p:ext uri="{BB962C8B-B14F-4D97-AF65-F5344CB8AC3E}">
        <p14:creationId xmlns:p14="http://schemas.microsoft.com/office/powerpoint/2010/main" val="390352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26</a:t>
            </a:fld>
            <a:endParaRPr lang="en-SG"/>
          </a:p>
        </p:txBody>
      </p:sp>
    </p:spTree>
    <p:extLst>
      <p:ext uri="{BB962C8B-B14F-4D97-AF65-F5344CB8AC3E}">
        <p14:creationId xmlns:p14="http://schemas.microsoft.com/office/powerpoint/2010/main" val="395760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2</a:t>
            </a:fld>
            <a:endParaRPr lang="en-SG"/>
          </a:p>
        </p:txBody>
      </p:sp>
    </p:spTree>
    <p:extLst>
      <p:ext uri="{BB962C8B-B14F-4D97-AF65-F5344CB8AC3E}">
        <p14:creationId xmlns:p14="http://schemas.microsoft.com/office/powerpoint/2010/main" val="5240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27</a:t>
            </a:fld>
            <a:endParaRPr lang="en-SG"/>
          </a:p>
        </p:txBody>
      </p:sp>
    </p:spTree>
    <p:extLst>
      <p:ext uri="{BB962C8B-B14F-4D97-AF65-F5344CB8AC3E}">
        <p14:creationId xmlns:p14="http://schemas.microsoft.com/office/powerpoint/2010/main" val="3907623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28</a:t>
            </a:fld>
            <a:endParaRPr lang="en-SG"/>
          </a:p>
        </p:txBody>
      </p:sp>
    </p:spTree>
    <p:extLst>
      <p:ext uri="{BB962C8B-B14F-4D97-AF65-F5344CB8AC3E}">
        <p14:creationId xmlns:p14="http://schemas.microsoft.com/office/powerpoint/2010/main" val="31546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8388634-4AC6-4C55-BEDC-ED0A73A9626C}" type="slidenum">
              <a:rPr lang="en-SG" smtClean="0"/>
              <a:t>30</a:t>
            </a:fld>
            <a:endParaRPr lang="en-SG"/>
          </a:p>
        </p:txBody>
      </p:sp>
    </p:spTree>
    <p:extLst>
      <p:ext uri="{BB962C8B-B14F-4D97-AF65-F5344CB8AC3E}">
        <p14:creationId xmlns:p14="http://schemas.microsoft.com/office/powerpoint/2010/main" val="64992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3</a:t>
            </a:fld>
            <a:endParaRPr lang="en-SG"/>
          </a:p>
        </p:txBody>
      </p:sp>
    </p:spTree>
    <p:extLst>
      <p:ext uri="{BB962C8B-B14F-4D97-AF65-F5344CB8AC3E}">
        <p14:creationId xmlns:p14="http://schemas.microsoft.com/office/powerpoint/2010/main" val="239450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4</a:t>
            </a:fld>
            <a:endParaRPr lang="en-SG"/>
          </a:p>
        </p:txBody>
      </p:sp>
    </p:spTree>
    <p:extLst>
      <p:ext uri="{BB962C8B-B14F-4D97-AF65-F5344CB8AC3E}">
        <p14:creationId xmlns:p14="http://schemas.microsoft.com/office/powerpoint/2010/main" val="125695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5</a:t>
            </a:fld>
            <a:endParaRPr lang="en-SG"/>
          </a:p>
        </p:txBody>
      </p:sp>
    </p:spTree>
    <p:extLst>
      <p:ext uri="{BB962C8B-B14F-4D97-AF65-F5344CB8AC3E}">
        <p14:creationId xmlns:p14="http://schemas.microsoft.com/office/powerpoint/2010/main" val="179996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6</a:t>
            </a:fld>
            <a:endParaRPr lang="en-SG"/>
          </a:p>
        </p:txBody>
      </p:sp>
    </p:spTree>
    <p:extLst>
      <p:ext uri="{BB962C8B-B14F-4D97-AF65-F5344CB8AC3E}">
        <p14:creationId xmlns:p14="http://schemas.microsoft.com/office/powerpoint/2010/main" val="226586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7</a:t>
            </a:fld>
            <a:endParaRPr lang="en-SG"/>
          </a:p>
        </p:txBody>
      </p:sp>
    </p:spTree>
    <p:extLst>
      <p:ext uri="{BB962C8B-B14F-4D97-AF65-F5344CB8AC3E}">
        <p14:creationId xmlns:p14="http://schemas.microsoft.com/office/powerpoint/2010/main" val="243152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8</a:t>
            </a:fld>
            <a:endParaRPr lang="en-SG"/>
          </a:p>
        </p:txBody>
      </p:sp>
    </p:spTree>
    <p:extLst>
      <p:ext uri="{BB962C8B-B14F-4D97-AF65-F5344CB8AC3E}">
        <p14:creationId xmlns:p14="http://schemas.microsoft.com/office/powerpoint/2010/main" val="4031103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88634-4AC6-4C55-BEDC-ED0A73A9626C}" type="slidenum">
              <a:rPr lang="en-SG" smtClean="0"/>
              <a:t>9</a:t>
            </a:fld>
            <a:endParaRPr lang="en-SG"/>
          </a:p>
        </p:txBody>
      </p:sp>
    </p:spTree>
    <p:extLst>
      <p:ext uri="{BB962C8B-B14F-4D97-AF65-F5344CB8AC3E}">
        <p14:creationId xmlns:p14="http://schemas.microsoft.com/office/powerpoint/2010/main" val="327541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6DDD-81A4-47D0-AB05-3CFD02593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696AC-C635-4F6A-9771-5444164D6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05439-3A52-47E7-BEC2-6B3D62E34B0D}"/>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A96F21C4-4C8A-44D2-8EB4-E3BF239C8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4E5D9-5EDA-49D3-9EE9-3F8992BB9945}"/>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90289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377E-0FA7-4B37-89DB-AFB602D748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82EA6-3F53-4962-A4B0-91368C8139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B56A3-0B0A-4426-B8EB-1BFCC4D0DE81}"/>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7FBBB1A5-C662-4155-B547-6F0A4874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466BB-A433-4EC1-9ACB-02D625D69267}"/>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59534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06531-7145-42BB-BF63-408A230C4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D947FE-AFFD-4EC2-BAE3-E892E2AD39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B34CE-A69D-4272-83A6-DF7E2958A68D}"/>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025B3740-C578-44A1-81EC-96DEBC33E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EC8EA-0CA7-4E28-AE10-24A882BC1B8A}"/>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289425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F57D-3B64-4F14-9347-71ABEDCDC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C36A6-F75E-40EB-B536-0206F5E2D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8F53A-760A-4A8B-8711-415598A37604}"/>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F500397F-B3E1-463D-9205-ECD162DFB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3CD7E-5D9F-49B3-8197-167F4BADEC43}"/>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79584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BF80-04B1-4D48-AF13-333DBA089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2A387-0F9C-4960-8EE4-F02C5068F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207AB5-5823-477A-A39C-2739871ACAF3}"/>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BA2F5A5C-21A5-4BCD-A63B-216E2674C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F6D10-BAD0-4D75-B5C7-42A6773BE1DB}"/>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94272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D0D4-A55C-4517-9ED1-8368CD61E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3B9C-63E9-4DFA-A671-3C6B7C2189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B51741-7EAE-4FCA-9DAB-77137A338E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6539A-7408-4F5B-B6A0-4BBE2C3AF977}"/>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6" name="Footer Placeholder 5">
            <a:extLst>
              <a:ext uri="{FF2B5EF4-FFF2-40B4-BE49-F238E27FC236}">
                <a16:creationId xmlns:a16="http://schemas.microsoft.com/office/drawing/2014/main" id="{8583DA32-D8E8-42BD-9281-5E3968526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277FC-1803-41C5-A8A8-E6C31E950846}"/>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423801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649C-E5C1-4E11-B99C-A11BF58B33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2949C-E0C5-46EA-B39E-BB17B3370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9E570D-8C4D-4E73-AD66-D9CC8AC42F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1DF9E-5377-4007-88CE-D23B03CCA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2D3C5-EF11-41A4-BA33-A075FBFFA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7B2E7-04C9-4CCB-A3CD-CBF33C177558}"/>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8" name="Footer Placeholder 7">
            <a:extLst>
              <a:ext uri="{FF2B5EF4-FFF2-40B4-BE49-F238E27FC236}">
                <a16:creationId xmlns:a16="http://schemas.microsoft.com/office/drawing/2014/main" id="{B08465D0-B246-4E0E-98AB-7836DEB79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55846A-7674-41AC-BDC6-7A33FE204FD2}"/>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421076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89FF-1C7C-4124-851A-124F93842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FA454-D6A7-4A4C-AD27-0298DFB7D54F}"/>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4" name="Footer Placeholder 3">
            <a:extLst>
              <a:ext uri="{FF2B5EF4-FFF2-40B4-BE49-F238E27FC236}">
                <a16:creationId xmlns:a16="http://schemas.microsoft.com/office/drawing/2014/main" id="{B8F6B6CA-E1C8-4396-8558-66EB73037D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6821A5-8278-4B12-B998-EDD0FDDE6BD8}"/>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127473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3BF37-D99D-4242-B23A-721A25773077}"/>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3" name="Footer Placeholder 2">
            <a:extLst>
              <a:ext uri="{FF2B5EF4-FFF2-40B4-BE49-F238E27FC236}">
                <a16:creationId xmlns:a16="http://schemas.microsoft.com/office/drawing/2014/main" id="{AC509DA0-9827-4860-9B79-C186FA78F6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5AB6FC-1D3F-4450-B7C2-FD96D83AA994}"/>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92482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B54F-860D-4340-BC07-A5BF31C47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A80A36-CF1E-4C10-A53F-AC5E1C517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89BF7-7186-41A4-B4FF-2A663A848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3E06E-6159-4CBD-B610-0A0BF8AB9596}"/>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6" name="Footer Placeholder 5">
            <a:extLst>
              <a:ext uri="{FF2B5EF4-FFF2-40B4-BE49-F238E27FC236}">
                <a16:creationId xmlns:a16="http://schemas.microsoft.com/office/drawing/2014/main" id="{AFF1429D-265E-4B13-AFA3-655101813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16FA3-DA11-429A-A92F-3EF38260F7FF}"/>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139586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74F6-B170-4311-B6E6-BD5872D0D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BE37B-A54D-4A8A-90B4-91DD1D1B7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883191-2B40-4B84-99BB-0575A8F35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68138E-7331-4F00-AE7B-A7E8F884E666}"/>
              </a:ext>
            </a:extLst>
          </p:cNvPr>
          <p:cNvSpPr>
            <a:spLocks noGrp="1"/>
          </p:cNvSpPr>
          <p:nvPr>
            <p:ph type="dt" sz="half" idx="10"/>
          </p:nvPr>
        </p:nvSpPr>
        <p:spPr/>
        <p:txBody>
          <a:bodyPr/>
          <a:lstStyle/>
          <a:p>
            <a:fld id="{E97B9324-BADB-4B77-AA22-59CE1BFCC404}" type="datetimeFigureOut">
              <a:rPr lang="en-US" smtClean="0"/>
              <a:t>10/29/2021</a:t>
            </a:fld>
            <a:endParaRPr lang="en-US"/>
          </a:p>
        </p:txBody>
      </p:sp>
      <p:sp>
        <p:nvSpPr>
          <p:cNvPr id="6" name="Footer Placeholder 5">
            <a:extLst>
              <a:ext uri="{FF2B5EF4-FFF2-40B4-BE49-F238E27FC236}">
                <a16:creationId xmlns:a16="http://schemas.microsoft.com/office/drawing/2014/main" id="{ECC77A39-A8B4-48EA-A424-A5D2B6CD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9F88F-567D-4705-93CA-C41F4F5D310D}"/>
              </a:ext>
            </a:extLst>
          </p:cNvPr>
          <p:cNvSpPr>
            <a:spLocks noGrp="1"/>
          </p:cNvSpPr>
          <p:nvPr>
            <p:ph type="sldNum" sz="quarter" idx="12"/>
          </p:nvPr>
        </p:nvSpPr>
        <p:spPr/>
        <p:txBody>
          <a:bodyPr/>
          <a:lstStyle/>
          <a:p>
            <a:fld id="{E65D62EF-38FC-47CE-9982-1EA05DDB686A}" type="slidenum">
              <a:rPr lang="en-US" smtClean="0"/>
              <a:t>‹#›</a:t>
            </a:fld>
            <a:endParaRPr lang="en-US"/>
          </a:p>
        </p:txBody>
      </p:sp>
    </p:spTree>
    <p:extLst>
      <p:ext uri="{BB962C8B-B14F-4D97-AF65-F5344CB8AC3E}">
        <p14:creationId xmlns:p14="http://schemas.microsoft.com/office/powerpoint/2010/main" val="361711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24FA4-6F61-4789-899D-6962B2E92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8B3B5A-9957-496F-8C4F-ECAFE49F2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5C9E4-D6F9-4183-9F77-999339BC5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B9324-BADB-4B77-AA22-59CE1BFCC404}" type="datetimeFigureOut">
              <a:rPr lang="en-US" smtClean="0"/>
              <a:t>10/29/2021</a:t>
            </a:fld>
            <a:endParaRPr lang="en-US"/>
          </a:p>
        </p:txBody>
      </p:sp>
      <p:sp>
        <p:nvSpPr>
          <p:cNvPr id="5" name="Footer Placeholder 4">
            <a:extLst>
              <a:ext uri="{FF2B5EF4-FFF2-40B4-BE49-F238E27FC236}">
                <a16:creationId xmlns:a16="http://schemas.microsoft.com/office/drawing/2014/main" id="{6D705CE2-8397-4EB2-BA22-5C2CF522F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9AF5BF-84B6-488F-9451-D30486C49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D62EF-38FC-47CE-9982-1EA05DDB686A}" type="slidenum">
              <a:rPr lang="en-US" smtClean="0"/>
              <a:t>‹#›</a:t>
            </a:fld>
            <a:endParaRPr lang="en-US"/>
          </a:p>
        </p:txBody>
      </p:sp>
    </p:spTree>
    <p:extLst>
      <p:ext uri="{BB962C8B-B14F-4D97-AF65-F5344CB8AC3E}">
        <p14:creationId xmlns:p14="http://schemas.microsoft.com/office/powerpoint/2010/main" val="3294050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0CF0-6CC0-4F1D-B2BE-08030BAF45A9}"/>
              </a:ext>
            </a:extLst>
          </p:cNvPr>
          <p:cNvSpPr>
            <a:spLocks noGrp="1"/>
          </p:cNvSpPr>
          <p:nvPr>
            <p:ph type="ctrTitle"/>
          </p:nvPr>
        </p:nvSpPr>
        <p:spPr>
          <a:xfrm>
            <a:off x="1524000" y="2235200"/>
            <a:ext cx="9144000" cy="2387600"/>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Computer Networks</a:t>
            </a:r>
            <a:br>
              <a:rPr lang="en-US" sz="6000" dirty="0"/>
            </a:br>
            <a:br>
              <a:rPr lang="en-US" sz="6000" dirty="0"/>
            </a:br>
            <a:r>
              <a:rPr lang="en-US" sz="6000" dirty="0"/>
              <a:t>Tutorial 8</a:t>
            </a:r>
          </a:p>
        </p:txBody>
      </p:sp>
    </p:spTree>
    <p:extLst>
      <p:ext uri="{BB962C8B-B14F-4D97-AF65-F5344CB8AC3E}">
        <p14:creationId xmlns:p14="http://schemas.microsoft.com/office/powerpoint/2010/main" val="24643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Switches</a:t>
            </a:r>
          </a:p>
          <a:p>
            <a:r>
              <a:rPr lang="en-SG" dirty="0"/>
              <a:t>Table is filled up as hosts communicate</a:t>
            </a:r>
          </a:p>
          <a:p>
            <a:r>
              <a:rPr lang="en-SG" dirty="0"/>
              <a:t>E.g. A sends frame to B:</a:t>
            </a:r>
          </a:p>
          <a:p>
            <a:pPr lvl="1"/>
            <a:r>
              <a:rPr lang="en-SG" dirty="0"/>
              <a:t>When switch receives frame from A, fill in table with A’s MAC address and interface</a:t>
            </a:r>
          </a:p>
          <a:p>
            <a:pPr lvl="1"/>
            <a:r>
              <a:rPr lang="en-SG" dirty="0"/>
              <a:t>If B’s MAC address is found in table, forward frame directly to B’s interface</a:t>
            </a:r>
          </a:p>
          <a:p>
            <a:pPr lvl="1"/>
            <a:r>
              <a:rPr lang="en-SG" dirty="0"/>
              <a:t>If not found, broadcast to all outgoing links.</a:t>
            </a:r>
          </a:p>
        </p:txBody>
      </p:sp>
    </p:spTree>
    <p:extLst>
      <p:ext uri="{BB962C8B-B14F-4D97-AF65-F5344CB8AC3E}">
        <p14:creationId xmlns:p14="http://schemas.microsoft.com/office/powerpoint/2010/main" val="208378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1 </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normAutofit/>
          </a:bodyPr>
          <a:lstStyle/>
          <a:p>
            <a:pPr marL="0" indent="0">
              <a:buNone/>
            </a:pPr>
            <a:r>
              <a:rPr lang="en-US" dirty="0"/>
              <a:t>In CSMA/CD, after the fifth collision, what is the probability that a node chooses 𝐾=4? The result 𝐾=4 corresponds to a delay of how many microseconds on a 10 </a:t>
            </a:r>
            <a:r>
              <a:rPr lang="en-US" dirty="0" err="1"/>
              <a:t>Mbps</a:t>
            </a:r>
            <a:r>
              <a:rPr lang="en-US" dirty="0"/>
              <a:t> Ethernet? </a:t>
            </a:r>
          </a:p>
          <a:p>
            <a:r>
              <a:rPr lang="en-US" dirty="0"/>
              <a:t>Hint: After aborting, NIC enters binary back-off: after 𝑚𝑡h collision, NIC chooses 𝐾 at random from {0, 1, 2, …, 2</a:t>
            </a:r>
            <a:r>
              <a:rPr lang="en-US" baseline="30000" dirty="0"/>
              <a:t>𝑚</a:t>
            </a:r>
            <a:r>
              <a:rPr lang="en-US" dirty="0"/>
              <a:t>-1}. </a:t>
            </a:r>
          </a:p>
          <a:p>
            <a:r>
              <a:rPr lang="en-US" dirty="0"/>
              <a:t>NIC waits 𝐾*512 bit times</a:t>
            </a:r>
          </a:p>
          <a:p>
            <a:pPr marL="0" indent="0">
              <a:buNone/>
            </a:pPr>
            <a:r>
              <a:rPr lang="en-US" b="1" dirty="0">
                <a:solidFill>
                  <a:srgbClr val="FF0000"/>
                </a:solidFill>
              </a:rPr>
              <a:t>After 5th collision, NIC will choose </a:t>
            </a:r>
            <a:r>
              <a:rPr lang="en-US" dirty="0">
                <a:solidFill>
                  <a:srgbClr val="FF0000"/>
                </a:solidFill>
              </a:rPr>
              <a:t>𝑲 </a:t>
            </a:r>
            <a:r>
              <a:rPr lang="en-US" b="1" dirty="0">
                <a:solidFill>
                  <a:srgbClr val="FF0000"/>
                </a:solidFill>
              </a:rPr>
              <a:t>at random from {0, 1, 2, …, 2</a:t>
            </a:r>
            <a:r>
              <a:rPr lang="en-US" b="1" baseline="30000" dirty="0">
                <a:solidFill>
                  <a:srgbClr val="FF0000"/>
                </a:solidFill>
              </a:rPr>
              <a:t>5</a:t>
            </a:r>
            <a:r>
              <a:rPr lang="en-US" b="1" dirty="0">
                <a:solidFill>
                  <a:srgbClr val="FF0000"/>
                </a:solidFill>
              </a:rPr>
              <a:t>-1}. The chance to choose </a:t>
            </a:r>
            <a:r>
              <a:rPr lang="en-US" dirty="0">
                <a:solidFill>
                  <a:srgbClr val="FF0000"/>
                </a:solidFill>
              </a:rPr>
              <a:t>𝑲=𝟒 </a:t>
            </a:r>
            <a:r>
              <a:rPr lang="en-US" b="1" dirty="0">
                <a:solidFill>
                  <a:srgbClr val="FF0000"/>
                </a:solidFill>
              </a:rPr>
              <a:t>is 1/32. </a:t>
            </a:r>
            <a:endParaRPr lang="en-US" dirty="0">
              <a:solidFill>
                <a:srgbClr val="FF0000"/>
              </a:solidFill>
            </a:endParaRPr>
          </a:p>
          <a:p>
            <a:pPr marL="0" indent="0">
              <a:buNone/>
            </a:pPr>
            <a:r>
              <a:rPr lang="en-US" b="1" dirty="0">
                <a:solidFill>
                  <a:srgbClr val="FF0000"/>
                </a:solidFill>
              </a:rPr>
              <a:t>NIC will wait for (4 * 512) / 10</a:t>
            </a:r>
            <a:r>
              <a:rPr lang="en-US" b="1" baseline="30000" dirty="0">
                <a:solidFill>
                  <a:srgbClr val="FF0000"/>
                </a:solidFill>
              </a:rPr>
              <a:t>7</a:t>
            </a:r>
            <a:r>
              <a:rPr lang="en-US" b="1" dirty="0">
                <a:solidFill>
                  <a:srgbClr val="FF0000"/>
                </a:solidFill>
              </a:rPr>
              <a:t> = 204.8 microseconds. </a:t>
            </a:r>
            <a:endParaRPr lang="en-US" dirty="0">
              <a:solidFill>
                <a:srgbClr val="FF0000"/>
              </a:solidFill>
            </a:endParaRPr>
          </a:p>
        </p:txBody>
      </p:sp>
    </p:spTree>
    <p:extLst>
      <p:ext uri="{BB962C8B-B14F-4D97-AF65-F5344CB8AC3E}">
        <p14:creationId xmlns:p14="http://schemas.microsoft.com/office/powerpoint/2010/main" val="145646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a:xfrm>
            <a:off x="838200" y="365125"/>
            <a:ext cx="10515600" cy="464869"/>
          </a:xfrm>
        </p:spPr>
        <p:txBody>
          <a:bodyPr>
            <a:normAutofit fontScale="90000"/>
          </a:bodyPr>
          <a:lstStyle/>
          <a:p>
            <a:r>
              <a:rPr lang="en-US" dirty="0"/>
              <a:t>Question 2</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928468"/>
            <a:ext cx="10515600" cy="5248495"/>
          </a:xfrm>
        </p:spPr>
        <p:txBody>
          <a:bodyPr>
            <a:normAutofit lnSpcReduction="10000"/>
          </a:bodyPr>
          <a:lstStyle/>
          <a:p>
            <a:pPr marL="0" indent="0">
              <a:buNone/>
            </a:pPr>
            <a:r>
              <a:rPr lang="en-US" dirty="0"/>
              <a:t>Let’s consider the operation of a learning switch in the context of a network in which 4 nodes, labeled 𝐴 through 𝐷, are star connected into an Ethernet switch (refer to the diagram on Lecture 9 notes page 35). </a:t>
            </a:r>
          </a:p>
          <a:p>
            <a:pPr marL="0" indent="0">
              <a:buNone/>
            </a:pPr>
            <a:r>
              <a:rPr lang="en-US" dirty="0"/>
              <a:t>Suppose that the following events happened in sequence, </a:t>
            </a:r>
          </a:p>
          <a:p>
            <a:pPr marL="0" indent="0">
              <a:buNone/>
            </a:pPr>
            <a:r>
              <a:rPr lang="en-US" dirty="0" err="1"/>
              <a:t>i</a:t>
            </a:r>
            <a:r>
              <a:rPr lang="en-US" dirty="0"/>
              <a:t>. 𝐵 sends a frame to 𝐷 </a:t>
            </a:r>
          </a:p>
          <a:p>
            <a:pPr marL="0" indent="0">
              <a:buNone/>
            </a:pPr>
            <a:r>
              <a:rPr lang="en-US" dirty="0"/>
              <a:t>ii. 𝐷 replies with a frame to 𝐵 </a:t>
            </a:r>
          </a:p>
          <a:p>
            <a:pPr marL="0" indent="0">
              <a:buNone/>
            </a:pPr>
            <a:r>
              <a:rPr lang="en-US" dirty="0"/>
              <a:t>iii. 𝐷 sends a frame to 𝐴 </a:t>
            </a:r>
          </a:p>
          <a:p>
            <a:pPr marL="0" indent="0">
              <a:buNone/>
            </a:pPr>
            <a:endParaRPr lang="en-US" dirty="0"/>
          </a:p>
          <a:p>
            <a:pPr marL="0" indent="0">
              <a:buNone/>
            </a:pPr>
            <a:r>
              <a:rPr lang="en-US" dirty="0"/>
              <a:t>The switch table is initially empty. Show the state of the switch table after each of the above events (ignore TTL field). For each event, identify the link(s) on which the transmitted frame will be forwarded, and briefly justify your answers. </a:t>
            </a:r>
          </a:p>
        </p:txBody>
      </p:sp>
      <p:pic>
        <p:nvPicPr>
          <p:cNvPr id="4" name="Content Placeholder 4">
            <a:extLst>
              <a:ext uri="{FF2B5EF4-FFF2-40B4-BE49-F238E27FC236}">
                <a16:creationId xmlns:a16="http://schemas.microsoft.com/office/drawing/2014/main" id="{96C7AC06-79DB-4EE3-AC37-7F8BBC6FDCE6}"/>
              </a:ext>
            </a:extLst>
          </p:cNvPr>
          <p:cNvPicPr>
            <a:picLocks noChangeAspect="1"/>
          </p:cNvPicPr>
          <p:nvPr/>
        </p:nvPicPr>
        <p:blipFill>
          <a:blip r:embed="rId3"/>
          <a:stretch>
            <a:fillRect/>
          </a:stretch>
        </p:blipFill>
        <p:spPr>
          <a:xfrm>
            <a:off x="7901163" y="2496523"/>
            <a:ext cx="2171565" cy="1864954"/>
          </a:xfrm>
          <a:prstGeom prst="rect">
            <a:avLst/>
          </a:prstGeom>
        </p:spPr>
      </p:pic>
    </p:spTree>
    <p:extLst>
      <p:ext uri="{BB962C8B-B14F-4D97-AF65-F5344CB8AC3E}">
        <p14:creationId xmlns:p14="http://schemas.microsoft.com/office/powerpoint/2010/main" val="79730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lstStyle/>
          <a:p>
            <a:r>
              <a:rPr lang="en-US" dirty="0"/>
              <a:t>1st: initially broadcast to all links other than 4</a:t>
            </a:r>
          </a:p>
          <a:p>
            <a:r>
              <a:rPr lang="en-US" dirty="0"/>
              <a:t>2nd: send directly to 4 since switch knows B is 4, switch learns D</a:t>
            </a:r>
          </a:p>
          <a:p>
            <a:r>
              <a:rPr lang="en-US" dirty="0"/>
              <a:t>3rd: send to all other than 3 from which it received - broadcast</a:t>
            </a:r>
          </a:p>
          <a:p>
            <a:endParaRPr lang="en-US" dirty="0"/>
          </a:p>
        </p:txBody>
      </p:sp>
      <p:pic>
        <p:nvPicPr>
          <p:cNvPr id="4" name="Picture 3">
            <a:extLst>
              <a:ext uri="{FF2B5EF4-FFF2-40B4-BE49-F238E27FC236}">
                <a16:creationId xmlns:a16="http://schemas.microsoft.com/office/drawing/2014/main" id="{4694CD12-9A50-4A2E-A88D-B4884629B560}"/>
              </a:ext>
            </a:extLst>
          </p:cNvPr>
          <p:cNvPicPr>
            <a:picLocks noChangeAspect="1"/>
          </p:cNvPicPr>
          <p:nvPr/>
        </p:nvPicPr>
        <p:blipFill>
          <a:blip r:embed="rId3"/>
          <a:stretch>
            <a:fillRect/>
          </a:stretch>
        </p:blipFill>
        <p:spPr>
          <a:xfrm>
            <a:off x="978107" y="3387602"/>
            <a:ext cx="10235786" cy="2701437"/>
          </a:xfrm>
          <a:prstGeom prst="rect">
            <a:avLst/>
          </a:prstGeom>
        </p:spPr>
      </p:pic>
      <p:pic>
        <p:nvPicPr>
          <p:cNvPr id="5" name="Content Placeholder 4">
            <a:extLst>
              <a:ext uri="{FF2B5EF4-FFF2-40B4-BE49-F238E27FC236}">
                <a16:creationId xmlns:a16="http://schemas.microsoft.com/office/drawing/2014/main" id="{21DF8CD4-378E-427C-BCDF-BB17BAF9DD42}"/>
              </a:ext>
            </a:extLst>
          </p:cNvPr>
          <p:cNvPicPr>
            <a:picLocks noChangeAspect="1"/>
          </p:cNvPicPr>
          <p:nvPr/>
        </p:nvPicPr>
        <p:blipFill>
          <a:blip r:embed="rId4"/>
          <a:stretch>
            <a:fillRect/>
          </a:stretch>
        </p:blipFill>
        <p:spPr>
          <a:xfrm>
            <a:off x="9327243" y="449039"/>
            <a:ext cx="2171564" cy="1864954"/>
          </a:xfrm>
          <a:prstGeom prst="rect">
            <a:avLst/>
          </a:prstGeom>
        </p:spPr>
      </p:pic>
    </p:spTree>
    <p:extLst>
      <p:ext uri="{BB962C8B-B14F-4D97-AF65-F5344CB8AC3E}">
        <p14:creationId xmlns:p14="http://schemas.microsoft.com/office/powerpoint/2010/main" val="126805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lstStyle/>
          <a:p>
            <a:pPr marL="0" indent="0">
              <a:buNone/>
            </a:pPr>
            <a:r>
              <a:rPr lang="en-US" dirty="0"/>
              <a:t>Refer to the diagram on Lecture 9 notes page 14. Suppose nodes 𝐴, 𝐵 and 𝑅 are star connected into a switch 𝑆. 𝐴, 𝐵 and 𝑅 are aware of the IP addresses of each other. </a:t>
            </a:r>
          </a:p>
          <a:p>
            <a:pPr marL="0" indent="0">
              <a:buNone/>
            </a:pPr>
            <a:endParaRPr lang="en-US" dirty="0"/>
          </a:p>
        </p:txBody>
      </p:sp>
      <p:pic>
        <p:nvPicPr>
          <p:cNvPr id="4" name="Picture 3">
            <a:extLst>
              <a:ext uri="{FF2B5EF4-FFF2-40B4-BE49-F238E27FC236}">
                <a16:creationId xmlns:a16="http://schemas.microsoft.com/office/drawing/2014/main" id="{74962B89-774A-4EDE-AFF9-EB3582053923}"/>
              </a:ext>
            </a:extLst>
          </p:cNvPr>
          <p:cNvPicPr>
            <a:picLocks noChangeAspect="1"/>
          </p:cNvPicPr>
          <p:nvPr/>
        </p:nvPicPr>
        <p:blipFill>
          <a:blip r:embed="rId2"/>
          <a:stretch>
            <a:fillRect/>
          </a:stretch>
        </p:blipFill>
        <p:spPr>
          <a:xfrm>
            <a:off x="838200" y="3107566"/>
            <a:ext cx="10866120" cy="2955609"/>
          </a:xfrm>
          <a:prstGeom prst="rect">
            <a:avLst/>
          </a:prstGeom>
        </p:spPr>
      </p:pic>
    </p:spTree>
    <p:extLst>
      <p:ext uri="{BB962C8B-B14F-4D97-AF65-F5344CB8AC3E}">
        <p14:creationId xmlns:p14="http://schemas.microsoft.com/office/powerpoint/2010/main" val="180067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normAutofit lnSpcReduction="10000"/>
          </a:bodyPr>
          <a:lstStyle/>
          <a:p>
            <a:pPr marL="0" indent="0">
              <a:buNone/>
            </a:pPr>
            <a:r>
              <a:rPr lang="en-US" dirty="0"/>
              <a:t>a) Consider sending an IP datagram from Host 𝐴 to Host 𝐵. Suppose </a:t>
            </a:r>
            <a:r>
              <a:rPr lang="en-US" dirty="0">
                <a:highlight>
                  <a:srgbClr val="FFFF00"/>
                </a:highlight>
              </a:rPr>
              <a:t>all of the ARP tables and switch table are up to date</a:t>
            </a:r>
            <a:r>
              <a:rPr lang="en-US" dirty="0"/>
              <a:t>. Enumerate all the steps the host and switch take to move the packet from 𝐴 to 𝐵.</a:t>
            </a:r>
          </a:p>
          <a:p>
            <a:endParaRPr lang="en-US" dirty="0">
              <a:solidFill>
                <a:srgbClr val="FF0000"/>
              </a:solidFill>
            </a:endParaRPr>
          </a:p>
          <a:p>
            <a:pPr marL="0" indent="0">
              <a:buNone/>
            </a:pPr>
            <a:r>
              <a:rPr lang="en-US" b="1" dirty="0">
                <a:solidFill>
                  <a:srgbClr val="FF0000"/>
                </a:solidFill>
              </a:rPr>
              <a:t>1) </a:t>
            </a:r>
            <a:r>
              <a:rPr lang="en-US" dirty="0">
                <a:solidFill>
                  <a:srgbClr val="FF0000"/>
                </a:solidFill>
              </a:rPr>
              <a:t>𝑨 </a:t>
            </a:r>
            <a:r>
              <a:rPr lang="en-US" b="1" dirty="0">
                <a:solidFill>
                  <a:srgbClr val="FF0000"/>
                </a:solidFill>
              </a:rPr>
              <a:t>creates a frame with destination MAC address CC-49-DE-D0-AB-7D (</a:t>
            </a:r>
            <a:r>
              <a:rPr lang="en-US" dirty="0">
                <a:solidFill>
                  <a:srgbClr val="FF0000"/>
                </a:solidFill>
              </a:rPr>
              <a:t>𝑩</a:t>
            </a:r>
            <a:r>
              <a:rPr lang="en-US" b="1" dirty="0">
                <a:solidFill>
                  <a:srgbClr val="FF0000"/>
                </a:solidFill>
              </a:rPr>
              <a:t>’s address is found in ARP table). </a:t>
            </a:r>
            <a:endParaRPr lang="en-US" dirty="0">
              <a:solidFill>
                <a:srgbClr val="FF0000"/>
              </a:solidFill>
            </a:endParaRPr>
          </a:p>
          <a:p>
            <a:pPr marL="0" indent="0">
              <a:buNone/>
            </a:pPr>
            <a:endParaRPr lang="en-US" b="1" dirty="0">
              <a:solidFill>
                <a:srgbClr val="FF0000"/>
              </a:solidFill>
            </a:endParaRPr>
          </a:p>
          <a:p>
            <a:pPr marL="0" indent="0">
              <a:buNone/>
            </a:pPr>
            <a:r>
              <a:rPr lang="en-US" b="1" dirty="0">
                <a:solidFill>
                  <a:srgbClr val="FF0000"/>
                </a:solidFill>
              </a:rPr>
              <a:t>2) This frame travels to switch </a:t>
            </a:r>
            <a:r>
              <a:rPr lang="en-US" dirty="0">
                <a:solidFill>
                  <a:srgbClr val="FF0000"/>
                </a:solidFill>
              </a:rPr>
              <a:t>𝑺 </a:t>
            </a:r>
            <a:r>
              <a:rPr lang="en-US" b="1" dirty="0">
                <a:solidFill>
                  <a:srgbClr val="FF0000"/>
                </a:solidFill>
              </a:rPr>
              <a:t>and is forwarded towards </a:t>
            </a:r>
            <a:r>
              <a:rPr lang="en-US" dirty="0">
                <a:solidFill>
                  <a:srgbClr val="FF0000"/>
                </a:solidFill>
              </a:rPr>
              <a:t>𝑩 </a:t>
            </a:r>
            <a:r>
              <a:rPr lang="en-US" b="1" dirty="0">
                <a:solidFill>
                  <a:srgbClr val="FF0000"/>
                </a:solidFill>
              </a:rPr>
              <a:t>(interface to </a:t>
            </a:r>
            <a:r>
              <a:rPr lang="en-US" dirty="0">
                <a:solidFill>
                  <a:srgbClr val="FF0000"/>
                </a:solidFill>
              </a:rPr>
              <a:t>𝑩 </a:t>
            </a:r>
            <a:r>
              <a:rPr lang="en-US" b="1" dirty="0">
                <a:solidFill>
                  <a:srgbClr val="FF0000"/>
                </a:solidFill>
              </a:rPr>
              <a:t>is found in switch table). </a:t>
            </a:r>
            <a:endParaRPr lang="en-US" dirty="0">
              <a:solidFill>
                <a:srgbClr val="FF0000"/>
              </a:solidFill>
            </a:endParaRPr>
          </a:p>
          <a:p>
            <a:pPr marL="0" indent="0">
              <a:buNone/>
            </a:pPr>
            <a:r>
              <a:rPr lang="en-US" dirty="0"/>
              <a:t> </a:t>
            </a:r>
          </a:p>
          <a:p>
            <a:endParaRPr lang="en-US" dirty="0"/>
          </a:p>
        </p:txBody>
      </p:sp>
      <p:pic>
        <p:nvPicPr>
          <p:cNvPr id="5" name="Picture 4">
            <a:extLst>
              <a:ext uri="{FF2B5EF4-FFF2-40B4-BE49-F238E27FC236}">
                <a16:creationId xmlns:a16="http://schemas.microsoft.com/office/drawing/2014/main" id="{627581D5-F717-414B-954B-8B5ADE407CC4}"/>
              </a:ext>
            </a:extLst>
          </p:cNvPr>
          <p:cNvPicPr>
            <a:picLocks noChangeAspect="1"/>
          </p:cNvPicPr>
          <p:nvPr/>
        </p:nvPicPr>
        <p:blipFill>
          <a:blip r:embed="rId3"/>
          <a:stretch>
            <a:fillRect/>
          </a:stretch>
        </p:blipFill>
        <p:spPr>
          <a:xfrm>
            <a:off x="5307563" y="256401"/>
            <a:ext cx="5521116" cy="1501756"/>
          </a:xfrm>
          <a:prstGeom prst="rect">
            <a:avLst/>
          </a:prstGeom>
        </p:spPr>
      </p:pic>
      <p:pic>
        <p:nvPicPr>
          <p:cNvPr id="6" name="Picture 5">
            <a:extLst>
              <a:ext uri="{FF2B5EF4-FFF2-40B4-BE49-F238E27FC236}">
                <a16:creationId xmlns:a16="http://schemas.microsoft.com/office/drawing/2014/main" id="{67E6ECE5-77E4-4E04-B253-C66E3437C97F}"/>
              </a:ext>
            </a:extLst>
          </p:cNvPr>
          <p:cNvPicPr>
            <a:picLocks noChangeAspect="1"/>
          </p:cNvPicPr>
          <p:nvPr/>
        </p:nvPicPr>
        <p:blipFill>
          <a:blip r:embed="rId3"/>
          <a:stretch>
            <a:fillRect/>
          </a:stretch>
        </p:blipFill>
        <p:spPr>
          <a:xfrm>
            <a:off x="5307563" y="188932"/>
            <a:ext cx="5521116" cy="1501756"/>
          </a:xfrm>
          <a:prstGeom prst="rect">
            <a:avLst/>
          </a:prstGeom>
        </p:spPr>
      </p:pic>
    </p:spTree>
    <p:extLst>
      <p:ext uri="{BB962C8B-B14F-4D97-AF65-F5344CB8AC3E}">
        <p14:creationId xmlns:p14="http://schemas.microsoft.com/office/powerpoint/2010/main" val="396620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normAutofit lnSpcReduction="10000"/>
          </a:bodyPr>
          <a:lstStyle/>
          <a:p>
            <a:pPr marL="0" indent="0">
              <a:buNone/>
            </a:pPr>
            <a:r>
              <a:rPr lang="en-US" dirty="0"/>
              <a:t>b)Repeat the problem in a), assuming that ARP table in the sending host is empty, but all other tables are up to date. </a:t>
            </a:r>
          </a:p>
          <a:p>
            <a:pPr marL="0" indent="0">
              <a:buNone/>
            </a:pPr>
            <a:r>
              <a:rPr lang="en-US" b="1" dirty="0">
                <a:solidFill>
                  <a:srgbClr val="FF0000"/>
                </a:solidFill>
              </a:rPr>
              <a:t>1) </a:t>
            </a:r>
            <a:r>
              <a:rPr lang="en-US" dirty="0">
                <a:solidFill>
                  <a:srgbClr val="FF0000"/>
                </a:solidFill>
              </a:rPr>
              <a:t>𝑨 </a:t>
            </a:r>
            <a:r>
              <a:rPr lang="en-US" b="1" dirty="0">
                <a:solidFill>
                  <a:srgbClr val="FF0000"/>
                </a:solidFill>
              </a:rPr>
              <a:t>broadcasts an ARP query packet, with destination MAC address FF-FF-FF-FF-FF-FF. </a:t>
            </a:r>
            <a:endParaRPr lang="en-US" dirty="0">
              <a:solidFill>
                <a:srgbClr val="FF0000"/>
              </a:solidFill>
            </a:endParaRPr>
          </a:p>
          <a:p>
            <a:pPr marL="0" indent="0">
              <a:buNone/>
            </a:pPr>
            <a:r>
              <a:rPr lang="en-US" b="1" dirty="0">
                <a:solidFill>
                  <a:srgbClr val="FF0000"/>
                </a:solidFill>
              </a:rPr>
              <a:t>2) Switch </a:t>
            </a:r>
            <a:r>
              <a:rPr lang="en-US" dirty="0">
                <a:solidFill>
                  <a:srgbClr val="FF0000"/>
                </a:solidFill>
              </a:rPr>
              <a:t>𝑺 </a:t>
            </a:r>
            <a:r>
              <a:rPr lang="en-US" b="1" dirty="0">
                <a:solidFill>
                  <a:srgbClr val="FF0000"/>
                </a:solidFill>
              </a:rPr>
              <a:t>forwards this ARP query packet to both </a:t>
            </a:r>
            <a:r>
              <a:rPr lang="en-US" dirty="0">
                <a:solidFill>
                  <a:srgbClr val="FF0000"/>
                </a:solidFill>
              </a:rPr>
              <a:t>𝑩 </a:t>
            </a:r>
            <a:r>
              <a:rPr lang="en-US" b="1" dirty="0">
                <a:solidFill>
                  <a:srgbClr val="FF0000"/>
                </a:solidFill>
              </a:rPr>
              <a:t>and </a:t>
            </a:r>
            <a:r>
              <a:rPr lang="en-US" dirty="0">
                <a:solidFill>
                  <a:srgbClr val="FF0000"/>
                </a:solidFill>
              </a:rPr>
              <a:t>𝑹 </a:t>
            </a:r>
            <a:r>
              <a:rPr lang="en-US" b="1" dirty="0">
                <a:solidFill>
                  <a:srgbClr val="FF0000"/>
                </a:solidFill>
              </a:rPr>
              <a:t>since destination MAC address is a broadcast address. </a:t>
            </a:r>
            <a:endParaRPr lang="en-US" dirty="0">
              <a:solidFill>
                <a:srgbClr val="FF0000"/>
              </a:solidFill>
            </a:endParaRPr>
          </a:p>
          <a:p>
            <a:pPr marL="0" indent="0">
              <a:buNone/>
            </a:pPr>
            <a:r>
              <a:rPr lang="en-US" b="1" dirty="0">
                <a:solidFill>
                  <a:srgbClr val="FF0000"/>
                </a:solidFill>
              </a:rPr>
              <a:t>3) </a:t>
            </a:r>
            <a:r>
              <a:rPr lang="en-US" dirty="0">
                <a:solidFill>
                  <a:srgbClr val="FF0000"/>
                </a:solidFill>
              </a:rPr>
              <a:t>𝑹 </a:t>
            </a:r>
            <a:r>
              <a:rPr lang="en-US" b="1" dirty="0">
                <a:solidFill>
                  <a:srgbClr val="FF0000"/>
                </a:solidFill>
              </a:rPr>
              <a:t>will ignore this ARP query packet but </a:t>
            </a:r>
            <a:r>
              <a:rPr lang="en-US" dirty="0">
                <a:solidFill>
                  <a:srgbClr val="FF0000"/>
                </a:solidFill>
              </a:rPr>
              <a:t>𝑩 </a:t>
            </a:r>
            <a:r>
              <a:rPr lang="en-US" b="1" dirty="0">
                <a:solidFill>
                  <a:srgbClr val="FF0000"/>
                </a:solidFill>
              </a:rPr>
              <a:t>will reply to </a:t>
            </a:r>
            <a:r>
              <a:rPr lang="en-US" dirty="0">
                <a:solidFill>
                  <a:srgbClr val="FF0000"/>
                </a:solidFill>
              </a:rPr>
              <a:t>𝑨</a:t>
            </a:r>
            <a:r>
              <a:rPr lang="en-US" b="1" dirty="0">
                <a:solidFill>
                  <a:srgbClr val="FF0000"/>
                </a:solidFill>
              </a:rPr>
              <a:t>. Switch </a:t>
            </a:r>
            <a:r>
              <a:rPr lang="en-US" dirty="0">
                <a:solidFill>
                  <a:srgbClr val="FF0000"/>
                </a:solidFill>
              </a:rPr>
              <a:t>𝑺 </a:t>
            </a:r>
            <a:r>
              <a:rPr lang="en-US" b="1" dirty="0">
                <a:solidFill>
                  <a:srgbClr val="FF0000"/>
                </a:solidFill>
              </a:rPr>
              <a:t>forwards the reply frame towards </a:t>
            </a:r>
            <a:r>
              <a:rPr lang="en-US" dirty="0">
                <a:solidFill>
                  <a:srgbClr val="FF0000"/>
                </a:solidFill>
              </a:rPr>
              <a:t>𝑨 </a:t>
            </a:r>
            <a:r>
              <a:rPr lang="en-US" b="1" dirty="0">
                <a:solidFill>
                  <a:srgbClr val="FF0000"/>
                </a:solidFill>
              </a:rPr>
              <a:t>(interface to </a:t>
            </a:r>
            <a:r>
              <a:rPr lang="en-US" dirty="0">
                <a:solidFill>
                  <a:srgbClr val="FF0000"/>
                </a:solidFill>
              </a:rPr>
              <a:t>𝑨 </a:t>
            </a:r>
            <a:r>
              <a:rPr lang="en-US" b="1" dirty="0">
                <a:solidFill>
                  <a:srgbClr val="FF0000"/>
                </a:solidFill>
              </a:rPr>
              <a:t>is found in switch table). </a:t>
            </a:r>
            <a:endParaRPr lang="en-US" dirty="0">
              <a:solidFill>
                <a:srgbClr val="FF0000"/>
              </a:solidFill>
            </a:endParaRPr>
          </a:p>
          <a:p>
            <a:pPr marL="0" indent="0">
              <a:buNone/>
            </a:pPr>
            <a:r>
              <a:rPr lang="en-US" b="1" dirty="0">
                <a:solidFill>
                  <a:srgbClr val="FF0000"/>
                </a:solidFill>
              </a:rPr>
              <a:t>4) Subsequently </a:t>
            </a:r>
            <a:r>
              <a:rPr lang="en-US" dirty="0">
                <a:solidFill>
                  <a:srgbClr val="FF0000"/>
                </a:solidFill>
              </a:rPr>
              <a:t>𝑨 </a:t>
            </a:r>
            <a:r>
              <a:rPr lang="en-US" b="1" dirty="0">
                <a:solidFill>
                  <a:srgbClr val="FF0000"/>
                </a:solidFill>
              </a:rPr>
              <a:t>can send IP datagram to </a:t>
            </a:r>
            <a:r>
              <a:rPr lang="en-US" dirty="0">
                <a:solidFill>
                  <a:srgbClr val="FF0000"/>
                </a:solidFill>
              </a:rPr>
              <a:t>𝑩 </a:t>
            </a:r>
            <a:r>
              <a:rPr lang="en-US" b="1" dirty="0">
                <a:solidFill>
                  <a:srgbClr val="FF0000"/>
                </a:solidFill>
              </a:rPr>
              <a:t>as in part a). </a:t>
            </a:r>
            <a:endParaRPr lang="en-US" dirty="0">
              <a:solidFill>
                <a:srgbClr val="FF0000"/>
              </a:solidFill>
            </a:endParaRPr>
          </a:p>
          <a:p>
            <a:endParaRPr lang="en-US" dirty="0"/>
          </a:p>
        </p:txBody>
      </p:sp>
      <p:pic>
        <p:nvPicPr>
          <p:cNvPr id="5" name="Picture 4">
            <a:extLst>
              <a:ext uri="{FF2B5EF4-FFF2-40B4-BE49-F238E27FC236}">
                <a16:creationId xmlns:a16="http://schemas.microsoft.com/office/drawing/2014/main" id="{CDC4D221-83F8-470E-9683-7B34A71240A7}"/>
              </a:ext>
            </a:extLst>
          </p:cNvPr>
          <p:cNvPicPr>
            <a:picLocks noChangeAspect="1"/>
          </p:cNvPicPr>
          <p:nvPr/>
        </p:nvPicPr>
        <p:blipFill>
          <a:blip r:embed="rId3"/>
          <a:stretch>
            <a:fillRect/>
          </a:stretch>
        </p:blipFill>
        <p:spPr>
          <a:xfrm>
            <a:off x="5307563" y="188932"/>
            <a:ext cx="5521116" cy="1501756"/>
          </a:xfrm>
          <a:prstGeom prst="rect">
            <a:avLst/>
          </a:prstGeom>
        </p:spPr>
      </p:pic>
    </p:spTree>
    <p:extLst>
      <p:ext uri="{BB962C8B-B14F-4D97-AF65-F5344CB8AC3E}">
        <p14:creationId xmlns:p14="http://schemas.microsoft.com/office/powerpoint/2010/main" val="191029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normAutofit fontScale="92500"/>
          </a:bodyPr>
          <a:lstStyle/>
          <a:p>
            <a:pPr marL="0" indent="0">
              <a:buNone/>
            </a:pPr>
            <a:r>
              <a:rPr lang="en-US" dirty="0"/>
              <a:t>c) Repeat the problem in a), assuming that </a:t>
            </a:r>
            <a:r>
              <a:rPr lang="en-US" dirty="0">
                <a:highlight>
                  <a:srgbClr val="FFFF00"/>
                </a:highlight>
              </a:rPr>
              <a:t>all tables in all nodes are empty</a:t>
            </a:r>
            <a:r>
              <a:rPr lang="en-US" dirty="0"/>
              <a:t>. </a:t>
            </a:r>
          </a:p>
          <a:p>
            <a:pPr marL="0" indent="0">
              <a:buNone/>
            </a:pPr>
            <a:endParaRPr lang="en-US" b="1" dirty="0"/>
          </a:p>
          <a:p>
            <a:pPr marL="0" indent="0">
              <a:buNone/>
            </a:pPr>
            <a:r>
              <a:rPr lang="en-US" b="1" dirty="0">
                <a:solidFill>
                  <a:srgbClr val="FF0000"/>
                </a:solidFill>
              </a:rPr>
              <a:t>1) </a:t>
            </a:r>
            <a:r>
              <a:rPr lang="en-US" dirty="0">
                <a:solidFill>
                  <a:srgbClr val="FF0000"/>
                </a:solidFill>
              </a:rPr>
              <a:t>𝑨 </a:t>
            </a:r>
            <a:r>
              <a:rPr lang="en-US" b="1" dirty="0">
                <a:solidFill>
                  <a:srgbClr val="FF0000"/>
                </a:solidFill>
              </a:rPr>
              <a:t>needs to issue an ARP query to know the MAC address of </a:t>
            </a:r>
            <a:r>
              <a:rPr lang="en-US" dirty="0">
                <a:solidFill>
                  <a:srgbClr val="FF0000"/>
                </a:solidFill>
              </a:rPr>
              <a:t>𝑩</a:t>
            </a:r>
            <a:r>
              <a:rPr lang="en-US" b="1" dirty="0">
                <a:solidFill>
                  <a:srgbClr val="FF0000"/>
                </a:solidFill>
              </a:rPr>
              <a:t>. </a:t>
            </a:r>
            <a:endParaRPr lang="en-US" dirty="0">
              <a:solidFill>
                <a:srgbClr val="FF0000"/>
              </a:solidFill>
            </a:endParaRPr>
          </a:p>
          <a:p>
            <a:pPr marL="0" indent="0">
              <a:buNone/>
            </a:pPr>
            <a:r>
              <a:rPr lang="en-US" b="1" dirty="0">
                <a:solidFill>
                  <a:srgbClr val="FF0000"/>
                </a:solidFill>
              </a:rPr>
              <a:t>2) The query packet travels to switch </a:t>
            </a:r>
            <a:r>
              <a:rPr lang="en-US" dirty="0">
                <a:solidFill>
                  <a:srgbClr val="FF0000"/>
                </a:solidFill>
              </a:rPr>
              <a:t>𝑺 </a:t>
            </a:r>
            <a:r>
              <a:rPr lang="en-US" b="1" dirty="0">
                <a:solidFill>
                  <a:srgbClr val="FF0000"/>
                </a:solidFill>
              </a:rPr>
              <a:t>and is forwarded to both </a:t>
            </a:r>
            <a:r>
              <a:rPr lang="en-US" dirty="0">
                <a:solidFill>
                  <a:srgbClr val="FF0000"/>
                </a:solidFill>
              </a:rPr>
              <a:t>𝑩 </a:t>
            </a:r>
            <a:r>
              <a:rPr lang="en-US" b="1" dirty="0">
                <a:solidFill>
                  <a:srgbClr val="FF0000"/>
                </a:solidFill>
              </a:rPr>
              <a:t>and </a:t>
            </a:r>
            <a:r>
              <a:rPr lang="en-US" dirty="0">
                <a:solidFill>
                  <a:srgbClr val="FF0000"/>
                </a:solidFill>
              </a:rPr>
              <a:t>𝑹</a:t>
            </a:r>
            <a:r>
              <a:rPr lang="en-US" b="1" dirty="0">
                <a:solidFill>
                  <a:srgbClr val="FF0000"/>
                </a:solidFill>
              </a:rPr>
              <a:t>. Switch </a:t>
            </a:r>
            <a:r>
              <a:rPr lang="en-US" dirty="0">
                <a:solidFill>
                  <a:srgbClr val="FF0000"/>
                </a:solidFill>
              </a:rPr>
              <a:t>𝑺 </a:t>
            </a:r>
            <a:r>
              <a:rPr lang="en-US" b="1" dirty="0">
                <a:solidFill>
                  <a:srgbClr val="FF0000"/>
                </a:solidFill>
              </a:rPr>
              <a:t>learns </a:t>
            </a:r>
            <a:r>
              <a:rPr lang="en-US" dirty="0">
                <a:solidFill>
                  <a:srgbClr val="FF0000"/>
                </a:solidFill>
              </a:rPr>
              <a:t>𝑨 </a:t>
            </a:r>
            <a:r>
              <a:rPr lang="en-US" b="1" dirty="0">
                <a:solidFill>
                  <a:srgbClr val="FF0000"/>
                </a:solidFill>
              </a:rPr>
              <a:t>is reachable via the interface query packet arrives at. </a:t>
            </a:r>
            <a:endParaRPr lang="en-US" dirty="0">
              <a:solidFill>
                <a:srgbClr val="FF0000"/>
              </a:solidFill>
            </a:endParaRPr>
          </a:p>
          <a:p>
            <a:pPr marL="0" indent="0">
              <a:buNone/>
            </a:pPr>
            <a:r>
              <a:rPr lang="en-US" b="1" dirty="0">
                <a:solidFill>
                  <a:srgbClr val="FF0000"/>
                </a:solidFill>
              </a:rPr>
              <a:t>3) </a:t>
            </a:r>
            <a:r>
              <a:rPr lang="en-US" dirty="0">
                <a:solidFill>
                  <a:srgbClr val="FF0000"/>
                </a:solidFill>
              </a:rPr>
              <a:t>𝑹 </a:t>
            </a:r>
            <a:r>
              <a:rPr lang="en-US" b="1" dirty="0">
                <a:solidFill>
                  <a:srgbClr val="FF0000"/>
                </a:solidFill>
              </a:rPr>
              <a:t>will ignore this ARP query packet but </a:t>
            </a:r>
            <a:r>
              <a:rPr lang="en-US" dirty="0">
                <a:solidFill>
                  <a:srgbClr val="FF0000"/>
                </a:solidFill>
              </a:rPr>
              <a:t>𝑩 </a:t>
            </a:r>
            <a:r>
              <a:rPr lang="en-US" b="1" dirty="0">
                <a:solidFill>
                  <a:srgbClr val="FF0000"/>
                </a:solidFill>
              </a:rPr>
              <a:t>will reply to </a:t>
            </a:r>
            <a:r>
              <a:rPr lang="en-US" dirty="0">
                <a:solidFill>
                  <a:srgbClr val="FF0000"/>
                </a:solidFill>
              </a:rPr>
              <a:t>𝑨</a:t>
            </a:r>
            <a:r>
              <a:rPr lang="en-US" b="1" dirty="0">
                <a:solidFill>
                  <a:srgbClr val="FF0000"/>
                </a:solidFill>
              </a:rPr>
              <a:t>. Switch </a:t>
            </a:r>
            <a:r>
              <a:rPr lang="en-US" dirty="0">
                <a:solidFill>
                  <a:srgbClr val="FF0000"/>
                </a:solidFill>
              </a:rPr>
              <a:t>𝑺 </a:t>
            </a:r>
            <a:r>
              <a:rPr lang="en-US" b="1" dirty="0">
                <a:solidFill>
                  <a:srgbClr val="FF0000"/>
                </a:solidFill>
              </a:rPr>
              <a:t>forwards the reply frame towards </a:t>
            </a:r>
            <a:r>
              <a:rPr lang="en-US" dirty="0">
                <a:solidFill>
                  <a:srgbClr val="FF0000"/>
                </a:solidFill>
              </a:rPr>
              <a:t>𝑨 </a:t>
            </a:r>
            <a:r>
              <a:rPr lang="en-US" b="1" dirty="0">
                <a:solidFill>
                  <a:srgbClr val="FF0000"/>
                </a:solidFill>
              </a:rPr>
              <a:t>(interface to </a:t>
            </a:r>
            <a:r>
              <a:rPr lang="en-US" dirty="0">
                <a:solidFill>
                  <a:srgbClr val="FF0000"/>
                </a:solidFill>
              </a:rPr>
              <a:t>𝑨 </a:t>
            </a:r>
            <a:r>
              <a:rPr lang="en-US" b="1" dirty="0">
                <a:solidFill>
                  <a:srgbClr val="FF0000"/>
                </a:solidFill>
              </a:rPr>
              <a:t>is found in switch table). Switch </a:t>
            </a:r>
            <a:r>
              <a:rPr lang="en-US" dirty="0">
                <a:solidFill>
                  <a:srgbClr val="FF0000"/>
                </a:solidFill>
              </a:rPr>
              <a:t>𝑺 </a:t>
            </a:r>
            <a:r>
              <a:rPr lang="en-US" b="1" dirty="0">
                <a:solidFill>
                  <a:srgbClr val="FF0000"/>
                </a:solidFill>
              </a:rPr>
              <a:t>learns </a:t>
            </a:r>
            <a:r>
              <a:rPr lang="en-US" dirty="0">
                <a:solidFill>
                  <a:srgbClr val="FF0000"/>
                </a:solidFill>
              </a:rPr>
              <a:t>𝑩 </a:t>
            </a:r>
            <a:r>
              <a:rPr lang="en-US" b="1" dirty="0">
                <a:solidFill>
                  <a:srgbClr val="FF0000"/>
                </a:solidFill>
              </a:rPr>
              <a:t>is reachable via the interface reply frame arrives at. </a:t>
            </a:r>
            <a:endParaRPr lang="en-US" dirty="0">
              <a:solidFill>
                <a:srgbClr val="FF0000"/>
              </a:solidFill>
            </a:endParaRPr>
          </a:p>
          <a:p>
            <a:pPr marL="0" indent="0">
              <a:buNone/>
            </a:pPr>
            <a:r>
              <a:rPr lang="en-US" b="1" dirty="0">
                <a:solidFill>
                  <a:srgbClr val="FF0000"/>
                </a:solidFill>
              </a:rPr>
              <a:t>4) Subsequently </a:t>
            </a:r>
            <a:r>
              <a:rPr lang="en-US" dirty="0">
                <a:solidFill>
                  <a:srgbClr val="FF0000"/>
                </a:solidFill>
              </a:rPr>
              <a:t>𝑨 </a:t>
            </a:r>
            <a:r>
              <a:rPr lang="en-US" b="1" dirty="0">
                <a:solidFill>
                  <a:srgbClr val="FF0000"/>
                </a:solidFill>
              </a:rPr>
              <a:t>can send IP datagram to </a:t>
            </a:r>
            <a:r>
              <a:rPr lang="en-US" dirty="0">
                <a:solidFill>
                  <a:srgbClr val="FF0000"/>
                </a:solidFill>
              </a:rPr>
              <a:t>𝑩 </a:t>
            </a:r>
            <a:r>
              <a:rPr lang="en-US" b="1" dirty="0">
                <a:solidFill>
                  <a:srgbClr val="FF0000"/>
                </a:solidFill>
              </a:rPr>
              <a:t>as in part a). </a:t>
            </a:r>
            <a:endParaRPr lang="en-US" dirty="0">
              <a:solidFill>
                <a:srgbClr val="FF0000"/>
              </a:solidFill>
            </a:endParaRPr>
          </a:p>
          <a:p>
            <a:endParaRPr lang="en-US" dirty="0"/>
          </a:p>
        </p:txBody>
      </p:sp>
      <p:pic>
        <p:nvPicPr>
          <p:cNvPr id="5" name="Picture 4">
            <a:extLst>
              <a:ext uri="{FF2B5EF4-FFF2-40B4-BE49-F238E27FC236}">
                <a16:creationId xmlns:a16="http://schemas.microsoft.com/office/drawing/2014/main" id="{FE3550FF-240D-4190-9A07-5537DAB4CFE9}"/>
              </a:ext>
            </a:extLst>
          </p:cNvPr>
          <p:cNvPicPr>
            <a:picLocks noChangeAspect="1"/>
          </p:cNvPicPr>
          <p:nvPr/>
        </p:nvPicPr>
        <p:blipFill>
          <a:blip r:embed="rId2"/>
          <a:stretch>
            <a:fillRect/>
          </a:stretch>
        </p:blipFill>
        <p:spPr>
          <a:xfrm>
            <a:off x="5307563" y="188932"/>
            <a:ext cx="5521116" cy="1501756"/>
          </a:xfrm>
          <a:prstGeom prst="rect">
            <a:avLst/>
          </a:prstGeom>
        </p:spPr>
      </p:pic>
    </p:spTree>
    <p:extLst>
      <p:ext uri="{BB962C8B-B14F-4D97-AF65-F5344CB8AC3E}">
        <p14:creationId xmlns:p14="http://schemas.microsoft.com/office/powerpoint/2010/main" val="428350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a:t>Question 3</a:t>
            </a:r>
            <a:endParaRPr lang="en-US" dirty="0"/>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657114" cy="2447795"/>
          </a:xfrm>
        </p:spPr>
        <p:txBody>
          <a:bodyPr>
            <a:normAutofit fontScale="62500" lnSpcReduction="20000"/>
          </a:bodyPr>
          <a:lstStyle/>
          <a:p>
            <a:pPr marL="0" indent="0">
              <a:buNone/>
            </a:pPr>
            <a:r>
              <a:rPr lang="en-US" dirty="0"/>
              <a:t>d) Suppose 𝐴 sends an IP datagram to a </a:t>
            </a:r>
            <a:r>
              <a:rPr lang="en-US" dirty="0">
                <a:highlight>
                  <a:srgbClr val="FFFF00"/>
                </a:highlight>
              </a:rPr>
              <a:t>host in another subnet</a:t>
            </a:r>
            <a:r>
              <a:rPr lang="en-US" dirty="0"/>
              <a:t>. All of the ARP tables and switch table are up to date. Enumerate all the steps the host, switch and router take to move the packet to another subnet. </a:t>
            </a:r>
          </a:p>
          <a:p>
            <a:pPr marL="0" indent="0">
              <a:buNone/>
            </a:pPr>
            <a:endParaRPr lang="en-US" b="1" dirty="0"/>
          </a:p>
          <a:p>
            <a:pPr marL="0" indent="0">
              <a:buNone/>
            </a:pPr>
            <a:r>
              <a:rPr lang="en-US" b="1" dirty="0">
                <a:solidFill>
                  <a:srgbClr val="FF0000"/>
                </a:solidFill>
              </a:rPr>
              <a:t>1) </a:t>
            </a:r>
            <a:r>
              <a:rPr lang="en-US" dirty="0">
                <a:solidFill>
                  <a:srgbClr val="FF0000"/>
                </a:solidFill>
              </a:rPr>
              <a:t>𝑨 </a:t>
            </a:r>
            <a:r>
              <a:rPr lang="en-US" b="1" dirty="0">
                <a:solidFill>
                  <a:srgbClr val="FF0000"/>
                </a:solidFill>
              </a:rPr>
              <a:t>creates a frame with destination MAC address E6-E9-00-17-BB-4B (</a:t>
            </a:r>
            <a:r>
              <a:rPr lang="en-US" dirty="0">
                <a:solidFill>
                  <a:srgbClr val="FF0000"/>
                </a:solidFill>
              </a:rPr>
              <a:t>𝑹</a:t>
            </a:r>
            <a:r>
              <a:rPr lang="en-US" b="1" dirty="0">
                <a:solidFill>
                  <a:srgbClr val="FF0000"/>
                </a:solidFill>
              </a:rPr>
              <a:t>’s address is found in ARP table). </a:t>
            </a:r>
            <a:endParaRPr lang="en-US" dirty="0">
              <a:solidFill>
                <a:srgbClr val="FF0000"/>
              </a:solidFill>
            </a:endParaRPr>
          </a:p>
          <a:p>
            <a:pPr marL="0" indent="0">
              <a:buNone/>
            </a:pPr>
            <a:r>
              <a:rPr lang="en-US" b="1" dirty="0">
                <a:solidFill>
                  <a:srgbClr val="FF0000"/>
                </a:solidFill>
              </a:rPr>
              <a:t>2) This frame travels to switch </a:t>
            </a:r>
            <a:r>
              <a:rPr lang="en-US" dirty="0">
                <a:solidFill>
                  <a:srgbClr val="FF0000"/>
                </a:solidFill>
              </a:rPr>
              <a:t>𝑺 </a:t>
            </a:r>
            <a:r>
              <a:rPr lang="en-US" b="1" dirty="0">
                <a:solidFill>
                  <a:srgbClr val="FF0000"/>
                </a:solidFill>
              </a:rPr>
              <a:t>and is forwarded towards </a:t>
            </a:r>
            <a:r>
              <a:rPr lang="en-US" dirty="0">
                <a:solidFill>
                  <a:srgbClr val="FF0000"/>
                </a:solidFill>
              </a:rPr>
              <a:t>𝑹 </a:t>
            </a:r>
            <a:r>
              <a:rPr lang="en-US" b="1" dirty="0">
                <a:solidFill>
                  <a:srgbClr val="FF0000"/>
                </a:solidFill>
              </a:rPr>
              <a:t>(interface to </a:t>
            </a:r>
            <a:r>
              <a:rPr lang="en-US" dirty="0">
                <a:solidFill>
                  <a:srgbClr val="FF0000"/>
                </a:solidFill>
              </a:rPr>
              <a:t>𝑹 </a:t>
            </a:r>
            <a:r>
              <a:rPr lang="en-US" b="1" dirty="0">
                <a:solidFill>
                  <a:srgbClr val="FF0000"/>
                </a:solidFill>
              </a:rPr>
              <a:t>is found in switch table). </a:t>
            </a:r>
            <a:endParaRPr lang="en-US" dirty="0">
              <a:solidFill>
                <a:srgbClr val="FF0000"/>
              </a:solidFill>
            </a:endParaRPr>
          </a:p>
          <a:p>
            <a:pPr marL="0" indent="0">
              <a:buNone/>
            </a:pPr>
            <a:r>
              <a:rPr lang="en-US" b="1" dirty="0">
                <a:solidFill>
                  <a:srgbClr val="FF0000"/>
                </a:solidFill>
              </a:rPr>
              <a:t>3) </a:t>
            </a:r>
            <a:r>
              <a:rPr lang="en-US" dirty="0">
                <a:solidFill>
                  <a:srgbClr val="FF0000"/>
                </a:solidFill>
              </a:rPr>
              <a:t>𝑹 </a:t>
            </a:r>
            <a:r>
              <a:rPr lang="en-US" b="1" dirty="0">
                <a:solidFill>
                  <a:srgbClr val="FF0000"/>
                </a:solidFill>
              </a:rPr>
              <a:t>checks the destination IP of the datagram and decides to forward it towards external network. It encapsulates the IP datagram in a new frame with source MAC address </a:t>
            </a:r>
            <a:r>
              <a:rPr lang="en-US" b="1" dirty="0">
                <a:solidFill>
                  <a:srgbClr val="FF0000"/>
                </a:solidFill>
                <a:highlight>
                  <a:srgbClr val="FFFF00"/>
                </a:highlight>
              </a:rPr>
              <a:t>1A-23-F9-CD-06-9B</a:t>
            </a:r>
            <a:r>
              <a:rPr lang="en-US" b="1" dirty="0">
                <a:solidFill>
                  <a:srgbClr val="FF0000"/>
                </a:solidFill>
              </a:rPr>
              <a:t> (</a:t>
            </a:r>
            <a:r>
              <a:rPr lang="en-US" b="1" dirty="0" err="1">
                <a:solidFill>
                  <a:srgbClr val="FF0000"/>
                </a:solidFill>
              </a:rPr>
              <a:t>dest</a:t>
            </a:r>
            <a:r>
              <a:rPr lang="en-US" b="1" dirty="0">
                <a:solidFill>
                  <a:srgbClr val="FF0000"/>
                </a:solidFill>
              </a:rPr>
              <a:t> MAC address not mentioned in question) and sends it through the interface towards external network. </a:t>
            </a:r>
            <a:endParaRPr lang="en-US" dirty="0">
              <a:solidFill>
                <a:srgbClr val="FF0000"/>
              </a:solidFill>
            </a:endParaRPr>
          </a:p>
          <a:p>
            <a:endParaRPr lang="en-US" dirty="0"/>
          </a:p>
        </p:txBody>
      </p:sp>
      <p:pic>
        <p:nvPicPr>
          <p:cNvPr id="5" name="Picture 4">
            <a:extLst>
              <a:ext uri="{FF2B5EF4-FFF2-40B4-BE49-F238E27FC236}">
                <a16:creationId xmlns:a16="http://schemas.microsoft.com/office/drawing/2014/main" id="{8DC96AC3-EB67-4492-8844-04AE9A4452F8}"/>
              </a:ext>
            </a:extLst>
          </p:cNvPr>
          <p:cNvPicPr>
            <a:picLocks noChangeAspect="1"/>
          </p:cNvPicPr>
          <p:nvPr/>
        </p:nvPicPr>
        <p:blipFill>
          <a:blip r:embed="rId3"/>
          <a:stretch>
            <a:fillRect/>
          </a:stretch>
        </p:blipFill>
        <p:spPr>
          <a:xfrm>
            <a:off x="5307563" y="188932"/>
            <a:ext cx="5521116" cy="1501756"/>
          </a:xfrm>
          <a:prstGeom prst="rect">
            <a:avLst/>
          </a:prstGeom>
        </p:spPr>
      </p:pic>
      <p:pic>
        <p:nvPicPr>
          <p:cNvPr id="7" name="Picture 6">
            <a:extLst>
              <a:ext uri="{FF2B5EF4-FFF2-40B4-BE49-F238E27FC236}">
                <a16:creationId xmlns:a16="http://schemas.microsoft.com/office/drawing/2014/main" id="{C6536772-1171-4D92-BB93-BEB00D12DD6F}"/>
              </a:ext>
            </a:extLst>
          </p:cNvPr>
          <p:cNvPicPr>
            <a:picLocks noChangeAspect="1"/>
          </p:cNvPicPr>
          <p:nvPr/>
        </p:nvPicPr>
        <p:blipFill rotWithShape="1">
          <a:blip r:embed="rId4"/>
          <a:srcRect l="2618"/>
          <a:stretch/>
        </p:blipFill>
        <p:spPr>
          <a:xfrm>
            <a:off x="1791478" y="4186112"/>
            <a:ext cx="3026343" cy="2292318"/>
          </a:xfrm>
          <a:prstGeom prst="rect">
            <a:avLst/>
          </a:prstGeom>
        </p:spPr>
      </p:pic>
      <p:pic>
        <p:nvPicPr>
          <p:cNvPr id="9" name="Picture 8">
            <a:extLst>
              <a:ext uri="{FF2B5EF4-FFF2-40B4-BE49-F238E27FC236}">
                <a16:creationId xmlns:a16="http://schemas.microsoft.com/office/drawing/2014/main" id="{044E0856-2EBE-4AEE-86B9-79BDB7173909}"/>
              </a:ext>
            </a:extLst>
          </p:cNvPr>
          <p:cNvPicPr>
            <a:picLocks noChangeAspect="1"/>
          </p:cNvPicPr>
          <p:nvPr/>
        </p:nvPicPr>
        <p:blipFill>
          <a:blip r:embed="rId5"/>
          <a:stretch>
            <a:fillRect/>
          </a:stretch>
        </p:blipFill>
        <p:spPr>
          <a:xfrm>
            <a:off x="7440772" y="4186112"/>
            <a:ext cx="3026343" cy="2273309"/>
          </a:xfrm>
          <a:prstGeom prst="rect">
            <a:avLst/>
          </a:prstGeom>
        </p:spPr>
      </p:pic>
      <p:sp>
        <p:nvSpPr>
          <p:cNvPr id="10" name="Arrow: Right 9">
            <a:extLst>
              <a:ext uri="{FF2B5EF4-FFF2-40B4-BE49-F238E27FC236}">
                <a16:creationId xmlns:a16="http://schemas.microsoft.com/office/drawing/2014/main" id="{FEE268CE-8767-421E-9D2F-20627AD7D4A8}"/>
              </a:ext>
            </a:extLst>
          </p:cNvPr>
          <p:cNvSpPr/>
          <p:nvPr/>
        </p:nvSpPr>
        <p:spPr>
          <a:xfrm>
            <a:off x="5307563" y="5075853"/>
            <a:ext cx="1457131" cy="485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8217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1109960" cy="4351338"/>
          </a:xfrm>
        </p:spPr>
        <p:txBody>
          <a:bodyPr>
            <a:normAutofit/>
          </a:bodyPr>
          <a:lstStyle/>
          <a:p>
            <a:pPr marL="0" indent="0">
              <a:buNone/>
            </a:pPr>
            <a:r>
              <a:rPr lang="en-SG" dirty="0"/>
              <a:t>Wireshark: Ethernet </a:t>
            </a:r>
          </a:p>
          <a:p>
            <a:pPr marL="0" indent="0">
              <a:buNone/>
            </a:pPr>
            <a:r>
              <a:rPr lang="en-SG" dirty="0"/>
              <a:t>Do the following: </a:t>
            </a:r>
          </a:p>
          <a:p>
            <a:pPr marL="0" indent="0">
              <a:buNone/>
            </a:pPr>
            <a:r>
              <a:rPr lang="en-SG" dirty="0"/>
              <a:t>1. Make sure your browser’s cache is empty. To do this, Clear Recent History. </a:t>
            </a:r>
          </a:p>
          <a:p>
            <a:pPr marL="0" indent="0">
              <a:buNone/>
            </a:pPr>
            <a:r>
              <a:rPr lang="en-SG" dirty="0"/>
              <a:t>2. Start up the Wireshark packet sniffer. </a:t>
            </a:r>
          </a:p>
          <a:p>
            <a:pPr marL="0" indent="0">
              <a:buNone/>
            </a:pPr>
            <a:r>
              <a:rPr lang="en-SG" dirty="0"/>
              <a:t>3. Enter the following URL into your browser http://gaia.cs.umass.edu/wireshark-labs/HTTP-ethereal-lab-file3.html</a:t>
            </a:r>
          </a:p>
          <a:p>
            <a:pPr marL="0" indent="0">
              <a:buNone/>
            </a:pPr>
            <a:r>
              <a:rPr lang="en-SG" dirty="0"/>
              <a:t>4. Stop Wireshark packet capture.</a:t>
            </a:r>
            <a:endParaRPr lang="en-US" b="1" dirty="0"/>
          </a:p>
        </p:txBody>
      </p:sp>
    </p:spTree>
    <p:extLst>
      <p:ext uri="{BB962C8B-B14F-4D97-AF65-F5344CB8AC3E}">
        <p14:creationId xmlns:p14="http://schemas.microsoft.com/office/powerpoint/2010/main" val="44830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658586" y="1524057"/>
            <a:ext cx="10515600" cy="3273990"/>
          </a:xfrm>
        </p:spPr>
        <p:txBody>
          <a:bodyPr>
            <a:normAutofit/>
          </a:bodyPr>
          <a:lstStyle/>
          <a:p>
            <a:pPr marL="0" indent="0">
              <a:buNone/>
            </a:pPr>
            <a:r>
              <a:rPr lang="en-SG" b="1" dirty="0"/>
              <a:t>Random Access: CSMA/CD (Exponential </a:t>
            </a:r>
            <a:r>
              <a:rPr lang="en-SG" b="1" dirty="0" err="1"/>
              <a:t>Backoff</a:t>
            </a:r>
            <a:r>
              <a:rPr lang="en-SG" b="1" dirty="0"/>
              <a:t>)</a:t>
            </a:r>
          </a:p>
          <a:p>
            <a:r>
              <a:rPr lang="en-SG" dirty="0"/>
              <a:t>After </a:t>
            </a:r>
            <a:r>
              <a:rPr lang="en-SG" i="1" dirty="0"/>
              <a:t>n</a:t>
            </a:r>
            <a:r>
              <a:rPr lang="en-SG" baseline="30000" dirty="0"/>
              <a:t>th</a:t>
            </a:r>
            <a:r>
              <a:rPr lang="en-SG" dirty="0"/>
              <a:t> collision, choose </a:t>
            </a:r>
            <a:r>
              <a:rPr lang="en-SG" i="1" dirty="0"/>
              <a:t>k </a:t>
            </a:r>
            <a:r>
              <a:rPr lang="en-SG" dirty="0"/>
              <a:t>randomly</a:t>
            </a:r>
            <a:r>
              <a:rPr lang="en-SG" i="1" dirty="0"/>
              <a:t> </a:t>
            </a:r>
            <a:r>
              <a:rPr lang="en-SG" dirty="0"/>
              <a:t>from {0, 1, … ,2</a:t>
            </a:r>
            <a:r>
              <a:rPr lang="en-SG" baseline="30000" dirty="0"/>
              <a:t>n</a:t>
            </a:r>
            <a:r>
              <a:rPr lang="en-SG" dirty="0"/>
              <a:t>-1}</a:t>
            </a:r>
          </a:p>
          <a:p>
            <a:pPr lvl="1"/>
            <a:r>
              <a:rPr lang="en-SG" dirty="0"/>
              <a:t>When </a:t>
            </a:r>
            <a:r>
              <a:rPr lang="en-SG" i="1" dirty="0"/>
              <a:t>n</a:t>
            </a:r>
            <a:r>
              <a:rPr lang="en-SG" dirty="0"/>
              <a:t> ≥ 10, stop increasing range</a:t>
            </a:r>
          </a:p>
          <a:p>
            <a:r>
              <a:rPr lang="en-SG" dirty="0"/>
              <a:t>Wait 512 * </a:t>
            </a:r>
            <a:r>
              <a:rPr lang="en-SG" i="1" dirty="0"/>
              <a:t>k </a:t>
            </a:r>
            <a:r>
              <a:rPr lang="en-SG" dirty="0"/>
              <a:t>bit-time before retransmitting</a:t>
            </a:r>
          </a:p>
          <a:p>
            <a:r>
              <a:rPr lang="en-SG" dirty="0"/>
              <a:t>Goal: Adapt retransmission attempts to estimate current load of link</a:t>
            </a:r>
          </a:p>
          <a:p>
            <a:pPr lvl="1"/>
            <a:r>
              <a:rPr lang="en-SG" dirty="0"/>
              <a:t>More collisions imply heavier load</a:t>
            </a:r>
          </a:p>
          <a:p>
            <a:pPr lvl="1"/>
            <a:r>
              <a:rPr lang="en-SG" dirty="0"/>
              <a:t>Longer back-off interval with more collisions</a:t>
            </a:r>
          </a:p>
        </p:txBody>
      </p:sp>
      <p:pic>
        <p:nvPicPr>
          <p:cNvPr id="5" name="Picture 4">
            <a:extLst>
              <a:ext uri="{FF2B5EF4-FFF2-40B4-BE49-F238E27FC236}">
                <a16:creationId xmlns:a16="http://schemas.microsoft.com/office/drawing/2014/main" id="{A5334481-7696-674E-ACAD-1F745ED671FD}"/>
              </a:ext>
            </a:extLst>
          </p:cNvPr>
          <p:cNvPicPr>
            <a:picLocks noChangeAspect="1"/>
          </p:cNvPicPr>
          <p:nvPr/>
        </p:nvPicPr>
        <p:blipFill>
          <a:blip r:embed="rId3"/>
          <a:stretch>
            <a:fillRect/>
          </a:stretch>
        </p:blipFill>
        <p:spPr>
          <a:xfrm>
            <a:off x="9336184" y="926889"/>
            <a:ext cx="2703416" cy="3472680"/>
          </a:xfrm>
          <a:prstGeom prst="rect">
            <a:avLst/>
          </a:prstGeom>
        </p:spPr>
      </p:pic>
    </p:spTree>
    <p:extLst>
      <p:ext uri="{BB962C8B-B14F-4D97-AF65-F5344CB8AC3E}">
        <p14:creationId xmlns:p14="http://schemas.microsoft.com/office/powerpoint/2010/main" val="46017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432559"/>
            <a:ext cx="9601200" cy="3479483"/>
          </a:xfrm>
        </p:spPr>
        <p:txBody>
          <a:bodyPr>
            <a:normAutofit/>
          </a:bodyPr>
          <a:lstStyle/>
          <a:p>
            <a:pPr marL="0" indent="0">
              <a:buNone/>
            </a:pPr>
            <a:r>
              <a:rPr lang="en-US" dirty="0"/>
              <a:t>Based on the contents of the Ethernet frame containing the HTTP GET message:</a:t>
            </a:r>
          </a:p>
          <a:p>
            <a:pPr marL="0" indent="0">
              <a:buNone/>
            </a:pPr>
            <a:r>
              <a:rPr lang="en-US" dirty="0"/>
              <a:t>1a) What is the 48-bit Ethernet address of your computer?</a:t>
            </a:r>
          </a:p>
          <a:p>
            <a:pPr marL="0" indent="0">
              <a:buNone/>
            </a:pPr>
            <a:r>
              <a:rPr lang="en-SG" sz="3200" b="1" dirty="0">
                <a:solidFill>
                  <a:srgbClr val="FF0000"/>
                </a:solidFill>
              </a:rPr>
              <a:t>select HTTP GET message and explore the ’mac-</a:t>
            </a:r>
            <a:r>
              <a:rPr lang="en-SG" sz="3200" b="1" dirty="0" err="1">
                <a:solidFill>
                  <a:srgbClr val="FF0000"/>
                </a:solidFill>
              </a:rPr>
              <a:t>src</a:t>
            </a:r>
            <a:r>
              <a:rPr lang="en-SG" sz="3200" b="1" dirty="0">
                <a:solidFill>
                  <a:srgbClr val="FF0000"/>
                </a:solidFill>
              </a:rPr>
              <a:t>’ header ﬁeld in the ethernet frame used to carry this HTTP GET message.</a:t>
            </a:r>
            <a:endParaRPr lang="en-US" sz="3200" b="1" dirty="0">
              <a:solidFill>
                <a:srgbClr val="FF0000"/>
              </a:solidFill>
            </a:endParaRPr>
          </a:p>
          <a:p>
            <a:pPr marL="0" indent="0">
              <a:buNone/>
            </a:pPr>
            <a:endParaRPr lang="en-US" b="1" dirty="0"/>
          </a:p>
        </p:txBody>
      </p:sp>
      <p:pic>
        <p:nvPicPr>
          <p:cNvPr id="5" name="Picture 4">
            <a:extLst>
              <a:ext uri="{FF2B5EF4-FFF2-40B4-BE49-F238E27FC236}">
                <a16:creationId xmlns:a16="http://schemas.microsoft.com/office/drawing/2014/main" id="{8320ACE0-2D55-4E23-84E8-6808392BEB63}"/>
              </a:ext>
            </a:extLst>
          </p:cNvPr>
          <p:cNvPicPr>
            <a:picLocks noChangeAspect="1"/>
          </p:cNvPicPr>
          <p:nvPr/>
        </p:nvPicPr>
        <p:blipFill>
          <a:blip r:embed="rId2"/>
          <a:stretch>
            <a:fillRect/>
          </a:stretch>
        </p:blipFill>
        <p:spPr>
          <a:xfrm>
            <a:off x="510540" y="4891710"/>
            <a:ext cx="11170920" cy="1601165"/>
          </a:xfrm>
          <a:prstGeom prst="rect">
            <a:avLst/>
          </a:prstGeom>
        </p:spPr>
      </p:pic>
    </p:spTree>
    <p:extLst>
      <p:ext uri="{BB962C8B-B14F-4D97-AF65-F5344CB8AC3E}">
        <p14:creationId xmlns:p14="http://schemas.microsoft.com/office/powerpoint/2010/main" val="2243788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p:txBody>
          <a:bodyPr>
            <a:normAutofit/>
          </a:bodyPr>
          <a:lstStyle/>
          <a:p>
            <a:pPr marL="0" indent="0">
              <a:buNone/>
            </a:pPr>
            <a:r>
              <a:rPr lang="en-US" dirty="0"/>
              <a:t>Based on the contents of the Ethernet frame containing the HTTP GET message:</a:t>
            </a:r>
          </a:p>
          <a:p>
            <a:pPr marL="0" indent="0">
              <a:buNone/>
            </a:pPr>
            <a:r>
              <a:rPr lang="en-US" dirty="0"/>
              <a:t>1b) What is the 48-bit destination address in the Ethernet frame? Is this the Ethernet address of gaia.cs.umass.edu? What device has this as its Ethernet address?</a:t>
            </a:r>
          </a:p>
          <a:p>
            <a:pPr marL="0" indent="0">
              <a:buNone/>
            </a:pPr>
            <a:r>
              <a:rPr lang="en-SG" b="1" dirty="0">
                <a:solidFill>
                  <a:srgbClr val="FF0000"/>
                </a:solidFill>
              </a:rPr>
              <a:t>destination address: select HTTP GET message and explore the ’mac-</a:t>
            </a:r>
            <a:r>
              <a:rPr lang="en-SG" b="1" dirty="0" err="1">
                <a:solidFill>
                  <a:srgbClr val="FF0000"/>
                </a:solidFill>
              </a:rPr>
              <a:t>dst</a:t>
            </a:r>
            <a:r>
              <a:rPr lang="en-SG" b="1" dirty="0">
                <a:solidFill>
                  <a:srgbClr val="FF0000"/>
                </a:solidFill>
              </a:rPr>
              <a:t>’ header ﬁeld in the ethernet frame used to carry this HTTP GET message. </a:t>
            </a:r>
          </a:p>
          <a:p>
            <a:pPr marL="0" indent="0">
              <a:buNone/>
            </a:pPr>
            <a:r>
              <a:rPr lang="en-SG" b="1" dirty="0">
                <a:solidFill>
                  <a:srgbClr val="FF0000"/>
                </a:solidFill>
              </a:rPr>
              <a:t>No, it is the gateway.</a:t>
            </a:r>
            <a:endParaRPr lang="en-US" dirty="0"/>
          </a:p>
          <a:p>
            <a:pPr marL="514350" indent="-514350">
              <a:buAutoNum type="alphaLcParenR"/>
            </a:pPr>
            <a:endParaRPr lang="en-US" dirty="0"/>
          </a:p>
          <a:p>
            <a:pPr marL="514350" indent="-514350">
              <a:buAutoNum type="alphaLcParenR"/>
            </a:pPr>
            <a:endParaRPr lang="en-US" dirty="0"/>
          </a:p>
          <a:p>
            <a:pPr marL="0" indent="0">
              <a:buNone/>
            </a:pPr>
            <a:endParaRPr lang="en-US" b="1" dirty="0"/>
          </a:p>
        </p:txBody>
      </p:sp>
    </p:spTree>
    <p:extLst>
      <p:ext uri="{BB962C8B-B14F-4D97-AF65-F5344CB8AC3E}">
        <p14:creationId xmlns:p14="http://schemas.microsoft.com/office/powerpoint/2010/main" val="304681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1018520" cy="2990215"/>
          </a:xfrm>
        </p:spPr>
        <p:txBody>
          <a:bodyPr>
            <a:normAutofit fontScale="85000" lnSpcReduction="20000"/>
          </a:bodyPr>
          <a:lstStyle/>
          <a:p>
            <a:pPr marL="0" indent="0">
              <a:buNone/>
            </a:pPr>
            <a:r>
              <a:rPr lang="en-US" dirty="0"/>
              <a:t>Based on the contents of the Ethernet frame containing the first byte of the HTTP response message:</a:t>
            </a:r>
          </a:p>
          <a:p>
            <a:pPr marL="0" indent="0">
              <a:buNone/>
            </a:pPr>
            <a:r>
              <a:rPr lang="en-SG" dirty="0"/>
              <a:t>2a) What is the value of the Ethernet source address? Is this the address of your computer, or of gaia.cs.umass.edu. What device has this as its Ethernet address?</a:t>
            </a:r>
            <a:endParaRPr lang="en-US" dirty="0"/>
          </a:p>
          <a:p>
            <a:pPr marL="0" indent="0">
              <a:buNone/>
            </a:pPr>
            <a:r>
              <a:rPr lang="en-SG" sz="3200" b="1" dirty="0">
                <a:solidFill>
                  <a:srgbClr val="FF0000"/>
                </a:solidFill>
              </a:rPr>
              <a:t>select HTTP response message and explore the ’mac-</a:t>
            </a:r>
            <a:r>
              <a:rPr lang="en-SG" sz="3200" b="1" dirty="0" err="1">
                <a:solidFill>
                  <a:srgbClr val="FF0000"/>
                </a:solidFill>
              </a:rPr>
              <a:t>src</a:t>
            </a:r>
            <a:r>
              <a:rPr lang="en-SG" sz="3200" b="1" dirty="0">
                <a:solidFill>
                  <a:srgbClr val="FF0000"/>
                </a:solidFill>
              </a:rPr>
              <a:t>’ header ﬁeld in the ethernet frame used to carry this HTTP response message.</a:t>
            </a:r>
          </a:p>
          <a:p>
            <a:pPr marL="0" indent="0">
              <a:buNone/>
            </a:pPr>
            <a:r>
              <a:rPr lang="en-SG" sz="3200" b="1" dirty="0">
                <a:solidFill>
                  <a:srgbClr val="FF0000"/>
                </a:solidFill>
              </a:rPr>
              <a:t>Neither your computer nor gaia.cs.umass.edu.</a:t>
            </a:r>
          </a:p>
          <a:p>
            <a:pPr marL="0" indent="0">
              <a:buNone/>
            </a:pPr>
            <a:r>
              <a:rPr lang="en-SG" sz="3200" b="1" dirty="0">
                <a:solidFill>
                  <a:srgbClr val="FF0000"/>
                </a:solidFill>
              </a:rPr>
              <a:t>Gateway.</a:t>
            </a:r>
          </a:p>
          <a:p>
            <a:pPr marL="0" indent="0">
              <a:buNone/>
            </a:pPr>
            <a:endParaRPr lang="en-US" b="1" dirty="0"/>
          </a:p>
        </p:txBody>
      </p:sp>
      <p:pic>
        <p:nvPicPr>
          <p:cNvPr id="5" name="Picture 4">
            <a:extLst>
              <a:ext uri="{FF2B5EF4-FFF2-40B4-BE49-F238E27FC236}">
                <a16:creationId xmlns:a16="http://schemas.microsoft.com/office/drawing/2014/main" id="{7A9A1CB2-FBFA-41F5-9A19-01239A30B07B}"/>
              </a:ext>
            </a:extLst>
          </p:cNvPr>
          <p:cNvPicPr>
            <a:picLocks noChangeAspect="1"/>
          </p:cNvPicPr>
          <p:nvPr/>
        </p:nvPicPr>
        <p:blipFill>
          <a:blip r:embed="rId2"/>
          <a:stretch>
            <a:fillRect/>
          </a:stretch>
        </p:blipFill>
        <p:spPr>
          <a:xfrm>
            <a:off x="335280" y="4806950"/>
            <a:ext cx="11687175" cy="1685925"/>
          </a:xfrm>
          <a:prstGeom prst="rect">
            <a:avLst/>
          </a:prstGeom>
        </p:spPr>
      </p:pic>
    </p:spTree>
    <p:extLst>
      <p:ext uri="{BB962C8B-B14F-4D97-AF65-F5344CB8AC3E}">
        <p14:creationId xmlns:p14="http://schemas.microsoft.com/office/powerpoint/2010/main" val="127215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a:bodyPr>
          <a:lstStyle/>
          <a:p>
            <a:pPr marL="0" indent="0">
              <a:buNone/>
            </a:pPr>
            <a:r>
              <a:rPr lang="en-US" dirty="0"/>
              <a:t>Based on the contents of the Ethernet frame containing the first byte of the HTTP response message:</a:t>
            </a:r>
          </a:p>
          <a:p>
            <a:pPr marL="0" indent="0">
              <a:buNone/>
            </a:pPr>
            <a:r>
              <a:rPr lang="en-SG" dirty="0"/>
              <a:t>2b) What is the destination address in the Ethernet frame? Is this the Ethernet address of your computer?</a:t>
            </a:r>
          </a:p>
          <a:p>
            <a:pPr marL="0" indent="0">
              <a:buNone/>
            </a:pPr>
            <a:r>
              <a:rPr lang="en-SG" sz="3200" b="1" dirty="0">
                <a:solidFill>
                  <a:srgbClr val="FF0000"/>
                </a:solidFill>
              </a:rPr>
              <a:t>select HTTP response message and explore the ’mac-</a:t>
            </a:r>
            <a:r>
              <a:rPr lang="en-SG" sz="3200" b="1" dirty="0" err="1">
                <a:solidFill>
                  <a:srgbClr val="FF0000"/>
                </a:solidFill>
              </a:rPr>
              <a:t>dst</a:t>
            </a:r>
            <a:r>
              <a:rPr lang="en-SG" sz="3200" b="1" dirty="0">
                <a:solidFill>
                  <a:srgbClr val="FF0000"/>
                </a:solidFill>
              </a:rPr>
              <a:t>’ header ﬁeld in the ethernet frame used to carry this HTTP response message.</a:t>
            </a:r>
          </a:p>
          <a:p>
            <a:pPr marL="0" indent="0">
              <a:buNone/>
            </a:pPr>
            <a:r>
              <a:rPr lang="en-SG" sz="3200" b="1" dirty="0">
                <a:solidFill>
                  <a:srgbClr val="FF0000"/>
                </a:solidFill>
              </a:rPr>
              <a:t>Yes.</a:t>
            </a:r>
            <a:endParaRPr lang="en-US" b="1" dirty="0"/>
          </a:p>
        </p:txBody>
      </p:sp>
    </p:spTree>
    <p:extLst>
      <p:ext uri="{BB962C8B-B14F-4D97-AF65-F5344CB8AC3E}">
        <p14:creationId xmlns:p14="http://schemas.microsoft.com/office/powerpoint/2010/main" val="117467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13711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1a</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 </a:t>
            </a:r>
          </a:p>
          <a:p>
            <a:pPr marL="0" indent="0">
              <a:buNone/>
            </a:pPr>
            <a:endParaRPr lang="en-SG" dirty="0"/>
          </a:p>
          <a:p>
            <a:pPr marL="0" indent="0">
              <a:buNone/>
            </a:pPr>
            <a:r>
              <a:rPr lang="en-SG" dirty="0"/>
              <a:t>What is the maximum number of entries that could be in the ARP table of A?</a:t>
            </a:r>
          </a:p>
          <a:p>
            <a:pPr marL="0" indent="0">
              <a:buNone/>
            </a:pPr>
            <a:r>
              <a:rPr lang="en-SG" dirty="0"/>
              <a:t>a) 3</a:t>
            </a:r>
          </a:p>
          <a:p>
            <a:pPr marL="0" indent="0">
              <a:buNone/>
            </a:pPr>
            <a:r>
              <a:rPr lang="en-SG" dirty="0"/>
              <a:t>b) 1</a:t>
            </a:r>
          </a:p>
          <a:p>
            <a:pPr marL="0" indent="0">
              <a:buNone/>
            </a:pPr>
            <a:r>
              <a:rPr lang="en-SG" dirty="0"/>
              <a:t>c) 2</a:t>
            </a:r>
          </a:p>
          <a:p>
            <a:pPr marL="0" indent="0">
              <a:buNone/>
            </a:pPr>
            <a:r>
              <a:rPr lang="en-SG" dirty="0"/>
              <a:t>d) 5</a:t>
            </a:r>
          </a:p>
          <a:p>
            <a:pPr marL="0" indent="0">
              <a:buNone/>
            </a:pPr>
            <a:endParaRPr lang="en-US" b="1" dirty="0"/>
          </a:p>
        </p:txBody>
      </p:sp>
      <p:pic>
        <p:nvPicPr>
          <p:cNvPr id="5" name="Picture 4">
            <a:extLst>
              <a:ext uri="{FF2B5EF4-FFF2-40B4-BE49-F238E27FC236}">
                <a16:creationId xmlns:a16="http://schemas.microsoft.com/office/drawing/2014/main" id="{A223DDBF-172C-4A51-BA8E-843123230FB3}"/>
              </a:ext>
            </a:extLst>
          </p:cNvPr>
          <p:cNvPicPr>
            <a:picLocks noChangeAspect="1"/>
          </p:cNvPicPr>
          <p:nvPr/>
        </p:nvPicPr>
        <p:blipFill>
          <a:blip r:embed="rId3"/>
          <a:stretch>
            <a:fillRect/>
          </a:stretch>
        </p:blipFill>
        <p:spPr>
          <a:xfrm>
            <a:off x="6096000" y="4001294"/>
            <a:ext cx="4581525" cy="2571750"/>
          </a:xfrm>
          <a:prstGeom prst="rect">
            <a:avLst/>
          </a:prstGeom>
        </p:spPr>
      </p:pic>
    </p:spTree>
    <p:extLst>
      <p:ext uri="{BB962C8B-B14F-4D97-AF65-F5344CB8AC3E}">
        <p14:creationId xmlns:p14="http://schemas.microsoft.com/office/powerpoint/2010/main" val="3717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1a</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a:t>
            </a:r>
          </a:p>
          <a:p>
            <a:pPr marL="0" indent="0">
              <a:buNone/>
            </a:pPr>
            <a:endParaRPr lang="en-SG" dirty="0"/>
          </a:p>
          <a:p>
            <a:pPr marL="0" indent="0">
              <a:buNone/>
            </a:pPr>
            <a:r>
              <a:rPr lang="en-SG" dirty="0"/>
              <a:t>What is the maximum number of entries that could be in the ARP table of A?</a:t>
            </a:r>
          </a:p>
          <a:p>
            <a:pPr marL="0" indent="0">
              <a:buNone/>
            </a:pPr>
            <a:r>
              <a:rPr lang="en-SG" dirty="0"/>
              <a:t>a) 3</a:t>
            </a:r>
          </a:p>
          <a:p>
            <a:pPr marL="0" indent="0">
              <a:buNone/>
            </a:pPr>
            <a:r>
              <a:rPr lang="en-SG" dirty="0"/>
              <a:t>b) 1</a:t>
            </a:r>
          </a:p>
          <a:p>
            <a:pPr marL="0" indent="0">
              <a:buNone/>
            </a:pPr>
            <a:r>
              <a:rPr lang="en-SG" dirty="0">
                <a:solidFill>
                  <a:srgbClr val="FF0000"/>
                </a:solidFill>
              </a:rPr>
              <a:t>c) 2</a:t>
            </a:r>
          </a:p>
          <a:p>
            <a:pPr marL="0" indent="0">
              <a:buNone/>
            </a:pPr>
            <a:r>
              <a:rPr lang="en-SG" dirty="0"/>
              <a:t>d) 5</a:t>
            </a:r>
          </a:p>
          <a:p>
            <a:pPr marL="0" indent="0">
              <a:buNone/>
            </a:pPr>
            <a:endParaRPr lang="en-US" b="1" dirty="0"/>
          </a:p>
        </p:txBody>
      </p:sp>
      <p:pic>
        <p:nvPicPr>
          <p:cNvPr id="5" name="Picture 4">
            <a:extLst>
              <a:ext uri="{FF2B5EF4-FFF2-40B4-BE49-F238E27FC236}">
                <a16:creationId xmlns:a16="http://schemas.microsoft.com/office/drawing/2014/main" id="{4BE13323-9393-4EE8-86C8-1DD837D8F087}"/>
              </a:ext>
            </a:extLst>
          </p:cNvPr>
          <p:cNvPicPr>
            <a:picLocks noChangeAspect="1"/>
          </p:cNvPicPr>
          <p:nvPr/>
        </p:nvPicPr>
        <p:blipFill>
          <a:blip r:embed="rId3"/>
          <a:stretch>
            <a:fillRect/>
          </a:stretch>
        </p:blipFill>
        <p:spPr>
          <a:xfrm>
            <a:off x="6096000" y="4001294"/>
            <a:ext cx="4581525" cy="2571750"/>
          </a:xfrm>
          <a:prstGeom prst="rect">
            <a:avLst/>
          </a:prstGeom>
        </p:spPr>
      </p:pic>
      <p:sp>
        <p:nvSpPr>
          <p:cNvPr id="9" name="Oval 8">
            <a:extLst>
              <a:ext uri="{FF2B5EF4-FFF2-40B4-BE49-F238E27FC236}">
                <a16:creationId xmlns:a16="http://schemas.microsoft.com/office/drawing/2014/main" id="{87867693-940C-4DEC-A30B-D7B5919814F6}"/>
              </a:ext>
            </a:extLst>
          </p:cNvPr>
          <p:cNvSpPr/>
          <p:nvPr/>
        </p:nvSpPr>
        <p:spPr>
          <a:xfrm>
            <a:off x="8386762" y="4765517"/>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59D0ECA5-C225-42D1-883D-C72E4C50C088}"/>
              </a:ext>
            </a:extLst>
          </p:cNvPr>
          <p:cNvSpPr/>
          <p:nvPr/>
        </p:nvSpPr>
        <p:spPr>
          <a:xfrm>
            <a:off x="9464040" y="5843112"/>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207367D5-94FA-4229-A32B-A69016E5DA95}"/>
              </a:ext>
            </a:extLst>
          </p:cNvPr>
          <p:cNvPicPr>
            <a:picLocks noChangeAspect="1"/>
          </p:cNvPicPr>
          <p:nvPr/>
        </p:nvPicPr>
        <p:blipFill>
          <a:blip r:embed="rId4"/>
          <a:stretch>
            <a:fillRect/>
          </a:stretch>
        </p:blipFill>
        <p:spPr>
          <a:xfrm>
            <a:off x="2059305" y="4377372"/>
            <a:ext cx="3869055" cy="1934528"/>
          </a:xfrm>
          <a:prstGeom prst="rect">
            <a:avLst/>
          </a:prstGeom>
        </p:spPr>
      </p:pic>
    </p:spTree>
    <p:extLst>
      <p:ext uri="{BB962C8B-B14F-4D97-AF65-F5344CB8AC3E}">
        <p14:creationId xmlns:p14="http://schemas.microsoft.com/office/powerpoint/2010/main" val="640118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1b</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a:t>
            </a:r>
          </a:p>
          <a:p>
            <a:pPr marL="0" indent="0">
              <a:buNone/>
            </a:pPr>
            <a:endParaRPr lang="en-SG" dirty="0"/>
          </a:p>
          <a:p>
            <a:pPr marL="0" indent="0">
              <a:buNone/>
            </a:pPr>
            <a:r>
              <a:rPr lang="en-SG" dirty="0"/>
              <a:t>What is the maximum number of entries that could be in the ARP table of C?</a:t>
            </a:r>
          </a:p>
          <a:p>
            <a:pPr marL="0" indent="0">
              <a:buNone/>
            </a:pPr>
            <a:r>
              <a:rPr lang="en-SG" dirty="0"/>
              <a:t>a) 3</a:t>
            </a:r>
          </a:p>
          <a:p>
            <a:pPr marL="0" indent="0">
              <a:buNone/>
            </a:pPr>
            <a:r>
              <a:rPr lang="en-SG" dirty="0"/>
              <a:t>b) 1</a:t>
            </a:r>
          </a:p>
          <a:p>
            <a:pPr marL="0" indent="0">
              <a:buNone/>
            </a:pPr>
            <a:r>
              <a:rPr lang="en-SG" dirty="0"/>
              <a:t>c) 2</a:t>
            </a:r>
          </a:p>
          <a:p>
            <a:pPr marL="0" indent="0">
              <a:buNone/>
            </a:pPr>
            <a:r>
              <a:rPr lang="en-SG" dirty="0"/>
              <a:t>d) 5</a:t>
            </a:r>
          </a:p>
          <a:p>
            <a:pPr marL="0" indent="0">
              <a:buNone/>
            </a:pPr>
            <a:endParaRPr lang="en-US" b="1" dirty="0"/>
          </a:p>
        </p:txBody>
      </p:sp>
      <p:pic>
        <p:nvPicPr>
          <p:cNvPr id="5" name="Picture 4">
            <a:extLst>
              <a:ext uri="{FF2B5EF4-FFF2-40B4-BE49-F238E27FC236}">
                <a16:creationId xmlns:a16="http://schemas.microsoft.com/office/drawing/2014/main" id="{75F15072-E7C5-4DA7-BEBD-7A3A69D287A2}"/>
              </a:ext>
            </a:extLst>
          </p:cNvPr>
          <p:cNvPicPr>
            <a:picLocks noChangeAspect="1"/>
          </p:cNvPicPr>
          <p:nvPr/>
        </p:nvPicPr>
        <p:blipFill>
          <a:blip r:embed="rId3"/>
          <a:stretch>
            <a:fillRect/>
          </a:stretch>
        </p:blipFill>
        <p:spPr>
          <a:xfrm>
            <a:off x="6096000" y="4001294"/>
            <a:ext cx="4581525" cy="2571750"/>
          </a:xfrm>
          <a:prstGeom prst="rect">
            <a:avLst/>
          </a:prstGeom>
        </p:spPr>
      </p:pic>
    </p:spTree>
    <p:extLst>
      <p:ext uri="{BB962C8B-B14F-4D97-AF65-F5344CB8AC3E}">
        <p14:creationId xmlns:p14="http://schemas.microsoft.com/office/powerpoint/2010/main" val="1777459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1b</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a:t>
            </a:r>
          </a:p>
          <a:p>
            <a:pPr marL="0" indent="0">
              <a:buNone/>
            </a:pPr>
            <a:endParaRPr lang="en-SG" dirty="0"/>
          </a:p>
          <a:p>
            <a:pPr marL="0" indent="0">
              <a:buNone/>
            </a:pPr>
            <a:r>
              <a:rPr lang="en-SG" dirty="0"/>
              <a:t>What is the maximum number of entries that could be in the ARP table of C?</a:t>
            </a:r>
          </a:p>
          <a:p>
            <a:pPr marL="0" indent="0">
              <a:buNone/>
            </a:pPr>
            <a:r>
              <a:rPr lang="en-SG" dirty="0"/>
              <a:t>a) 3</a:t>
            </a:r>
          </a:p>
          <a:p>
            <a:pPr marL="0" indent="0">
              <a:buNone/>
            </a:pPr>
            <a:r>
              <a:rPr lang="en-SG" dirty="0">
                <a:solidFill>
                  <a:srgbClr val="FF0000"/>
                </a:solidFill>
              </a:rPr>
              <a:t>b) 1</a:t>
            </a:r>
          </a:p>
          <a:p>
            <a:pPr marL="0" indent="0">
              <a:buNone/>
            </a:pPr>
            <a:r>
              <a:rPr lang="en-SG" dirty="0"/>
              <a:t>c) 2</a:t>
            </a:r>
          </a:p>
          <a:p>
            <a:pPr marL="0" indent="0">
              <a:buNone/>
            </a:pPr>
            <a:r>
              <a:rPr lang="en-SG" dirty="0"/>
              <a:t>d) 5</a:t>
            </a:r>
          </a:p>
          <a:p>
            <a:pPr marL="0" indent="0">
              <a:buNone/>
            </a:pPr>
            <a:endParaRPr lang="en-US" b="1" dirty="0"/>
          </a:p>
        </p:txBody>
      </p:sp>
      <p:pic>
        <p:nvPicPr>
          <p:cNvPr id="5" name="Picture 4">
            <a:extLst>
              <a:ext uri="{FF2B5EF4-FFF2-40B4-BE49-F238E27FC236}">
                <a16:creationId xmlns:a16="http://schemas.microsoft.com/office/drawing/2014/main" id="{B4B9E51D-C6B0-498C-A6E6-485064A9C176}"/>
              </a:ext>
            </a:extLst>
          </p:cNvPr>
          <p:cNvPicPr>
            <a:picLocks noChangeAspect="1"/>
          </p:cNvPicPr>
          <p:nvPr/>
        </p:nvPicPr>
        <p:blipFill>
          <a:blip r:embed="rId3"/>
          <a:stretch>
            <a:fillRect/>
          </a:stretch>
        </p:blipFill>
        <p:spPr>
          <a:xfrm>
            <a:off x="6096000" y="4001294"/>
            <a:ext cx="4581525" cy="2571750"/>
          </a:xfrm>
          <a:prstGeom prst="rect">
            <a:avLst/>
          </a:prstGeom>
        </p:spPr>
      </p:pic>
      <p:sp>
        <p:nvSpPr>
          <p:cNvPr id="7" name="Oval 6">
            <a:extLst>
              <a:ext uri="{FF2B5EF4-FFF2-40B4-BE49-F238E27FC236}">
                <a16:creationId xmlns:a16="http://schemas.microsoft.com/office/drawing/2014/main" id="{3852CC8F-FE8E-4D9F-8960-EC7CB125F6C0}"/>
              </a:ext>
            </a:extLst>
          </p:cNvPr>
          <p:cNvSpPr/>
          <p:nvPr/>
        </p:nvSpPr>
        <p:spPr>
          <a:xfrm>
            <a:off x="7726680" y="4780757"/>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FA1F983D-ACAF-4909-8847-908BEC293D0A}"/>
              </a:ext>
            </a:extLst>
          </p:cNvPr>
          <p:cNvPicPr>
            <a:picLocks noChangeAspect="1"/>
          </p:cNvPicPr>
          <p:nvPr/>
        </p:nvPicPr>
        <p:blipFill>
          <a:blip r:embed="rId4"/>
          <a:stretch>
            <a:fillRect/>
          </a:stretch>
        </p:blipFill>
        <p:spPr>
          <a:xfrm>
            <a:off x="2059305" y="4377372"/>
            <a:ext cx="3869055" cy="1934528"/>
          </a:xfrm>
          <a:prstGeom prst="rect">
            <a:avLst/>
          </a:prstGeom>
        </p:spPr>
      </p:pic>
    </p:spTree>
    <p:extLst>
      <p:ext uri="{BB962C8B-B14F-4D97-AF65-F5344CB8AC3E}">
        <p14:creationId xmlns:p14="http://schemas.microsoft.com/office/powerpoint/2010/main" val="83028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1c</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lnSpcReduction="10000"/>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a:t>
            </a:r>
          </a:p>
          <a:p>
            <a:pPr marL="0" indent="0">
              <a:buNone/>
            </a:pPr>
            <a:endParaRPr lang="en-SG" dirty="0"/>
          </a:p>
          <a:p>
            <a:pPr marL="0" indent="0">
              <a:buNone/>
            </a:pPr>
            <a:r>
              <a:rPr lang="en-SG" dirty="0"/>
              <a:t>How many IP addresses need to be assigned to this network?</a:t>
            </a:r>
          </a:p>
          <a:p>
            <a:pPr marL="0" indent="0">
              <a:buNone/>
            </a:pPr>
            <a:r>
              <a:rPr lang="en-SG" dirty="0"/>
              <a:t>a) 3</a:t>
            </a:r>
          </a:p>
          <a:p>
            <a:pPr marL="0" indent="0">
              <a:buNone/>
            </a:pPr>
            <a:r>
              <a:rPr lang="en-SG" dirty="0"/>
              <a:t>b) 1</a:t>
            </a:r>
          </a:p>
          <a:p>
            <a:pPr marL="0" indent="0">
              <a:buNone/>
            </a:pPr>
            <a:r>
              <a:rPr lang="en-SG" dirty="0"/>
              <a:t>c) 2</a:t>
            </a:r>
          </a:p>
          <a:p>
            <a:pPr marL="0" indent="0">
              <a:buNone/>
            </a:pPr>
            <a:r>
              <a:rPr lang="en-SG" dirty="0"/>
              <a:t>d) 5</a:t>
            </a:r>
          </a:p>
          <a:p>
            <a:pPr marL="0" indent="0">
              <a:buNone/>
            </a:pPr>
            <a:endParaRPr lang="en-US" b="1" dirty="0"/>
          </a:p>
        </p:txBody>
      </p:sp>
      <p:pic>
        <p:nvPicPr>
          <p:cNvPr id="5" name="Picture 4">
            <a:extLst>
              <a:ext uri="{FF2B5EF4-FFF2-40B4-BE49-F238E27FC236}">
                <a16:creationId xmlns:a16="http://schemas.microsoft.com/office/drawing/2014/main" id="{C0A43855-79D8-452D-96A1-0C121285795E}"/>
              </a:ext>
            </a:extLst>
          </p:cNvPr>
          <p:cNvPicPr>
            <a:picLocks noChangeAspect="1"/>
          </p:cNvPicPr>
          <p:nvPr/>
        </p:nvPicPr>
        <p:blipFill>
          <a:blip r:embed="rId2"/>
          <a:stretch>
            <a:fillRect/>
          </a:stretch>
        </p:blipFill>
        <p:spPr>
          <a:xfrm>
            <a:off x="7029591" y="4525346"/>
            <a:ext cx="3647934" cy="2047697"/>
          </a:xfrm>
          <a:prstGeom prst="rect">
            <a:avLst/>
          </a:prstGeom>
        </p:spPr>
      </p:pic>
    </p:spTree>
    <p:extLst>
      <p:ext uri="{BB962C8B-B14F-4D97-AF65-F5344CB8AC3E}">
        <p14:creationId xmlns:p14="http://schemas.microsoft.com/office/powerpoint/2010/main" val="366785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658586" y="1524056"/>
            <a:ext cx="10515600" cy="4762443"/>
          </a:xfrm>
        </p:spPr>
        <p:txBody>
          <a:bodyPr>
            <a:normAutofit/>
          </a:bodyPr>
          <a:lstStyle/>
          <a:p>
            <a:pPr marL="0" indent="0">
              <a:buNone/>
            </a:pPr>
            <a:r>
              <a:rPr lang="en-SG" b="1" dirty="0"/>
              <a:t>Random Access: CSMA/CD (Exponential </a:t>
            </a:r>
            <a:r>
              <a:rPr lang="en-SG" b="1" dirty="0" err="1"/>
              <a:t>Backoff</a:t>
            </a:r>
            <a:r>
              <a:rPr lang="en-SG" b="1" dirty="0"/>
              <a:t>)</a:t>
            </a:r>
          </a:p>
          <a:p>
            <a:r>
              <a:rPr lang="en-SG" dirty="0"/>
              <a:t>After </a:t>
            </a:r>
            <a:r>
              <a:rPr lang="en-SG" i="1" dirty="0"/>
              <a:t>n</a:t>
            </a:r>
            <a:r>
              <a:rPr lang="en-SG" baseline="30000" dirty="0"/>
              <a:t>th</a:t>
            </a:r>
            <a:r>
              <a:rPr lang="en-SG" dirty="0"/>
              <a:t> collision, choose </a:t>
            </a:r>
            <a:r>
              <a:rPr lang="en-SG" i="1" dirty="0"/>
              <a:t>k </a:t>
            </a:r>
            <a:r>
              <a:rPr lang="en-SG" dirty="0"/>
              <a:t>randomly</a:t>
            </a:r>
            <a:r>
              <a:rPr lang="en-SG" i="1" dirty="0"/>
              <a:t> </a:t>
            </a:r>
            <a:r>
              <a:rPr lang="en-SG" dirty="0"/>
              <a:t>from {0, 1, … ,2</a:t>
            </a:r>
            <a:r>
              <a:rPr lang="en-SG" baseline="30000" dirty="0"/>
              <a:t>n</a:t>
            </a:r>
            <a:r>
              <a:rPr lang="en-SG" dirty="0"/>
              <a:t>-1}</a:t>
            </a:r>
          </a:p>
          <a:p>
            <a:pPr lvl="1"/>
            <a:r>
              <a:rPr lang="en-SG" dirty="0"/>
              <a:t>When </a:t>
            </a:r>
            <a:r>
              <a:rPr lang="en-SG" i="1" dirty="0"/>
              <a:t>n</a:t>
            </a:r>
            <a:r>
              <a:rPr lang="en-SG" dirty="0"/>
              <a:t> ≥ 10, stop increasing range</a:t>
            </a:r>
          </a:p>
          <a:p>
            <a:pPr marL="457200" lvl="1" indent="0">
              <a:buNone/>
            </a:pPr>
            <a:r>
              <a:rPr lang="en-SG" dirty="0"/>
              <a:t>If n = 1, choose from {0,1}</a:t>
            </a:r>
          </a:p>
          <a:p>
            <a:pPr marL="457200" lvl="1" indent="0">
              <a:buNone/>
            </a:pPr>
            <a:r>
              <a:rPr lang="en-SG" dirty="0"/>
              <a:t>If n = 2, choose from {0, 1, 2, 3}</a:t>
            </a:r>
          </a:p>
          <a:p>
            <a:pPr marL="457200" lvl="1" indent="0">
              <a:buNone/>
            </a:pPr>
            <a:r>
              <a:rPr lang="en-SG" dirty="0"/>
              <a:t>If n = 3, choose from {0, 1, 2, 3, 4, 5, 6, 7}</a:t>
            </a:r>
          </a:p>
          <a:p>
            <a:pPr marL="457200" lvl="1" indent="0">
              <a:buNone/>
            </a:pPr>
            <a:r>
              <a:rPr lang="en-SG" dirty="0"/>
              <a:t>…</a:t>
            </a:r>
          </a:p>
          <a:p>
            <a:r>
              <a:rPr lang="en-SG" dirty="0"/>
              <a:t>Wait 512 * </a:t>
            </a:r>
            <a:r>
              <a:rPr lang="en-SG" i="1" dirty="0"/>
              <a:t>k </a:t>
            </a:r>
            <a:r>
              <a:rPr lang="en-SG" dirty="0"/>
              <a:t>bit-time before retransmitting</a:t>
            </a:r>
          </a:p>
          <a:p>
            <a:r>
              <a:rPr lang="en-SG" dirty="0"/>
              <a:t>Goal: Adapt retransmission attempts to estimate current load of link</a:t>
            </a:r>
          </a:p>
          <a:p>
            <a:pPr lvl="1"/>
            <a:r>
              <a:rPr lang="en-SG" dirty="0"/>
              <a:t>More collisions imply heavier load</a:t>
            </a:r>
          </a:p>
          <a:p>
            <a:pPr lvl="1"/>
            <a:r>
              <a:rPr lang="en-SG" dirty="0"/>
              <a:t>Longer back-off interval with more collisions</a:t>
            </a:r>
          </a:p>
        </p:txBody>
      </p:sp>
      <p:pic>
        <p:nvPicPr>
          <p:cNvPr id="5" name="Picture 4">
            <a:extLst>
              <a:ext uri="{FF2B5EF4-FFF2-40B4-BE49-F238E27FC236}">
                <a16:creationId xmlns:a16="http://schemas.microsoft.com/office/drawing/2014/main" id="{A5334481-7696-674E-ACAD-1F745ED671FD}"/>
              </a:ext>
            </a:extLst>
          </p:cNvPr>
          <p:cNvPicPr>
            <a:picLocks noChangeAspect="1"/>
          </p:cNvPicPr>
          <p:nvPr/>
        </p:nvPicPr>
        <p:blipFill>
          <a:blip r:embed="rId3"/>
          <a:stretch>
            <a:fillRect/>
          </a:stretch>
        </p:blipFill>
        <p:spPr>
          <a:xfrm>
            <a:off x="9336184" y="926889"/>
            <a:ext cx="2703416" cy="3472680"/>
          </a:xfrm>
          <a:prstGeom prst="rect">
            <a:avLst/>
          </a:prstGeom>
        </p:spPr>
      </p:pic>
    </p:spTree>
    <p:extLst>
      <p:ext uri="{BB962C8B-B14F-4D97-AF65-F5344CB8AC3E}">
        <p14:creationId xmlns:p14="http://schemas.microsoft.com/office/powerpoint/2010/main" val="106554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BDE-84BB-41C4-B928-51C9622353D3}"/>
              </a:ext>
            </a:extLst>
          </p:cNvPr>
          <p:cNvSpPr>
            <a:spLocks noGrp="1"/>
          </p:cNvSpPr>
          <p:nvPr>
            <p:ph type="title"/>
          </p:nvPr>
        </p:nvSpPr>
        <p:spPr/>
        <p:txBody>
          <a:bodyPr/>
          <a:lstStyle/>
          <a:p>
            <a:r>
              <a:rPr lang="en-US" dirty="0"/>
              <a:t>Extra Question 1c</a:t>
            </a:r>
          </a:p>
        </p:txBody>
      </p:sp>
      <p:sp>
        <p:nvSpPr>
          <p:cNvPr id="3" name="Content Placeholder 2">
            <a:extLst>
              <a:ext uri="{FF2B5EF4-FFF2-40B4-BE49-F238E27FC236}">
                <a16:creationId xmlns:a16="http://schemas.microsoft.com/office/drawing/2014/main" id="{C5EC2E59-DB46-47EB-BFBF-80DED22BA313}"/>
              </a:ext>
            </a:extLst>
          </p:cNvPr>
          <p:cNvSpPr>
            <a:spLocks noGrp="1"/>
          </p:cNvSpPr>
          <p:nvPr>
            <p:ph idx="1"/>
          </p:nvPr>
        </p:nvSpPr>
        <p:spPr>
          <a:xfrm>
            <a:off x="838200" y="1825625"/>
            <a:ext cx="10515600" cy="4351338"/>
          </a:xfrm>
        </p:spPr>
        <p:txBody>
          <a:bodyPr>
            <a:normAutofit/>
          </a:bodyPr>
          <a:lstStyle/>
          <a:p>
            <a:pPr marL="0" indent="0">
              <a:buNone/>
            </a:pPr>
            <a:r>
              <a:rPr lang="en-SG" dirty="0"/>
              <a:t>The diagram below shows a small network with five entities: hosts A and B are connected to a router R through a switch S. Host C connects to R directly. There is no other host, switch, or router in the network. Assumed that each router interface is a subnet.</a:t>
            </a:r>
          </a:p>
          <a:p>
            <a:pPr marL="0" indent="0">
              <a:buNone/>
            </a:pPr>
            <a:r>
              <a:rPr lang="en-SG" dirty="0"/>
              <a:t>How many IP addresses need to be assigned to this network?</a:t>
            </a:r>
          </a:p>
          <a:p>
            <a:pPr marL="0" indent="0">
              <a:buNone/>
            </a:pPr>
            <a:r>
              <a:rPr lang="en-SG" dirty="0"/>
              <a:t>a) 3</a:t>
            </a:r>
          </a:p>
          <a:p>
            <a:pPr marL="0" indent="0">
              <a:buNone/>
            </a:pPr>
            <a:r>
              <a:rPr lang="en-SG" dirty="0"/>
              <a:t>b) 1</a:t>
            </a:r>
          </a:p>
          <a:p>
            <a:pPr marL="0" indent="0">
              <a:buNone/>
            </a:pPr>
            <a:r>
              <a:rPr lang="en-SG" dirty="0"/>
              <a:t>c) 2</a:t>
            </a:r>
          </a:p>
          <a:p>
            <a:pPr marL="0" indent="0">
              <a:buNone/>
            </a:pPr>
            <a:r>
              <a:rPr lang="en-SG" dirty="0">
                <a:solidFill>
                  <a:srgbClr val="FF0000"/>
                </a:solidFill>
              </a:rPr>
              <a:t>d) 5</a:t>
            </a:r>
          </a:p>
          <a:p>
            <a:pPr marL="0" indent="0">
              <a:buNone/>
            </a:pPr>
            <a:endParaRPr lang="en-US" b="1" dirty="0"/>
          </a:p>
        </p:txBody>
      </p:sp>
      <p:pic>
        <p:nvPicPr>
          <p:cNvPr id="5" name="Picture 4">
            <a:extLst>
              <a:ext uri="{FF2B5EF4-FFF2-40B4-BE49-F238E27FC236}">
                <a16:creationId xmlns:a16="http://schemas.microsoft.com/office/drawing/2014/main" id="{C0A43855-79D8-452D-96A1-0C121285795E}"/>
              </a:ext>
            </a:extLst>
          </p:cNvPr>
          <p:cNvPicPr>
            <a:picLocks noChangeAspect="1"/>
          </p:cNvPicPr>
          <p:nvPr/>
        </p:nvPicPr>
        <p:blipFill>
          <a:blip r:embed="rId3"/>
          <a:stretch>
            <a:fillRect/>
          </a:stretch>
        </p:blipFill>
        <p:spPr>
          <a:xfrm>
            <a:off x="6096000" y="4001294"/>
            <a:ext cx="4581525" cy="2571750"/>
          </a:xfrm>
          <a:prstGeom prst="rect">
            <a:avLst/>
          </a:prstGeom>
        </p:spPr>
      </p:pic>
      <p:sp>
        <p:nvSpPr>
          <p:cNvPr id="4" name="Oval 3">
            <a:extLst>
              <a:ext uri="{FF2B5EF4-FFF2-40B4-BE49-F238E27FC236}">
                <a16:creationId xmlns:a16="http://schemas.microsoft.com/office/drawing/2014/main" id="{971BE01B-A1BC-4C15-9857-8E4FE0FADD22}"/>
              </a:ext>
            </a:extLst>
          </p:cNvPr>
          <p:cNvSpPr/>
          <p:nvPr/>
        </p:nvSpPr>
        <p:spPr>
          <a:xfrm>
            <a:off x="9479280" y="3881597"/>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7B2CC794-2825-4303-8446-1F12095851F3}"/>
              </a:ext>
            </a:extLst>
          </p:cNvPr>
          <p:cNvSpPr/>
          <p:nvPr/>
        </p:nvSpPr>
        <p:spPr>
          <a:xfrm>
            <a:off x="9479280" y="5843112"/>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AB9FC310-1131-447C-9793-BE4779C6324F}"/>
              </a:ext>
            </a:extLst>
          </p:cNvPr>
          <p:cNvSpPr/>
          <p:nvPr/>
        </p:nvSpPr>
        <p:spPr>
          <a:xfrm>
            <a:off x="8564880" y="4753292"/>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E0AC769E-897C-4F04-BBC8-D82D3125E3AF}"/>
              </a:ext>
            </a:extLst>
          </p:cNvPr>
          <p:cNvSpPr/>
          <p:nvPr/>
        </p:nvSpPr>
        <p:spPr>
          <a:xfrm>
            <a:off x="7472362" y="4805838"/>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B162EC74-872B-4777-AFB3-99DBB30C16DC}"/>
              </a:ext>
            </a:extLst>
          </p:cNvPr>
          <p:cNvSpPr/>
          <p:nvPr/>
        </p:nvSpPr>
        <p:spPr>
          <a:xfrm>
            <a:off x="6416040" y="4805838"/>
            <a:ext cx="914400"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15">
            <a:extLst>
              <a:ext uri="{FF2B5EF4-FFF2-40B4-BE49-F238E27FC236}">
                <a16:creationId xmlns:a16="http://schemas.microsoft.com/office/drawing/2014/main" id="{A96372C3-6F29-4304-897F-DA4499F34DEC}"/>
              </a:ext>
            </a:extLst>
          </p:cNvPr>
          <p:cNvPicPr>
            <a:picLocks noChangeAspect="1"/>
          </p:cNvPicPr>
          <p:nvPr/>
        </p:nvPicPr>
        <p:blipFill>
          <a:blip r:embed="rId4"/>
          <a:stretch>
            <a:fillRect/>
          </a:stretch>
        </p:blipFill>
        <p:spPr>
          <a:xfrm>
            <a:off x="2579447" y="4251008"/>
            <a:ext cx="3232708" cy="2392654"/>
          </a:xfrm>
          <a:prstGeom prst="rect">
            <a:avLst/>
          </a:prstGeom>
        </p:spPr>
      </p:pic>
      <p:sp>
        <p:nvSpPr>
          <p:cNvPr id="18" name="Oval 17">
            <a:extLst>
              <a:ext uri="{FF2B5EF4-FFF2-40B4-BE49-F238E27FC236}">
                <a16:creationId xmlns:a16="http://schemas.microsoft.com/office/drawing/2014/main" id="{9AAAA7EF-9D73-441D-A6EF-FA398FC5AD42}"/>
              </a:ext>
            </a:extLst>
          </p:cNvPr>
          <p:cNvSpPr/>
          <p:nvPr/>
        </p:nvSpPr>
        <p:spPr>
          <a:xfrm>
            <a:off x="2579446" y="5316842"/>
            <a:ext cx="2983153" cy="7299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469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MAC address</a:t>
            </a:r>
            <a:endParaRPr lang="en-SG" dirty="0"/>
          </a:p>
          <a:p>
            <a:r>
              <a:rPr lang="en-SG" dirty="0"/>
              <a:t>6 byte hardware address (48 bits)</a:t>
            </a:r>
          </a:p>
          <a:p>
            <a:pPr lvl="1"/>
            <a:r>
              <a:rPr lang="en-SG" dirty="0"/>
              <a:t>Every adapter has unique MAC address</a:t>
            </a:r>
          </a:p>
          <a:p>
            <a:r>
              <a:rPr lang="en-SG" dirty="0"/>
              <a:t>Used for link layer frames</a:t>
            </a:r>
          </a:p>
          <a:p>
            <a:r>
              <a:rPr lang="en-SG" dirty="0"/>
              <a:t>When frame received, check MAC address</a:t>
            </a:r>
          </a:p>
          <a:p>
            <a:pPr lvl="1"/>
            <a:r>
              <a:rPr lang="en-SG" dirty="0"/>
              <a:t>Discard if MAC address does not match adapter’s MAC address</a:t>
            </a:r>
          </a:p>
          <a:p>
            <a:pPr lvl="1"/>
            <a:r>
              <a:rPr lang="en-SG" dirty="0"/>
              <a:t>Implemented in hardware</a:t>
            </a:r>
          </a:p>
          <a:p>
            <a:endParaRPr lang="en-SG" dirty="0"/>
          </a:p>
        </p:txBody>
      </p:sp>
      <p:pic>
        <p:nvPicPr>
          <p:cNvPr id="5" name="Picture 4">
            <a:extLst>
              <a:ext uri="{FF2B5EF4-FFF2-40B4-BE49-F238E27FC236}">
                <a16:creationId xmlns:a16="http://schemas.microsoft.com/office/drawing/2014/main" id="{493B5B32-3FD5-4407-A85A-D7826369F0E1}"/>
              </a:ext>
            </a:extLst>
          </p:cNvPr>
          <p:cNvPicPr>
            <a:picLocks noChangeAspect="1"/>
          </p:cNvPicPr>
          <p:nvPr/>
        </p:nvPicPr>
        <p:blipFill rotWithShape="1">
          <a:blip r:embed="rId3"/>
          <a:srcRect l="8280" t="4082"/>
          <a:stretch/>
        </p:blipFill>
        <p:spPr>
          <a:xfrm>
            <a:off x="7203233" y="1912775"/>
            <a:ext cx="4027423" cy="438538"/>
          </a:xfrm>
          <a:prstGeom prst="rect">
            <a:avLst/>
          </a:prstGeom>
        </p:spPr>
      </p:pic>
    </p:spTree>
    <p:extLst>
      <p:ext uri="{BB962C8B-B14F-4D97-AF65-F5344CB8AC3E}">
        <p14:creationId xmlns:p14="http://schemas.microsoft.com/office/powerpoint/2010/main" val="55061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1006475"/>
          </a:xfrm>
        </p:spPr>
        <p:txBody>
          <a:bodyPr/>
          <a:lstStyle/>
          <a:p>
            <a:r>
              <a:rPr lang="en-SG" dirty="0"/>
              <a:t>Recap</a:t>
            </a:r>
          </a:p>
        </p:txBody>
      </p:sp>
      <p:pic>
        <p:nvPicPr>
          <p:cNvPr id="4" name="Picture 3">
            <a:extLst>
              <a:ext uri="{FF2B5EF4-FFF2-40B4-BE49-F238E27FC236}">
                <a16:creationId xmlns:a16="http://schemas.microsoft.com/office/drawing/2014/main" id="{AF00BCA1-6ED8-4201-AC74-7F19A70F3987}"/>
              </a:ext>
            </a:extLst>
          </p:cNvPr>
          <p:cNvPicPr>
            <a:picLocks noChangeAspect="1"/>
          </p:cNvPicPr>
          <p:nvPr/>
        </p:nvPicPr>
        <p:blipFill>
          <a:blip r:embed="rId3"/>
          <a:stretch>
            <a:fillRect/>
          </a:stretch>
        </p:blipFill>
        <p:spPr>
          <a:xfrm>
            <a:off x="419100" y="1952625"/>
            <a:ext cx="11353800" cy="2952750"/>
          </a:xfrm>
          <a:prstGeom prst="rect">
            <a:avLst/>
          </a:prstGeom>
        </p:spPr>
      </p:pic>
    </p:spTree>
    <p:extLst>
      <p:ext uri="{BB962C8B-B14F-4D97-AF65-F5344CB8AC3E}">
        <p14:creationId xmlns:p14="http://schemas.microsoft.com/office/powerpoint/2010/main" val="263402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Address Resolution Protocol (ARP)</a:t>
            </a:r>
          </a:p>
          <a:p>
            <a:r>
              <a:rPr lang="en-SG" dirty="0"/>
              <a:t>Each IP node (host, router, etc) stores an ARP table</a:t>
            </a:r>
          </a:p>
          <a:p>
            <a:pPr lvl="1"/>
            <a:r>
              <a:rPr lang="en-SG" dirty="0"/>
              <a:t>Stores mappings of IP address and MAC address for nodes in </a:t>
            </a:r>
            <a:r>
              <a:rPr lang="en-SG" b="1" dirty="0"/>
              <a:t>same subnet</a:t>
            </a:r>
            <a:endParaRPr lang="en-SG" dirty="0"/>
          </a:p>
        </p:txBody>
      </p:sp>
      <p:pic>
        <p:nvPicPr>
          <p:cNvPr id="6" name="Picture 5">
            <a:extLst>
              <a:ext uri="{FF2B5EF4-FFF2-40B4-BE49-F238E27FC236}">
                <a16:creationId xmlns:a16="http://schemas.microsoft.com/office/drawing/2014/main" id="{1EE03D83-1355-4822-9F54-CD1F49EBAB85}"/>
              </a:ext>
            </a:extLst>
          </p:cNvPr>
          <p:cNvPicPr>
            <a:picLocks noChangeAspect="1"/>
          </p:cNvPicPr>
          <p:nvPr/>
        </p:nvPicPr>
        <p:blipFill>
          <a:blip r:embed="rId3"/>
          <a:stretch>
            <a:fillRect/>
          </a:stretch>
        </p:blipFill>
        <p:spPr>
          <a:xfrm>
            <a:off x="3456796" y="3268630"/>
            <a:ext cx="6925137" cy="2210150"/>
          </a:xfrm>
          <a:prstGeom prst="rect">
            <a:avLst/>
          </a:prstGeom>
        </p:spPr>
      </p:pic>
    </p:spTree>
    <p:extLst>
      <p:ext uri="{BB962C8B-B14F-4D97-AF65-F5344CB8AC3E}">
        <p14:creationId xmlns:p14="http://schemas.microsoft.com/office/powerpoint/2010/main" val="392308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Address Resolution Protocol (ARP)</a:t>
            </a:r>
          </a:p>
          <a:p>
            <a:pPr marL="0" indent="0">
              <a:buNone/>
            </a:pPr>
            <a:r>
              <a:rPr lang="en-SG" dirty="0"/>
              <a:t>How to know the MAC address of receiving host?</a:t>
            </a:r>
          </a:p>
          <a:p>
            <a:pPr marL="514350" indent="-514350">
              <a:buFont typeface="+mj-lt"/>
              <a:buAutoNum type="arabicPeriod"/>
            </a:pPr>
            <a:r>
              <a:rPr lang="en-SG" dirty="0"/>
              <a:t>Broadcast ARP query packet, with target IP address.</a:t>
            </a:r>
          </a:p>
          <a:p>
            <a:pPr lvl="1"/>
            <a:r>
              <a:rPr lang="en-SG" dirty="0"/>
              <a:t>Destination MAC address: </a:t>
            </a:r>
            <a:r>
              <a:rPr lang="en-SG" b="1" dirty="0"/>
              <a:t>FF-FF-FF-FF-FF-FF</a:t>
            </a:r>
            <a:r>
              <a:rPr lang="en-SG" dirty="0"/>
              <a:t> (Broadcast address)</a:t>
            </a:r>
          </a:p>
          <a:p>
            <a:pPr lvl="1"/>
            <a:r>
              <a:rPr lang="en-SG" dirty="0"/>
              <a:t>Only target host will reply to query packet</a:t>
            </a:r>
          </a:p>
          <a:p>
            <a:pPr marL="514350" indent="-514350">
              <a:buFont typeface="+mj-lt"/>
              <a:buAutoNum type="arabicPeriod"/>
            </a:pPr>
            <a:r>
              <a:rPr lang="en-SG" dirty="0"/>
              <a:t>Target replies with MAC address</a:t>
            </a:r>
          </a:p>
          <a:p>
            <a:pPr marL="514350" indent="-514350">
              <a:buFont typeface="+mj-lt"/>
              <a:buAutoNum type="arabicPeriod"/>
            </a:pPr>
            <a:r>
              <a:rPr lang="en-SG" dirty="0"/>
              <a:t>MAC address cached in ARP table</a:t>
            </a:r>
          </a:p>
          <a:p>
            <a:pPr marL="514350" indent="-514350">
              <a:buFont typeface="+mj-lt"/>
              <a:buAutoNum type="arabicPeriod"/>
            </a:pPr>
            <a:endParaRPr lang="en-SG" dirty="0"/>
          </a:p>
        </p:txBody>
      </p:sp>
    </p:spTree>
    <p:extLst>
      <p:ext uri="{BB962C8B-B14F-4D97-AF65-F5344CB8AC3E}">
        <p14:creationId xmlns:p14="http://schemas.microsoft.com/office/powerpoint/2010/main" val="125223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Switches</a:t>
            </a:r>
          </a:p>
          <a:p>
            <a:r>
              <a:rPr lang="en-SG" dirty="0"/>
              <a:t>Link layer device used in LAN</a:t>
            </a:r>
          </a:p>
          <a:p>
            <a:pPr lvl="1"/>
            <a:r>
              <a:rPr lang="en-SG" dirty="0"/>
              <a:t>Central station connecting all nodes</a:t>
            </a:r>
          </a:p>
          <a:p>
            <a:pPr lvl="1"/>
            <a:r>
              <a:rPr lang="en-SG" dirty="0"/>
              <a:t>Helps to forward Ethernet frames to correct nodes</a:t>
            </a:r>
          </a:p>
          <a:p>
            <a:pPr lvl="2"/>
            <a:r>
              <a:rPr lang="en-SG" dirty="0"/>
              <a:t>Examines MAC address of incoming frames</a:t>
            </a:r>
          </a:p>
          <a:p>
            <a:pPr lvl="2"/>
            <a:r>
              <a:rPr lang="en-SG" dirty="0"/>
              <a:t>Forward to one or more outgoing links</a:t>
            </a:r>
          </a:p>
          <a:p>
            <a:r>
              <a:rPr lang="en-SG" dirty="0"/>
              <a:t>Transparent to hosts</a:t>
            </a:r>
          </a:p>
          <a:p>
            <a:pPr lvl="1"/>
            <a:r>
              <a:rPr lang="en-SG" b="1" dirty="0"/>
              <a:t>No IP address</a:t>
            </a:r>
          </a:p>
          <a:p>
            <a:pPr lvl="1"/>
            <a:r>
              <a:rPr lang="en-SG" dirty="0"/>
              <a:t>Hosts unaware of presence of switch</a:t>
            </a:r>
          </a:p>
          <a:p>
            <a:r>
              <a:rPr lang="en-SG" dirty="0"/>
              <a:t>Star topology </a:t>
            </a:r>
          </a:p>
          <a:p>
            <a:pPr lvl="1"/>
            <a:r>
              <a:rPr lang="en-SG" dirty="0"/>
              <a:t>Each node has dedicated link to switch</a:t>
            </a:r>
          </a:p>
        </p:txBody>
      </p:sp>
      <p:pic>
        <p:nvPicPr>
          <p:cNvPr id="4" name="Picture 3">
            <a:extLst>
              <a:ext uri="{FF2B5EF4-FFF2-40B4-BE49-F238E27FC236}">
                <a16:creationId xmlns:a16="http://schemas.microsoft.com/office/drawing/2014/main" id="{52221561-4FEA-43B9-BDE0-E1DF35044E12}"/>
              </a:ext>
            </a:extLst>
          </p:cNvPr>
          <p:cNvPicPr>
            <a:picLocks noChangeAspect="1"/>
          </p:cNvPicPr>
          <p:nvPr/>
        </p:nvPicPr>
        <p:blipFill>
          <a:blip r:embed="rId3"/>
          <a:stretch>
            <a:fillRect/>
          </a:stretch>
        </p:blipFill>
        <p:spPr>
          <a:xfrm>
            <a:off x="7872919" y="3404806"/>
            <a:ext cx="3343072" cy="2955037"/>
          </a:xfrm>
          <a:prstGeom prst="rect">
            <a:avLst/>
          </a:prstGeom>
        </p:spPr>
      </p:pic>
    </p:spTree>
    <p:extLst>
      <p:ext uri="{BB962C8B-B14F-4D97-AF65-F5344CB8AC3E}">
        <p14:creationId xmlns:p14="http://schemas.microsoft.com/office/powerpoint/2010/main" val="35570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52BE-C086-4944-80EC-CE28CA9465D4}"/>
              </a:ext>
            </a:extLst>
          </p:cNvPr>
          <p:cNvSpPr>
            <a:spLocks noGrp="1"/>
          </p:cNvSpPr>
          <p:nvPr>
            <p:ph type="title"/>
          </p:nvPr>
        </p:nvSpPr>
        <p:spPr>
          <a:xfrm>
            <a:off x="838200" y="365125"/>
            <a:ext cx="10515600" cy="831215"/>
          </a:xfrm>
        </p:spPr>
        <p:txBody>
          <a:bodyPr/>
          <a:lstStyle/>
          <a:p>
            <a:r>
              <a:rPr lang="en-SG" dirty="0"/>
              <a:t>Recap</a:t>
            </a:r>
          </a:p>
        </p:txBody>
      </p:sp>
      <p:sp>
        <p:nvSpPr>
          <p:cNvPr id="3" name="Content Placeholder 2">
            <a:extLst>
              <a:ext uri="{FF2B5EF4-FFF2-40B4-BE49-F238E27FC236}">
                <a16:creationId xmlns:a16="http://schemas.microsoft.com/office/drawing/2014/main" id="{84BABC65-EDF6-49A1-A463-9831A4EF7BC5}"/>
              </a:ext>
            </a:extLst>
          </p:cNvPr>
          <p:cNvSpPr>
            <a:spLocks noGrp="1"/>
          </p:cNvSpPr>
          <p:nvPr>
            <p:ph idx="1"/>
          </p:nvPr>
        </p:nvSpPr>
        <p:spPr>
          <a:xfrm>
            <a:off x="838200" y="1379220"/>
            <a:ext cx="10515600" cy="4797743"/>
          </a:xfrm>
        </p:spPr>
        <p:txBody>
          <a:bodyPr/>
          <a:lstStyle/>
          <a:p>
            <a:pPr marL="0" indent="0">
              <a:buNone/>
            </a:pPr>
            <a:r>
              <a:rPr lang="en-SG" b="1" dirty="0"/>
              <a:t>Switches</a:t>
            </a:r>
          </a:p>
          <a:p>
            <a:r>
              <a:rPr lang="en-SG" dirty="0"/>
              <a:t>Switch stores </a:t>
            </a:r>
            <a:r>
              <a:rPr lang="en-SG" b="1" dirty="0"/>
              <a:t>switch table</a:t>
            </a:r>
            <a:endParaRPr lang="en-SG" dirty="0"/>
          </a:p>
          <a:p>
            <a:pPr lvl="1"/>
            <a:r>
              <a:rPr lang="en-SG" dirty="0"/>
              <a:t>Entries are mappings between MAC address and interfaces</a:t>
            </a:r>
          </a:p>
          <a:p>
            <a:pPr lvl="1"/>
            <a:r>
              <a:rPr lang="en-SG" dirty="0"/>
              <a:t>May be initially empty</a:t>
            </a:r>
          </a:p>
        </p:txBody>
      </p:sp>
      <p:pic>
        <p:nvPicPr>
          <p:cNvPr id="5" name="Picture 4">
            <a:extLst>
              <a:ext uri="{FF2B5EF4-FFF2-40B4-BE49-F238E27FC236}">
                <a16:creationId xmlns:a16="http://schemas.microsoft.com/office/drawing/2014/main" id="{68914AD8-1212-494B-ACCC-2E6F241D8B6A}"/>
              </a:ext>
            </a:extLst>
          </p:cNvPr>
          <p:cNvPicPr>
            <a:picLocks noChangeAspect="1"/>
          </p:cNvPicPr>
          <p:nvPr/>
        </p:nvPicPr>
        <p:blipFill>
          <a:blip r:embed="rId3"/>
          <a:stretch>
            <a:fillRect/>
          </a:stretch>
        </p:blipFill>
        <p:spPr>
          <a:xfrm>
            <a:off x="3095625" y="3316605"/>
            <a:ext cx="6000750" cy="2162175"/>
          </a:xfrm>
          <a:prstGeom prst="rect">
            <a:avLst/>
          </a:prstGeom>
        </p:spPr>
      </p:pic>
      <p:pic>
        <p:nvPicPr>
          <p:cNvPr id="6" name="Picture 5">
            <a:extLst>
              <a:ext uri="{FF2B5EF4-FFF2-40B4-BE49-F238E27FC236}">
                <a16:creationId xmlns:a16="http://schemas.microsoft.com/office/drawing/2014/main" id="{A2F216FB-6DBF-4BEE-BCAD-B96F71CEC60F}"/>
              </a:ext>
            </a:extLst>
          </p:cNvPr>
          <p:cNvPicPr>
            <a:picLocks noChangeAspect="1"/>
          </p:cNvPicPr>
          <p:nvPr/>
        </p:nvPicPr>
        <p:blipFill>
          <a:blip r:embed="rId4"/>
          <a:stretch>
            <a:fillRect/>
          </a:stretch>
        </p:blipFill>
        <p:spPr>
          <a:xfrm>
            <a:off x="1366740" y="5478780"/>
            <a:ext cx="7181850" cy="1257300"/>
          </a:xfrm>
          <a:prstGeom prst="rect">
            <a:avLst/>
          </a:prstGeom>
        </p:spPr>
      </p:pic>
    </p:spTree>
    <p:extLst>
      <p:ext uri="{BB962C8B-B14F-4D97-AF65-F5344CB8AC3E}">
        <p14:creationId xmlns:p14="http://schemas.microsoft.com/office/powerpoint/2010/main" val="1081713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2196</Words>
  <Application>Microsoft Office PowerPoint</Application>
  <PresentationFormat>Widescreen</PresentationFormat>
  <Paragraphs>210</Paragraphs>
  <Slides>30</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 CS2105  Introduction to Computer Networks  Tutorial 8</vt:lpstr>
      <vt:lpstr>Recap</vt:lpstr>
      <vt:lpstr>Recap</vt:lpstr>
      <vt:lpstr>Recap</vt:lpstr>
      <vt:lpstr>Recap</vt:lpstr>
      <vt:lpstr>Recap</vt:lpstr>
      <vt:lpstr>Recap</vt:lpstr>
      <vt:lpstr>Recap</vt:lpstr>
      <vt:lpstr>Recap</vt:lpstr>
      <vt:lpstr>Recap</vt:lpstr>
      <vt:lpstr>Question 1 </vt:lpstr>
      <vt:lpstr>Question 2</vt:lpstr>
      <vt:lpstr>Question 2</vt:lpstr>
      <vt:lpstr>Question 3</vt:lpstr>
      <vt:lpstr>Question 3</vt:lpstr>
      <vt:lpstr>Question 3</vt:lpstr>
      <vt:lpstr>Question 3</vt:lpstr>
      <vt:lpstr>Question 3</vt:lpstr>
      <vt:lpstr>Question 4</vt:lpstr>
      <vt:lpstr>Question 4</vt:lpstr>
      <vt:lpstr>Question 4</vt:lpstr>
      <vt:lpstr>Question 4</vt:lpstr>
      <vt:lpstr>Question 4</vt:lpstr>
      <vt:lpstr>End of Tutorial</vt:lpstr>
      <vt:lpstr>Extra Question 1a</vt:lpstr>
      <vt:lpstr>Extra Question 1a</vt:lpstr>
      <vt:lpstr>Extra Question 1b</vt:lpstr>
      <vt:lpstr>Extra Question 1b</vt:lpstr>
      <vt:lpstr>Extra Question 1c</vt:lpstr>
      <vt:lpstr>Extra Question 1c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9</dc:title>
  <dc:creator>Nitya Lakshmanan</dc:creator>
  <cp:lastModifiedBy>Felix Halim</cp:lastModifiedBy>
  <cp:revision>128</cp:revision>
  <dcterms:created xsi:type="dcterms:W3CDTF">2017-08-26T05:52:58Z</dcterms:created>
  <dcterms:modified xsi:type="dcterms:W3CDTF">2021-10-29T05:47:21Z</dcterms:modified>
</cp:coreProperties>
</file>