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8" r:id="rId3"/>
    <p:sldId id="289" r:id="rId4"/>
    <p:sldId id="291" r:id="rId5"/>
    <p:sldId id="270" r:id="rId6"/>
    <p:sldId id="311" r:id="rId7"/>
    <p:sldId id="294" r:id="rId8"/>
    <p:sldId id="295" r:id="rId9"/>
    <p:sldId id="307" r:id="rId10"/>
    <p:sldId id="296" r:id="rId11"/>
    <p:sldId id="297" r:id="rId12"/>
    <p:sldId id="257" r:id="rId13"/>
    <p:sldId id="260" r:id="rId14"/>
    <p:sldId id="292" r:id="rId15"/>
    <p:sldId id="265" r:id="rId16"/>
    <p:sldId id="300" r:id="rId17"/>
    <p:sldId id="267" r:id="rId18"/>
    <p:sldId id="301" r:id="rId19"/>
    <p:sldId id="302" r:id="rId20"/>
    <p:sldId id="303" r:id="rId21"/>
    <p:sldId id="309" r:id="rId22"/>
    <p:sldId id="310" r:id="rId23"/>
    <p:sldId id="304" r:id="rId24"/>
    <p:sldId id="308" r:id="rId25"/>
    <p:sldId id="305" r:id="rId26"/>
    <p:sldId id="306"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6" autoAdjust="0"/>
    <p:restoredTop sz="83168" autoAdjust="0"/>
  </p:normalViewPr>
  <p:slideViewPr>
    <p:cSldViewPr snapToGrid="0">
      <p:cViewPr varScale="1">
        <p:scale>
          <a:sx n="96" d="100"/>
          <a:sy n="96" d="100"/>
        </p:scale>
        <p:origin x="7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F350B-A75E-40F7-9CCC-F6C6FEC4B37B}" type="datetimeFigureOut">
              <a:rPr lang="en-SG" smtClean="0"/>
              <a:t>1/11/2021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03C71-16EB-4F94-9336-00B899336A92}" type="slidenum">
              <a:rPr lang="en-SG" smtClean="0"/>
              <a:t>‹#›</a:t>
            </a:fld>
            <a:endParaRPr lang="en-SG"/>
          </a:p>
        </p:txBody>
      </p:sp>
    </p:spTree>
    <p:extLst>
      <p:ext uri="{BB962C8B-B14F-4D97-AF65-F5344CB8AC3E}">
        <p14:creationId xmlns:p14="http://schemas.microsoft.com/office/powerpoint/2010/main" val="10399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a:t>
            </a:fld>
            <a:endParaRPr lang="en-SG"/>
          </a:p>
        </p:txBody>
      </p:sp>
    </p:spTree>
    <p:extLst>
      <p:ext uri="{BB962C8B-B14F-4D97-AF65-F5344CB8AC3E}">
        <p14:creationId xmlns:p14="http://schemas.microsoft.com/office/powerpoint/2010/main" val="1463626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10</a:t>
            </a:fld>
            <a:endParaRPr lang="en-SG"/>
          </a:p>
        </p:txBody>
      </p:sp>
    </p:spTree>
    <p:extLst>
      <p:ext uri="{BB962C8B-B14F-4D97-AF65-F5344CB8AC3E}">
        <p14:creationId xmlns:p14="http://schemas.microsoft.com/office/powerpoint/2010/main" val="331078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11</a:t>
            </a:fld>
            <a:endParaRPr lang="en-SG"/>
          </a:p>
        </p:txBody>
      </p:sp>
    </p:spTree>
    <p:extLst>
      <p:ext uri="{BB962C8B-B14F-4D97-AF65-F5344CB8AC3E}">
        <p14:creationId xmlns:p14="http://schemas.microsoft.com/office/powerpoint/2010/main" val="81130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12</a:t>
            </a:fld>
            <a:endParaRPr lang="en-SG"/>
          </a:p>
        </p:txBody>
      </p:sp>
    </p:spTree>
    <p:extLst>
      <p:ext uri="{BB962C8B-B14F-4D97-AF65-F5344CB8AC3E}">
        <p14:creationId xmlns:p14="http://schemas.microsoft.com/office/powerpoint/2010/main" val="2403806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13</a:t>
            </a:fld>
            <a:endParaRPr lang="en-SG"/>
          </a:p>
        </p:txBody>
      </p:sp>
    </p:spTree>
    <p:extLst>
      <p:ext uri="{BB962C8B-B14F-4D97-AF65-F5344CB8AC3E}">
        <p14:creationId xmlns:p14="http://schemas.microsoft.com/office/powerpoint/2010/main" val="2615174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14</a:t>
            </a:fld>
            <a:endParaRPr lang="en-SG"/>
          </a:p>
        </p:txBody>
      </p:sp>
    </p:spTree>
    <p:extLst>
      <p:ext uri="{BB962C8B-B14F-4D97-AF65-F5344CB8AC3E}">
        <p14:creationId xmlns:p14="http://schemas.microsoft.com/office/powerpoint/2010/main" val="314678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15</a:t>
            </a:fld>
            <a:endParaRPr lang="en-SG"/>
          </a:p>
        </p:txBody>
      </p:sp>
    </p:spTree>
    <p:extLst>
      <p:ext uri="{BB962C8B-B14F-4D97-AF65-F5344CB8AC3E}">
        <p14:creationId xmlns:p14="http://schemas.microsoft.com/office/powerpoint/2010/main" val="1932585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16</a:t>
            </a:fld>
            <a:endParaRPr lang="en-SG"/>
          </a:p>
        </p:txBody>
      </p:sp>
    </p:spTree>
    <p:extLst>
      <p:ext uri="{BB962C8B-B14F-4D97-AF65-F5344CB8AC3E}">
        <p14:creationId xmlns:p14="http://schemas.microsoft.com/office/powerpoint/2010/main" val="2080649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17</a:t>
            </a:fld>
            <a:endParaRPr lang="en-SG"/>
          </a:p>
        </p:txBody>
      </p:sp>
    </p:spTree>
    <p:extLst>
      <p:ext uri="{BB962C8B-B14F-4D97-AF65-F5344CB8AC3E}">
        <p14:creationId xmlns:p14="http://schemas.microsoft.com/office/powerpoint/2010/main" val="3597926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19</a:t>
            </a:fld>
            <a:endParaRPr lang="en-SG"/>
          </a:p>
        </p:txBody>
      </p:sp>
    </p:spTree>
    <p:extLst>
      <p:ext uri="{BB962C8B-B14F-4D97-AF65-F5344CB8AC3E}">
        <p14:creationId xmlns:p14="http://schemas.microsoft.com/office/powerpoint/2010/main" val="4222652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20</a:t>
            </a:fld>
            <a:endParaRPr lang="en-SG"/>
          </a:p>
        </p:txBody>
      </p:sp>
    </p:spTree>
    <p:extLst>
      <p:ext uri="{BB962C8B-B14F-4D97-AF65-F5344CB8AC3E}">
        <p14:creationId xmlns:p14="http://schemas.microsoft.com/office/powerpoint/2010/main" val="112294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2</a:t>
            </a:fld>
            <a:endParaRPr lang="en-SG"/>
          </a:p>
        </p:txBody>
      </p:sp>
    </p:spTree>
    <p:extLst>
      <p:ext uri="{BB962C8B-B14F-4D97-AF65-F5344CB8AC3E}">
        <p14:creationId xmlns:p14="http://schemas.microsoft.com/office/powerpoint/2010/main" val="381192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21</a:t>
            </a:fld>
            <a:endParaRPr lang="en-SG"/>
          </a:p>
        </p:txBody>
      </p:sp>
    </p:spTree>
    <p:extLst>
      <p:ext uri="{BB962C8B-B14F-4D97-AF65-F5344CB8AC3E}">
        <p14:creationId xmlns:p14="http://schemas.microsoft.com/office/powerpoint/2010/main" val="176607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22</a:t>
            </a:fld>
            <a:endParaRPr lang="en-SG"/>
          </a:p>
        </p:txBody>
      </p:sp>
    </p:spTree>
    <p:extLst>
      <p:ext uri="{BB962C8B-B14F-4D97-AF65-F5344CB8AC3E}">
        <p14:creationId xmlns:p14="http://schemas.microsoft.com/office/powerpoint/2010/main" val="3327501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24</a:t>
            </a:fld>
            <a:endParaRPr lang="en-SG"/>
          </a:p>
        </p:txBody>
      </p:sp>
    </p:spTree>
    <p:extLst>
      <p:ext uri="{BB962C8B-B14F-4D97-AF65-F5344CB8AC3E}">
        <p14:creationId xmlns:p14="http://schemas.microsoft.com/office/powerpoint/2010/main" val="3401179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25</a:t>
            </a:fld>
            <a:endParaRPr lang="en-SG"/>
          </a:p>
        </p:txBody>
      </p:sp>
    </p:spTree>
    <p:extLst>
      <p:ext uri="{BB962C8B-B14F-4D97-AF65-F5344CB8AC3E}">
        <p14:creationId xmlns:p14="http://schemas.microsoft.com/office/powerpoint/2010/main" val="3098453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26</a:t>
            </a:fld>
            <a:endParaRPr lang="en-SG"/>
          </a:p>
        </p:txBody>
      </p:sp>
    </p:spTree>
    <p:extLst>
      <p:ext uri="{BB962C8B-B14F-4D97-AF65-F5344CB8AC3E}">
        <p14:creationId xmlns:p14="http://schemas.microsoft.com/office/powerpoint/2010/main" val="413436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3</a:t>
            </a:fld>
            <a:endParaRPr lang="en-SG"/>
          </a:p>
        </p:txBody>
      </p:sp>
    </p:spTree>
    <p:extLst>
      <p:ext uri="{BB962C8B-B14F-4D97-AF65-F5344CB8AC3E}">
        <p14:creationId xmlns:p14="http://schemas.microsoft.com/office/powerpoint/2010/main" val="40127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4</a:t>
            </a:fld>
            <a:endParaRPr lang="en-SG"/>
          </a:p>
        </p:txBody>
      </p:sp>
    </p:spTree>
    <p:extLst>
      <p:ext uri="{BB962C8B-B14F-4D97-AF65-F5344CB8AC3E}">
        <p14:creationId xmlns:p14="http://schemas.microsoft.com/office/powerpoint/2010/main" val="371671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itchFamily="2" charset="2"/>
            </a:endParaRPr>
          </a:p>
        </p:txBody>
      </p:sp>
      <p:sp>
        <p:nvSpPr>
          <p:cNvPr id="4" name="Slide Number Placeholder 3"/>
          <p:cNvSpPr>
            <a:spLocks noGrp="1"/>
          </p:cNvSpPr>
          <p:nvPr>
            <p:ph type="sldNum" sz="quarter" idx="5"/>
          </p:nvPr>
        </p:nvSpPr>
        <p:spPr/>
        <p:txBody>
          <a:bodyPr/>
          <a:lstStyle/>
          <a:p>
            <a:fld id="{76C03C71-16EB-4F94-9336-00B899336A92}" type="slidenum">
              <a:rPr lang="en-SG" smtClean="0"/>
              <a:t>5</a:t>
            </a:fld>
            <a:endParaRPr lang="en-SG"/>
          </a:p>
        </p:txBody>
      </p:sp>
    </p:spTree>
    <p:extLst>
      <p:ext uri="{BB962C8B-B14F-4D97-AF65-F5344CB8AC3E}">
        <p14:creationId xmlns:p14="http://schemas.microsoft.com/office/powerpoint/2010/main" val="2265080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6</a:t>
            </a:fld>
            <a:endParaRPr lang="en-SG"/>
          </a:p>
        </p:txBody>
      </p:sp>
    </p:spTree>
    <p:extLst>
      <p:ext uri="{BB962C8B-B14F-4D97-AF65-F5344CB8AC3E}">
        <p14:creationId xmlns:p14="http://schemas.microsoft.com/office/powerpoint/2010/main" val="225710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7</a:t>
            </a:fld>
            <a:endParaRPr lang="en-SG"/>
          </a:p>
        </p:txBody>
      </p:sp>
    </p:spTree>
    <p:extLst>
      <p:ext uri="{BB962C8B-B14F-4D97-AF65-F5344CB8AC3E}">
        <p14:creationId xmlns:p14="http://schemas.microsoft.com/office/powerpoint/2010/main" val="2124643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C03C71-16EB-4F94-9336-00B899336A92}" type="slidenum">
              <a:rPr lang="en-SG" smtClean="0"/>
              <a:t>8</a:t>
            </a:fld>
            <a:endParaRPr lang="en-SG"/>
          </a:p>
        </p:txBody>
      </p:sp>
    </p:spTree>
    <p:extLst>
      <p:ext uri="{BB962C8B-B14F-4D97-AF65-F5344CB8AC3E}">
        <p14:creationId xmlns:p14="http://schemas.microsoft.com/office/powerpoint/2010/main" val="3203420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C03C71-16EB-4F94-9336-00B899336A92}" type="slidenum">
              <a:rPr lang="en-SG" smtClean="0"/>
              <a:t>9</a:t>
            </a:fld>
            <a:endParaRPr lang="en-SG"/>
          </a:p>
        </p:txBody>
      </p:sp>
    </p:spTree>
    <p:extLst>
      <p:ext uri="{BB962C8B-B14F-4D97-AF65-F5344CB8AC3E}">
        <p14:creationId xmlns:p14="http://schemas.microsoft.com/office/powerpoint/2010/main" val="315974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9B1F-D048-4D0C-B5C3-21EF4A2EA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A39897-60F0-441A-BC67-6F42C0B8B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7C661-6D93-4885-995E-898D777617C6}"/>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5" name="Footer Placeholder 4">
            <a:extLst>
              <a:ext uri="{FF2B5EF4-FFF2-40B4-BE49-F238E27FC236}">
                <a16:creationId xmlns:a16="http://schemas.microsoft.com/office/drawing/2014/main" id="{3DFC091A-9556-4989-9E2D-203964B19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FF98C-809D-49DD-BE8F-09150ACD67E5}"/>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349020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2F19-9B9F-433B-962B-182A2C25D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173151-3EB7-4C27-8974-826651C73D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2BDD6-99DD-4A62-9B0A-42179EB4C2E0}"/>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5" name="Footer Placeholder 4">
            <a:extLst>
              <a:ext uri="{FF2B5EF4-FFF2-40B4-BE49-F238E27FC236}">
                <a16:creationId xmlns:a16="http://schemas.microsoft.com/office/drawing/2014/main" id="{3BE4689F-B570-4A92-B0D6-77AC7B72A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A777-3F52-4AAD-AAA7-5866D1C70FB4}"/>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257969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A1D84B-A5DD-4BD0-A97D-04578A2A62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ECBA0-A71C-4CBC-A317-8626504C5D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4CB4-A845-40D0-94CF-D4F3F6FA16BF}"/>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5" name="Footer Placeholder 4">
            <a:extLst>
              <a:ext uri="{FF2B5EF4-FFF2-40B4-BE49-F238E27FC236}">
                <a16:creationId xmlns:a16="http://schemas.microsoft.com/office/drawing/2014/main" id="{6728B3B1-0F61-42CA-9CEB-E9502FF95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C2C41-D828-4B8F-AA08-EC917106B627}"/>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172267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034C-AB8D-487F-AF68-269EF53D5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1FD10-E242-4305-98B8-69DE72D19B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69C25-A656-4449-A730-CF04F70D8AA5}"/>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5" name="Footer Placeholder 4">
            <a:extLst>
              <a:ext uri="{FF2B5EF4-FFF2-40B4-BE49-F238E27FC236}">
                <a16:creationId xmlns:a16="http://schemas.microsoft.com/office/drawing/2014/main" id="{68CB4158-6C3C-45C1-B847-BA0E970B6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E1B91-7AA9-4BDA-BF1E-89F2E4F4BB3E}"/>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301807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DB22-215C-44A5-B8FB-362562F0F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A0978E-415C-46D4-BF00-2F0FDB013B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650BE4-B0DE-4FE3-8554-265B9A599983}"/>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5" name="Footer Placeholder 4">
            <a:extLst>
              <a:ext uri="{FF2B5EF4-FFF2-40B4-BE49-F238E27FC236}">
                <a16:creationId xmlns:a16="http://schemas.microsoft.com/office/drawing/2014/main" id="{0584E3C9-F9E7-4DA1-9A35-FDD557998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32CEE-F05B-40A4-AC9F-8CA6DCD9A726}"/>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330447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1D08-A137-47C8-BEC1-110391689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26201-542C-4E56-9B96-B57585A5B7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298A0F-E330-4AA3-8450-0A0C3A4102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E635AD-FDB3-4B8D-A090-8335B031EB5B}"/>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6" name="Footer Placeholder 5">
            <a:extLst>
              <a:ext uri="{FF2B5EF4-FFF2-40B4-BE49-F238E27FC236}">
                <a16:creationId xmlns:a16="http://schemas.microsoft.com/office/drawing/2014/main" id="{65101E72-4A53-4079-B37E-29A7EA7D5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FD44B-3D72-4E19-B009-0C60B2BB24DF}"/>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355606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6095-919A-4CD3-AFBE-4C06CDE510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703BED-2B34-4F41-8464-E8FFE908FA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D92CF7-6A00-47A6-96F4-8F87737D6A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0E7505-BDE2-4972-B029-BBFC1DCBD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B11DE1-EFB0-49AC-837E-87282AB7E5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9F294A-B01C-44BF-9236-51D3E0EEFC4B}"/>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8" name="Footer Placeholder 7">
            <a:extLst>
              <a:ext uri="{FF2B5EF4-FFF2-40B4-BE49-F238E27FC236}">
                <a16:creationId xmlns:a16="http://schemas.microsoft.com/office/drawing/2014/main" id="{02FCB922-AA80-4A2E-B650-BD085D2B4E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5D04C-9F9C-4A72-95C4-58B39BEA20F4}"/>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309634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F280-B28F-42ED-B13F-38D6CAB72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C4001D-FD39-4A9F-9E75-CD4C7A22C490}"/>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4" name="Footer Placeholder 3">
            <a:extLst>
              <a:ext uri="{FF2B5EF4-FFF2-40B4-BE49-F238E27FC236}">
                <a16:creationId xmlns:a16="http://schemas.microsoft.com/office/drawing/2014/main" id="{5BE102AC-D27D-4749-A0A0-9CE233107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A3FBF-3165-4AEC-8613-16DA2D3A134F}"/>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191097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89FD4-9922-4D12-B28E-CBBECDC4879A}"/>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3" name="Footer Placeholder 2">
            <a:extLst>
              <a:ext uri="{FF2B5EF4-FFF2-40B4-BE49-F238E27FC236}">
                <a16:creationId xmlns:a16="http://schemas.microsoft.com/office/drawing/2014/main" id="{BD19FDB5-9F95-4CF9-93D9-82ADC292D8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2CC5D-5677-4334-9976-C6F2E491C57C}"/>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427794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5F9E-E4D1-467A-B29D-8F3A668E4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29683-BF17-4E86-9C0F-77346DC93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55DE2-941F-4343-A699-6806B0A5F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FD1BA8-5C97-46E9-81DA-57568336F1C9}"/>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6" name="Footer Placeholder 5">
            <a:extLst>
              <a:ext uri="{FF2B5EF4-FFF2-40B4-BE49-F238E27FC236}">
                <a16:creationId xmlns:a16="http://schemas.microsoft.com/office/drawing/2014/main" id="{9D2E0A4C-5EAB-4FF2-859E-EA9CFFADB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014E2-F1B2-45F6-8D05-2CF7EC6D543B}"/>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352861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0514-506D-4301-97A1-64CD54D73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5CEF49-2720-4D6E-A385-E395CD640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E835B1-BCF4-42EF-9670-0C5B52608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3154D3-0D3C-497B-8B68-39006F28D896}"/>
              </a:ext>
            </a:extLst>
          </p:cNvPr>
          <p:cNvSpPr>
            <a:spLocks noGrp="1"/>
          </p:cNvSpPr>
          <p:nvPr>
            <p:ph type="dt" sz="half" idx="10"/>
          </p:nvPr>
        </p:nvSpPr>
        <p:spPr/>
        <p:txBody>
          <a:bodyPr/>
          <a:lstStyle/>
          <a:p>
            <a:fld id="{318552B9-F132-49DE-AB2F-D489A3A3F120}" type="datetimeFigureOut">
              <a:rPr lang="en-US" smtClean="0"/>
              <a:t>11/1/2021</a:t>
            </a:fld>
            <a:endParaRPr lang="en-US"/>
          </a:p>
        </p:txBody>
      </p:sp>
      <p:sp>
        <p:nvSpPr>
          <p:cNvPr id="6" name="Footer Placeholder 5">
            <a:extLst>
              <a:ext uri="{FF2B5EF4-FFF2-40B4-BE49-F238E27FC236}">
                <a16:creationId xmlns:a16="http://schemas.microsoft.com/office/drawing/2014/main" id="{68F91E92-BFAD-4340-A46C-FD9CDCD0E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18D05-1B2C-4C2F-A4B4-1A8E6C5587E6}"/>
              </a:ext>
            </a:extLst>
          </p:cNvPr>
          <p:cNvSpPr>
            <a:spLocks noGrp="1"/>
          </p:cNvSpPr>
          <p:nvPr>
            <p:ph type="sldNum" sz="quarter" idx="12"/>
          </p:nvPr>
        </p:nvSpPr>
        <p:spPr/>
        <p:txBody>
          <a:bodyPr/>
          <a:lstStyle/>
          <a:p>
            <a:fld id="{FBB19336-172B-4D6F-8D87-DBF3E4D6F6D0}" type="slidenum">
              <a:rPr lang="en-US" smtClean="0"/>
              <a:t>‹#›</a:t>
            </a:fld>
            <a:endParaRPr lang="en-US"/>
          </a:p>
        </p:txBody>
      </p:sp>
    </p:spTree>
    <p:extLst>
      <p:ext uri="{BB962C8B-B14F-4D97-AF65-F5344CB8AC3E}">
        <p14:creationId xmlns:p14="http://schemas.microsoft.com/office/powerpoint/2010/main" val="400687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6D13C-F0BD-4BB7-BD5C-934DA3534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FC8DF-B893-47C0-9CF9-DC3608C7C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CBCD8-E4C4-4608-9CB8-75D608F97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552B9-F132-49DE-AB2F-D489A3A3F120}" type="datetimeFigureOut">
              <a:rPr lang="en-US" smtClean="0"/>
              <a:t>11/1/2021</a:t>
            </a:fld>
            <a:endParaRPr lang="en-US"/>
          </a:p>
        </p:txBody>
      </p:sp>
      <p:sp>
        <p:nvSpPr>
          <p:cNvPr id="5" name="Footer Placeholder 4">
            <a:extLst>
              <a:ext uri="{FF2B5EF4-FFF2-40B4-BE49-F238E27FC236}">
                <a16:creationId xmlns:a16="http://schemas.microsoft.com/office/drawing/2014/main" id="{8BD9AD35-145D-4E74-AD4A-60471254B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ADD9AB-D742-4E6B-979B-BB8BB8954D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19336-172B-4D6F-8D87-DBF3E4D6F6D0}" type="slidenum">
              <a:rPr lang="en-US" smtClean="0"/>
              <a:t>‹#›</a:t>
            </a:fld>
            <a:endParaRPr lang="en-US"/>
          </a:p>
        </p:txBody>
      </p:sp>
    </p:spTree>
    <p:extLst>
      <p:ext uri="{BB962C8B-B14F-4D97-AF65-F5344CB8AC3E}">
        <p14:creationId xmlns:p14="http://schemas.microsoft.com/office/powerpoint/2010/main" val="349080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999034-9392-464B-8AAC-15EDDBA61014}"/>
              </a:ext>
            </a:extLst>
          </p:cNvPr>
          <p:cNvSpPr txBox="1">
            <a:spLocks/>
          </p:cNvSpPr>
          <p:nvPr/>
        </p:nvSpPr>
        <p:spPr>
          <a:xfrm>
            <a:off x="180870" y="2474899"/>
            <a:ext cx="11830259" cy="1908201"/>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 </a:t>
            </a:r>
            <a:r>
              <a:rPr lang="en-US" b="1" dirty="0"/>
              <a:t>CS2105 </a:t>
            </a:r>
            <a:br>
              <a:rPr lang="en-US" dirty="0"/>
            </a:br>
            <a:r>
              <a:rPr lang="en-US" dirty="0"/>
              <a:t>Introduction to Computer Networks</a:t>
            </a:r>
          </a:p>
          <a:p>
            <a:br>
              <a:rPr lang="en-US" dirty="0"/>
            </a:br>
            <a:r>
              <a:rPr lang="en-US" dirty="0"/>
              <a:t>Tutorial 9</a:t>
            </a:r>
          </a:p>
        </p:txBody>
      </p:sp>
    </p:spTree>
    <p:extLst>
      <p:ext uri="{BB962C8B-B14F-4D97-AF65-F5344CB8AC3E}">
        <p14:creationId xmlns:p14="http://schemas.microsoft.com/office/powerpoint/2010/main" val="210583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99701B67-39ED-4F5D-A7E7-174AB125F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124" y="1572709"/>
            <a:ext cx="6498526" cy="3622130"/>
          </a:xfrm>
          <a:prstGeom prst="rect">
            <a:avLst/>
          </a:prstGeom>
        </p:spPr>
      </p:pic>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499979" y="118897"/>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340360" y="1227756"/>
            <a:ext cx="10515600" cy="4685047"/>
          </a:xfrm>
        </p:spPr>
        <p:txBody>
          <a:bodyPr>
            <a:normAutofit/>
          </a:bodyPr>
          <a:lstStyle/>
          <a:p>
            <a:pPr marL="0" indent="0">
              <a:buNone/>
            </a:pPr>
            <a:r>
              <a:rPr lang="en-SG" b="1" dirty="0"/>
              <a:t>RTP</a:t>
            </a:r>
            <a:br>
              <a:rPr lang="en-SG" b="1" dirty="0"/>
            </a:br>
            <a:endParaRPr lang="en-SG" b="1" dirty="0"/>
          </a:p>
        </p:txBody>
      </p:sp>
      <p:sp>
        <p:nvSpPr>
          <p:cNvPr id="5" name="Rectangle 4">
            <a:extLst>
              <a:ext uri="{FF2B5EF4-FFF2-40B4-BE49-F238E27FC236}">
                <a16:creationId xmlns:a16="http://schemas.microsoft.com/office/drawing/2014/main" id="{C62F6F10-895C-4D6C-8D3E-AE231F7EA4DE}"/>
              </a:ext>
            </a:extLst>
          </p:cNvPr>
          <p:cNvSpPr/>
          <p:nvPr/>
        </p:nvSpPr>
        <p:spPr>
          <a:xfrm>
            <a:off x="10728158" y="682292"/>
            <a:ext cx="625642"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E5DE87DF-D346-4904-9D29-DDA0430C8160}"/>
              </a:ext>
            </a:extLst>
          </p:cNvPr>
          <p:cNvSpPr txBox="1"/>
          <p:nvPr/>
        </p:nvSpPr>
        <p:spPr>
          <a:xfrm>
            <a:off x="4018147" y="834204"/>
            <a:ext cx="3332480" cy="646331"/>
          </a:xfrm>
          <a:prstGeom prst="rect">
            <a:avLst/>
          </a:prstGeom>
          <a:noFill/>
        </p:spPr>
        <p:txBody>
          <a:bodyPr wrap="square" rtlCol="0">
            <a:spAutoFit/>
          </a:bodyPr>
          <a:lstStyle/>
          <a:p>
            <a:r>
              <a:rPr lang="en-SG" dirty="0"/>
              <a:t>Real time control protocol, carries signalling information</a:t>
            </a:r>
          </a:p>
        </p:txBody>
      </p:sp>
      <p:sp>
        <p:nvSpPr>
          <p:cNvPr id="8" name="TextBox 7">
            <a:extLst>
              <a:ext uri="{FF2B5EF4-FFF2-40B4-BE49-F238E27FC236}">
                <a16:creationId xmlns:a16="http://schemas.microsoft.com/office/drawing/2014/main" id="{EA45D363-9332-4068-B099-73200E0326BC}"/>
              </a:ext>
            </a:extLst>
          </p:cNvPr>
          <p:cNvSpPr txBox="1"/>
          <p:nvPr/>
        </p:nvSpPr>
        <p:spPr>
          <a:xfrm>
            <a:off x="6954387" y="4731134"/>
            <a:ext cx="3332480" cy="646331"/>
          </a:xfrm>
          <a:prstGeom prst="rect">
            <a:avLst/>
          </a:prstGeom>
          <a:noFill/>
        </p:spPr>
        <p:txBody>
          <a:bodyPr wrap="square" rtlCol="0">
            <a:spAutoFit/>
          </a:bodyPr>
          <a:lstStyle/>
          <a:p>
            <a:r>
              <a:rPr lang="en-SG" dirty="0"/>
              <a:t>Real time streaming protocol, carries commands similar to VCR</a:t>
            </a:r>
          </a:p>
        </p:txBody>
      </p:sp>
      <p:cxnSp>
        <p:nvCxnSpPr>
          <p:cNvPr id="10" name="Straight Arrow Connector 9">
            <a:extLst>
              <a:ext uri="{FF2B5EF4-FFF2-40B4-BE49-F238E27FC236}">
                <a16:creationId xmlns:a16="http://schemas.microsoft.com/office/drawing/2014/main" id="{3F070E56-92B7-4149-9EEB-01113418FB19}"/>
              </a:ext>
            </a:extLst>
          </p:cNvPr>
          <p:cNvCxnSpPr/>
          <p:nvPr/>
        </p:nvCxnSpPr>
        <p:spPr>
          <a:xfrm flipH="1" flipV="1">
            <a:off x="5191760" y="1475446"/>
            <a:ext cx="203200" cy="72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9AF8A2-464D-4A51-881D-DB503A45B8B7}"/>
              </a:ext>
            </a:extLst>
          </p:cNvPr>
          <p:cNvCxnSpPr/>
          <p:nvPr/>
        </p:nvCxnSpPr>
        <p:spPr>
          <a:xfrm>
            <a:off x="6121267" y="4458096"/>
            <a:ext cx="833120" cy="36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44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499979" y="118897"/>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340360" y="1227756"/>
            <a:ext cx="10515600" cy="4685047"/>
          </a:xfrm>
        </p:spPr>
        <p:txBody>
          <a:bodyPr>
            <a:normAutofit/>
          </a:bodyPr>
          <a:lstStyle/>
          <a:p>
            <a:pPr marL="0" indent="0">
              <a:buNone/>
            </a:pPr>
            <a:r>
              <a:rPr lang="en-SG" b="1" dirty="0"/>
              <a:t>RTP Header</a:t>
            </a:r>
            <a:br>
              <a:rPr lang="en-SG" b="1" dirty="0"/>
            </a:br>
            <a:endParaRPr lang="en-SG" b="1" dirty="0"/>
          </a:p>
        </p:txBody>
      </p:sp>
      <p:sp>
        <p:nvSpPr>
          <p:cNvPr id="5" name="Rectangle 4">
            <a:extLst>
              <a:ext uri="{FF2B5EF4-FFF2-40B4-BE49-F238E27FC236}">
                <a16:creationId xmlns:a16="http://schemas.microsoft.com/office/drawing/2014/main" id="{C62F6F10-895C-4D6C-8D3E-AE231F7EA4DE}"/>
              </a:ext>
            </a:extLst>
          </p:cNvPr>
          <p:cNvSpPr/>
          <p:nvPr/>
        </p:nvSpPr>
        <p:spPr>
          <a:xfrm>
            <a:off x="10728158" y="682292"/>
            <a:ext cx="625642"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descr="A screenshot of a cell phone&#10;&#10;Description automatically generated">
            <a:extLst>
              <a:ext uri="{FF2B5EF4-FFF2-40B4-BE49-F238E27FC236}">
                <a16:creationId xmlns:a16="http://schemas.microsoft.com/office/drawing/2014/main" id="{54BE10DF-92C1-4217-94A1-45B1294CF16D}"/>
              </a:ext>
            </a:extLst>
          </p:cNvPr>
          <p:cNvPicPr>
            <a:picLocks noChangeAspect="1"/>
          </p:cNvPicPr>
          <p:nvPr/>
        </p:nvPicPr>
        <p:blipFill rotWithShape="1">
          <a:blip r:embed="rId3">
            <a:extLst>
              <a:ext uri="{28A0092B-C50C-407E-A947-70E740481C1C}">
                <a14:useLocalDpi xmlns:a14="http://schemas.microsoft.com/office/drawing/2010/main" val="0"/>
              </a:ext>
            </a:extLst>
          </a:blip>
          <a:srcRect t="19157"/>
          <a:stretch/>
        </p:blipFill>
        <p:spPr>
          <a:xfrm>
            <a:off x="340360" y="2642715"/>
            <a:ext cx="7403829" cy="3787523"/>
          </a:xfrm>
          <a:prstGeom prst="rect">
            <a:avLst/>
          </a:prstGeom>
        </p:spPr>
      </p:pic>
      <p:pic>
        <p:nvPicPr>
          <p:cNvPr id="4" name="Picture 3">
            <a:extLst>
              <a:ext uri="{FF2B5EF4-FFF2-40B4-BE49-F238E27FC236}">
                <a16:creationId xmlns:a16="http://schemas.microsoft.com/office/drawing/2014/main" id="{63E129D3-3751-4F31-9F0F-AE07E4A262D8}"/>
              </a:ext>
            </a:extLst>
          </p:cNvPr>
          <p:cNvPicPr>
            <a:picLocks noChangeAspect="1"/>
          </p:cNvPicPr>
          <p:nvPr/>
        </p:nvPicPr>
        <p:blipFill>
          <a:blip r:embed="rId4"/>
          <a:stretch>
            <a:fillRect/>
          </a:stretch>
        </p:blipFill>
        <p:spPr>
          <a:xfrm>
            <a:off x="4697238" y="3920932"/>
            <a:ext cx="7058025" cy="11049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FA03725-95D3-492E-A441-083276955D6A}"/>
              </a:ext>
            </a:extLst>
          </p:cNvPr>
          <p:cNvPicPr>
            <a:picLocks noChangeAspect="1"/>
          </p:cNvPicPr>
          <p:nvPr/>
        </p:nvPicPr>
        <p:blipFill rotWithShape="1">
          <a:blip r:embed="rId3">
            <a:extLst>
              <a:ext uri="{28A0092B-C50C-407E-A947-70E740481C1C}">
                <a14:useLocalDpi xmlns:a14="http://schemas.microsoft.com/office/drawing/2010/main" val="0"/>
              </a:ext>
            </a:extLst>
          </a:blip>
          <a:srcRect b="86803"/>
          <a:stretch/>
        </p:blipFill>
        <p:spPr>
          <a:xfrm>
            <a:off x="340360" y="1745193"/>
            <a:ext cx="7403829" cy="618291"/>
          </a:xfrm>
          <a:prstGeom prst="rect">
            <a:avLst/>
          </a:prstGeom>
        </p:spPr>
      </p:pic>
    </p:spTree>
    <p:extLst>
      <p:ext uri="{BB962C8B-B14F-4D97-AF65-F5344CB8AC3E}">
        <p14:creationId xmlns:p14="http://schemas.microsoft.com/office/powerpoint/2010/main" val="270070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14D4-197F-4BCC-8B72-E98EF86CEAD2}"/>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0CA17C30-57E3-47F2-9021-02F8639F525D}"/>
              </a:ext>
            </a:extLst>
          </p:cNvPr>
          <p:cNvSpPr>
            <a:spLocks noGrp="1"/>
          </p:cNvSpPr>
          <p:nvPr>
            <p:ph idx="1"/>
          </p:nvPr>
        </p:nvSpPr>
        <p:spPr>
          <a:xfrm>
            <a:off x="838200" y="1690689"/>
            <a:ext cx="8989088" cy="3253100"/>
          </a:xfrm>
        </p:spPr>
        <p:txBody>
          <a:bodyPr>
            <a:normAutofit fontScale="77500" lnSpcReduction="20000"/>
          </a:bodyPr>
          <a:lstStyle/>
          <a:p>
            <a:pPr marL="0" indent="0">
              <a:buNone/>
            </a:pPr>
            <a:r>
              <a:rPr lang="en-US" dirty="0"/>
              <a:t>There are two types of redundancy in video. Describe them, and discuss how they can be exploited for efficient compression.</a:t>
            </a:r>
          </a:p>
          <a:p>
            <a:pPr marL="0" indent="0">
              <a:buNone/>
            </a:pPr>
            <a:endParaRPr lang="en-US" dirty="0"/>
          </a:p>
          <a:p>
            <a:pPr marL="0" indent="0">
              <a:buNone/>
            </a:pPr>
            <a:r>
              <a:rPr lang="en-US" b="1" dirty="0">
                <a:solidFill>
                  <a:srgbClr val="FF0000"/>
                </a:solidFill>
              </a:rPr>
              <a:t>Spatial redundancy: Redundancy </a:t>
            </a:r>
            <a:r>
              <a:rPr lang="en-US" b="1" dirty="0">
                <a:solidFill>
                  <a:srgbClr val="FF0000"/>
                </a:solidFill>
                <a:highlight>
                  <a:srgbClr val="FFFF00"/>
                </a:highlight>
              </a:rPr>
              <a:t>within the same image</a:t>
            </a:r>
            <a:r>
              <a:rPr lang="en-US" b="1" dirty="0">
                <a:solidFill>
                  <a:srgbClr val="FF0000"/>
                </a:solidFill>
              </a:rPr>
              <a:t>, e.g. consecutive pixels with the same color. We could compress the video frame by sending just the </a:t>
            </a:r>
            <a:r>
              <a:rPr lang="en-US" b="1" dirty="0">
                <a:solidFill>
                  <a:srgbClr val="FF0000"/>
                </a:solidFill>
                <a:highlight>
                  <a:srgbClr val="FFFF00"/>
                </a:highlight>
              </a:rPr>
              <a:t>color value and its count (instead of the color value </a:t>
            </a:r>
            <a:r>
              <a:rPr lang="en-US" b="1" i="1" dirty="0">
                <a:solidFill>
                  <a:srgbClr val="FF0000"/>
                </a:solidFill>
                <a:highlight>
                  <a:srgbClr val="FFFF00"/>
                </a:highlight>
              </a:rPr>
              <a:t>N </a:t>
            </a:r>
            <a:r>
              <a:rPr lang="en-US" b="1" dirty="0">
                <a:solidFill>
                  <a:srgbClr val="FF0000"/>
                </a:solidFill>
                <a:highlight>
                  <a:srgbClr val="FFFF00"/>
                </a:highlight>
              </a:rPr>
              <a:t>times)</a:t>
            </a:r>
            <a:r>
              <a:rPr lang="en-US" b="1" dirty="0">
                <a:solidFill>
                  <a:srgbClr val="FF0000"/>
                </a:solidFill>
              </a:rPr>
              <a:t>.</a:t>
            </a:r>
          </a:p>
          <a:p>
            <a:pPr marL="0" indent="0">
              <a:buNone/>
            </a:pPr>
            <a:r>
              <a:rPr lang="en-US" b="1" dirty="0">
                <a:solidFill>
                  <a:srgbClr val="FF0000"/>
                </a:solidFill>
              </a:rPr>
              <a:t>Temporal redundancy: Redundancy between multiple images, e.g. consecutive frames that are very similar and only have a small change between them. We could compress the second video frame by </a:t>
            </a:r>
            <a:r>
              <a:rPr lang="en-US" b="1" dirty="0">
                <a:solidFill>
                  <a:srgbClr val="FF0000"/>
                </a:solidFill>
                <a:highlight>
                  <a:srgbClr val="FFFF00"/>
                </a:highlight>
              </a:rPr>
              <a:t>sending only its difference from the original frame (instead of the full uncompressed frame).</a:t>
            </a:r>
            <a:endParaRPr lang="en-US" dirty="0">
              <a:solidFill>
                <a:srgbClr val="FF0000"/>
              </a:solidFill>
              <a:highlight>
                <a:srgbClr val="FFFF00"/>
              </a:highlight>
            </a:endParaRPr>
          </a:p>
        </p:txBody>
      </p:sp>
      <p:pic>
        <p:nvPicPr>
          <p:cNvPr id="5" name="Picture 4" descr="A close up of text on a black background&#10;&#10;Description automatically generated">
            <a:extLst>
              <a:ext uri="{FF2B5EF4-FFF2-40B4-BE49-F238E27FC236}">
                <a16:creationId xmlns:a16="http://schemas.microsoft.com/office/drawing/2014/main" id="{CCCB3E4E-07C3-40DD-8C49-E97074A4C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7771" y="2688385"/>
            <a:ext cx="2064665" cy="3253100"/>
          </a:xfrm>
          <a:prstGeom prst="rect">
            <a:avLst/>
          </a:prstGeom>
        </p:spPr>
      </p:pic>
    </p:spTree>
    <p:extLst>
      <p:ext uri="{BB962C8B-B14F-4D97-AF65-F5344CB8AC3E}">
        <p14:creationId xmlns:p14="http://schemas.microsoft.com/office/powerpoint/2010/main" val="302500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14D4-197F-4BCC-8B72-E98EF86CEAD2}"/>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0CA17C30-57E3-47F2-9021-02F8639F525D}"/>
              </a:ext>
            </a:extLst>
          </p:cNvPr>
          <p:cNvSpPr>
            <a:spLocks noGrp="1"/>
          </p:cNvSpPr>
          <p:nvPr>
            <p:ph idx="1"/>
          </p:nvPr>
        </p:nvSpPr>
        <p:spPr/>
        <p:txBody>
          <a:bodyPr/>
          <a:lstStyle/>
          <a:p>
            <a:pPr marL="0" indent="0">
              <a:buNone/>
            </a:pPr>
            <a:r>
              <a:rPr lang="en-US" dirty="0"/>
              <a:t>Suppose an analog audio signal is </a:t>
            </a:r>
            <a:r>
              <a:rPr lang="en-US" dirty="0">
                <a:highlight>
                  <a:srgbClr val="FFFF00"/>
                </a:highlight>
              </a:rPr>
              <a:t>sampled 16,000 times per second</a:t>
            </a:r>
            <a:r>
              <a:rPr lang="en-US" dirty="0"/>
              <a:t>, and each sample is </a:t>
            </a:r>
            <a:r>
              <a:rPr lang="en-US" dirty="0">
                <a:highlight>
                  <a:srgbClr val="FFFF00"/>
                </a:highlight>
              </a:rPr>
              <a:t>quantized into one of 1,024 levels</a:t>
            </a:r>
            <a:r>
              <a:rPr lang="en-US" dirty="0"/>
              <a:t>. What would be the resulting bit rate of the PCM digital audio signal?</a:t>
            </a:r>
          </a:p>
          <a:p>
            <a:pPr marL="0" indent="0">
              <a:buNone/>
            </a:pPr>
            <a:r>
              <a:rPr lang="en-SG" b="1" dirty="0">
                <a:solidFill>
                  <a:srgbClr val="FF0000"/>
                </a:solidFill>
              </a:rPr>
              <a:t>Each sample would require </a:t>
            </a:r>
            <a:r>
              <a:rPr lang="en-SG" dirty="0">
                <a:solidFill>
                  <a:srgbClr val="FF0000"/>
                </a:solidFill>
              </a:rPr>
              <a:t>𝐥𝐨𝐠</a:t>
            </a:r>
            <a:r>
              <a:rPr lang="en-SG" baseline="-25000" dirty="0">
                <a:solidFill>
                  <a:srgbClr val="FF0000"/>
                </a:solidFill>
              </a:rPr>
              <a:t>𝟐</a:t>
            </a:r>
            <a:r>
              <a:rPr lang="en-SG" dirty="0">
                <a:solidFill>
                  <a:srgbClr val="FF0000"/>
                </a:solidFill>
              </a:rPr>
              <a:t>𝟏𝟎𝟐𝟒 = 𝟏𝟎 </a:t>
            </a:r>
            <a:r>
              <a:rPr lang="en-SG" b="1" dirty="0">
                <a:solidFill>
                  <a:srgbClr val="FF0000"/>
                </a:solidFill>
              </a:rPr>
              <a:t>bits encode its data. Hence, sampling at </a:t>
            </a:r>
            <a:r>
              <a:rPr lang="en-US" b="1" dirty="0">
                <a:solidFill>
                  <a:srgbClr val="FF0000"/>
                </a:solidFill>
              </a:rPr>
              <a:t>16,000 times per second would generate a signal of 160,000 bits per second = 160 kbps.</a:t>
            </a:r>
          </a:p>
          <a:p>
            <a:pPr marL="0" indent="0">
              <a:buNone/>
            </a:pPr>
            <a:endParaRPr lang="en-US" b="1" dirty="0">
              <a:solidFill>
                <a:srgbClr val="FF0000"/>
              </a:solidFill>
            </a:endParaRPr>
          </a:p>
          <a:p>
            <a:pPr marL="0" indent="0">
              <a:buNone/>
            </a:pPr>
            <a:r>
              <a:rPr lang="en-US" b="1" dirty="0">
                <a:solidFill>
                  <a:srgbClr val="FF0000"/>
                </a:solidFill>
              </a:rPr>
              <a:t>Bit rate = sampling rate * number of bits = 16,000 * 10 = 160,000bps</a:t>
            </a:r>
            <a:endParaRPr lang="en-US" dirty="0">
              <a:solidFill>
                <a:srgbClr val="FF0000"/>
              </a:solidFill>
            </a:endParaRPr>
          </a:p>
        </p:txBody>
      </p:sp>
    </p:spTree>
    <p:extLst>
      <p:ext uri="{BB962C8B-B14F-4D97-AF65-F5344CB8AC3E}">
        <p14:creationId xmlns:p14="http://schemas.microsoft.com/office/powerpoint/2010/main" val="268601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14D4-197F-4BCC-8B72-E98EF86CEAD2}"/>
              </a:ext>
            </a:extLst>
          </p:cNvPr>
          <p:cNvSpPr>
            <a:spLocks noGrp="1"/>
          </p:cNvSpPr>
          <p:nvPr>
            <p:ph type="title"/>
          </p:nvPr>
        </p:nvSpPr>
        <p:spPr>
          <a:xfrm>
            <a:off x="838200" y="365126"/>
            <a:ext cx="10515600" cy="943170"/>
          </a:xfrm>
        </p:spPr>
        <p:txBody>
          <a:bodyPr/>
          <a:lstStyle/>
          <a:p>
            <a:r>
              <a:rPr lang="en-US" dirty="0"/>
              <a:t>Question 3</a:t>
            </a:r>
          </a:p>
        </p:txBody>
      </p:sp>
      <p:sp>
        <p:nvSpPr>
          <p:cNvPr id="5" name="Content Placeholder 4">
            <a:extLst>
              <a:ext uri="{FF2B5EF4-FFF2-40B4-BE49-F238E27FC236}">
                <a16:creationId xmlns:a16="http://schemas.microsoft.com/office/drawing/2014/main" id="{B83C322E-94B2-4024-9E9B-6CD70B8B955C}"/>
              </a:ext>
            </a:extLst>
          </p:cNvPr>
          <p:cNvSpPr>
            <a:spLocks noGrp="1"/>
          </p:cNvSpPr>
          <p:nvPr>
            <p:ph idx="1"/>
          </p:nvPr>
        </p:nvSpPr>
        <p:spPr>
          <a:xfrm>
            <a:off x="838200" y="1308296"/>
            <a:ext cx="10515600" cy="3327872"/>
          </a:xfrm>
        </p:spPr>
        <p:txBody>
          <a:bodyPr>
            <a:normAutofit fontScale="92500" lnSpcReduction="10000"/>
          </a:bodyPr>
          <a:lstStyle/>
          <a:p>
            <a:pPr marL="0" indent="0">
              <a:buNone/>
            </a:pPr>
            <a:r>
              <a:rPr lang="en-US" dirty="0"/>
              <a:t>With HTTP streaming, are the TCP receive buffer and the client’s application buffer the same thing? If not, how do they interact?</a:t>
            </a:r>
          </a:p>
          <a:p>
            <a:pPr marL="0" indent="0">
              <a:buNone/>
            </a:pPr>
            <a:r>
              <a:rPr lang="en-US" b="1" dirty="0">
                <a:solidFill>
                  <a:srgbClr val="FF0000"/>
                </a:solidFill>
              </a:rPr>
              <a:t>No, they are not the same. TCP and application are at different layers of the OSI model.</a:t>
            </a:r>
          </a:p>
          <a:p>
            <a:pPr marL="0" indent="0">
              <a:buNone/>
            </a:pPr>
            <a:r>
              <a:rPr lang="en-US" b="1" dirty="0">
                <a:solidFill>
                  <a:srgbClr val="FF0000"/>
                </a:solidFill>
                <a:highlight>
                  <a:srgbClr val="FFFF00"/>
                </a:highlight>
              </a:rPr>
              <a:t>TCP receive buffer (at transport layer) </a:t>
            </a:r>
            <a:r>
              <a:rPr lang="en-US" b="1" dirty="0">
                <a:solidFill>
                  <a:srgbClr val="FF0000"/>
                </a:solidFill>
              </a:rPr>
              <a:t>receives the TCP packets from the network layer, which are then processed and forwarded as HTTP packets to the client’s application buffer (at the application layer). The client (e.g. Chrome browser), upon receiving these HTTP packets, then processes and renders the video playback to the user.</a:t>
            </a:r>
            <a:endParaRPr lang="en-SG" dirty="0">
              <a:solidFill>
                <a:srgbClr val="FF0000"/>
              </a:solidFill>
            </a:endParaRPr>
          </a:p>
        </p:txBody>
      </p:sp>
      <p:pic>
        <p:nvPicPr>
          <p:cNvPr id="4" name="Picture 3">
            <a:extLst>
              <a:ext uri="{FF2B5EF4-FFF2-40B4-BE49-F238E27FC236}">
                <a16:creationId xmlns:a16="http://schemas.microsoft.com/office/drawing/2014/main" id="{6A1DC80B-039D-45D4-9AF8-E3B42DDE0AE6}"/>
              </a:ext>
            </a:extLst>
          </p:cNvPr>
          <p:cNvPicPr>
            <a:picLocks noChangeAspect="1"/>
          </p:cNvPicPr>
          <p:nvPr/>
        </p:nvPicPr>
        <p:blipFill>
          <a:blip r:embed="rId3"/>
          <a:stretch>
            <a:fillRect/>
          </a:stretch>
        </p:blipFill>
        <p:spPr>
          <a:xfrm>
            <a:off x="1938338" y="4655925"/>
            <a:ext cx="7398168" cy="1846826"/>
          </a:xfrm>
          <a:prstGeom prst="rect">
            <a:avLst/>
          </a:prstGeom>
        </p:spPr>
      </p:pic>
    </p:spTree>
    <p:extLst>
      <p:ext uri="{BB962C8B-B14F-4D97-AF65-F5344CB8AC3E}">
        <p14:creationId xmlns:p14="http://schemas.microsoft.com/office/powerpoint/2010/main" val="283283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A6FB-14AE-4653-BB6F-92B9E6F0F3F7}"/>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B40D4D78-6421-423D-AD2A-E22A9CE1E1A2}"/>
              </a:ext>
            </a:extLst>
          </p:cNvPr>
          <p:cNvSpPr>
            <a:spLocks noGrp="1"/>
          </p:cNvSpPr>
          <p:nvPr>
            <p:ph idx="1"/>
          </p:nvPr>
        </p:nvSpPr>
        <p:spPr>
          <a:xfrm>
            <a:off x="838200" y="1690688"/>
            <a:ext cx="10515600" cy="2107589"/>
          </a:xfrm>
        </p:spPr>
        <p:txBody>
          <a:bodyPr>
            <a:normAutofit fontScale="92500" lnSpcReduction="20000"/>
          </a:bodyPr>
          <a:lstStyle/>
          <a:p>
            <a:pPr marL="0" indent="0">
              <a:buNone/>
            </a:pPr>
            <a:r>
              <a:rPr lang="en-US" dirty="0"/>
              <a:t>Why is a packet that is received after its scheduled playout time </a:t>
            </a:r>
            <a:r>
              <a:rPr lang="en-SG" dirty="0"/>
              <a:t>considered lost?</a:t>
            </a:r>
          </a:p>
          <a:p>
            <a:pPr marL="0" indent="0">
              <a:buNone/>
            </a:pPr>
            <a:r>
              <a:rPr lang="en-US" b="1" dirty="0">
                <a:solidFill>
                  <a:srgbClr val="FF0000"/>
                </a:solidFill>
              </a:rPr>
              <a:t>When an application receives a packet that is </a:t>
            </a:r>
            <a:r>
              <a:rPr lang="en-US" b="1" i="1" dirty="0">
                <a:solidFill>
                  <a:srgbClr val="FF0000"/>
                </a:solidFill>
              </a:rPr>
              <a:t>late</a:t>
            </a:r>
            <a:r>
              <a:rPr lang="en-US" b="1" dirty="0">
                <a:solidFill>
                  <a:srgbClr val="FF0000"/>
                </a:solidFill>
              </a:rPr>
              <a:t>, i.e. received after its scheduled playout time, the </a:t>
            </a:r>
            <a:r>
              <a:rPr lang="en-US" b="1" dirty="0">
                <a:solidFill>
                  <a:srgbClr val="FF0000"/>
                </a:solidFill>
                <a:highlight>
                  <a:srgbClr val="FFFF00"/>
                </a:highlight>
              </a:rPr>
              <a:t>application would not be able to play that packet anymore.</a:t>
            </a:r>
            <a:r>
              <a:rPr lang="en-US" b="1" dirty="0">
                <a:solidFill>
                  <a:srgbClr val="FF0000"/>
                </a:solidFill>
              </a:rPr>
              <a:t> Hence, from the perspective of the application, the packet has been lost.</a:t>
            </a:r>
            <a:endParaRPr lang="en-US" dirty="0">
              <a:solidFill>
                <a:srgbClr val="FF0000"/>
              </a:solidFill>
            </a:endParaRPr>
          </a:p>
        </p:txBody>
      </p:sp>
      <p:pic>
        <p:nvPicPr>
          <p:cNvPr id="5" name="Picture 4">
            <a:extLst>
              <a:ext uri="{FF2B5EF4-FFF2-40B4-BE49-F238E27FC236}">
                <a16:creationId xmlns:a16="http://schemas.microsoft.com/office/drawing/2014/main" id="{2B62DF78-DDDC-48A6-AFCF-83154D0A5476}"/>
              </a:ext>
            </a:extLst>
          </p:cNvPr>
          <p:cNvPicPr>
            <a:picLocks noChangeAspect="1"/>
          </p:cNvPicPr>
          <p:nvPr/>
        </p:nvPicPr>
        <p:blipFill>
          <a:blip r:embed="rId3"/>
          <a:stretch>
            <a:fillRect/>
          </a:stretch>
        </p:blipFill>
        <p:spPr>
          <a:xfrm>
            <a:off x="1489739" y="3871661"/>
            <a:ext cx="4193978" cy="2591301"/>
          </a:xfrm>
          <a:prstGeom prst="rect">
            <a:avLst/>
          </a:prstGeom>
        </p:spPr>
      </p:pic>
      <p:pic>
        <p:nvPicPr>
          <p:cNvPr id="7" name="Picture 6">
            <a:extLst>
              <a:ext uri="{FF2B5EF4-FFF2-40B4-BE49-F238E27FC236}">
                <a16:creationId xmlns:a16="http://schemas.microsoft.com/office/drawing/2014/main" id="{43583E2A-803F-493D-A1C3-8FD5BE11FBAA}"/>
              </a:ext>
            </a:extLst>
          </p:cNvPr>
          <p:cNvPicPr>
            <a:picLocks noChangeAspect="1"/>
          </p:cNvPicPr>
          <p:nvPr/>
        </p:nvPicPr>
        <p:blipFill rotWithShape="1">
          <a:blip r:embed="rId4"/>
          <a:srcRect t="25870"/>
          <a:stretch/>
        </p:blipFill>
        <p:spPr>
          <a:xfrm>
            <a:off x="6394635" y="3871660"/>
            <a:ext cx="4895224" cy="2699961"/>
          </a:xfrm>
          <a:prstGeom prst="rect">
            <a:avLst/>
          </a:prstGeom>
        </p:spPr>
      </p:pic>
    </p:spTree>
    <p:extLst>
      <p:ext uri="{BB962C8B-B14F-4D97-AF65-F5344CB8AC3E}">
        <p14:creationId xmlns:p14="http://schemas.microsoft.com/office/powerpoint/2010/main" val="8846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A6FB-14AE-4653-BB6F-92B9E6F0F3F7}"/>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B40D4D78-6421-423D-AD2A-E22A9CE1E1A2}"/>
              </a:ext>
            </a:extLst>
          </p:cNvPr>
          <p:cNvSpPr>
            <a:spLocks noGrp="1"/>
          </p:cNvSpPr>
          <p:nvPr>
            <p:ph idx="1"/>
          </p:nvPr>
        </p:nvSpPr>
        <p:spPr/>
        <p:txBody>
          <a:bodyPr/>
          <a:lstStyle/>
          <a:p>
            <a:pPr marL="0" indent="0">
              <a:buNone/>
            </a:pPr>
            <a:r>
              <a:rPr lang="en-US" dirty="0"/>
              <a:t>How are different RTP streams from within the same session identified by the receiver? How are RTP and RTCP packets differentiated?</a:t>
            </a:r>
          </a:p>
          <a:p>
            <a:pPr marL="0" indent="0">
              <a:buNone/>
            </a:pPr>
            <a:r>
              <a:rPr lang="en-US" b="1" dirty="0">
                <a:solidFill>
                  <a:srgbClr val="FF0000"/>
                </a:solidFill>
              </a:rPr>
              <a:t>RTP streams in the same session are identified using the SSRC field. RTP and RTCP packets use distinct port numbers.</a:t>
            </a:r>
            <a:endParaRPr lang="en-US" dirty="0">
              <a:solidFill>
                <a:srgbClr val="FF0000"/>
              </a:solidFill>
            </a:endParaRPr>
          </a:p>
        </p:txBody>
      </p:sp>
      <p:pic>
        <p:nvPicPr>
          <p:cNvPr id="5" name="Picture 4">
            <a:extLst>
              <a:ext uri="{FF2B5EF4-FFF2-40B4-BE49-F238E27FC236}">
                <a16:creationId xmlns:a16="http://schemas.microsoft.com/office/drawing/2014/main" id="{7F054494-EE6D-4E38-86EC-2AC0C2597332}"/>
              </a:ext>
            </a:extLst>
          </p:cNvPr>
          <p:cNvPicPr>
            <a:picLocks noChangeAspect="1"/>
          </p:cNvPicPr>
          <p:nvPr/>
        </p:nvPicPr>
        <p:blipFill>
          <a:blip r:embed="rId3"/>
          <a:stretch>
            <a:fillRect/>
          </a:stretch>
        </p:blipFill>
        <p:spPr>
          <a:xfrm>
            <a:off x="2566987" y="4694655"/>
            <a:ext cx="7058025" cy="1104900"/>
          </a:xfrm>
          <a:prstGeom prst="rect">
            <a:avLst/>
          </a:prstGeom>
        </p:spPr>
      </p:pic>
      <p:pic>
        <p:nvPicPr>
          <p:cNvPr id="6" name="Picture 5">
            <a:extLst>
              <a:ext uri="{FF2B5EF4-FFF2-40B4-BE49-F238E27FC236}">
                <a16:creationId xmlns:a16="http://schemas.microsoft.com/office/drawing/2014/main" id="{495B40C1-1DBC-42D0-BA54-F6B55146B900}"/>
              </a:ext>
            </a:extLst>
          </p:cNvPr>
          <p:cNvPicPr>
            <a:picLocks noChangeAspect="1"/>
          </p:cNvPicPr>
          <p:nvPr/>
        </p:nvPicPr>
        <p:blipFill>
          <a:blip r:embed="rId4"/>
          <a:stretch>
            <a:fillRect/>
          </a:stretch>
        </p:blipFill>
        <p:spPr>
          <a:xfrm>
            <a:off x="2566987" y="3885030"/>
            <a:ext cx="6867525" cy="809625"/>
          </a:xfrm>
          <a:prstGeom prst="rect">
            <a:avLst/>
          </a:prstGeom>
        </p:spPr>
      </p:pic>
    </p:spTree>
    <p:extLst>
      <p:ext uri="{BB962C8B-B14F-4D97-AF65-F5344CB8AC3E}">
        <p14:creationId xmlns:p14="http://schemas.microsoft.com/office/powerpoint/2010/main" val="241426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a:xfrm>
            <a:off x="838200" y="1825625"/>
            <a:ext cx="6956509" cy="4667250"/>
          </a:xfrm>
        </p:spPr>
        <p:txBody>
          <a:bodyPr>
            <a:normAutofit fontScale="85000" lnSpcReduction="20000"/>
          </a:bodyPr>
          <a:lstStyle/>
          <a:p>
            <a:pPr marL="0" indent="0">
              <a:buNone/>
            </a:pPr>
            <a:r>
              <a:rPr lang="en-US" dirty="0"/>
              <a:t>In practice, RTP tends to be used over UDP while RTSP tends to be used over TCP. Why </a:t>
            </a:r>
            <a:r>
              <a:rPr lang="en-SG" dirty="0"/>
              <a:t>might this be so?</a:t>
            </a:r>
          </a:p>
          <a:p>
            <a:pPr marL="0" indent="0">
              <a:buNone/>
            </a:pPr>
            <a:endParaRPr lang="en-US" b="1" dirty="0"/>
          </a:p>
          <a:p>
            <a:pPr marL="0" indent="0">
              <a:buNone/>
            </a:pPr>
            <a:r>
              <a:rPr lang="en-US" b="1" dirty="0">
                <a:solidFill>
                  <a:srgbClr val="FF0000"/>
                </a:solidFill>
                <a:highlight>
                  <a:srgbClr val="FFFF00"/>
                </a:highlight>
              </a:rPr>
              <a:t>RTP sends media flow </a:t>
            </a:r>
            <a:r>
              <a:rPr lang="en-US" b="1" dirty="0">
                <a:solidFill>
                  <a:srgbClr val="FF0000"/>
                </a:solidFill>
              </a:rPr>
              <a:t>(e.g. multiple video packets) while </a:t>
            </a:r>
            <a:r>
              <a:rPr lang="en-US" b="1" dirty="0">
                <a:solidFill>
                  <a:srgbClr val="FF0000"/>
                </a:solidFill>
                <a:highlight>
                  <a:srgbClr val="FFFF00"/>
                </a:highlight>
              </a:rPr>
              <a:t>RTSP sends playback commands </a:t>
            </a:r>
            <a:r>
              <a:rPr lang="en-US" b="1" dirty="0">
                <a:solidFill>
                  <a:srgbClr val="FF0000"/>
                </a:solidFill>
              </a:rPr>
              <a:t>(e.g. “Play” and “Pause”). </a:t>
            </a:r>
          </a:p>
          <a:p>
            <a:pPr marL="0" indent="0">
              <a:buNone/>
            </a:pPr>
            <a:r>
              <a:rPr lang="en-US" b="1" dirty="0">
                <a:solidFill>
                  <a:srgbClr val="FF0000"/>
                </a:solidFill>
              </a:rPr>
              <a:t>Hence, it may be preferred that </a:t>
            </a:r>
            <a:r>
              <a:rPr lang="en-US" b="1" dirty="0">
                <a:solidFill>
                  <a:srgbClr val="FF0000"/>
                </a:solidFill>
                <a:highlight>
                  <a:srgbClr val="FFFF00"/>
                </a:highlight>
              </a:rPr>
              <a:t>RTP prioritizes speed over reliability (UDP), so that the client could playback the video with minimal delay </a:t>
            </a:r>
            <a:r>
              <a:rPr lang="en-US" b="1" dirty="0">
                <a:solidFill>
                  <a:srgbClr val="FF0000"/>
                </a:solidFill>
              </a:rPr>
              <a:t>(losing a few video packets in-between is a relatively small cost since its impact on playback experience is generally tolerable). On the other hand, it may be preferred that </a:t>
            </a:r>
            <a:r>
              <a:rPr lang="en-US" b="1" dirty="0">
                <a:solidFill>
                  <a:srgbClr val="FF0000"/>
                </a:solidFill>
                <a:highlight>
                  <a:srgbClr val="FFFF00"/>
                </a:highlight>
              </a:rPr>
              <a:t>RTSP prioritizes reliability (TCP), so that we do not lose any of these commands </a:t>
            </a:r>
            <a:r>
              <a:rPr lang="en-SG" b="1" dirty="0">
                <a:solidFill>
                  <a:srgbClr val="FF0000"/>
                </a:solidFill>
                <a:highlight>
                  <a:srgbClr val="FFFF00"/>
                </a:highlight>
              </a:rPr>
              <a:t>requested by the client.</a:t>
            </a:r>
            <a:endParaRPr lang="en-US" dirty="0">
              <a:solidFill>
                <a:srgbClr val="FF0000"/>
              </a:solidFill>
              <a:highlight>
                <a:srgbClr val="FFFF00"/>
              </a:highlight>
            </a:endParaRPr>
          </a:p>
        </p:txBody>
      </p:sp>
      <p:pic>
        <p:nvPicPr>
          <p:cNvPr id="7" name="Picture 6">
            <a:extLst>
              <a:ext uri="{FF2B5EF4-FFF2-40B4-BE49-F238E27FC236}">
                <a16:creationId xmlns:a16="http://schemas.microsoft.com/office/drawing/2014/main" id="{27512154-C21B-4D4C-A787-6FED911528ED}"/>
              </a:ext>
            </a:extLst>
          </p:cNvPr>
          <p:cNvPicPr>
            <a:picLocks noChangeAspect="1"/>
          </p:cNvPicPr>
          <p:nvPr/>
        </p:nvPicPr>
        <p:blipFill>
          <a:blip r:embed="rId3"/>
          <a:stretch>
            <a:fillRect/>
          </a:stretch>
        </p:blipFill>
        <p:spPr>
          <a:xfrm>
            <a:off x="7794709" y="2059029"/>
            <a:ext cx="3982054" cy="2753603"/>
          </a:xfrm>
          <a:prstGeom prst="rect">
            <a:avLst/>
          </a:prstGeom>
        </p:spPr>
      </p:pic>
    </p:spTree>
    <p:extLst>
      <p:ext uri="{BB962C8B-B14F-4D97-AF65-F5344CB8AC3E}">
        <p14:creationId xmlns:p14="http://schemas.microsoft.com/office/powerpoint/2010/main" val="1442225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7</a:t>
            </a:r>
          </a:p>
        </p:txBody>
      </p:sp>
      <p:pic>
        <p:nvPicPr>
          <p:cNvPr id="4" name="Picture 3">
            <a:extLst>
              <a:ext uri="{FF2B5EF4-FFF2-40B4-BE49-F238E27FC236}">
                <a16:creationId xmlns:a16="http://schemas.microsoft.com/office/drawing/2014/main" id="{9CB2B98B-C666-4380-ADD2-9FF967275075}"/>
              </a:ext>
            </a:extLst>
          </p:cNvPr>
          <p:cNvPicPr>
            <a:picLocks noChangeAspect="1"/>
          </p:cNvPicPr>
          <p:nvPr/>
        </p:nvPicPr>
        <p:blipFill>
          <a:blip r:embed="rId2"/>
          <a:stretch>
            <a:fillRect/>
          </a:stretch>
        </p:blipFill>
        <p:spPr>
          <a:xfrm>
            <a:off x="1211199" y="1452954"/>
            <a:ext cx="9310497" cy="5124621"/>
          </a:xfrm>
          <a:prstGeom prst="rect">
            <a:avLst/>
          </a:prstGeom>
        </p:spPr>
      </p:pic>
    </p:spTree>
    <p:extLst>
      <p:ext uri="{BB962C8B-B14F-4D97-AF65-F5344CB8AC3E}">
        <p14:creationId xmlns:p14="http://schemas.microsoft.com/office/powerpoint/2010/main" val="400994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a:xfrm>
            <a:off x="838200" y="1690688"/>
            <a:ext cx="11259141" cy="4351338"/>
          </a:xfrm>
        </p:spPr>
        <p:txBody>
          <a:bodyPr>
            <a:normAutofit/>
          </a:bodyPr>
          <a:lstStyle/>
          <a:p>
            <a:pPr marL="0" indent="0">
              <a:buNone/>
            </a:pPr>
            <a:r>
              <a:rPr lang="en-US" dirty="0"/>
              <a:t>a) What are the delays (from sender to receiver, ignoring any playout delays) of packets 2 through 8? Note that each vertical and horizontal line segment in the figure has a length of 1, 2, or 3 time units.</a:t>
            </a:r>
          </a:p>
          <a:p>
            <a:pPr marL="0" indent="0">
              <a:buNone/>
            </a:pPr>
            <a:r>
              <a:rPr lang="en-SG" b="1" dirty="0">
                <a:solidFill>
                  <a:srgbClr val="FF0000"/>
                </a:solidFill>
              </a:rPr>
              <a:t>Packet 2: 7 units, Packet 3: 9 units, Packet 4: 8 units, Packet 5: 7 units, Packet 6: 9 units, Packet 7: 8 units, Packet 8: 8 units</a:t>
            </a:r>
          </a:p>
          <a:p>
            <a:endParaRPr lang="en-US" dirty="0">
              <a:solidFill>
                <a:srgbClr val="FF0000"/>
              </a:solidFill>
            </a:endParaRPr>
          </a:p>
        </p:txBody>
      </p:sp>
      <p:pic>
        <p:nvPicPr>
          <p:cNvPr id="5" name="Picture 4">
            <a:extLst>
              <a:ext uri="{FF2B5EF4-FFF2-40B4-BE49-F238E27FC236}">
                <a16:creationId xmlns:a16="http://schemas.microsoft.com/office/drawing/2014/main" id="{1BB4BFDC-F058-4CFC-9F8D-63BC6C5A033F}"/>
              </a:ext>
            </a:extLst>
          </p:cNvPr>
          <p:cNvPicPr>
            <a:picLocks noChangeAspect="1"/>
          </p:cNvPicPr>
          <p:nvPr/>
        </p:nvPicPr>
        <p:blipFill rotWithShape="1">
          <a:blip r:embed="rId3"/>
          <a:srcRect t="22040"/>
          <a:stretch/>
        </p:blipFill>
        <p:spPr>
          <a:xfrm>
            <a:off x="3482127" y="4145280"/>
            <a:ext cx="5470955" cy="2347595"/>
          </a:xfrm>
          <a:prstGeom prst="rect">
            <a:avLst/>
          </a:prstGeom>
        </p:spPr>
      </p:pic>
      <p:cxnSp>
        <p:nvCxnSpPr>
          <p:cNvPr id="7" name="Straight Connector 6">
            <a:extLst>
              <a:ext uri="{FF2B5EF4-FFF2-40B4-BE49-F238E27FC236}">
                <a16:creationId xmlns:a16="http://schemas.microsoft.com/office/drawing/2014/main" id="{9AEE3209-4668-DE45-B299-BA53B2CAE5A0}"/>
              </a:ext>
            </a:extLst>
          </p:cNvPr>
          <p:cNvCxnSpPr/>
          <p:nvPr/>
        </p:nvCxnSpPr>
        <p:spPr>
          <a:xfrm>
            <a:off x="4992624" y="5755514"/>
            <a:ext cx="1402080"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B97D80-522C-EB43-BD03-FC2B3A2F1457}"/>
              </a:ext>
            </a:extLst>
          </p:cNvPr>
          <p:cNvCxnSpPr>
            <a:cxnSpLocks/>
          </p:cNvCxnSpPr>
          <p:nvPr/>
        </p:nvCxnSpPr>
        <p:spPr>
          <a:xfrm>
            <a:off x="5193792" y="5517770"/>
            <a:ext cx="1792224"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94F58B8-A9CF-B447-B597-1D03A0938983}"/>
              </a:ext>
            </a:extLst>
          </p:cNvPr>
          <p:cNvCxnSpPr>
            <a:cxnSpLocks/>
          </p:cNvCxnSpPr>
          <p:nvPr/>
        </p:nvCxnSpPr>
        <p:spPr>
          <a:xfrm>
            <a:off x="5474208" y="5328794"/>
            <a:ext cx="1511808"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C8FE02-4808-B640-81DB-D6E0BDDABB22}"/>
              </a:ext>
            </a:extLst>
          </p:cNvPr>
          <p:cNvCxnSpPr>
            <a:cxnSpLocks/>
          </p:cNvCxnSpPr>
          <p:nvPr/>
        </p:nvCxnSpPr>
        <p:spPr>
          <a:xfrm>
            <a:off x="5638800" y="5103242"/>
            <a:ext cx="1347216"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D86A03-097A-F740-97F0-28AFF94CAE4D}"/>
              </a:ext>
            </a:extLst>
          </p:cNvPr>
          <p:cNvCxnSpPr>
            <a:cxnSpLocks/>
          </p:cNvCxnSpPr>
          <p:nvPr/>
        </p:nvCxnSpPr>
        <p:spPr>
          <a:xfrm>
            <a:off x="5864352" y="4889882"/>
            <a:ext cx="1780032"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CEC978-F8A9-E546-844B-CA89F44384AA}"/>
              </a:ext>
            </a:extLst>
          </p:cNvPr>
          <p:cNvCxnSpPr>
            <a:cxnSpLocks/>
          </p:cNvCxnSpPr>
          <p:nvPr/>
        </p:nvCxnSpPr>
        <p:spPr>
          <a:xfrm>
            <a:off x="6096000" y="4676522"/>
            <a:ext cx="1548384"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B23FE3-6798-5540-9639-4EBD1073A58B}"/>
              </a:ext>
            </a:extLst>
          </p:cNvPr>
          <p:cNvCxnSpPr>
            <a:cxnSpLocks/>
          </p:cNvCxnSpPr>
          <p:nvPr/>
        </p:nvCxnSpPr>
        <p:spPr>
          <a:xfrm>
            <a:off x="6297168" y="4463162"/>
            <a:ext cx="1548384"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26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838200" y="365126"/>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838200" y="1491916"/>
            <a:ext cx="10515600" cy="4685047"/>
          </a:xfrm>
        </p:spPr>
        <p:txBody>
          <a:bodyPr/>
          <a:lstStyle/>
          <a:p>
            <a:pPr marL="0" indent="0">
              <a:buNone/>
            </a:pPr>
            <a:r>
              <a:rPr lang="en-SG" b="1" dirty="0"/>
              <a:t>Multimedia networking</a:t>
            </a:r>
          </a:p>
          <a:p>
            <a:pPr marL="914400" lvl="1" indent="-457200">
              <a:buAutoNum type="arabicPeriod"/>
            </a:pPr>
            <a:r>
              <a:rPr lang="en-SG" dirty="0"/>
              <a:t>Audio</a:t>
            </a:r>
          </a:p>
          <a:p>
            <a:r>
              <a:rPr lang="en-SG" dirty="0"/>
              <a:t>Bit rate of signal = sample rate * number of bits </a:t>
            </a:r>
          </a:p>
          <a:p>
            <a:pPr lvl="1"/>
            <a:r>
              <a:rPr lang="en-SG" u="sng" dirty="0"/>
              <a:t>256 quantized values </a:t>
            </a:r>
            <a:r>
              <a:rPr lang="en-SG" dirty="0"/>
              <a:t>= 2</a:t>
            </a:r>
            <a:r>
              <a:rPr lang="en-SG" baseline="30000" dirty="0"/>
              <a:t>8 </a:t>
            </a:r>
            <a:r>
              <a:rPr lang="en-SG" dirty="0"/>
              <a:t>= 8 bits</a:t>
            </a:r>
            <a:br>
              <a:rPr lang="en-SG" dirty="0"/>
            </a:br>
            <a:r>
              <a:rPr lang="en-SG" dirty="0"/>
              <a:t>(0000 0000 – 1111 1111)</a:t>
            </a:r>
          </a:p>
          <a:p>
            <a:pPr lvl="1"/>
            <a:endParaRPr lang="en-SG" dirty="0"/>
          </a:p>
          <a:p>
            <a:pPr lvl="1"/>
            <a:r>
              <a:rPr lang="en-SG" dirty="0"/>
              <a:t>64,000 bps = </a:t>
            </a:r>
            <a:r>
              <a:rPr lang="en-SG" u="sng" dirty="0"/>
              <a:t>8,000 samples/sec </a:t>
            </a:r>
            <a:r>
              <a:rPr lang="en-SG" dirty="0"/>
              <a:t>* 8 bits</a:t>
            </a:r>
          </a:p>
        </p:txBody>
      </p:sp>
      <p:pic>
        <p:nvPicPr>
          <p:cNvPr id="6" name="Picture 5" descr="A close up of text on a white background&#10;&#10;Description automatically generated">
            <a:extLst>
              <a:ext uri="{FF2B5EF4-FFF2-40B4-BE49-F238E27FC236}">
                <a16:creationId xmlns:a16="http://schemas.microsoft.com/office/drawing/2014/main" id="{3B2C6829-BEA8-48E2-AF14-ED8CD2B55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990" y="3036582"/>
            <a:ext cx="3422810" cy="3027599"/>
          </a:xfrm>
          <a:prstGeom prst="rect">
            <a:avLst/>
          </a:prstGeom>
        </p:spPr>
      </p:pic>
      <p:sp>
        <p:nvSpPr>
          <p:cNvPr id="4" name="TextBox 3">
            <a:extLst>
              <a:ext uri="{FF2B5EF4-FFF2-40B4-BE49-F238E27FC236}">
                <a16:creationId xmlns:a16="http://schemas.microsoft.com/office/drawing/2014/main" id="{A634DBAD-3B92-1745-B864-F33EABD0472E}"/>
              </a:ext>
            </a:extLst>
          </p:cNvPr>
          <p:cNvSpPr txBox="1"/>
          <p:nvPr/>
        </p:nvSpPr>
        <p:spPr>
          <a:xfrm>
            <a:off x="9412224" y="252344"/>
            <a:ext cx="2157450" cy="923330"/>
          </a:xfrm>
          <a:prstGeom prst="rect">
            <a:avLst/>
          </a:prstGeom>
          <a:noFill/>
        </p:spPr>
        <p:txBody>
          <a:bodyPr wrap="none" rtlCol="0">
            <a:spAutoFit/>
          </a:bodyPr>
          <a:lstStyle/>
          <a:p>
            <a:r>
              <a:rPr lang="en-US" dirty="0"/>
              <a:t>Keywords:</a:t>
            </a:r>
          </a:p>
          <a:p>
            <a:pPr marL="342900" indent="-342900">
              <a:buAutoNum type="arabicPeriod"/>
            </a:pPr>
            <a:r>
              <a:rPr lang="en-US" dirty="0"/>
              <a:t>Quantized Values</a:t>
            </a:r>
          </a:p>
          <a:p>
            <a:pPr marL="342900" indent="-342900">
              <a:buAutoNum type="arabicPeriod"/>
            </a:pPr>
            <a:r>
              <a:rPr lang="en-US" dirty="0"/>
              <a:t>Bit Rate of Signal</a:t>
            </a:r>
          </a:p>
        </p:txBody>
      </p:sp>
    </p:spTree>
    <p:extLst>
      <p:ext uri="{BB962C8B-B14F-4D97-AF65-F5344CB8AC3E}">
        <p14:creationId xmlns:p14="http://schemas.microsoft.com/office/powerpoint/2010/main" val="3064730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73E69D50-7443-48C0-9F67-33D0FDFA6E62}"/>
              </a:ext>
            </a:extLst>
          </p:cNvPr>
          <p:cNvPicPr>
            <a:picLocks noChangeAspect="1"/>
          </p:cNvPicPr>
          <p:nvPr/>
        </p:nvPicPr>
        <p:blipFill rotWithShape="1">
          <a:blip r:embed="rId3"/>
          <a:srcRect l="11653" t="20419" r="13052"/>
          <a:stretch/>
        </p:blipFill>
        <p:spPr>
          <a:xfrm>
            <a:off x="4927600" y="1825625"/>
            <a:ext cx="7010400" cy="4078215"/>
          </a:xfrm>
          <a:prstGeom prst="rect">
            <a:avLst/>
          </a:prstGeom>
        </p:spPr>
      </p:pic>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a:xfrm>
            <a:off x="148114" y="1815122"/>
            <a:ext cx="5181600" cy="4351338"/>
          </a:xfrm>
        </p:spPr>
        <p:txBody>
          <a:bodyPr>
            <a:normAutofit/>
          </a:bodyPr>
          <a:lstStyle/>
          <a:p>
            <a:pPr marL="0" indent="0">
              <a:buNone/>
            </a:pPr>
            <a:r>
              <a:rPr lang="en-US" dirty="0"/>
              <a:t>b) If audio playout begins as soon as the first packet arrives at the receiver at 𝑡 = 8, which of the first eight packets sent will </a:t>
            </a:r>
            <a:r>
              <a:rPr lang="en-US" i="1" dirty="0"/>
              <a:t>not </a:t>
            </a:r>
            <a:r>
              <a:rPr lang="en-US" dirty="0"/>
              <a:t>arrive in time for playout?</a:t>
            </a:r>
          </a:p>
          <a:p>
            <a:pPr marL="0" indent="0">
              <a:buNone/>
            </a:pPr>
            <a:r>
              <a:rPr lang="sv-SE" b="1" dirty="0">
                <a:solidFill>
                  <a:srgbClr val="FF0000"/>
                </a:solidFill>
              </a:rPr>
              <a:t>Packet 3, 4, 6, 7, 8</a:t>
            </a:r>
          </a:p>
        </p:txBody>
      </p:sp>
      <p:pic>
        <p:nvPicPr>
          <p:cNvPr id="25" name="Picture 8">
            <a:extLst>
              <a:ext uri="{FF2B5EF4-FFF2-40B4-BE49-F238E27FC236}">
                <a16:creationId xmlns:a16="http://schemas.microsoft.com/office/drawing/2014/main" id="{DAAD35C9-306C-45A9-90B0-70595CA168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8349932" y="4710356"/>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a:extLst>
              <a:ext uri="{FF2B5EF4-FFF2-40B4-BE49-F238E27FC236}">
                <a16:creationId xmlns:a16="http://schemas.microsoft.com/office/drawing/2014/main" id="{AEAE2B22-407E-4A48-9ED3-A372C7F5EE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8739187" y="4356551"/>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a:extLst>
              <a:ext uri="{FF2B5EF4-FFF2-40B4-BE49-F238E27FC236}">
                <a16:creationId xmlns:a16="http://schemas.microsoft.com/office/drawing/2014/main" id="{BA01CC10-AB98-42A8-A580-2E53B963A4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104947" y="3990791"/>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a:extLst>
              <a:ext uri="{FF2B5EF4-FFF2-40B4-BE49-F238E27FC236}">
                <a16:creationId xmlns:a16="http://schemas.microsoft.com/office/drawing/2014/main" id="{4F7DFB90-EB78-4A14-8CEC-E1FD84D317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480867" y="3635191"/>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3EA8F4D8-659D-4F6F-B489-D69DE795D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846627" y="3279591"/>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A64AFBE7-5AEB-43A2-B4F7-0732F4D98F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202227" y="2903671"/>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a:extLst>
              <a:ext uri="{FF2B5EF4-FFF2-40B4-BE49-F238E27FC236}">
                <a16:creationId xmlns:a16="http://schemas.microsoft.com/office/drawing/2014/main" id="{C81FF817-A2BC-4AA5-9F98-25DBFE6A5F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578147" y="2537911"/>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a:extLst>
              <a:ext uri="{FF2B5EF4-FFF2-40B4-BE49-F238E27FC236}">
                <a16:creationId xmlns:a16="http://schemas.microsoft.com/office/drawing/2014/main" id="{9F0164F5-3C6D-4ABB-A722-4D4B1A9613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913427" y="2161991"/>
            <a:ext cx="53149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683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a:xfrm>
            <a:off x="335280" y="1825625"/>
            <a:ext cx="4348480" cy="4351338"/>
          </a:xfrm>
        </p:spPr>
        <p:txBody>
          <a:bodyPr>
            <a:normAutofit/>
          </a:bodyPr>
          <a:lstStyle/>
          <a:p>
            <a:pPr marL="0" indent="0">
              <a:buNone/>
            </a:pPr>
            <a:r>
              <a:rPr lang="en-US" dirty="0"/>
              <a:t>c) If audio playout begins at 𝑡 = 9, which of the first eight packets sent will not arrive </a:t>
            </a:r>
            <a:r>
              <a:rPr lang="en-SG" dirty="0"/>
              <a:t>in time for playout?</a:t>
            </a:r>
          </a:p>
          <a:p>
            <a:pPr marL="0" indent="0">
              <a:buNone/>
            </a:pPr>
            <a:r>
              <a:rPr lang="en-SG" b="1" dirty="0">
                <a:solidFill>
                  <a:srgbClr val="FF0000"/>
                </a:solidFill>
              </a:rPr>
              <a:t>Packets 3, 6</a:t>
            </a:r>
          </a:p>
        </p:txBody>
      </p:sp>
      <p:pic>
        <p:nvPicPr>
          <p:cNvPr id="5" name="Picture 4">
            <a:extLst>
              <a:ext uri="{FF2B5EF4-FFF2-40B4-BE49-F238E27FC236}">
                <a16:creationId xmlns:a16="http://schemas.microsoft.com/office/drawing/2014/main" id="{9D6A44B7-5766-4A4C-8510-E0CDDE4FAF37}"/>
              </a:ext>
            </a:extLst>
          </p:cNvPr>
          <p:cNvPicPr>
            <a:picLocks noChangeAspect="1"/>
          </p:cNvPicPr>
          <p:nvPr/>
        </p:nvPicPr>
        <p:blipFill rotWithShape="1">
          <a:blip r:embed="rId3"/>
          <a:srcRect l="11653" t="20419" r="13052"/>
          <a:stretch/>
        </p:blipFill>
        <p:spPr>
          <a:xfrm>
            <a:off x="4927600" y="1825625"/>
            <a:ext cx="7010400" cy="4078215"/>
          </a:xfrm>
          <a:prstGeom prst="rect">
            <a:avLst/>
          </a:prstGeom>
        </p:spPr>
      </p:pic>
      <p:pic>
        <p:nvPicPr>
          <p:cNvPr id="7" name="Picture 8">
            <a:extLst>
              <a:ext uri="{FF2B5EF4-FFF2-40B4-BE49-F238E27FC236}">
                <a16:creationId xmlns:a16="http://schemas.microsoft.com/office/drawing/2014/main" id="{936C5729-5D8B-4D8F-8FA1-63D9B951DA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8727440" y="4710356"/>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0B4D624-55EC-43D2-9B90-274091B7F7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082925" y="4353338"/>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46C160C4-0F1E-486C-97F9-51F6236220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468496" y="3986160"/>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51FFD65-D4E9-43DE-A0CA-FDF2A39644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843907" y="3620892"/>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203235D-395A-4B04-9173-0E41CF116A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203084" y="3241644"/>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5B659E25-9420-4B0C-A9BF-E83DC02BD0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565923" y="2881276"/>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D39BC2CE-C360-4E77-A584-BDD5615D4C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928762" y="2505276"/>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a:extLst>
              <a:ext uri="{FF2B5EF4-FFF2-40B4-BE49-F238E27FC236}">
                <a16:creationId xmlns:a16="http://schemas.microsoft.com/office/drawing/2014/main" id="{63CF2C0E-6B6B-4C42-8430-BD85425924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1267534" y="2138098"/>
            <a:ext cx="53149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542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DCCA35-AF57-46F6-939D-3F1EEC424271}"/>
              </a:ext>
            </a:extLst>
          </p:cNvPr>
          <p:cNvPicPr>
            <a:picLocks noChangeAspect="1"/>
          </p:cNvPicPr>
          <p:nvPr/>
        </p:nvPicPr>
        <p:blipFill rotWithShape="1">
          <a:blip r:embed="rId3"/>
          <a:srcRect l="11653" t="20419" r="13052"/>
          <a:stretch/>
        </p:blipFill>
        <p:spPr>
          <a:xfrm>
            <a:off x="4927600" y="1825625"/>
            <a:ext cx="7010400" cy="4078215"/>
          </a:xfrm>
          <a:prstGeom prst="rect">
            <a:avLst/>
          </a:prstGeom>
        </p:spPr>
      </p:pic>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a:xfrm>
            <a:off x="73707" y="1830123"/>
            <a:ext cx="5349240" cy="4351338"/>
          </a:xfrm>
        </p:spPr>
        <p:txBody>
          <a:bodyPr>
            <a:normAutofit/>
          </a:bodyPr>
          <a:lstStyle/>
          <a:p>
            <a:pPr marL="0" indent="0">
              <a:buNone/>
            </a:pPr>
            <a:r>
              <a:rPr lang="en-US" dirty="0"/>
              <a:t>d) What is the minimum playout delay at the receiver that results in all of the first eight packets arriving in time for their playout?</a:t>
            </a:r>
          </a:p>
          <a:p>
            <a:pPr marL="0" indent="0">
              <a:buNone/>
            </a:pPr>
            <a:r>
              <a:rPr lang="en-US" b="1" dirty="0">
                <a:solidFill>
                  <a:srgbClr val="FF0000"/>
                </a:solidFill>
              </a:rPr>
              <a:t>Minimum playout delay is </a:t>
            </a:r>
            <a:r>
              <a:rPr lang="en-US" dirty="0">
                <a:solidFill>
                  <a:srgbClr val="FF0000"/>
                </a:solidFill>
              </a:rPr>
              <a:t>𝒕 = 𝟏𝟎</a:t>
            </a:r>
          </a:p>
        </p:txBody>
      </p:sp>
      <p:pic>
        <p:nvPicPr>
          <p:cNvPr id="7" name="Picture 8">
            <a:extLst>
              <a:ext uri="{FF2B5EF4-FFF2-40B4-BE49-F238E27FC236}">
                <a16:creationId xmlns:a16="http://schemas.microsoft.com/office/drawing/2014/main" id="{1FDA9C59-1EC2-4B93-B8F6-1477AED9E0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092575" y="4690036"/>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65DEE90-A6AB-4CB7-9353-F9FBBE286E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479165" y="4333018"/>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785FDD75-0DD9-4DA7-A264-CC3C19D2DD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9854576" y="3986160"/>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782EAEA0-A53F-4CCE-B203-F168EDE172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199507" y="3631052"/>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D29458B-DC96-4CC5-AC92-14BA2B9890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548524" y="3251804"/>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9B781E09-2064-4843-AF1C-F87E7202A4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0901203" y="2881276"/>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E99254B1-8192-4C1E-9A6F-C3B937F8D9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1264042" y="2505276"/>
            <a:ext cx="53149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a:extLst>
              <a:ext uri="{FF2B5EF4-FFF2-40B4-BE49-F238E27FC236}">
                <a16:creationId xmlns:a16="http://schemas.microsoft.com/office/drawing/2014/main" id="{01C7D733-9FC3-41E4-92C1-0950CA400A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116"/>
          <a:stretch/>
        </p:blipFill>
        <p:spPr bwMode="auto">
          <a:xfrm>
            <a:off x="11633294" y="2138098"/>
            <a:ext cx="53149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12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p:txBody>
          <a:bodyPr>
            <a:normAutofit/>
          </a:bodyPr>
          <a:lstStyle/>
          <a:p>
            <a:pPr marL="0" indent="0">
              <a:buNone/>
            </a:pPr>
            <a:r>
              <a:rPr lang="en-US" dirty="0"/>
              <a:t>Recall the two FEC schemes for VoIP described in lecture. Suppose the first scheme (Scheme 1) generates a </a:t>
            </a:r>
            <a:r>
              <a:rPr lang="en-US" dirty="0">
                <a:highlight>
                  <a:srgbClr val="FFFF00"/>
                </a:highlight>
              </a:rPr>
              <a:t>redundant chunk for every four original chunks.</a:t>
            </a:r>
            <a:r>
              <a:rPr lang="en-US" dirty="0"/>
              <a:t> Suppose the second scheme (Scheme 2) uses a </a:t>
            </a:r>
            <a:r>
              <a:rPr lang="en-US" dirty="0">
                <a:highlight>
                  <a:srgbClr val="FFFF00"/>
                </a:highlight>
              </a:rPr>
              <a:t>low-bit rate encoding whose transmission rate is 25 percent of the transmission rate of the nominal stream</a:t>
            </a:r>
            <a:r>
              <a:rPr lang="en-US" dirty="0"/>
              <a:t>. (Note: we ignore the effects of playout delay in this question as we assume that all packets, including FEC packets, will be received prior to reconstruction and playback)</a:t>
            </a:r>
            <a:endParaRPr lang="en-US" dirty="0">
              <a:solidFill>
                <a:srgbClr val="FF0000"/>
              </a:solidFill>
            </a:endParaRPr>
          </a:p>
        </p:txBody>
      </p:sp>
    </p:spTree>
    <p:extLst>
      <p:ext uri="{BB962C8B-B14F-4D97-AF65-F5344CB8AC3E}">
        <p14:creationId xmlns:p14="http://schemas.microsoft.com/office/powerpoint/2010/main" val="173374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p:txBody>
          <a:bodyPr>
            <a:normAutofit/>
          </a:bodyPr>
          <a:lstStyle/>
          <a:p>
            <a:pPr marL="0" indent="0">
              <a:buNone/>
            </a:pPr>
            <a:r>
              <a:rPr lang="en-US" dirty="0"/>
              <a:t>a) How much additional bandwidth does each scheme require?</a:t>
            </a:r>
          </a:p>
          <a:p>
            <a:pPr marL="0" indent="0">
              <a:buNone/>
            </a:pPr>
            <a:r>
              <a:rPr lang="en-US" b="1" dirty="0">
                <a:solidFill>
                  <a:srgbClr val="FF0000"/>
                </a:solidFill>
              </a:rPr>
              <a:t>Scheme 1: Every 4 original chunks will have 1 redundant chunk = 25% additional bandwidth; </a:t>
            </a:r>
          </a:p>
          <a:p>
            <a:pPr marL="0" indent="0">
              <a:buNone/>
            </a:pPr>
            <a:r>
              <a:rPr lang="en-US" b="1" dirty="0">
                <a:solidFill>
                  <a:srgbClr val="FF0000"/>
                </a:solidFill>
              </a:rPr>
              <a:t>Scheme 2: Every chunk will have its redundant low-quality chunk “piggyback” on the next transmission = 25% additional bandwidth. Hence, both schemes will require additional 25% bandwidth.</a:t>
            </a:r>
          </a:p>
        </p:txBody>
      </p:sp>
      <p:pic>
        <p:nvPicPr>
          <p:cNvPr id="5" name="Picture 4">
            <a:extLst>
              <a:ext uri="{FF2B5EF4-FFF2-40B4-BE49-F238E27FC236}">
                <a16:creationId xmlns:a16="http://schemas.microsoft.com/office/drawing/2014/main" id="{6CAA50C0-2DFE-4FCE-B048-CDFE123E0E3A}"/>
              </a:ext>
            </a:extLst>
          </p:cNvPr>
          <p:cNvPicPr>
            <a:picLocks noChangeAspect="1"/>
          </p:cNvPicPr>
          <p:nvPr/>
        </p:nvPicPr>
        <p:blipFill>
          <a:blip r:embed="rId3"/>
          <a:stretch>
            <a:fillRect/>
          </a:stretch>
        </p:blipFill>
        <p:spPr>
          <a:xfrm>
            <a:off x="8233891" y="4836100"/>
            <a:ext cx="2868621" cy="1656775"/>
          </a:xfrm>
          <a:prstGeom prst="rect">
            <a:avLst/>
          </a:prstGeom>
        </p:spPr>
      </p:pic>
      <p:pic>
        <p:nvPicPr>
          <p:cNvPr id="7" name="Picture 6">
            <a:extLst>
              <a:ext uri="{FF2B5EF4-FFF2-40B4-BE49-F238E27FC236}">
                <a16:creationId xmlns:a16="http://schemas.microsoft.com/office/drawing/2014/main" id="{7802BFF1-E335-470C-9E49-DC55450C2C78}"/>
              </a:ext>
            </a:extLst>
          </p:cNvPr>
          <p:cNvPicPr>
            <a:picLocks noChangeAspect="1"/>
          </p:cNvPicPr>
          <p:nvPr/>
        </p:nvPicPr>
        <p:blipFill>
          <a:blip r:embed="rId4"/>
          <a:stretch>
            <a:fillRect/>
          </a:stretch>
        </p:blipFill>
        <p:spPr>
          <a:xfrm>
            <a:off x="151105" y="4640549"/>
            <a:ext cx="7086600" cy="2047875"/>
          </a:xfrm>
          <a:prstGeom prst="rect">
            <a:avLst/>
          </a:prstGeom>
        </p:spPr>
      </p:pic>
    </p:spTree>
    <p:extLst>
      <p:ext uri="{BB962C8B-B14F-4D97-AF65-F5344CB8AC3E}">
        <p14:creationId xmlns:p14="http://schemas.microsoft.com/office/powerpoint/2010/main" val="395468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p:txBody>
          <a:bodyPr>
            <a:normAutofit/>
          </a:bodyPr>
          <a:lstStyle/>
          <a:p>
            <a:pPr marL="0" indent="0">
              <a:buNone/>
            </a:pPr>
            <a:r>
              <a:rPr lang="en-US" dirty="0"/>
              <a:t>b) How do the two schemes perform if the first packet is lost in every group of five packets? Which scheme will have better audio quality?</a:t>
            </a:r>
          </a:p>
          <a:p>
            <a:pPr marL="0" indent="0">
              <a:buNone/>
            </a:pPr>
            <a:r>
              <a:rPr lang="en-US" b="1" dirty="0">
                <a:solidFill>
                  <a:srgbClr val="FF0000"/>
                </a:solidFill>
              </a:rPr>
              <a:t>Scheme 1 will be able to reconstruct the original high-quality audio, while Scheme 2 will get a low-quality audio packet in every 5 packets. Hence, Scheme 1 will have </a:t>
            </a:r>
            <a:r>
              <a:rPr lang="en-SG" b="1" dirty="0">
                <a:solidFill>
                  <a:srgbClr val="FF0000"/>
                </a:solidFill>
              </a:rPr>
              <a:t>better overall audio quality.</a:t>
            </a:r>
          </a:p>
        </p:txBody>
      </p:sp>
      <p:pic>
        <p:nvPicPr>
          <p:cNvPr id="5" name="Picture 4">
            <a:extLst>
              <a:ext uri="{FF2B5EF4-FFF2-40B4-BE49-F238E27FC236}">
                <a16:creationId xmlns:a16="http://schemas.microsoft.com/office/drawing/2014/main" id="{3DCBB9EA-405D-40D2-AC3A-40120152FB76}"/>
              </a:ext>
            </a:extLst>
          </p:cNvPr>
          <p:cNvPicPr>
            <a:picLocks noChangeAspect="1"/>
          </p:cNvPicPr>
          <p:nvPr/>
        </p:nvPicPr>
        <p:blipFill>
          <a:blip r:embed="rId3"/>
          <a:stretch>
            <a:fillRect/>
          </a:stretch>
        </p:blipFill>
        <p:spPr>
          <a:xfrm>
            <a:off x="151105" y="4640549"/>
            <a:ext cx="7086600" cy="2047875"/>
          </a:xfrm>
          <a:prstGeom prst="rect">
            <a:avLst/>
          </a:prstGeom>
        </p:spPr>
      </p:pic>
      <p:pic>
        <p:nvPicPr>
          <p:cNvPr id="7" name="Picture 6">
            <a:extLst>
              <a:ext uri="{FF2B5EF4-FFF2-40B4-BE49-F238E27FC236}">
                <a16:creationId xmlns:a16="http://schemas.microsoft.com/office/drawing/2014/main" id="{A69085A8-0F3E-4FE6-A095-1127D19F9A67}"/>
              </a:ext>
            </a:extLst>
          </p:cNvPr>
          <p:cNvPicPr>
            <a:picLocks noChangeAspect="1"/>
          </p:cNvPicPr>
          <p:nvPr/>
        </p:nvPicPr>
        <p:blipFill>
          <a:blip r:embed="rId4"/>
          <a:stretch>
            <a:fillRect/>
          </a:stretch>
        </p:blipFill>
        <p:spPr>
          <a:xfrm>
            <a:off x="7731473" y="4640549"/>
            <a:ext cx="3482488" cy="2011315"/>
          </a:xfrm>
          <a:prstGeom prst="rect">
            <a:avLst/>
          </a:prstGeom>
        </p:spPr>
      </p:pic>
    </p:spTree>
    <p:extLst>
      <p:ext uri="{BB962C8B-B14F-4D97-AF65-F5344CB8AC3E}">
        <p14:creationId xmlns:p14="http://schemas.microsoft.com/office/powerpoint/2010/main" val="272905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51C6-DF39-43F9-84A8-341E3D2DFD4C}"/>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EEBC069-6160-4331-98F8-7BFF2C0B2918}"/>
              </a:ext>
            </a:extLst>
          </p:cNvPr>
          <p:cNvSpPr>
            <a:spLocks noGrp="1"/>
          </p:cNvSpPr>
          <p:nvPr>
            <p:ph idx="1"/>
          </p:nvPr>
        </p:nvSpPr>
        <p:spPr/>
        <p:txBody>
          <a:bodyPr>
            <a:normAutofit/>
          </a:bodyPr>
          <a:lstStyle/>
          <a:p>
            <a:pPr marL="0" indent="0">
              <a:buNone/>
            </a:pPr>
            <a:r>
              <a:rPr lang="en-US" dirty="0"/>
              <a:t>c) How do the two schemes perform if the </a:t>
            </a:r>
            <a:r>
              <a:rPr lang="en-US" dirty="0">
                <a:highlight>
                  <a:srgbClr val="FFFF00"/>
                </a:highlight>
              </a:rPr>
              <a:t>first packet is lost in every group of two packets</a:t>
            </a:r>
            <a:r>
              <a:rPr lang="en-US" dirty="0"/>
              <a:t>? Which scheme will have better audio quality?</a:t>
            </a:r>
          </a:p>
          <a:p>
            <a:pPr marL="0" indent="0">
              <a:buNone/>
            </a:pPr>
            <a:r>
              <a:rPr lang="en-US" b="1" dirty="0">
                <a:solidFill>
                  <a:srgbClr val="FF0000"/>
                </a:solidFill>
              </a:rPr>
              <a:t>Scheme 2 will have better audio quality as Scheme 1 is unable to recover from the packet losses while Scheme 2 can (albeit with low-quality). Note, redundancy based FEC (e.g., XOR in Scheme 1) has a fixed loss limit up to which we can recover the data. If the losses exceed that limit, then all data lost in that group cannot be </a:t>
            </a:r>
            <a:r>
              <a:rPr lang="en-SG" b="1" dirty="0">
                <a:solidFill>
                  <a:srgbClr val="FF0000"/>
                </a:solidFill>
              </a:rPr>
              <a:t>recovered.</a:t>
            </a:r>
            <a:endParaRPr lang="en-US" dirty="0">
              <a:solidFill>
                <a:srgbClr val="FF0000"/>
              </a:solidFill>
            </a:endParaRPr>
          </a:p>
        </p:txBody>
      </p:sp>
      <p:pic>
        <p:nvPicPr>
          <p:cNvPr id="5" name="Picture 4">
            <a:extLst>
              <a:ext uri="{FF2B5EF4-FFF2-40B4-BE49-F238E27FC236}">
                <a16:creationId xmlns:a16="http://schemas.microsoft.com/office/drawing/2014/main" id="{E6255F32-56DE-4279-9811-53094534575E}"/>
              </a:ext>
            </a:extLst>
          </p:cNvPr>
          <p:cNvPicPr>
            <a:picLocks noChangeAspect="1"/>
          </p:cNvPicPr>
          <p:nvPr/>
        </p:nvPicPr>
        <p:blipFill>
          <a:blip r:embed="rId3"/>
          <a:stretch>
            <a:fillRect/>
          </a:stretch>
        </p:blipFill>
        <p:spPr>
          <a:xfrm>
            <a:off x="151105" y="4640549"/>
            <a:ext cx="7086600" cy="2047875"/>
          </a:xfrm>
          <a:prstGeom prst="rect">
            <a:avLst/>
          </a:prstGeom>
        </p:spPr>
      </p:pic>
      <p:pic>
        <p:nvPicPr>
          <p:cNvPr id="7" name="Picture 6">
            <a:extLst>
              <a:ext uri="{FF2B5EF4-FFF2-40B4-BE49-F238E27FC236}">
                <a16:creationId xmlns:a16="http://schemas.microsoft.com/office/drawing/2014/main" id="{B65D7ED0-009E-4246-99C9-F013BE813250}"/>
              </a:ext>
            </a:extLst>
          </p:cNvPr>
          <p:cNvPicPr>
            <a:picLocks noChangeAspect="1"/>
          </p:cNvPicPr>
          <p:nvPr/>
        </p:nvPicPr>
        <p:blipFill>
          <a:blip r:embed="rId4"/>
          <a:stretch>
            <a:fillRect/>
          </a:stretch>
        </p:blipFill>
        <p:spPr>
          <a:xfrm>
            <a:off x="7871312" y="4677109"/>
            <a:ext cx="3482488" cy="2011315"/>
          </a:xfrm>
          <a:prstGeom prst="rect">
            <a:avLst/>
          </a:prstGeom>
        </p:spPr>
      </p:pic>
    </p:spTree>
    <p:extLst>
      <p:ext uri="{BB962C8B-B14F-4D97-AF65-F5344CB8AC3E}">
        <p14:creationId xmlns:p14="http://schemas.microsoft.com/office/powerpoint/2010/main" val="33917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03934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text on a black background&#10;&#10;Description automatically generated">
            <a:extLst>
              <a:ext uri="{FF2B5EF4-FFF2-40B4-BE49-F238E27FC236}">
                <a16:creationId xmlns:a16="http://schemas.microsoft.com/office/drawing/2014/main" id="{0CDDDFB0-4FD6-46F3-AEB2-6D98F4311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11" y="1610239"/>
            <a:ext cx="3678952" cy="4882635"/>
          </a:xfrm>
          <a:prstGeom prst="rect">
            <a:avLst/>
          </a:prstGeom>
        </p:spPr>
      </p:pic>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838200" y="365126"/>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436880" y="1331496"/>
            <a:ext cx="10515600" cy="4685047"/>
          </a:xfrm>
        </p:spPr>
        <p:txBody>
          <a:bodyPr>
            <a:normAutofit/>
          </a:bodyPr>
          <a:lstStyle/>
          <a:p>
            <a:pPr marL="0" indent="0">
              <a:buNone/>
            </a:pPr>
            <a:r>
              <a:rPr lang="en-SG" b="1" dirty="0"/>
              <a:t>Multimedia networking</a:t>
            </a:r>
          </a:p>
          <a:p>
            <a:pPr marL="457200" lvl="1" indent="0">
              <a:buNone/>
            </a:pPr>
            <a:r>
              <a:rPr lang="en-SG" dirty="0"/>
              <a:t>2. Video: a sequence of images displayed at constant rate </a:t>
            </a:r>
          </a:p>
          <a:p>
            <a:pPr lvl="1"/>
            <a:r>
              <a:rPr lang="en-SG" dirty="0"/>
              <a:t>E.g. (images/sec)</a:t>
            </a:r>
          </a:p>
          <a:p>
            <a:r>
              <a:rPr lang="en-SG" dirty="0"/>
              <a:t>Compressing videos during encoding</a:t>
            </a:r>
          </a:p>
          <a:p>
            <a:pPr lvl="1"/>
            <a:r>
              <a:rPr lang="en-SG" dirty="0"/>
              <a:t>spatial (similar pixels within image)</a:t>
            </a:r>
          </a:p>
          <a:p>
            <a:pPr lvl="1"/>
            <a:r>
              <a:rPr lang="en-SG" dirty="0"/>
              <a:t>temporal (only changed pixels</a:t>
            </a:r>
            <a:br>
              <a:rPr lang="en-SG" dirty="0"/>
            </a:br>
            <a:r>
              <a:rPr lang="en-SG" dirty="0"/>
              <a:t>from one image to next)</a:t>
            </a:r>
          </a:p>
          <a:p>
            <a:pPr lvl="1"/>
            <a:endParaRPr lang="en-SG" dirty="0"/>
          </a:p>
        </p:txBody>
      </p:sp>
    </p:spTree>
    <p:extLst>
      <p:ext uri="{BB962C8B-B14F-4D97-AF65-F5344CB8AC3E}">
        <p14:creationId xmlns:p14="http://schemas.microsoft.com/office/powerpoint/2010/main" val="211097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838200" y="365126"/>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838200" y="1491916"/>
            <a:ext cx="10515600" cy="4685047"/>
          </a:xfrm>
        </p:spPr>
        <p:txBody>
          <a:bodyPr/>
          <a:lstStyle/>
          <a:p>
            <a:pPr marL="0" indent="0">
              <a:buNone/>
            </a:pPr>
            <a:r>
              <a:rPr lang="en-SG" b="1" dirty="0"/>
              <a:t>Streaming stored video</a:t>
            </a:r>
            <a:endParaRPr lang="en-SG" dirty="0"/>
          </a:p>
          <a:p>
            <a:endParaRPr lang="en-SG" dirty="0"/>
          </a:p>
        </p:txBody>
      </p:sp>
      <p:pic>
        <p:nvPicPr>
          <p:cNvPr id="4" name="Picture 3" descr="A screenshot of a cell phone&#10;&#10;Description automatically generated">
            <a:extLst>
              <a:ext uri="{FF2B5EF4-FFF2-40B4-BE49-F238E27FC236}">
                <a16:creationId xmlns:a16="http://schemas.microsoft.com/office/drawing/2014/main" id="{7CF6C65D-D553-44A6-8289-802E9D753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105" y="2085055"/>
            <a:ext cx="9807790" cy="4252328"/>
          </a:xfrm>
          <a:prstGeom prst="rect">
            <a:avLst/>
          </a:prstGeom>
        </p:spPr>
      </p:pic>
      <p:sp>
        <p:nvSpPr>
          <p:cNvPr id="5" name="Oval 4">
            <a:extLst>
              <a:ext uri="{FF2B5EF4-FFF2-40B4-BE49-F238E27FC236}">
                <a16:creationId xmlns:a16="http://schemas.microsoft.com/office/drawing/2014/main" id="{0AB3A621-A345-E040-81CD-849D6B90E4F0}"/>
              </a:ext>
            </a:extLst>
          </p:cNvPr>
          <p:cNvSpPr/>
          <p:nvPr/>
        </p:nvSpPr>
        <p:spPr>
          <a:xfrm>
            <a:off x="1926336" y="5401056"/>
            <a:ext cx="341376" cy="353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B99623C-BAD3-ED4D-9179-E7DF3C83FDFF}"/>
              </a:ext>
            </a:extLst>
          </p:cNvPr>
          <p:cNvSpPr txBox="1"/>
          <p:nvPr/>
        </p:nvSpPr>
        <p:spPr>
          <a:xfrm>
            <a:off x="1603248" y="5795508"/>
            <a:ext cx="987552" cy="923330"/>
          </a:xfrm>
          <a:prstGeom prst="rect">
            <a:avLst/>
          </a:prstGeom>
          <a:noFill/>
        </p:spPr>
        <p:txBody>
          <a:bodyPr wrap="square" rtlCol="0">
            <a:spAutoFit/>
          </a:bodyPr>
          <a:lstStyle/>
          <a:p>
            <a:r>
              <a:rPr lang="en-US" dirty="0"/>
              <a:t>Server starts sending</a:t>
            </a:r>
          </a:p>
        </p:txBody>
      </p:sp>
      <p:sp>
        <p:nvSpPr>
          <p:cNvPr id="7" name="Oval 6">
            <a:extLst>
              <a:ext uri="{FF2B5EF4-FFF2-40B4-BE49-F238E27FC236}">
                <a16:creationId xmlns:a16="http://schemas.microsoft.com/office/drawing/2014/main" id="{16C368E8-0FEA-AC40-A3E7-697E043C8980}"/>
              </a:ext>
            </a:extLst>
          </p:cNvPr>
          <p:cNvSpPr/>
          <p:nvPr/>
        </p:nvSpPr>
        <p:spPr>
          <a:xfrm>
            <a:off x="4126992" y="5416776"/>
            <a:ext cx="341376" cy="353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E95B63-12E0-4B41-9D3D-1DCD3118664F}"/>
              </a:ext>
            </a:extLst>
          </p:cNvPr>
          <p:cNvSpPr txBox="1"/>
          <p:nvPr/>
        </p:nvSpPr>
        <p:spPr>
          <a:xfrm>
            <a:off x="3133344" y="5751838"/>
            <a:ext cx="1335024" cy="923330"/>
          </a:xfrm>
          <a:prstGeom prst="rect">
            <a:avLst/>
          </a:prstGeom>
          <a:noFill/>
        </p:spPr>
        <p:txBody>
          <a:bodyPr wrap="square" rtlCol="0">
            <a:spAutoFit/>
          </a:bodyPr>
          <a:lstStyle/>
          <a:p>
            <a:r>
              <a:rPr lang="en-US" dirty="0"/>
              <a:t>client starts receiving from here</a:t>
            </a:r>
          </a:p>
        </p:txBody>
      </p:sp>
    </p:spTree>
    <p:extLst>
      <p:ext uri="{BB962C8B-B14F-4D97-AF65-F5344CB8AC3E}">
        <p14:creationId xmlns:p14="http://schemas.microsoft.com/office/powerpoint/2010/main" val="116451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499979" y="118897"/>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340360" y="1227756"/>
            <a:ext cx="10515600" cy="4685047"/>
          </a:xfrm>
        </p:spPr>
        <p:txBody>
          <a:bodyPr>
            <a:normAutofit/>
          </a:bodyPr>
          <a:lstStyle/>
          <a:p>
            <a:pPr marL="0" indent="0">
              <a:buNone/>
            </a:pPr>
            <a:r>
              <a:rPr lang="en-SG" b="1" dirty="0"/>
              <a:t>Client side buffering</a:t>
            </a:r>
          </a:p>
          <a:p>
            <a:r>
              <a:rPr lang="en-SG" dirty="0"/>
              <a:t>In the buffer:</a:t>
            </a:r>
          </a:p>
          <a:p>
            <a:pPr lvl="1"/>
            <a:r>
              <a:rPr lang="en-SG" dirty="0"/>
              <a:t>Video frames incoming at rate of x(t)</a:t>
            </a:r>
          </a:p>
          <a:p>
            <a:pPr lvl="1"/>
            <a:r>
              <a:rPr lang="en-SG" dirty="0"/>
              <a:t>Playout rate outgoing at rate of r</a:t>
            </a:r>
          </a:p>
        </p:txBody>
      </p:sp>
      <p:sp>
        <p:nvSpPr>
          <p:cNvPr id="5" name="Rectangle 4">
            <a:extLst>
              <a:ext uri="{FF2B5EF4-FFF2-40B4-BE49-F238E27FC236}">
                <a16:creationId xmlns:a16="http://schemas.microsoft.com/office/drawing/2014/main" id="{C62F6F10-895C-4D6C-8D3E-AE231F7EA4DE}"/>
              </a:ext>
            </a:extLst>
          </p:cNvPr>
          <p:cNvSpPr/>
          <p:nvPr/>
        </p:nvSpPr>
        <p:spPr>
          <a:xfrm>
            <a:off x="10728158" y="682292"/>
            <a:ext cx="625642"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descr="A close up of a logo&#10;&#10;Description automatically generated">
            <a:extLst>
              <a:ext uri="{FF2B5EF4-FFF2-40B4-BE49-F238E27FC236}">
                <a16:creationId xmlns:a16="http://schemas.microsoft.com/office/drawing/2014/main" id="{BAAF3E39-E00C-4F64-AEDB-18E2E8315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775" y="1427189"/>
            <a:ext cx="6102706" cy="173455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7D0E1EB-CDD3-4D39-8C15-262530DD4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979" y="3570279"/>
            <a:ext cx="9304826" cy="2751058"/>
          </a:xfrm>
          <a:prstGeom prst="rect">
            <a:avLst/>
          </a:prstGeom>
        </p:spPr>
      </p:pic>
    </p:spTree>
    <p:extLst>
      <p:ext uri="{BB962C8B-B14F-4D97-AF65-F5344CB8AC3E}">
        <p14:creationId xmlns:p14="http://schemas.microsoft.com/office/powerpoint/2010/main" val="23616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with medium confidence">
            <a:extLst>
              <a:ext uri="{FF2B5EF4-FFF2-40B4-BE49-F238E27FC236}">
                <a16:creationId xmlns:a16="http://schemas.microsoft.com/office/drawing/2014/main" id="{FEEC9983-A4B9-9A43-AA79-88227D2EB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488" y="3429000"/>
            <a:ext cx="7913873" cy="14864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4A5A3216-AFCA-154C-AF41-FFF1AC133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3488" y="5079186"/>
            <a:ext cx="7453376" cy="16485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1FE7B17E-FA31-8748-894D-B7E75C49F3A6}"/>
              </a:ext>
            </a:extLst>
          </p:cNvPr>
          <p:cNvPicPr>
            <a:picLocks noChangeAspect="1"/>
          </p:cNvPicPr>
          <p:nvPr/>
        </p:nvPicPr>
        <p:blipFill rotWithShape="1">
          <a:blip r:embed="rId5">
            <a:extLst>
              <a:ext uri="{28A0092B-C50C-407E-A947-70E740481C1C}">
                <a14:useLocalDpi xmlns:a14="http://schemas.microsoft.com/office/drawing/2010/main" val="0"/>
              </a:ext>
            </a:extLst>
          </a:blip>
          <a:srcRect t="58719"/>
          <a:stretch/>
        </p:blipFill>
        <p:spPr>
          <a:xfrm>
            <a:off x="999851" y="1392385"/>
            <a:ext cx="9304826" cy="1135677"/>
          </a:xfrm>
          <a:prstGeom prst="rect">
            <a:avLst/>
          </a:prstGeom>
        </p:spPr>
      </p:pic>
      <p:sp>
        <p:nvSpPr>
          <p:cNvPr id="9" name="TextBox 8">
            <a:extLst>
              <a:ext uri="{FF2B5EF4-FFF2-40B4-BE49-F238E27FC236}">
                <a16:creationId xmlns:a16="http://schemas.microsoft.com/office/drawing/2014/main" id="{D8E8E1CA-AC39-0A43-8FBE-5448FCEB3F77}"/>
              </a:ext>
            </a:extLst>
          </p:cNvPr>
          <p:cNvSpPr txBox="1"/>
          <p:nvPr/>
        </p:nvSpPr>
        <p:spPr>
          <a:xfrm>
            <a:off x="268225" y="3429000"/>
            <a:ext cx="3255263" cy="923330"/>
          </a:xfrm>
          <a:prstGeom prst="rect">
            <a:avLst/>
          </a:prstGeom>
          <a:noFill/>
        </p:spPr>
        <p:txBody>
          <a:bodyPr wrap="square" rtlCol="0">
            <a:spAutoFit/>
          </a:bodyPr>
          <a:lstStyle/>
          <a:p>
            <a:r>
              <a:rPr lang="en-US" dirty="0"/>
              <a:t>Smaller Delay – start your video faster BUT more likely to run out your buffer – jittery videos</a:t>
            </a:r>
          </a:p>
        </p:txBody>
      </p:sp>
      <p:sp>
        <p:nvSpPr>
          <p:cNvPr id="11" name="TextBox 10">
            <a:extLst>
              <a:ext uri="{FF2B5EF4-FFF2-40B4-BE49-F238E27FC236}">
                <a16:creationId xmlns:a16="http://schemas.microsoft.com/office/drawing/2014/main" id="{BFB6D2FB-FB50-4A42-AAAE-62699D3EA000}"/>
              </a:ext>
            </a:extLst>
          </p:cNvPr>
          <p:cNvSpPr txBox="1"/>
          <p:nvPr/>
        </p:nvSpPr>
        <p:spPr>
          <a:xfrm>
            <a:off x="268225" y="5253268"/>
            <a:ext cx="3121152" cy="923330"/>
          </a:xfrm>
          <a:prstGeom prst="rect">
            <a:avLst/>
          </a:prstGeom>
          <a:noFill/>
        </p:spPr>
        <p:txBody>
          <a:bodyPr wrap="square" rtlCol="0">
            <a:spAutoFit/>
          </a:bodyPr>
          <a:lstStyle/>
          <a:p>
            <a:r>
              <a:rPr lang="en-US" dirty="0"/>
              <a:t>Larger Delay – your video takes a longer time to start but you can enjoy smooth viewing</a:t>
            </a:r>
          </a:p>
        </p:txBody>
      </p:sp>
      <p:sp>
        <p:nvSpPr>
          <p:cNvPr id="12" name="Oval 11">
            <a:extLst>
              <a:ext uri="{FF2B5EF4-FFF2-40B4-BE49-F238E27FC236}">
                <a16:creationId xmlns:a16="http://schemas.microsoft.com/office/drawing/2014/main" id="{D5858E8B-076B-784C-9B56-4A56AAAB980B}"/>
              </a:ext>
            </a:extLst>
          </p:cNvPr>
          <p:cNvSpPr/>
          <p:nvPr/>
        </p:nvSpPr>
        <p:spPr>
          <a:xfrm>
            <a:off x="3730752" y="3429000"/>
            <a:ext cx="1402080" cy="26517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547DFE-518D-6F4F-8EC8-25CA162EE160}"/>
              </a:ext>
            </a:extLst>
          </p:cNvPr>
          <p:cNvSpPr/>
          <p:nvPr/>
        </p:nvSpPr>
        <p:spPr>
          <a:xfrm>
            <a:off x="3523488" y="5253268"/>
            <a:ext cx="2913888" cy="2727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01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499979" y="118897"/>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340360" y="1227756"/>
            <a:ext cx="10515600" cy="4685047"/>
          </a:xfrm>
        </p:spPr>
        <p:txBody>
          <a:bodyPr>
            <a:normAutofit/>
          </a:bodyPr>
          <a:lstStyle/>
          <a:p>
            <a:pPr marL="0" indent="0">
              <a:buNone/>
            </a:pPr>
            <a:r>
              <a:rPr lang="en-SG" b="1" dirty="0"/>
              <a:t>VoIP playout delay</a:t>
            </a:r>
          </a:p>
        </p:txBody>
      </p:sp>
      <p:sp>
        <p:nvSpPr>
          <p:cNvPr id="5" name="Rectangle 4">
            <a:extLst>
              <a:ext uri="{FF2B5EF4-FFF2-40B4-BE49-F238E27FC236}">
                <a16:creationId xmlns:a16="http://schemas.microsoft.com/office/drawing/2014/main" id="{C62F6F10-895C-4D6C-8D3E-AE231F7EA4DE}"/>
              </a:ext>
            </a:extLst>
          </p:cNvPr>
          <p:cNvSpPr/>
          <p:nvPr/>
        </p:nvSpPr>
        <p:spPr>
          <a:xfrm>
            <a:off x="10728158" y="682292"/>
            <a:ext cx="625642"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a:extLst>
              <a:ext uri="{FF2B5EF4-FFF2-40B4-BE49-F238E27FC236}">
                <a16:creationId xmlns:a16="http://schemas.microsoft.com/office/drawing/2014/main" id="{4C95BF6A-4460-453E-9F9A-4079A0518418}"/>
              </a:ext>
            </a:extLst>
          </p:cNvPr>
          <p:cNvPicPr>
            <a:picLocks noChangeAspect="1"/>
          </p:cNvPicPr>
          <p:nvPr/>
        </p:nvPicPr>
        <p:blipFill>
          <a:blip r:embed="rId3"/>
          <a:stretch>
            <a:fillRect/>
          </a:stretch>
        </p:blipFill>
        <p:spPr>
          <a:xfrm>
            <a:off x="3520806" y="1036964"/>
            <a:ext cx="7663883" cy="5702139"/>
          </a:xfrm>
          <a:prstGeom prst="rect">
            <a:avLst/>
          </a:prstGeom>
        </p:spPr>
      </p:pic>
    </p:spTree>
    <p:extLst>
      <p:ext uri="{BB962C8B-B14F-4D97-AF65-F5344CB8AC3E}">
        <p14:creationId xmlns:p14="http://schemas.microsoft.com/office/powerpoint/2010/main" val="131642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499979" y="118897"/>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340360" y="1227756"/>
            <a:ext cx="10515600" cy="4685047"/>
          </a:xfrm>
        </p:spPr>
        <p:txBody>
          <a:bodyPr>
            <a:normAutofit/>
          </a:bodyPr>
          <a:lstStyle/>
          <a:p>
            <a:pPr marL="0" indent="0">
              <a:buNone/>
            </a:pPr>
            <a:r>
              <a:rPr lang="en-SG" b="1" dirty="0"/>
              <a:t>VoIP packet loss recovery (FEC)</a:t>
            </a:r>
          </a:p>
        </p:txBody>
      </p:sp>
      <p:sp>
        <p:nvSpPr>
          <p:cNvPr id="5" name="Rectangle 4">
            <a:extLst>
              <a:ext uri="{FF2B5EF4-FFF2-40B4-BE49-F238E27FC236}">
                <a16:creationId xmlns:a16="http://schemas.microsoft.com/office/drawing/2014/main" id="{C62F6F10-895C-4D6C-8D3E-AE231F7EA4DE}"/>
              </a:ext>
            </a:extLst>
          </p:cNvPr>
          <p:cNvSpPr/>
          <p:nvPr/>
        </p:nvSpPr>
        <p:spPr>
          <a:xfrm>
            <a:off x="10728158" y="682292"/>
            <a:ext cx="625642"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a:extLst>
              <a:ext uri="{FF2B5EF4-FFF2-40B4-BE49-F238E27FC236}">
                <a16:creationId xmlns:a16="http://schemas.microsoft.com/office/drawing/2014/main" id="{043D879C-CB3F-4F36-B78E-84C817D1E187}"/>
              </a:ext>
            </a:extLst>
          </p:cNvPr>
          <p:cNvPicPr>
            <a:picLocks noChangeAspect="1"/>
          </p:cNvPicPr>
          <p:nvPr/>
        </p:nvPicPr>
        <p:blipFill>
          <a:blip r:embed="rId3"/>
          <a:stretch>
            <a:fillRect/>
          </a:stretch>
        </p:blipFill>
        <p:spPr>
          <a:xfrm>
            <a:off x="1336040" y="2075656"/>
            <a:ext cx="9012209" cy="2706687"/>
          </a:xfrm>
          <a:prstGeom prst="rect">
            <a:avLst/>
          </a:prstGeom>
        </p:spPr>
      </p:pic>
      <p:sp>
        <p:nvSpPr>
          <p:cNvPr id="6" name="TextBox 5">
            <a:extLst>
              <a:ext uri="{FF2B5EF4-FFF2-40B4-BE49-F238E27FC236}">
                <a16:creationId xmlns:a16="http://schemas.microsoft.com/office/drawing/2014/main" id="{EC162D82-2C5D-9244-A20B-F6EA864893E6}"/>
              </a:ext>
            </a:extLst>
          </p:cNvPr>
          <p:cNvSpPr txBox="1"/>
          <p:nvPr/>
        </p:nvSpPr>
        <p:spPr>
          <a:xfrm>
            <a:off x="2072640" y="5547360"/>
            <a:ext cx="2203937" cy="369332"/>
          </a:xfrm>
          <a:prstGeom prst="rect">
            <a:avLst/>
          </a:prstGeom>
          <a:noFill/>
        </p:spPr>
        <p:txBody>
          <a:bodyPr wrap="none" rtlCol="0">
            <a:spAutoFit/>
          </a:bodyPr>
          <a:lstStyle/>
          <a:p>
            <a:r>
              <a:rPr lang="en-US" dirty="0"/>
              <a:t>N chunks: 1100, 1010</a:t>
            </a:r>
          </a:p>
        </p:txBody>
      </p:sp>
      <p:sp>
        <p:nvSpPr>
          <p:cNvPr id="7" name="TextBox 6">
            <a:extLst>
              <a:ext uri="{FF2B5EF4-FFF2-40B4-BE49-F238E27FC236}">
                <a16:creationId xmlns:a16="http://schemas.microsoft.com/office/drawing/2014/main" id="{592B96FB-78DB-9D48-B1F9-CA8F32DE977A}"/>
              </a:ext>
            </a:extLst>
          </p:cNvPr>
          <p:cNvSpPr txBox="1"/>
          <p:nvPr/>
        </p:nvSpPr>
        <p:spPr>
          <a:xfrm>
            <a:off x="2072640" y="5925979"/>
            <a:ext cx="2012859" cy="369332"/>
          </a:xfrm>
          <a:prstGeom prst="rect">
            <a:avLst/>
          </a:prstGeom>
          <a:noFill/>
        </p:spPr>
        <p:txBody>
          <a:bodyPr wrap="none" rtlCol="0">
            <a:spAutoFit/>
          </a:bodyPr>
          <a:lstStyle/>
          <a:p>
            <a:r>
              <a:rPr lang="en-US" dirty="0"/>
              <a:t>XORed chunk: 0110</a:t>
            </a:r>
          </a:p>
        </p:txBody>
      </p:sp>
    </p:spTree>
    <p:extLst>
      <p:ext uri="{BB962C8B-B14F-4D97-AF65-F5344CB8AC3E}">
        <p14:creationId xmlns:p14="http://schemas.microsoft.com/office/powerpoint/2010/main" val="294749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7D2-D29D-48BB-B0D7-C9CF0B109A57}"/>
              </a:ext>
            </a:extLst>
          </p:cNvPr>
          <p:cNvSpPr>
            <a:spLocks noGrp="1"/>
          </p:cNvSpPr>
          <p:nvPr>
            <p:ph type="title"/>
          </p:nvPr>
        </p:nvSpPr>
        <p:spPr>
          <a:xfrm>
            <a:off x="499979" y="118897"/>
            <a:ext cx="10515600" cy="966370"/>
          </a:xfrm>
        </p:spPr>
        <p:txBody>
          <a:bodyPr/>
          <a:lstStyle/>
          <a:p>
            <a:r>
              <a:rPr lang="en-SG" dirty="0"/>
              <a:t>Recap</a:t>
            </a:r>
          </a:p>
        </p:txBody>
      </p:sp>
      <p:sp>
        <p:nvSpPr>
          <p:cNvPr id="3" name="Content Placeholder 2">
            <a:extLst>
              <a:ext uri="{FF2B5EF4-FFF2-40B4-BE49-F238E27FC236}">
                <a16:creationId xmlns:a16="http://schemas.microsoft.com/office/drawing/2014/main" id="{F835E614-8106-4241-80EE-8B7DE330A391}"/>
              </a:ext>
            </a:extLst>
          </p:cNvPr>
          <p:cNvSpPr>
            <a:spLocks noGrp="1"/>
          </p:cNvSpPr>
          <p:nvPr>
            <p:ph idx="1"/>
          </p:nvPr>
        </p:nvSpPr>
        <p:spPr>
          <a:xfrm>
            <a:off x="340360" y="1227756"/>
            <a:ext cx="10515600" cy="4685047"/>
          </a:xfrm>
        </p:spPr>
        <p:txBody>
          <a:bodyPr>
            <a:normAutofit/>
          </a:bodyPr>
          <a:lstStyle/>
          <a:p>
            <a:pPr marL="0" indent="0">
              <a:buNone/>
            </a:pPr>
            <a:r>
              <a:rPr lang="en-SG" b="1" dirty="0"/>
              <a:t>VoIP packet loss recovery (FEC)</a:t>
            </a:r>
          </a:p>
        </p:txBody>
      </p:sp>
      <p:sp>
        <p:nvSpPr>
          <p:cNvPr id="5" name="Rectangle 4">
            <a:extLst>
              <a:ext uri="{FF2B5EF4-FFF2-40B4-BE49-F238E27FC236}">
                <a16:creationId xmlns:a16="http://schemas.microsoft.com/office/drawing/2014/main" id="{C62F6F10-895C-4D6C-8D3E-AE231F7EA4DE}"/>
              </a:ext>
            </a:extLst>
          </p:cNvPr>
          <p:cNvSpPr/>
          <p:nvPr/>
        </p:nvSpPr>
        <p:spPr>
          <a:xfrm>
            <a:off x="10728158" y="682292"/>
            <a:ext cx="625642"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a:extLst>
              <a:ext uri="{FF2B5EF4-FFF2-40B4-BE49-F238E27FC236}">
                <a16:creationId xmlns:a16="http://schemas.microsoft.com/office/drawing/2014/main" id="{9B33CA5C-2363-427E-9905-DA57B28927B5}"/>
              </a:ext>
            </a:extLst>
          </p:cNvPr>
          <p:cNvPicPr>
            <a:picLocks noChangeAspect="1"/>
          </p:cNvPicPr>
          <p:nvPr/>
        </p:nvPicPr>
        <p:blipFill>
          <a:blip r:embed="rId3"/>
          <a:stretch>
            <a:fillRect/>
          </a:stretch>
        </p:blipFill>
        <p:spPr>
          <a:xfrm>
            <a:off x="693498" y="1777460"/>
            <a:ext cx="8192432" cy="4685047"/>
          </a:xfrm>
          <a:prstGeom prst="rect">
            <a:avLst/>
          </a:prstGeom>
        </p:spPr>
      </p:pic>
    </p:spTree>
    <p:extLst>
      <p:ext uri="{BB962C8B-B14F-4D97-AF65-F5344CB8AC3E}">
        <p14:creationId xmlns:p14="http://schemas.microsoft.com/office/powerpoint/2010/main" val="143992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1904</TotalTime>
  <Words>1366</Words>
  <Application>Microsoft Office PowerPoint</Application>
  <PresentationFormat>Widescreen</PresentationFormat>
  <Paragraphs>119</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Recap</vt:lpstr>
      <vt:lpstr>Recap</vt:lpstr>
      <vt:lpstr>Recap</vt:lpstr>
      <vt:lpstr>Recap</vt:lpstr>
      <vt:lpstr>PowerPoint Presentation</vt:lpstr>
      <vt:lpstr>Recap</vt:lpstr>
      <vt:lpstr>Recap</vt:lpstr>
      <vt:lpstr>Recap</vt:lpstr>
      <vt:lpstr>Recap</vt:lpstr>
      <vt:lpstr>Recap</vt:lpstr>
      <vt:lpstr>Question 1</vt:lpstr>
      <vt:lpstr>Question 2</vt:lpstr>
      <vt:lpstr>Question 3</vt:lpstr>
      <vt:lpstr>Question 4</vt:lpstr>
      <vt:lpstr>Question 5</vt:lpstr>
      <vt:lpstr>Question 6</vt:lpstr>
      <vt:lpstr>Question 7</vt:lpstr>
      <vt:lpstr>Question 7</vt:lpstr>
      <vt:lpstr>Question 7</vt:lpstr>
      <vt:lpstr>Question 7</vt:lpstr>
      <vt:lpstr>Question 7</vt:lpstr>
      <vt:lpstr>Question 8</vt:lpstr>
      <vt:lpstr>Question 8</vt:lpstr>
      <vt:lpstr>Question 8</vt:lpstr>
      <vt:lpstr>Question 8</vt:lpstr>
      <vt:lpstr>End of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10</dc:title>
  <dc:creator>Nitya Lakshmanan</dc:creator>
  <cp:lastModifiedBy>Felix Halim</cp:lastModifiedBy>
  <cp:revision>202</cp:revision>
  <dcterms:created xsi:type="dcterms:W3CDTF">2017-08-26T06:15:56Z</dcterms:created>
  <dcterms:modified xsi:type="dcterms:W3CDTF">2021-11-01T02:02:00Z</dcterms:modified>
</cp:coreProperties>
</file>