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16" r:id="rId2"/>
    <p:sldId id="530" r:id="rId3"/>
    <p:sldId id="510" r:id="rId4"/>
    <p:sldId id="556" r:id="rId5"/>
    <p:sldId id="547" r:id="rId6"/>
    <p:sldId id="553" r:id="rId7"/>
    <p:sldId id="548" r:id="rId8"/>
    <p:sldId id="554" r:id="rId9"/>
    <p:sldId id="549" r:id="rId10"/>
    <p:sldId id="550" r:id="rId11"/>
    <p:sldId id="555" r:id="rId12"/>
    <p:sldId id="55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82361-DA1F-4C16-88E9-DDE04599EDC5}" type="datetimeFigureOut">
              <a:rPr lang="en-SG" smtClean="0"/>
              <a:t>16/1/2023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0E2B5-2669-4A44-B7E1-BB523324EF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64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FE41-1BDD-4316-8BDB-AA157F831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75CCE-FD61-4EAD-BB02-38A82E739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44B8E-4245-4700-94CF-CCB413CC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6B3F-51CC-4091-88F5-6B26A650A639}" type="datetime1">
              <a:rPr lang="en-SG" smtClean="0"/>
              <a:t>16/1/2023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3598D-C160-4C8E-9636-3C01D70B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CS4238 Lab 1A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FBE7-3F4E-4F7B-9635-F85110B2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FDF-ACB2-47CC-9416-9ECE3F00B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33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8269-F1B0-430A-BAED-95C4664B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0CE37-8C48-4472-BB1F-05860F1D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B62C-1063-4DDB-BC4F-3F45DDC0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CE73-B5EA-486A-A943-1F42972C4E93}" type="datetime1">
              <a:rPr lang="en-SG" smtClean="0"/>
              <a:t>16/1/2023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EDA22-3880-4DAF-89D7-201FFD0A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CS4238 Lab 1A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337AA-F549-4580-BAD8-E94FE7BB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FDF-ACB2-47CC-9416-9ECE3F00B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76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610CE-B100-4CF7-8829-BA5E4827A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276EC-C8A1-44BB-AD30-69A77F31E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3867D-7C5F-44ED-9972-2AAC0560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F9A3-4697-4351-BBD1-F8BA6BF9EABE}" type="datetime1">
              <a:rPr lang="en-SG" smtClean="0"/>
              <a:t>16/1/2023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BE321-111E-4398-8E50-C4FCB088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CS4238 Lab 1A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C0640-5043-44C2-BF17-A1A80B47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FDF-ACB2-47CC-9416-9ECE3F00B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557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B130-F170-4891-9691-1F0C0BE9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5DAE-D559-48A6-920F-CB18FB7A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91B5-B07E-4087-A2BC-6ED14CE9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2ED8-62F5-4595-A391-924A200FBA05}" type="datetime1">
              <a:rPr lang="en-SG" smtClean="0"/>
              <a:t>16/1/2023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E2014-65A6-4457-8D0E-428F155D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CS4238 Lab 1A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61E34-49AF-4601-BBC7-555D2D34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FDF-ACB2-47CC-9416-9ECE3F00B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31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B615-5836-429A-BA81-0CF30D4A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270FA-E72C-4149-AC08-049BCCD91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09222-98D4-4DCE-B3E4-E791FC16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9B25-DBCB-4E6C-8055-94EBFE7486F6}" type="datetime1">
              <a:rPr lang="en-SG" smtClean="0"/>
              <a:t>16/1/2023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B36FE-9ED2-46D0-9D66-213C2CFD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CS4238 Lab 1A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E35B-2BA1-41E5-B6BE-71E80C74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FDF-ACB2-47CC-9416-9ECE3F00B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4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CC70-21CE-4267-ADE6-E1B31C61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12EB-C794-4442-944C-AEB795ADC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FCAA5-C8A6-45C1-8CEE-2A9BDF90E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DFF8A-DB24-415E-B173-FF868ED8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C1D9-9945-4472-9B4A-79201E440BE7}" type="datetime1">
              <a:rPr lang="en-SG" smtClean="0"/>
              <a:t>16/1/2023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BC097-83CB-4C05-8F74-7ABDE1A9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CS4238 Lab 1A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8251C-6B8D-4CD9-98D0-70E849C3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FDF-ACB2-47CC-9416-9ECE3F00B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75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61E2-6B04-4F85-8978-484845DC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E44C1-C0A2-45E0-8A41-5CBB264A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12F89-4CB5-4C89-8794-CC2812A2F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9CAC9-B51E-48AD-8567-48D965450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19BD4-A1E0-4B34-945A-24A4D7D20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1584D-493E-4195-89D4-2300324A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21B5-1967-432C-ADF2-38913B97BCE8}" type="datetime1">
              <a:rPr lang="en-SG" smtClean="0"/>
              <a:t>16/1/2023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D9110-C4FF-42B3-983A-99D8412E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CS4238 Lab 1A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14F06-7B8F-4E57-A343-E0DDCBDF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FDF-ACB2-47CC-9416-9ECE3F00B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242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4E90-9460-45FF-A726-FAC68FF0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035A5-2EE0-4AE0-B7FB-4ACF4342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32B6-9E46-4AA4-A6B9-FDE8637C3F74}" type="datetime1">
              <a:rPr lang="en-SG" smtClean="0"/>
              <a:t>16/1/2023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955BA-2617-4749-846B-4F6023BE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CS4238 Lab 1A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8939E-DF2F-4E5D-B082-A9887828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FDF-ACB2-47CC-9416-9ECE3F00B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318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7FDEB-CB0A-431A-B480-07106D2A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2B6E-3D5B-432E-9ECD-260776147B67}" type="datetime1">
              <a:rPr lang="en-SG" smtClean="0"/>
              <a:t>16/1/2023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3A843-B145-455E-97B5-9C6EC982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CS4238 Lab 1A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0682-97E6-469C-A7A9-BD1539A6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FDF-ACB2-47CC-9416-9ECE3F00B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803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BBA1-5731-4813-9D40-10E976BF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E1F1-9F27-425C-A435-1223B5E5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0DC01-3204-4034-9CD9-B92FC6A5B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F4DBC-3C56-4F57-94BF-B262DB6E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1868-906A-4A0C-B10A-201A77AF757A}" type="datetime1">
              <a:rPr lang="en-SG" smtClean="0"/>
              <a:t>16/1/2023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3F679-F998-46EC-AF1F-FADEFDB8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CS4238 Lab 1A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C1B84-0DAD-4DEC-AE8E-61FB4475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FDF-ACB2-47CC-9416-9ECE3F00B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513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5836-FEE9-4624-9B36-3DB81946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550B3-42A4-4765-8B65-9E9E25FEE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E8790-A795-46D0-9C62-249F63FDF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7131D-8B63-4648-AB44-F6B2F8E8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3EB8-9564-49D7-8ED9-3C11EDD6DC55}" type="datetime1">
              <a:rPr lang="en-SG" smtClean="0"/>
              <a:t>16/1/2023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680BF-5E0E-4CC1-A7BF-20577D02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CS4238 Lab 1A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CC544-F85D-49EF-98A4-B41DB52C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FDF-ACB2-47CC-9416-9ECE3F00B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073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0CC87-1494-4E5E-BF36-DE93BCF8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48ED8-8532-4FB3-81B9-FFFCD875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1EBE7-284D-4508-BF04-1FB3DA5A7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094A-B617-4924-8E30-1E8FF83EEACC}" type="datetime1">
              <a:rPr lang="en-SG" smtClean="0"/>
              <a:t>16/1/2023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B70F-7247-4F79-96D7-996981CBD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CS4238 Lab 1A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49574-B301-4A05-A193-4994616B2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DFDF-ACB2-47CC-9416-9ECE3F00B79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9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gs.oracle.com/scoter/networking-in-virtualbox-v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nakivo.com/blog/virtualbox-network-setting-guid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nakivo.com/blog/virtualbox-network-setting-gui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blogs.oracle.com/scoter/networking-in-virtualbox-v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akivo.com/blog/virtualbox-network-setting-guid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s.oracle.com/scoter/networking-in-virtualbox-v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akivo.com/blog/virtualbox-network-setting-guid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ogs.oracle.com/scoter/networking-in-virtualbox-v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820668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Networking </a:t>
            </a:r>
            <a:r>
              <a:rPr lang="en-US"/>
              <a:t>in VirtualBox (VMM)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5600" y="3429000"/>
            <a:ext cx="7200800" cy="2209800"/>
          </a:xfrm>
        </p:spPr>
        <p:txBody>
          <a:bodyPr/>
          <a:lstStyle/>
          <a:p>
            <a:r>
              <a:rPr lang="en-US" dirty="0"/>
              <a:t>(Section 6 of VirtualBox </a:t>
            </a:r>
            <a:br>
              <a:rPr lang="en-US" dirty="0"/>
            </a:br>
            <a:r>
              <a:rPr lang="en-US" dirty="0"/>
              <a:t>User Manual 2020)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651375" y="6246814"/>
            <a:ext cx="2897188" cy="471487"/>
          </a:xfrm>
        </p:spPr>
        <p:txBody>
          <a:bodyPr/>
          <a:lstStyle/>
          <a:p>
            <a:pPr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SG" sz="1400" dirty="0">
                <a:solidFill>
                  <a:srgbClr val="000000"/>
                </a:solidFill>
                <a:latin typeface="Times New Roman" pitchFamily="16" charset="0"/>
              </a:rPr>
              <a:t>CS4238 Lab 1A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fld id="{92E5EBCD-534C-834F-AEB1-9D7394D6E904}" type="slidenum">
              <a:rPr lang="en-US" sz="1400">
                <a:solidFill>
                  <a:srgbClr val="000000"/>
                </a:solidFill>
                <a:latin typeface="Times New Roman" pitchFamily="-108" charset="0"/>
              </a:rPr>
              <a:pPr defTabSz="4572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/>
              </a:pPr>
              <a:t>1</a:t>
            </a:fld>
            <a:endParaRPr lang="en-US" sz="1400">
              <a:solidFill>
                <a:srgbClr val="000000"/>
              </a:solidFill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0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86E9-71CC-4174-82E6-0C5185F3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See: </a:t>
            </a:r>
            <a:r>
              <a:rPr lang="en-US" sz="2200" dirty="0">
                <a:hlinkClick r:id="rId2"/>
              </a:rPr>
              <a:t>https://blogs.oracle.com/scoter/networking-in-virtualbox-v2</a:t>
            </a:r>
            <a:endParaRPr lang="en-US" sz="2200" dirty="0"/>
          </a:p>
          <a:p>
            <a:r>
              <a:rPr lang="en-SG" sz="2200" b="1" dirty="0"/>
              <a:t>Host-only</a:t>
            </a:r>
            <a:r>
              <a:rPr lang="en-SG" sz="2200" dirty="0"/>
              <a:t> mode: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0F019-CD77-463E-8519-922528FF59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CS4238 Lab 1A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14AB-DCD4-4CA0-A9A8-82D76E2FDC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1376EE3-2037-6F4F-8A05-A1547422311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83D00-CA2C-45FA-93F9-1AC42D55F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7097" y="2420889"/>
            <a:ext cx="5136218" cy="36364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5D25631-7FC4-4ABE-B5AA-AEE7CB14B01B}"/>
              </a:ext>
            </a:extLst>
          </p:cNvPr>
          <p:cNvSpPr txBox="1">
            <a:spLocks/>
          </p:cNvSpPr>
          <p:nvPr/>
        </p:nvSpPr>
        <p:spPr>
          <a:xfrm>
            <a:off x="4038600" y="280987"/>
            <a:ext cx="3608895" cy="969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Host-Only Mode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798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86E9-71CC-4174-82E6-0C5185F3B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28" y="1450976"/>
            <a:ext cx="8568952" cy="4678363"/>
          </a:xfrm>
        </p:spPr>
        <p:txBody>
          <a:bodyPr/>
          <a:lstStyle/>
          <a:p>
            <a:r>
              <a:rPr lang="en-US" sz="2100" dirty="0"/>
              <a:t>See: </a:t>
            </a:r>
            <a:r>
              <a:rPr lang="en-US" sz="2100" dirty="0">
                <a:hlinkClick r:id="rId2"/>
              </a:rPr>
              <a:t>https://www.nakivo.com/blog/virtualbox-network-setting-guide/</a:t>
            </a:r>
            <a:endParaRPr lang="en-US" sz="2100" dirty="0"/>
          </a:p>
          <a:p>
            <a:r>
              <a:rPr lang="en-SG" sz="2000" b="1" dirty="0"/>
              <a:t>Host-only</a:t>
            </a:r>
            <a:r>
              <a:rPr lang="en-SG" sz="2100" b="1" dirty="0"/>
              <a:t> mode</a:t>
            </a:r>
            <a:r>
              <a:rPr lang="en-SG" sz="2100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0F019-CD77-463E-8519-922528FF59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CS4238 Lab 1A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14AB-DCD4-4CA0-A9A8-82D76E2FDC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1376EE3-2037-6F4F-8A05-A1547422311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83D00-CA2C-45FA-93F9-1AC42D55F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3202" y="2420888"/>
            <a:ext cx="6551276" cy="363644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8BD47FD-E2C2-4290-8795-A1EEFD1FDC8A}"/>
              </a:ext>
            </a:extLst>
          </p:cNvPr>
          <p:cNvSpPr txBox="1">
            <a:spLocks/>
          </p:cNvSpPr>
          <p:nvPr/>
        </p:nvSpPr>
        <p:spPr>
          <a:xfrm>
            <a:off x="4038600" y="280987"/>
            <a:ext cx="3608895" cy="969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Host-Only Mode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777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86E9-71CC-4174-82E6-0C5185F3B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28" y="1450976"/>
            <a:ext cx="8712968" cy="4678363"/>
          </a:xfrm>
        </p:spPr>
        <p:txBody>
          <a:bodyPr/>
          <a:lstStyle/>
          <a:p>
            <a:r>
              <a:rPr lang="en-US" sz="2100" dirty="0"/>
              <a:t>See: </a:t>
            </a:r>
            <a:r>
              <a:rPr lang="en-US" sz="2100" dirty="0">
                <a:hlinkClick r:id="rId2"/>
              </a:rPr>
              <a:t>https://www.nakivo.com/blog/virtualbox-network-setting-guide/</a:t>
            </a:r>
            <a:endParaRPr lang="en-US" sz="2100" dirty="0"/>
          </a:p>
          <a:p>
            <a:r>
              <a:rPr lang="en-SG" sz="2100" b="1" dirty="0"/>
              <a:t>NAT network </a:t>
            </a:r>
            <a:r>
              <a:rPr lang="en-SG" sz="2100" dirty="0"/>
              <a:t>mode: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0F019-CD77-463E-8519-922528FF59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CS4238 Lab 1A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14AB-DCD4-4CA0-A9A8-82D76E2FDC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1376EE3-2037-6F4F-8A05-A1547422311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83D00-CA2C-45FA-93F9-1AC42D55F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7649" y="2427099"/>
            <a:ext cx="6604359" cy="36684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C18A3F8-4EC1-481C-83A9-6A26A251EC70}"/>
              </a:ext>
            </a:extLst>
          </p:cNvPr>
          <p:cNvSpPr txBox="1">
            <a:spLocks/>
          </p:cNvSpPr>
          <p:nvPr/>
        </p:nvSpPr>
        <p:spPr>
          <a:xfrm>
            <a:off x="4038600" y="280987"/>
            <a:ext cx="5493408" cy="969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Host-Only vs. NAT Mode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2306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68BD-6DD3-45E9-810E-4863AFA8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273051"/>
            <a:ext cx="8856984" cy="969963"/>
          </a:xfrm>
        </p:spPr>
        <p:txBody>
          <a:bodyPr/>
          <a:lstStyle/>
          <a:p>
            <a:r>
              <a:rPr lang="en-US" dirty="0"/>
              <a:t>Networking in VirtualBox (Updated)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9E34-644C-4C4E-804A-EB83BFA3F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412" y="1340769"/>
            <a:ext cx="8228013" cy="4678363"/>
          </a:xfrm>
        </p:spPr>
        <p:txBody>
          <a:bodyPr/>
          <a:lstStyle/>
          <a:p>
            <a:r>
              <a:rPr lang="en-US" sz="3200" dirty="0"/>
              <a:t>Various networking modes in VirtualBox: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1500" i="1" dirty="0"/>
          </a:p>
          <a:p>
            <a:r>
              <a:rPr lang="en-US" sz="3200" i="1" dirty="0"/>
              <a:t>Question</a:t>
            </a:r>
            <a:r>
              <a:rPr lang="en-US" sz="3200" dirty="0"/>
              <a:t>: How do you choose a suitable networking mode for your need?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68107-9D76-4507-88A7-4AF64FA3FC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SG" sz="1400">
                <a:solidFill>
                  <a:srgbClr val="000000"/>
                </a:solidFill>
                <a:latin typeface="Times New Roman" pitchFamily="16" charset="0"/>
              </a:rPr>
              <a:t>CS4238 Lab 1A</a:t>
            </a:r>
            <a:endParaRPr lang="en-SG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41427-9CD2-4DBE-84F1-BB8F4FF5F9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fld id="{81376EE3-2037-6F4F-8A05-A15474223119}" type="slidenum">
              <a:rPr lang="en-US" sz="1400">
                <a:solidFill>
                  <a:srgbClr val="000000"/>
                </a:solidFill>
                <a:latin typeface="Times New Roman" pitchFamily="-108" charset="0"/>
              </a:rPr>
              <a:pPr defTabSz="4572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/>
              </a:pPr>
              <a:t>2</a:t>
            </a:fld>
            <a:endParaRPr lang="en-US" sz="1400">
              <a:solidFill>
                <a:srgbClr val="000000"/>
              </a:solidFill>
              <a:latin typeface="Times New Roman" pitchFamily="-10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782F0-72D7-4399-A09C-923A087B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9616" y="1898872"/>
            <a:ext cx="6696744" cy="2491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36BAB-8AF8-4244-B756-8B34330A7BAC}"/>
              </a:ext>
            </a:extLst>
          </p:cNvPr>
          <p:cNvSpPr txBox="1"/>
          <p:nvPr/>
        </p:nvSpPr>
        <p:spPr>
          <a:xfrm>
            <a:off x="4309838" y="4380298"/>
            <a:ext cx="364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1200" dirty="0">
                <a:solidFill>
                  <a:srgbClr val="000000"/>
                </a:solidFill>
                <a:latin typeface="Times New Roman" pitchFamily="-108" charset="0"/>
              </a:rPr>
              <a:t>Source: “</a:t>
            </a:r>
            <a:r>
              <a:rPr lang="da-DK" sz="1200" dirty="0">
                <a:solidFill>
                  <a:srgbClr val="000000"/>
                </a:solidFill>
                <a:latin typeface="Times New Roman" pitchFamily="-108" charset="0"/>
              </a:rPr>
              <a:t>Oracle VirtualBox User Manual”, </a:t>
            </a:r>
            <a:r>
              <a:rPr lang="da-DK" sz="1200" b="1" dirty="0">
                <a:solidFill>
                  <a:srgbClr val="FF0000"/>
                </a:solidFill>
                <a:latin typeface="Times New Roman" pitchFamily="-108" charset="0"/>
              </a:rPr>
              <a:t>2020</a:t>
            </a:r>
            <a:endParaRPr lang="en-US" sz="1200" b="1" dirty="0">
              <a:solidFill>
                <a:srgbClr val="FF0000"/>
              </a:solidFill>
              <a:latin typeface="Times New Roman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5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A300-D98C-4BE9-8186-1EEA62B3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273051"/>
            <a:ext cx="8784976" cy="969963"/>
          </a:xfrm>
        </p:spPr>
        <p:txBody>
          <a:bodyPr/>
          <a:lstStyle/>
          <a:p>
            <a:r>
              <a:rPr lang="en-US" dirty="0"/>
              <a:t>Networking in VirtualBox: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630F0-B814-4850-8CD5-251CCF035B5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SG" sz="1400">
                <a:solidFill>
                  <a:srgbClr val="000000"/>
                </a:solidFill>
                <a:latin typeface="Times New Roman" pitchFamily="16" charset="0"/>
              </a:rPr>
              <a:t>CS4238 Lab 1A</a:t>
            </a:r>
            <a:endParaRPr lang="en-SG" sz="1400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38706-FCD4-42C0-AC05-11539E5D3A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fld id="{81376EE3-2037-6F4F-8A05-A15474223119}" type="slidenum">
              <a:rPr lang="en-US" sz="1400">
                <a:solidFill>
                  <a:srgbClr val="000000"/>
                </a:solidFill>
                <a:latin typeface="Times New Roman" pitchFamily="-108" charset="0"/>
              </a:rPr>
              <a:pPr defTabSz="4572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/>
              </a:pPr>
              <a:t>3</a:t>
            </a:fld>
            <a:endParaRPr lang="en-US" sz="1400">
              <a:solidFill>
                <a:srgbClr val="000000"/>
              </a:solidFill>
              <a:latin typeface="Times New Roman" pitchFamily="-10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57C70D-4456-4CD7-805C-B924B11672D3}"/>
              </a:ext>
            </a:extLst>
          </p:cNvPr>
          <p:cNvSpPr/>
          <p:nvPr/>
        </p:nvSpPr>
        <p:spPr bwMode="auto">
          <a:xfrm>
            <a:off x="3054778" y="2349143"/>
            <a:ext cx="864096" cy="471487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NAT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846C72-1862-439E-AA70-A4A28DAA739B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 bwMode="auto">
          <a:xfrm flipH="1">
            <a:off x="3486826" y="1977226"/>
            <a:ext cx="1684674" cy="37191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C6A890-2832-44FC-8FFE-75AFB7C075EB}"/>
              </a:ext>
            </a:extLst>
          </p:cNvPr>
          <p:cNvSpPr/>
          <p:nvPr/>
        </p:nvSpPr>
        <p:spPr bwMode="auto">
          <a:xfrm>
            <a:off x="4074314" y="1303408"/>
            <a:ext cx="2194372" cy="6738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6" charset="0"/>
              </a:rPr>
              <a:t>Do you need </a:t>
            </a:r>
            <a:br>
              <a:rPr lang="en-US" dirty="0">
                <a:solidFill>
                  <a:srgbClr val="000000"/>
                </a:solidFill>
                <a:latin typeface="Times New Roman" pitchFamily="16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6" charset="0"/>
              </a:rPr>
              <a:t>a </a:t>
            </a:r>
            <a:r>
              <a:rPr lang="en-US" b="1" dirty="0">
                <a:solidFill>
                  <a:srgbClr val="000000"/>
                </a:solidFill>
                <a:latin typeface="Times New Roman" pitchFamily="16" charset="0"/>
              </a:rPr>
              <a:t>network</a:t>
            </a:r>
            <a:r>
              <a:rPr lang="en-US" dirty="0">
                <a:solidFill>
                  <a:srgbClr val="000000"/>
                </a:solidFill>
                <a:latin typeface="Times New Roman" pitchFamily="16" charset="0"/>
              </a:rPr>
              <a:t> of VMs?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BC659A-BA8D-407F-B8B0-11B3A8AC8068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 bwMode="auto">
          <a:xfrm>
            <a:off x="5171501" y="1977226"/>
            <a:ext cx="1766899" cy="2833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76D42-C583-462A-AE76-249E3269045D}"/>
              </a:ext>
            </a:extLst>
          </p:cNvPr>
          <p:cNvSpPr/>
          <p:nvPr/>
        </p:nvSpPr>
        <p:spPr bwMode="auto">
          <a:xfrm>
            <a:off x="5879717" y="2260603"/>
            <a:ext cx="2117365" cy="6738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6" charset="0"/>
              </a:rPr>
              <a:t>Are the VMs part of the </a:t>
            </a:r>
            <a:r>
              <a:rPr lang="en-US" b="1" dirty="0">
                <a:solidFill>
                  <a:srgbClr val="000000"/>
                </a:solidFill>
                <a:latin typeface="Times New Roman" pitchFamily="16" charset="0"/>
              </a:rPr>
              <a:t>host’s network</a:t>
            </a:r>
            <a:r>
              <a:rPr lang="en-US" dirty="0">
                <a:solidFill>
                  <a:srgbClr val="000000"/>
                </a:solidFill>
                <a:latin typeface="Times New Roman" pitchFamily="16" charset="0"/>
              </a:rPr>
              <a:t>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6450C6-1924-4F45-877D-46046AC3DECE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 bwMode="auto">
          <a:xfrm flipH="1">
            <a:off x="5299285" y="2934422"/>
            <a:ext cx="1639114" cy="31444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B858E7-AF9E-49C9-849C-E7F0D173C043}"/>
              </a:ext>
            </a:extLst>
          </p:cNvPr>
          <p:cNvSpPr/>
          <p:nvPr/>
        </p:nvSpPr>
        <p:spPr bwMode="auto">
          <a:xfrm>
            <a:off x="4329884" y="3248863"/>
            <a:ext cx="1938802" cy="6778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6" charset="0"/>
              </a:rPr>
              <a:t>Can the VMs talk </a:t>
            </a:r>
            <a:br>
              <a:rPr lang="en-US" dirty="0">
                <a:solidFill>
                  <a:srgbClr val="000000"/>
                </a:solidFill>
                <a:latin typeface="Times New Roman" pitchFamily="16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6" charset="0"/>
              </a:rPr>
              <a:t>to your host?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13FBF9-12DC-4FDC-B91F-462CD982DBEE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8497" y="1556751"/>
            <a:ext cx="720080" cy="42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144826-CEC4-4396-8D0E-F25F7976E6AF}"/>
              </a:ext>
            </a:extLst>
          </p:cNvPr>
          <p:cNvCxnSpPr>
            <a:cxnSpLocks/>
          </p:cNvCxnSpPr>
          <p:nvPr/>
        </p:nvCxnSpPr>
        <p:spPr bwMode="auto">
          <a:xfrm>
            <a:off x="8458025" y="1916791"/>
            <a:ext cx="72055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881C59-DA52-40E1-8BA6-57259D9961BE}"/>
              </a:ext>
            </a:extLst>
          </p:cNvPr>
          <p:cNvSpPr txBox="1"/>
          <p:nvPr/>
        </p:nvSpPr>
        <p:spPr>
          <a:xfrm>
            <a:off x="9267434" y="1356696"/>
            <a:ext cx="72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-108" charset="0"/>
              </a:rPr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31D7F2-942E-44AA-B002-FEE20BD738DE}"/>
              </a:ext>
            </a:extLst>
          </p:cNvPr>
          <p:cNvSpPr txBox="1"/>
          <p:nvPr/>
        </p:nvSpPr>
        <p:spPr>
          <a:xfrm>
            <a:off x="9237971" y="1695107"/>
            <a:ext cx="72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-108" charset="0"/>
              </a:rPr>
              <a:t>No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6547B5-C310-4E42-9EB8-1788D8029F51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 bwMode="auto">
          <a:xfrm flipH="1">
            <a:off x="3918875" y="3926760"/>
            <a:ext cx="1380410" cy="51118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5521582-370F-4575-B3E2-8E4EE0E5C9E9}"/>
              </a:ext>
            </a:extLst>
          </p:cNvPr>
          <p:cNvSpPr/>
          <p:nvPr/>
        </p:nvSpPr>
        <p:spPr bwMode="auto">
          <a:xfrm>
            <a:off x="3287689" y="4437947"/>
            <a:ext cx="1262373" cy="471487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Internal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E0EEF7-24F6-408F-8252-A880ABD373FD}"/>
              </a:ext>
            </a:extLst>
          </p:cNvPr>
          <p:cNvCxnSpPr>
            <a:cxnSpLocks/>
            <a:stCxn id="17" idx="2"/>
            <a:endCxn id="62" idx="0"/>
          </p:cNvCxnSpPr>
          <p:nvPr/>
        </p:nvCxnSpPr>
        <p:spPr bwMode="auto">
          <a:xfrm>
            <a:off x="5299286" y="3926760"/>
            <a:ext cx="1639113" cy="4644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8B4527D-73E4-4DA8-AC4B-5AC318F51972}"/>
              </a:ext>
            </a:extLst>
          </p:cNvPr>
          <p:cNvSpPr/>
          <p:nvPr/>
        </p:nvSpPr>
        <p:spPr bwMode="auto">
          <a:xfrm>
            <a:off x="4856469" y="5619719"/>
            <a:ext cx="1262373" cy="471487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Host-only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54204A-56FB-4332-B8D1-B2565EF8C88D}"/>
              </a:ext>
            </a:extLst>
          </p:cNvPr>
          <p:cNvCxnSpPr>
            <a:cxnSpLocks/>
            <a:stCxn id="14" idx="2"/>
            <a:endCxn id="45" idx="0"/>
          </p:cNvCxnSpPr>
          <p:nvPr/>
        </p:nvCxnSpPr>
        <p:spPr bwMode="auto">
          <a:xfrm>
            <a:off x="6938400" y="2934422"/>
            <a:ext cx="1866809" cy="37337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483A04A-360B-4ECF-B812-1DED169A315C}"/>
              </a:ext>
            </a:extLst>
          </p:cNvPr>
          <p:cNvSpPr/>
          <p:nvPr/>
        </p:nvSpPr>
        <p:spPr bwMode="auto">
          <a:xfrm>
            <a:off x="7539243" y="5619719"/>
            <a:ext cx="1728190" cy="471487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NAT Network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E3DD99A-2148-4BBD-A817-625286FC3B02}"/>
              </a:ext>
            </a:extLst>
          </p:cNvPr>
          <p:cNvSpPr/>
          <p:nvPr/>
        </p:nvSpPr>
        <p:spPr bwMode="auto">
          <a:xfrm>
            <a:off x="7997081" y="3307793"/>
            <a:ext cx="1616254" cy="471487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DejaVu Sans" charset="0"/>
              </a:rPr>
              <a:t>Bridged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83A570-42E0-41AB-A4BB-2DAFC1A86A84}"/>
              </a:ext>
            </a:extLst>
          </p:cNvPr>
          <p:cNvSpPr/>
          <p:nvPr/>
        </p:nvSpPr>
        <p:spPr bwMode="auto">
          <a:xfrm>
            <a:off x="5931292" y="4391223"/>
            <a:ext cx="2014212" cy="6738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dirty="0">
                <a:solidFill>
                  <a:srgbClr val="000000"/>
                </a:solidFill>
                <a:latin typeface="Times New Roman" pitchFamily="16" charset="0"/>
              </a:rPr>
              <a:t>Can the VMs access the Internet?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D33010-AD1E-4F15-85D3-5D6CF896F96C}"/>
              </a:ext>
            </a:extLst>
          </p:cNvPr>
          <p:cNvCxnSpPr>
            <a:cxnSpLocks/>
            <a:stCxn id="62" idx="2"/>
            <a:endCxn id="34" idx="0"/>
          </p:cNvCxnSpPr>
          <p:nvPr/>
        </p:nvCxnSpPr>
        <p:spPr bwMode="auto">
          <a:xfrm flipH="1">
            <a:off x="5487656" y="5065042"/>
            <a:ext cx="1450743" cy="55467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CC2902-331F-4C8A-BDCD-1D58C93FA0E0}"/>
              </a:ext>
            </a:extLst>
          </p:cNvPr>
          <p:cNvCxnSpPr>
            <a:cxnSpLocks/>
            <a:stCxn id="62" idx="2"/>
            <a:endCxn id="41" idx="0"/>
          </p:cNvCxnSpPr>
          <p:nvPr/>
        </p:nvCxnSpPr>
        <p:spPr bwMode="auto">
          <a:xfrm>
            <a:off x="6938398" y="5065042"/>
            <a:ext cx="1464940" cy="55467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9420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  <p:bldP spid="17" grpId="0" animBg="1"/>
      <p:bldP spid="22" grpId="0"/>
      <p:bldP spid="23" grpId="0"/>
      <p:bldP spid="31" grpId="0" animBg="1"/>
      <p:bldP spid="34" grpId="0" animBg="1"/>
      <p:bldP spid="41" grpId="0" animBg="1"/>
      <p:bldP spid="45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A48E-FF38-4BFA-8EDD-2965E668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Mode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480EB-F73F-4D9B-8C41-E0C112F7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56CFB-4676-4F43-9C90-F7DBEFD9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CS4238 Lab 1A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52341-A3E7-408E-8755-1C616F00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DFDF-ACB2-47CC-9416-9ECE3F00B796}" type="slidenum">
              <a:rPr lang="en-SG" smtClean="0"/>
              <a:t>4</a:t>
            </a:fld>
            <a:endParaRPr lang="en-SG"/>
          </a:p>
        </p:txBody>
      </p:sp>
      <p:pic>
        <p:nvPicPr>
          <p:cNvPr id="1026" name="Picture 2" descr="How Address Translation Works :: Chapter 11. Address Translation :: Part V: Address  Translation and Firewalls :: Router firewall security :: Networking ::  eTutorials.org">
            <a:extLst>
              <a:ext uri="{FF2B5EF4-FFF2-40B4-BE49-F238E27FC236}">
                <a16:creationId xmlns:a16="http://schemas.microsoft.com/office/drawing/2014/main" id="{F95822FC-42F1-4371-A12D-5B9AD868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938" y="1703830"/>
            <a:ext cx="6862124" cy="465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5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3656-57D7-4F3F-BB59-4E11BC82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3051"/>
            <a:ext cx="8435280" cy="969963"/>
          </a:xfrm>
        </p:spPr>
        <p:txBody>
          <a:bodyPr/>
          <a:lstStyle/>
          <a:p>
            <a:r>
              <a:rPr lang="en-US" dirty="0"/>
              <a:t>Network Address Translation Mode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86E9-71CC-4174-82E6-0C5185F3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See: </a:t>
            </a:r>
            <a:r>
              <a:rPr lang="en-US" sz="2200" dirty="0">
                <a:hlinkClick r:id="rId2"/>
              </a:rPr>
              <a:t>https://blogs.oracle.com/scoter/networking-in-virtualbox-v2</a:t>
            </a:r>
            <a:endParaRPr lang="en-US" sz="2200" dirty="0"/>
          </a:p>
          <a:p>
            <a:r>
              <a:rPr lang="en-SG" sz="2200" b="1" dirty="0"/>
              <a:t>NAT mode</a:t>
            </a:r>
            <a:r>
              <a:rPr lang="en-SG" sz="2200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0F019-CD77-463E-8519-922528FF59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CS4238 Lab 1A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14AB-DCD4-4CA0-A9A8-82D76E2FDC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1376EE3-2037-6F4F-8A05-A1547422311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83D00-CA2C-45FA-93F9-1AC42D55F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0918" y="2446742"/>
            <a:ext cx="5130165" cy="376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3656-57D7-4F3F-BB59-4E11BC82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3051"/>
            <a:ext cx="8435280" cy="969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Network Address Translation Mode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86E9-71CC-4174-82E6-0C5185F3B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28" y="1450976"/>
            <a:ext cx="8568952" cy="4678363"/>
          </a:xfrm>
        </p:spPr>
        <p:txBody>
          <a:bodyPr/>
          <a:lstStyle/>
          <a:p>
            <a:r>
              <a:rPr lang="en-US" sz="2100" dirty="0"/>
              <a:t>See: </a:t>
            </a:r>
            <a:r>
              <a:rPr lang="en-US" sz="2100" dirty="0">
                <a:hlinkClick r:id="rId2"/>
              </a:rPr>
              <a:t>https://www.nakivo.com/blog/virtualbox-network-setting-guide/</a:t>
            </a:r>
            <a:endParaRPr lang="en-US" sz="2100" dirty="0"/>
          </a:p>
          <a:p>
            <a:r>
              <a:rPr lang="en-SG" sz="2100" b="1" dirty="0"/>
              <a:t>NAT mode</a:t>
            </a:r>
            <a:r>
              <a:rPr lang="en-SG" sz="2100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0F019-CD77-463E-8519-922528FF59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CS4238 Lab 1A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14AB-DCD4-4CA0-A9A8-82D76E2FDC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1376EE3-2037-6F4F-8A05-A1547422311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83D00-CA2C-45FA-93F9-1AC42D55F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3633" y="2377117"/>
            <a:ext cx="680481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9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3656-57D7-4F3F-BB59-4E11BC82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573" y="158348"/>
            <a:ext cx="3514627" cy="969963"/>
          </a:xfrm>
        </p:spPr>
        <p:txBody>
          <a:bodyPr/>
          <a:lstStyle/>
          <a:p>
            <a:r>
              <a:rPr lang="en-US" dirty="0"/>
              <a:t>Bridged Mode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86E9-71CC-4174-82E6-0C5185F3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See: </a:t>
            </a:r>
            <a:r>
              <a:rPr lang="en-US" sz="2200" dirty="0">
                <a:hlinkClick r:id="rId2"/>
              </a:rPr>
              <a:t>https://blogs.oracle.com/scoter/networking-in-virtualbox-v2</a:t>
            </a:r>
            <a:endParaRPr lang="en-US" sz="2200" dirty="0"/>
          </a:p>
          <a:p>
            <a:r>
              <a:rPr lang="en-SG" sz="2200" b="1" dirty="0"/>
              <a:t>Bridged</a:t>
            </a:r>
            <a:r>
              <a:rPr lang="en-SG" sz="2200" dirty="0"/>
              <a:t> mode: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0F019-CD77-463E-8519-922528FF59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CS4238 Lab 1A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14AB-DCD4-4CA0-A9A8-82D76E2FDC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1376EE3-2037-6F4F-8A05-A1547422311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83D00-CA2C-45FA-93F9-1AC42D55F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0640" y="2907675"/>
            <a:ext cx="755206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5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86E9-71CC-4174-82E6-0C5185F3B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28" y="1450976"/>
            <a:ext cx="8568952" cy="4678363"/>
          </a:xfrm>
        </p:spPr>
        <p:txBody>
          <a:bodyPr/>
          <a:lstStyle/>
          <a:p>
            <a:r>
              <a:rPr lang="en-US" sz="2100" dirty="0"/>
              <a:t>See: </a:t>
            </a:r>
            <a:r>
              <a:rPr lang="en-US" sz="2100" dirty="0">
                <a:hlinkClick r:id="rId2"/>
              </a:rPr>
              <a:t>https://www.nakivo.com/blog/virtualbox-network-setting-guide/</a:t>
            </a:r>
            <a:endParaRPr lang="en-US" sz="2100" dirty="0"/>
          </a:p>
          <a:p>
            <a:r>
              <a:rPr lang="en-SG" sz="2000" b="1" dirty="0"/>
              <a:t>Bridged</a:t>
            </a:r>
            <a:r>
              <a:rPr lang="en-SG" sz="2100" b="1" dirty="0"/>
              <a:t> mode</a:t>
            </a:r>
            <a:r>
              <a:rPr lang="en-SG" sz="2100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0F019-CD77-463E-8519-922528FF59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CS4238 Lab 1A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14AB-DCD4-4CA0-A9A8-82D76E2FDC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1376EE3-2037-6F4F-8A05-A1547422311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83D00-CA2C-45FA-93F9-1AC42D55F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8369" y="2708921"/>
            <a:ext cx="7795263" cy="3134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0F81EE2-9FB9-44E3-9388-AFBF693A7755}"/>
              </a:ext>
            </a:extLst>
          </p:cNvPr>
          <p:cNvSpPr txBox="1">
            <a:spLocks/>
          </p:cNvSpPr>
          <p:nvPr/>
        </p:nvSpPr>
        <p:spPr>
          <a:xfrm>
            <a:off x="3800573" y="158348"/>
            <a:ext cx="3514627" cy="969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Bridged Mode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232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3656-57D7-4F3F-BB59-4E11BC82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280987"/>
            <a:ext cx="3608895" cy="969963"/>
          </a:xfrm>
        </p:spPr>
        <p:txBody>
          <a:bodyPr/>
          <a:lstStyle/>
          <a:p>
            <a:r>
              <a:rPr lang="en-US" dirty="0"/>
              <a:t>Internal Mode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86E9-71CC-4174-82E6-0C5185F3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See: </a:t>
            </a:r>
            <a:r>
              <a:rPr lang="en-US" sz="2200" dirty="0">
                <a:hlinkClick r:id="rId2"/>
              </a:rPr>
              <a:t>https://blogs.oracle.com/scoter/networking-in-virtualbox-v2</a:t>
            </a:r>
            <a:endParaRPr lang="en-US" sz="2200" dirty="0"/>
          </a:p>
          <a:p>
            <a:r>
              <a:rPr lang="en-SG" sz="2200" b="1" dirty="0"/>
              <a:t>Internal</a:t>
            </a:r>
            <a:r>
              <a:rPr lang="en-SG" sz="2200" dirty="0"/>
              <a:t> mode: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0F019-CD77-463E-8519-922528FF59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CS4238 Lab 1A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F14AB-DCD4-4CA0-A9A8-82D76E2FDC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1376EE3-2037-6F4F-8A05-A1547422311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83D00-CA2C-45FA-93F9-1AC42D55F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7097" y="2420888"/>
            <a:ext cx="5136218" cy="363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5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306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Times New Roman</vt:lpstr>
      <vt:lpstr>Office Theme</vt:lpstr>
      <vt:lpstr>Networking in VirtualBox (VMM)</vt:lpstr>
      <vt:lpstr>Networking in VirtualBox (Updated)</vt:lpstr>
      <vt:lpstr>Networking in VirtualBox: Selection</vt:lpstr>
      <vt:lpstr>Network Address Translation Mode</vt:lpstr>
      <vt:lpstr>Network Address Translation Mode</vt:lpstr>
      <vt:lpstr>Network Address Translation Mode</vt:lpstr>
      <vt:lpstr>Bridged Mode</vt:lpstr>
      <vt:lpstr>PowerPoint Presentation</vt:lpstr>
      <vt:lpstr>Internal Mode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Karthik Vairam</dc:creator>
  <cp:lastModifiedBy>Prasanna Karthik Vairam</cp:lastModifiedBy>
  <cp:revision>9</cp:revision>
  <dcterms:created xsi:type="dcterms:W3CDTF">2023-01-16T09:34:55Z</dcterms:created>
  <dcterms:modified xsi:type="dcterms:W3CDTF">2023-01-16T11:40:30Z</dcterms:modified>
</cp:coreProperties>
</file>