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7"/>
  </p:notesMasterIdLst>
  <p:sldIdLst>
    <p:sldId id="270" r:id="rId3"/>
    <p:sldId id="257" r:id="rId4"/>
    <p:sldId id="258" r:id="rId5"/>
    <p:sldId id="266" r:id="rId6"/>
    <p:sldId id="259" r:id="rId7"/>
    <p:sldId id="260" r:id="rId8"/>
    <p:sldId id="268" r:id="rId9"/>
    <p:sldId id="261" r:id="rId10"/>
    <p:sldId id="267" r:id="rId11"/>
    <p:sldId id="262" r:id="rId12"/>
    <p:sldId id="263" r:id="rId13"/>
    <p:sldId id="269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74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&lt;header&gt;</a:t>
            </a:r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83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US"/>
              <a:t>&lt;footer&gt;</a:t>
            </a:r>
            <a:endParaRPr/>
          </a:p>
        </p:txBody>
      </p:sp>
      <p:sp>
        <p:nvSpPr>
          <p:cNvPr id="84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14D78C62-DF54-4238-AAD7-ACFADCF4ACCE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0450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31ED8844-9EE6-4EE9-92C2-31DBA2C7EA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16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/>
              <a:t>Remember---up to this point we have ONLY discussed “static” malware analysis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/>
              <a:t>We can make some assumptions, get some solid ideas---but it is VERY difficult to be certain what a piece of code is doing until we ACTUALLY run it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/>
              <a:t>Obviously running an unknown binary can be dangerous!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/>
              <a:t>Easy way to get infected, destroy your system, it can spread to other systems---or WORSE---you don’t KNOW you’re infected…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/>
              <a:t>Even so…we need a place to execute our malware if we’re going to continue our investigation…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/>
              <a:t>2 choices == physical or VM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/>
              <a:t>Regardless of what you choose---your VM should be AIR-Gapped (air-gapped networks) 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/>
              <a:t>Air-gapped == isolated machines, disconnected from the Internet or any other network to prevent malware from spreading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/>
              <a:t>Physical installs &amp; Air-gapped networks come with their own set of problems…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/>
              <a:t>1) a lot of malware REQUIRES an internet connection (phone home, get additional instructions, etc…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/>
              <a:t>2) using physical machines can also make removing the malware much more difficult (full-reinstall)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/>
              <a:t>The book discusses using “Ghost” (or another tool) to allow for quicker restore after analysis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/>
              <a:t>VM disadvantages: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/>
              <a:t>Some malware actually detects VM and refuses to execute OR changes it’s functionality…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/>
              <a:t>Even so---VMs are used most often---and that’s what we’ll use in this class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0AE89A76-E401-4FEC-AFCC-D1EA7C3586FD}" type="slidenum">
              <a:rPr lang="en-US" sz="1200">
                <a:solidFill>
                  <a:srgbClr val="FFFFFF"/>
                </a:solidFill>
                <a:latin typeface="+mn-lt"/>
                <a:ea typeface="+mn-ea"/>
              </a:rPr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993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/>
              <a:t>We’re all familiar with VMs --- they act like a computer inside a computer.  Supposedly isolated from the host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/>
              <a:t>With the proper settings you can be “reasonably sure” your VM can’t infect your host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/>
              <a:t>Here we have a figure showing how the traditional apps run in the left column – and the apps contained inside a guest OS of a VM (isolated)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/>
              <a:t>In the past I’ve encouraged everyone to use “VMWare Player” --- because it’s free…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/>
              <a:t>If you’re going to do A LOT of malware analysis---you should invest in a product that allows you to “take snapshots”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/>
              <a:t>Snapshots == allows you to save the current state of a VM and provides you the ability to “rollback”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/>
              <a:t>Again---doesn’t have to be VM---there are lots of alternatives!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/>
              <a:t>Parallels, Virtual PC, VirtualBox, and many others</a:t>
            </a:r>
            <a:endParaRPr/>
          </a:p>
        </p:txBody>
      </p:sp>
      <p:sp>
        <p:nvSpPr>
          <p:cNvPr id="11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371D07DC-7DB4-43DA-924B-EFD8CEC9E88E}" type="slidenum">
              <a:rPr lang="en-US" sz="1200">
                <a:solidFill>
                  <a:srgbClr val="FFFFFF"/>
                </a:solidFill>
                <a:latin typeface="+mn-lt"/>
                <a:ea typeface="+mn-ea"/>
              </a:rPr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832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/>
              <a:t>20gb == remember this is dynamic so in most cases the VM won’t allocate all 20gb at once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/>
              <a:t>Choose and OS:  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/>
              <a:t>You all know I’m a big Linux fan---but in a lot of cases Malware Analysis is easier on Windows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/>
              <a:t>Many MA tools are designed for Windows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/>
              <a:t>Many pieces of Malware are designed explicitly for Windows (obviously to study it---it will need to be run on Windows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/>
              <a:t>In this class we’ll use both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/>
              <a:t>Once you’ve got your OS chosen---install any software you want / need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/>
              <a:t>Vmware tools is a good thing to install (it makes it easier to move thing in and out --- like copy and paste)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81F3C9C9-943C-468A-A9A3-29011D078D76}" type="slidenum">
              <a:rPr lang="en-US" sz="1200">
                <a:solidFill>
                  <a:srgbClr val="FFFFFF"/>
                </a:solidFill>
                <a:latin typeface="+mn-lt"/>
                <a:ea typeface="+mn-ea"/>
              </a:r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5242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/>
              <a:t>So once you’ve got everything set up---one of the most important things to do is to set up Networking options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/>
              <a:t>This can be a catch 22…remember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/>
              <a:t>A lot of times you need networking set up in a specific way to make the malware execute BUT you don’t want to be connected to the internet incase you start spreading the malware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/>
              <a:t>Disconnecting the network:  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/>
              <a:t>It IS possible to set up the VM with NO networking --- but a lot of malware requires networking capabilities (even if it’s not connected / live) 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/>
              <a:t>But if needed --- you can actually REMOVE the network adapter from the VM settings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/>
              <a:t>Host-only == this setting creates a separate private LAN between the HOST OS and the GUEST OS.  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/>
              <a:t>Very commonly used setting for MA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/>
              <a:t>Host only LAN is NOT connected to the internet BUT is allowed some access to networking functions / connectivity  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/>
              <a:t>OBVIOUSLY make sure your host computer is 100% fully patched before setting up a MA VM</a:t>
            </a:r>
            <a:endParaRPr/>
          </a:p>
          <a:p>
            <a:pPr lvl="3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/>
              <a:t>Even this will not protect you 100% (in the case of a Zero Day)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/>
              <a:t>Host-Only networking allows the VM and the Host to communicate --- but DOES NOT allow the VM to access (or even see) the physical adapter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/>
              <a:t>Multiple VMs are good---because the malware will see that it IS connected to a network but it ISN’T connect to the actual intenet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/>
              <a:t>So you run mulple VMs on the SAME host in HOST-ONLY mode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/>
              <a:t>Allows us to do all kinds of fun stuff like “fake DNS responses”, capture traffic, etc…</a:t>
            </a:r>
            <a:endParaRPr/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20EC0D41-7584-4B18-929E-BC7042CC204D}" type="slidenum">
              <a:rPr lang="en-US" sz="1200">
                <a:solidFill>
                  <a:srgbClr val="FFFFFF"/>
                </a:solidFill>
                <a:latin typeface="+mn-lt"/>
                <a:ea typeface="+mn-ea"/>
              </a:r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9975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/>
              <a:t>Snapshots are a MA’s best friend…they allow you to quickly and easily “backup” or take a complete picture of your VM (all settings / programs / everything)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/>
              <a:t>You can also quickly restore / revert back to the snapshot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/>
              <a:t>So you can run the malware—revert…run it again….revert..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/>
              <a:t>When you revert everything goes back to the way it was when the snapshot was take --- like nothing ever happened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/>
              <a:t>Snapshot early!  Take a snapshot as soon as you get your machine all setup---use this as your base. 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/>
              <a:t>You’ll always come back to this “ground zero” when starting a new analysis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/>
              <a:t>Snapshot manager allows you to store multiple snapshots…you’re only limited by your physical hard drive space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/>
              <a:t>One OBVIOUS---but important drawback of snapshots is that you will lose any work you have completed when you snapshot…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/>
              <a:t>So if you’ve got something that needs to be saved…be sure to save your work as another snapshot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/>
              <a:t>It may also be possible to transfer your work from a VM to your host through “shared folders”…(if you need to save some portion of your work)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A721DAA2-A00F-410F-B9D4-FD9254C461EA}" type="slidenum">
              <a:rPr lang="en-US" sz="1200">
                <a:solidFill>
                  <a:srgbClr val="FFFFFF"/>
                </a:solidFill>
                <a:latin typeface="+mn-lt"/>
                <a:ea typeface="+mn-ea"/>
              </a:r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0500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/>
              <a:t>Remember SOME malware has the ability to detect it is running in a VM OR that it is being analyzed (for example it is running / executing VERY VERY SLOWLY---cause a person is litterally “stepping-through the code” at run time…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/>
              <a:t>In these cases---the malware can refuse to run or even alter it’s execution…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/>
              <a:t>“Anti-Malware” is discussed in the graduate Malware class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/>
              <a:t>If you’re using VMWare for MA---make sure your CLIENT IS ALWAYS PATCHED AND UP-TO-DATE!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/>
              <a:t>This is very rare (exploits for VM) BUT it does happen!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/>
              <a:t>Even so…it’s probably NOT a good idea to conduct MA (even in a VM) on a machine that contains a lot of sensitive data!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A06ED727-0CD5-4546-B383-92B49E62764B}" type="slidenum">
              <a:rPr lang="en-US" sz="1200">
                <a:solidFill>
                  <a:srgbClr val="FFFFFF"/>
                </a:solidFill>
                <a:latin typeface="+mn-lt"/>
                <a:ea typeface="+mn-ea"/>
              </a:r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5982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/>
              <a:t>One last note---after resetting your VM to it’s base---you may want to check if there are any updates to the programs you are running (your MA tools)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/>
              <a:t>If so, update your VM and save a new “base”  </a:t>
            </a:r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DC341476-77C2-4013-BFDE-C9A5DB65F025}" type="slidenum">
              <a:rPr lang="en-US" sz="1200">
                <a:solidFill>
                  <a:srgbClr val="FFFFFF"/>
                </a:solidFill>
                <a:latin typeface="+mn-lt"/>
                <a:ea typeface="+mn-ea"/>
              </a:rPr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9327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8595000" cy="2075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261800" y="4101120"/>
            <a:ext cx="8595000" cy="2075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4194000" cy="2075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665680" y="1828800"/>
            <a:ext cx="4194000" cy="2075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5665680" y="4101120"/>
            <a:ext cx="4194000" cy="2075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261800" y="4101120"/>
            <a:ext cx="4194000" cy="2075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4194000" cy="2075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5665680" y="1828800"/>
            <a:ext cx="4194000" cy="2075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1261800" y="1828800"/>
            <a:ext cx="8595000" cy="43513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4194000" cy="43509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665680" y="1828800"/>
            <a:ext cx="4194000" cy="43509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1261800" y="365760"/>
            <a:ext cx="9692280" cy="5814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4194000" cy="2075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1261800" y="4101120"/>
            <a:ext cx="4194000" cy="2075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665680" y="1828800"/>
            <a:ext cx="4194000" cy="43509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1261800" y="1828800"/>
            <a:ext cx="8595000" cy="43513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4194000" cy="43509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665680" y="1828800"/>
            <a:ext cx="4194000" cy="2075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665680" y="4101120"/>
            <a:ext cx="4194000" cy="2075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4194000" cy="2075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665680" y="1828800"/>
            <a:ext cx="4194000" cy="2075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1261800" y="4101120"/>
            <a:ext cx="8594640" cy="2075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8595000" cy="2075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1261800" y="4101120"/>
            <a:ext cx="8595000" cy="2075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4194000" cy="2075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665680" y="1828800"/>
            <a:ext cx="4194000" cy="2075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665680" y="4101120"/>
            <a:ext cx="4194000" cy="2075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1261800" y="4101120"/>
            <a:ext cx="4194000" cy="2075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4194000" cy="2075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5665680" y="1828800"/>
            <a:ext cx="4194000" cy="2075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4194000" cy="43509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665680" y="1828800"/>
            <a:ext cx="4194000" cy="43509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1261800" y="365760"/>
            <a:ext cx="9692280" cy="5814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4194000" cy="2075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261800" y="4101120"/>
            <a:ext cx="4194000" cy="2075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665680" y="1828800"/>
            <a:ext cx="4194000" cy="43509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4194000" cy="43509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665680" y="1828800"/>
            <a:ext cx="4194000" cy="2075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665680" y="4101120"/>
            <a:ext cx="4194000" cy="2075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4194000" cy="2075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665680" y="1828800"/>
            <a:ext cx="4194000" cy="2075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1261800" y="4101120"/>
            <a:ext cx="8594640" cy="2075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rgbClr val="303030"/>
          </a:solidFill>
        </p:spPr>
      </p:sp>
      <p:sp>
        <p:nvSpPr>
          <p:cNvPr id="9" name="CustomShape 2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rgbClr val="C00000"/>
          </a:solidFill>
        </p:spPr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7200">
                <a:solidFill>
                  <a:srgbClr val="FFFFFF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 rot="16200000">
            <a:off x="10797480" y="999000"/>
            <a:ext cx="1904760" cy="364680"/>
          </a:xfrm>
          <a:prstGeom prst="rect">
            <a:avLst/>
          </a:prstGeom>
        </p:spPr>
        <p:txBody>
          <a:bodyPr lIns="45720" tIns="91440" rIns="45720" bIns="91440" anchor="ctr"/>
          <a:lstStyle/>
          <a:p>
            <a:pPr>
              <a:lnSpc>
                <a:spcPct val="100000"/>
              </a:lnSpc>
            </a:pPr>
            <a:r>
              <a:rPr lang="en-US" sz="1050">
                <a:solidFill>
                  <a:srgbClr val="404040"/>
                </a:solidFill>
                <a:latin typeface="Arial"/>
              </a:rPr>
              <a:t>9/23/13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 rot="16200000">
            <a:off x="9959400" y="4047120"/>
            <a:ext cx="3580920" cy="364680"/>
          </a:xfrm>
          <a:prstGeom prst="rect">
            <a:avLst/>
          </a:prstGeom>
        </p:spPr>
        <p:txBody>
          <a:bodyPr lIns="45720" tIns="91440" rIns="45720" bIns="91440" anchor="ctr"/>
          <a:lstStyle/>
          <a:p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11292840" y="6172200"/>
            <a:ext cx="914040" cy="593280"/>
          </a:xfrm>
          <a:prstGeom prst="rect">
            <a:avLst/>
          </a:prstGeom>
        </p:spPr>
        <p:txBody>
          <a:bodyPr lIns="45720" rIns="45720" anchor="ctr"/>
          <a:lstStyle/>
          <a:p>
            <a:pPr>
              <a:lnSpc>
                <a:spcPct val="100000"/>
              </a:lnSpc>
            </a:pPr>
            <a:fld id="{DA3278E2-F4F5-4F31-A050-DC48C5F5200F}" type="slidenum">
              <a:rPr lang="en-US" sz="3600">
                <a:solidFill>
                  <a:srgbClr val="FFFFFF"/>
                </a:solidFill>
                <a:latin typeface="Arial"/>
              </a:rPr>
              <a:t>‹#›</a:t>
            </a:fld>
            <a:endParaRPr/>
          </a:p>
        </p:txBody>
      </p:sp>
      <p:sp>
        <p:nvSpPr>
          <p:cNvPr id="6" name="CustomShape 7"/>
          <p:cNvSpPr/>
          <p:nvPr/>
        </p:nvSpPr>
        <p:spPr>
          <a:xfrm>
            <a:off x="0" y="0"/>
            <a:ext cx="456840" cy="6857640"/>
          </a:xfrm>
          <a:prstGeom prst="rect">
            <a:avLst/>
          </a:prstGeom>
          <a:solidFill>
            <a:srgbClr val="C00000"/>
          </a:solidFill>
        </p:spPr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rgbClr val="303030"/>
          </a:solidFill>
        </p:spPr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</p:spPr>
        <p:txBody>
          <a:bodyPr/>
          <a:lstStyle/>
          <a:p>
            <a:pPr>
              <a:buSzPct val="25000"/>
              <a:buFont typeface="StarSymbol"/>
              <a:buChar char=""/>
            </a:pPr>
            <a:r>
              <a:rPr lang="en-US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>
                <a:solidFill>
                  <a:srgbClr val="FFFFFF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>
                <a:solidFill>
                  <a:srgbClr val="FFFFFF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>
                <a:solidFill>
                  <a:srgbClr val="FFFFFF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>
                <a:solidFill>
                  <a:srgbClr val="FFFFFF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>
                <a:solidFill>
                  <a:srgbClr val="FFFFFF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>
                <a:solidFill>
                  <a:srgbClr val="FFFFFF"/>
                </a:solidFill>
                <a:latin typeface="Arial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1600">
                <a:solidFill>
                  <a:srgbClr val="FFFFFF"/>
                </a:solidFill>
                <a:latin typeface="Aria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1400">
                <a:solidFill>
                  <a:srgbClr val="FFFFFF"/>
                </a:solidFill>
                <a:latin typeface="Aria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1400">
                <a:solidFill>
                  <a:srgbClr val="FFFFFF"/>
                </a:solidFill>
                <a:latin typeface="Arial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1400">
                <a:solidFill>
                  <a:srgbClr val="FFFFFF"/>
                </a:solidFill>
                <a:latin typeface="Arial"/>
              </a:rPr>
              <a:t>Fifth level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dt"/>
          </p:nvPr>
        </p:nvSpPr>
        <p:spPr>
          <a:xfrm rot="16200000">
            <a:off x="10797480" y="999000"/>
            <a:ext cx="1904760" cy="364680"/>
          </a:xfrm>
          <a:prstGeom prst="rect">
            <a:avLst/>
          </a:prstGeom>
        </p:spPr>
        <p:txBody>
          <a:bodyPr lIns="45720" tIns="91440" rIns="45720" bIns="91440" anchor="ctr"/>
          <a:lstStyle/>
          <a:p>
            <a:pPr algn="r">
              <a:lnSpc>
                <a:spcPct val="100000"/>
              </a:lnSpc>
            </a:pPr>
            <a:r>
              <a:rPr lang="en-US" sz="1050">
                <a:solidFill>
                  <a:srgbClr val="808080"/>
                </a:solidFill>
                <a:latin typeface="Arial"/>
              </a:rPr>
              <a:t>9/23/13</a:t>
            </a:r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ftr"/>
          </p:nvPr>
        </p:nvSpPr>
        <p:spPr>
          <a:xfrm rot="16200000">
            <a:off x="9959400" y="4047120"/>
            <a:ext cx="3580920" cy="364680"/>
          </a:xfrm>
          <a:prstGeom prst="rect">
            <a:avLst/>
          </a:prstGeom>
        </p:spPr>
        <p:txBody>
          <a:bodyPr lIns="45720" tIns="91440" rIns="45720" bIns="91440" anchor="ctr"/>
          <a:lstStyle/>
          <a:p>
            <a:endParaRPr/>
          </a:p>
        </p:txBody>
      </p:sp>
      <p:sp>
        <p:nvSpPr>
          <p:cNvPr id="45" name="PlaceHolder 6"/>
          <p:cNvSpPr>
            <a:spLocks noGrp="1"/>
          </p:cNvSpPr>
          <p:nvPr>
            <p:ph type="sldNum"/>
          </p:nvPr>
        </p:nvSpPr>
        <p:spPr>
          <a:xfrm>
            <a:off x="11292840" y="6172200"/>
            <a:ext cx="914040" cy="593280"/>
          </a:xfrm>
          <a:prstGeom prst="rect">
            <a:avLst/>
          </a:prstGeom>
        </p:spPr>
        <p:txBody>
          <a:bodyPr lIns="45720" rIns="45720" anchor="ctr"/>
          <a:lstStyle/>
          <a:p>
            <a:pPr algn="ctr">
              <a:lnSpc>
                <a:spcPct val="100000"/>
              </a:lnSpc>
            </a:pPr>
            <a:fld id="{5D4BD9B1-6798-4EF8-A2ED-9DD1B2DABF7E}" type="slidenum">
              <a:rPr lang="en-US" sz="3600">
                <a:solidFill>
                  <a:srgbClr val="777777"/>
                </a:solidFill>
                <a:latin typeface="Arial"/>
              </a:rPr>
              <a:t>‹#›</a:t>
            </a:fld>
            <a:endParaRPr/>
          </a:p>
        </p:txBody>
      </p:sp>
      <p:sp>
        <p:nvSpPr>
          <p:cNvPr id="46" name="CustomShape 7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rgbClr val="C00000"/>
          </a:solidFill>
        </p:spPr>
      </p:sp>
      <p:sp>
        <p:nvSpPr>
          <p:cNvPr id="47" name="CustomShape 8"/>
          <p:cNvSpPr/>
          <p:nvPr/>
        </p:nvSpPr>
        <p:spPr>
          <a:xfrm>
            <a:off x="11268000" y="6278040"/>
            <a:ext cx="914040" cy="593280"/>
          </a:xfrm>
          <a:prstGeom prst="rect">
            <a:avLst/>
          </a:prstGeom>
        </p:spPr>
        <p:txBody>
          <a:bodyPr lIns="45720" rIns="45720" anchor="ctr"/>
          <a:lstStyle/>
          <a:p>
            <a:pPr algn="ctr">
              <a:lnSpc>
                <a:spcPct val="100000"/>
              </a:lnSpc>
            </a:pPr>
            <a:fld id="{6381540A-8F82-4193-B9B3-D513F020B275}" type="slidenum">
              <a:rPr lang="en-US" sz="3600">
                <a:solidFill>
                  <a:srgbClr val="FFFFFF"/>
                </a:solidFill>
                <a:latin typeface="Arial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914400" y="1447800"/>
            <a:ext cx="10092000" cy="312420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r>
              <a:rPr lang="en-US" sz="3600" dirty="0">
                <a:solidFill>
                  <a:schemeClr val="bg1"/>
                </a:solidFill>
              </a:rPr>
              <a:t>Reverse Engineering: Towards Malware Analysis</a:t>
            </a:r>
          </a:p>
          <a:p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Lecture – </a:t>
            </a:r>
            <a:r>
              <a:rPr lang="en-US" sz="3600" dirty="0">
                <a:solidFill>
                  <a:srgbClr val="FFC000"/>
                </a:solidFill>
              </a:rPr>
              <a:t>Malware Analysis in Virtual Machines </a:t>
            </a:r>
            <a:r>
              <a:rPr lang="en-US" sz="2400" dirty="0">
                <a:solidFill>
                  <a:srgbClr val="FFC000"/>
                </a:solidFill>
              </a:rPr>
              <a:t>(Safe Environment)</a:t>
            </a:r>
            <a:endParaRPr lang="en-US" sz="3600" dirty="0">
              <a:solidFill>
                <a:srgbClr val="FFC000"/>
              </a:solidFill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914400" y="4953000"/>
            <a:ext cx="9906000" cy="15385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r"/>
            <a:endParaRPr lang="en-US" sz="2400" dirty="0">
              <a:solidFill>
                <a:schemeClr val="bg1"/>
              </a:solidFill>
            </a:endParaRPr>
          </a:p>
          <a:p>
            <a:pPr algn="r"/>
            <a:endParaRPr lang="en-US" sz="2400" dirty="0">
              <a:solidFill>
                <a:schemeClr val="bg1"/>
              </a:solidFill>
            </a:endParaRPr>
          </a:p>
          <a:p>
            <a:pPr algn="r"/>
            <a:r>
              <a:rPr lang="en-US" sz="2400" dirty="0">
                <a:solidFill>
                  <a:schemeClr val="bg1"/>
                </a:solidFill>
              </a:rPr>
              <a:t>Computer Science Practice</a:t>
            </a:r>
          </a:p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A6A6A6"/>
                </a:solidFill>
                <a:latin typeface="Arial"/>
              </a:rPr>
              <a:t>SPRING 2021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577379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713160" y="381000"/>
            <a:ext cx="9692280" cy="132516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FFFFFF"/>
                </a:solidFill>
                <a:latin typeface="Arial"/>
              </a:rPr>
              <a:t>Transferring Files</a:t>
            </a:r>
            <a:endParaRPr dirty="0"/>
          </a:p>
        </p:txBody>
      </p:sp>
      <p:sp>
        <p:nvSpPr>
          <p:cNvPr id="99" name="TextShape 2"/>
          <p:cNvSpPr txBox="1"/>
          <p:nvPr/>
        </p:nvSpPr>
        <p:spPr>
          <a:xfrm>
            <a:off x="1261800" y="1828800"/>
            <a:ext cx="8595000" cy="435096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95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Arial"/>
              </a:rPr>
              <a:t>Drag and drop with VMware tools</a:t>
            </a:r>
            <a:endParaRPr dirty="0"/>
          </a:p>
          <a:p>
            <a:pPr marL="342900" indent="-342900">
              <a:lnSpc>
                <a:spcPct val="95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Arial"/>
              </a:rPr>
              <a:t>Shared Folders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609600" y="381000"/>
            <a:ext cx="9692280" cy="132516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FFFFFF"/>
                </a:solidFill>
                <a:latin typeface="Arial"/>
              </a:rPr>
              <a:t>Risks</a:t>
            </a:r>
            <a:endParaRPr dirty="0"/>
          </a:p>
        </p:txBody>
      </p:sp>
      <p:sp>
        <p:nvSpPr>
          <p:cNvPr id="101" name="TextShape 2"/>
          <p:cNvSpPr txBox="1"/>
          <p:nvPr/>
        </p:nvSpPr>
        <p:spPr>
          <a:xfrm>
            <a:off x="1261800" y="1828800"/>
            <a:ext cx="8595000" cy="4350960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95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FFFF"/>
                </a:solidFill>
                <a:latin typeface="Arial"/>
              </a:rPr>
              <a:t>Turn off Auto USB connect in Settings</a:t>
            </a:r>
          </a:p>
          <a:p>
            <a:pPr marL="457200" indent="-457200">
              <a:lnSpc>
                <a:spcPct val="95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FFFF"/>
                </a:solidFill>
                <a:latin typeface="Arial"/>
              </a:rPr>
              <a:t>Malware and VMware don’t always play nice together</a:t>
            </a:r>
            <a:endParaRPr dirty="0"/>
          </a:p>
          <a:p>
            <a:pPr marL="800100" lvl="1" indent="-3429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  <a:latin typeface="Arial"/>
              </a:rPr>
              <a:t>Detectable </a:t>
            </a:r>
            <a:endParaRPr dirty="0"/>
          </a:p>
          <a:p>
            <a:pPr marL="800100" lvl="1" indent="-3429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  <a:latin typeface="Arial"/>
              </a:rPr>
              <a:t>Escapable</a:t>
            </a:r>
            <a:endParaRPr dirty="0"/>
          </a:p>
          <a:p>
            <a:pPr marL="457200" indent="-457200">
              <a:lnSpc>
                <a:spcPct val="95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FFFF"/>
                </a:solidFill>
                <a:latin typeface="Arial"/>
              </a:rPr>
              <a:t>VMware ALWAYS needs to be up-to-date (fully patched)</a:t>
            </a:r>
            <a:endParaRPr dirty="0"/>
          </a:p>
          <a:p>
            <a:pPr marL="457200" indent="-457200">
              <a:lnSpc>
                <a:spcPct val="95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FFFF"/>
                </a:solidFill>
                <a:latin typeface="Arial"/>
              </a:rPr>
              <a:t>Be wary of your host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</a:rPr>
              <a:t>VM Workflow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524000" y="1981200"/>
            <a:ext cx="8595000" cy="221772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Start with a clean snapshot with no malware running on it.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Transfer the malware to the virtual machine.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Conduct your analysis on the virtual machine.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Take your notes, screenshots, and data from the virtual machine and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transfer it to the physical machine.</a:t>
            </a:r>
          </a:p>
          <a:p>
            <a:r>
              <a:rPr lang="en-US" sz="2000" dirty="0">
                <a:solidFill>
                  <a:schemeClr val="bg1"/>
                </a:solidFill>
              </a:rPr>
              <a:t>5.  Revert the virtual machine to the clean snapshot.</a:t>
            </a:r>
          </a:p>
        </p:txBody>
      </p:sp>
    </p:spTree>
    <p:extLst>
      <p:ext uri="{BB962C8B-B14F-4D97-AF65-F5344CB8AC3E}">
        <p14:creationId xmlns:p14="http://schemas.microsoft.com/office/powerpoint/2010/main" val="80654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713160" y="381000"/>
            <a:ext cx="9692280" cy="132516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FFFFFF"/>
                </a:solidFill>
                <a:latin typeface="Arial"/>
              </a:rPr>
              <a:t>Wrap-up </a:t>
            </a:r>
            <a:endParaRPr dirty="0"/>
          </a:p>
        </p:txBody>
      </p:sp>
      <p:sp>
        <p:nvSpPr>
          <p:cNvPr id="103" name="TextShape 2"/>
          <p:cNvSpPr txBox="1"/>
          <p:nvPr/>
        </p:nvSpPr>
        <p:spPr>
          <a:xfrm>
            <a:off x="1261800" y="1828800"/>
            <a:ext cx="8595000" cy="4350960"/>
          </a:xfrm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95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FFFF"/>
                </a:solidFill>
                <a:latin typeface="Arial"/>
              </a:rPr>
              <a:t>Use VMs</a:t>
            </a:r>
            <a:endParaRPr sz="2600" dirty="0"/>
          </a:p>
          <a:p>
            <a:pPr marL="285750" indent="-285750">
              <a:lnSpc>
                <a:spcPct val="95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FFFF"/>
                </a:solidFill>
                <a:latin typeface="Arial"/>
              </a:rPr>
              <a:t>Understand networking options</a:t>
            </a:r>
            <a:endParaRPr sz="2600" dirty="0"/>
          </a:p>
          <a:p>
            <a:pPr marL="285750" indent="-285750">
              <a:lnSpc>
                <a:spcPct val="95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FFFF"/>
                </a:solidFill>
                <a:latin typeface="Arial"/>
              </a:rPr>
              <a:t>Use snapshots </a:t>
            </a:r>
            <a:endParaRPr sz="2600" dirty="0"/>
          </a:p>
          <a:p>
            <a:pPr marL="285750" indent="-285750">
              <a:lnSpc>
                <a:spcPct val="95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FFFF"/>
                </a:solidFill>
                <a:latin typeface="Arial"/>
              </a:rPr>
              <a:t>Always start clean</a:t>
            </a:r>
            <a:endParaRPr sz="2600" dirty="0"/>
          </a:p>
          <a:p>
            <a:pPr marL="285750" indent="-285750">
              <a:lnSpc>
                <a:spcPct val="95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FFFF"/>
                </a:solidFill>
                <a:latin typeface="Arial"/>
              </a:rPr>
              <a:t>Transfer the malware onto the VM</a:t>
            </a:r>
            <a:endParaRPr sz="2600" dirty="0"/>
          </a:p>
          <a:p>
            <a:pPr marL="285750" indent="-285750">
              <a:lnSpc>
                <a:spcPct val="95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FFFF"/>
                </a:solidFill>
                <a:latin typeface="Arial"/>
              </a:rPr>
              <a:t>Conduct analysis</a:t>
            </a:r>
            <a:endParaRPr sz="2600" dirty="0"/>
          </a:p>
          <a:p>
            <a:pPr marL="285750" indent="-285750">
              <a:lnSpc>
                <a:spcPct val="95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FFFF"/>
                </a:solidFill>
                <a:latin typeface="Arial"/>
              </a:rPr>
              <a:t>Transfer screenshots and other evidence out of the VM to the host</a:t>
            </a:r>
            <a:endParaRPr sz="2600" dirty="0"/>
          </a:p>
          <a:p>
            <a:pPr marL="285750" indent="-285750">
              <a:lnSpc>
                <a:spcPct val="95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FFFF"/>
                </a:solidFill>
                <a:latin typeface="Arial"/>
              </a:rPr>
              <a:t>Reset your malware VM to it’s base state and repeat</a:t>
            </a:r>
            <a:endParaRPr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1261800" y="823680"/>
            <a:ext cx="8595000" cy="535608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4400">
                <a:solidFill>
                  <a:srgbClr val="FFFFFF"/>
                </a:solidFill>
                <a:latin typeface="Arial"/>
              </a:rPr>
              <a:t>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609600" y="304800"/>
            <a:ext cx="9692280" cy="132516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Running Malware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1261800" y="1828800"/>
            <a:ext cx="8595000" cy="435096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Arial"/>
              </a:rPr>
              <a:t>Dynamic Analysis</a:t>
            </a:r>
            <a:endParaRPr dirty="0"/>
          </a:p>
          <a:p>
            <a:pPr marL="800100" lvl="1" indent="-3429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Arial"/>
              </a:rPr>
              <a:t>Running the binary</a:t>
            </a:r>
            <a:endParaRPr dirty="0"/>
          </a:p>
          <a:p>
            <a:pPr marL="800100" lvl="1" indent="-3429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Arial"/>
              </a:rPr>
              <a:t>DANGER!  DANGER!!  DANGER!!!</a:t>
            </a:r>
            <a:endParaRPr dirty="0"/>
          </a:p>
          <a:p>
            <a:pPr marL="342900" indent="-3429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Arial"/>
              </a:rPr>
              <a:t>Physical install or VM?</a:t>
            </a:r>
            <a:endParaRPr dirty="0"/>
          </a:p>
          <a:p>
            <a:pPr marL="342900" indent="-3429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Arial"/>
              </a:rPr>
              <a:t>Air-gapped networks</a:t>
            </a:r>
            <a:endParaRPr dirty="0"/>
          </a:p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91000" y="340920"/>
            <a:ext cx="9692280" cy="132516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Understanding VMs</a:t>
            </a:r>
            <a:endParaRPr/>
          </a:p>
        </p:txBody>
      </p:sp>
      <p:pic>
        <p:nvPicPr>
          <p:cNvPr id="90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3184920" y="2043000"/>
            <a:ext cx="5105160" cy="39704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</a:rPr>
              <a:t>Options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600200" y="1524000"/>
            <a:ext cx="8595000" cy="28273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VMware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Parallels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Microsoft Virtual PC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Microsoft Hyper-V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Xen</a:t>
            </a: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4067517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457200"/>
            <a:ext cx="9692280" cy="132516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FFFFFF"/>
                </a:solidFill>
                <a:latin typeface="Arial"/>
              </a:rPr>
              <a:t>Creating a Malware Analysis Machine</a:t>
            </a:r>
            <a:endParaRPr dirty="0"/>
          </a:p>
        </p:txBody>
      </p:sp>
      <p:sp>
        <p:nvSpPr>
          <p:cNvPr id="92" name="TextShape 2"/>
          <p:cNvSpPr txBox="1"/>
          <p:nvPr/>
        </p:nvSpPr>
        <p:spPr>
          <a:xfrm>
            <a:off x="1261800" y="1828800"/>
            <a:ext cx="8595000" cy="435096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95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FFFF"/>
                </a:solidFill>
                <a:latin typeface="Arial"/>
              </a:rPr>
              <a:t>Give yourself at least 20GB of hard drive space</a:t>
            </a:r>
            <a:endParaRPr sz="2600" dirty="0"/>
          </a:p>
          <a:p>
            <a:pPr marL="800100" lvl="1" indent="-3429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  <a:latin typeface="Arial"/>
              </a:rPr>
              <a:t>Careful! Malware may detect small hard drive</a:t>
            </a:r>
            <a:endParaRPr sz="2200" dirty="0"/>
          </a:p>
          <a:p>
            <a:pPr marL="342900" indent="-342900">
              <a:lnSpc>
                <a:spcPct val="95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FFFF"/>
                </a:solidFill>
                <a:latin typeface="Arial"/>
              </a:rPr>
              <a:t>Choose an OS</a:t>
            </a:r>
            <a:endParaRPr sz="2600" dirty="0"/>
          </a:p>
          <a:p>
            <a:pPr marL="800100" lvl="1" indent="-3429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  <a:latin typeface="Arial"/>
              </a:rPr>
              <a:t>Windows XP and 7 (32-bit and 64-bit)</a:t>
            </a:r>
            <a:endParaRPr sz="2200" dirty="0"/>
          </a:p>
          <a:p>
            <a:pPr marL="800100" lvl="1" indent="-3429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  <a:latin typeface="Arial"/>
              </a:rPr>
              <a:t>Linux </a:t>
            </a:r>
            <a:endParaRPr sz="2200" dirty="0"/>
          </a:p>
          <a:p>
            <a:pPr marL="800100" lvl="1" indent="-3429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  <a:latin typeface="Arial"/>
              </a:rPr>
              <a:t>8, 2000?</a:t>
            </a:r>
            <a:endParaRPr sz="2200" dirty="0"/>
          </a:p>
          <a:p>
            <a:pPr marL="342900" indent="-342900">
              <a:lnSpc>
                <a:spcPct val="95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FFFF"/>
                </a:solidFill>
                <a:latin typeface="Arial"/>
              </a:rPr>
              <a:t>Install any needed / required / desired programs</a:t>
            </a:r>
            <a:endParaRPr sz="2600" dirty="0"/>
          </a:p>
          <a:p>
            <a:endParaRPr sz="2600" dirty="0"/>
          </a:p>
          <a:p>
            <a:endParaRPr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09600" y="381000"/>
            <a:ext cx="9692280" cy="132516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FFFFFF"/>
                </a:solidFill>
                <a:latin typeface="Arial"/>
              </a:rPr>
              <a:t>Networking Options</a:t>
            </a:r>
            <a:endParaRPr dirty="0"/>
          </a:p>
        </p:txBody>
      </p:sp>
      <p:sp>
        <p:nvSpPr>
          <p:cNvPr id="94" name="TextShape 2"/>
          <p:cNvSpPr txBox="1"/>
          <p:nvPr/>
        </p:nvSpPr>
        <p:spPr>
          <a:xfrm>
            <a:off x="1261800" y="1828800"/>
            <a:ext cx="8595000" cy="435096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95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FFFF"/>
                </a:solidFill>
                <a:latin typeface="Arial"/>
              </a:rPr>
              <a:t>No networking</a:t>
            </a:r>
          </a:p>
          <a:p>
            <a:pPr marL="342900" indent="-342900">
              <a:lnSpc>
                <a:spcPct val="95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FFFF"/>
                </a:solidFill>
                <a:latin typeface="Arial"/>
              </a:rPr>
              <a:t>Host-Only Networking</a:t>
            </a:r>
            <a:endParaRPr sz="2600" dirty="0"/>
          </a:p>
          <a:p>
            <a:pPr marL="342900" indent="-342900">
              <a:lnSpc>
                <a:spcPct val="95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FFFF"/>
                </a:solidFill>
                <a:latin typeface="Arial"/>
              </a:rPr>
              <a:t>Using Multiple VMs</a:t>
            </a:r>
            <a:endParaRPr sz="2600" dirty="0"/>
          </a:p>
          <a:p>
            <a:pPr marL="742950" lvl="1" indent="-28575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  <a:latin typeface="Arial"/>
              </a:rPr>
              <a:t>Multiple VMs setup and linked by a LAN but disconnected from the Internet</a:t>
            </a:r>
            <a:endParaRPr sz="2200" dirty="0"/>
          </a:p>
          <a:p>
            <a:pPr marL="342900" indent="-342900">
              <a:lnSpc>
                <a:spcPct val="95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FFFF"/>
                </a:solidFill>
                <a:latin typeface="Arial"/>
              </a:rPr>
              <a:t>Need to install or simulate the required services </a:t>
            </a:r>
            <a:endParaRPr sz="2600" dirty="0"/>
          </a:p>
          <a:p>
            <a:pPr marL="742950" lvl="1" indent="-28575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  <a:latin typeface="Arial"/>
              </a:rPr>
              <a:t>Use </a:t>
            </a:r>
            <a:r>
              <a:rPr lang="en-US" sz="2200" dirty="0" err="1">
                <a:solidFill>
                  <a:srgbClr val="FFFFFF"/>
                </a:solidFill>
                <a:latin typeface="Arial"/>
              </a:rPr>
              <a:t>FakeNet</a:t>
            </a:r>
            <a:r>
              <a:rPr lang="en-US" sz="2200" dirty="0">
                <a:solidFill>
                  <a:srgbClr val="FFFFFF"/>
                </a:solidFill>
                <a:latin typeface="Arial"/>
              </a:rPr>
              <a:t> or </a:t>
            </a:r>
            <a:r>
              <a:rPr lang="en-US" sz="2200" dirty="0" err="1">
                <a:solidFill>
                  <a:srgbClr val="FFFFFF"/>
                </a:solidFill>
                <a:latin typeface="Arial"/>
              </a:rPr>
              <a:t>INetSim</a:t>
            </a:r>
            <a:endParaRPr sz="2200" dirty="0"/>
          </a:p>
          <a:p>
            <a:pPr marL="742950" lvl="1" indent="-28575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  <a:latin typeface="Arial"/>
              </a:rPr>
              <a:t>More on these later</a:t>
            </a:r>
            <a:endParaRPr sz="2200" dirty="0"/>
          </a:p>
          <a:p>
            <a:pPr marL="342900" indent="-342900">
              <a:lnSpc>
                <a:spcPct val="95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FFFF"/>
                </a:solidFill>
                <a:latin typeface="Arial"/>
              </a:rPr>
              <a:t>Sometimes you just need to go live…</a:t>
            </a:r>
            <a:endParaRPr sz="2600" dirty="0"/>
          </a:p>
          <a:p>
            <a:pPr marL="800100" lvl="1" indent="-3429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  <a:latin typeface="Arial"/>
              </a:rPr>
              <a:t>THINK BEFORE YOU DO THIS!!</a:t>
            </a:r>
            <a:endParaRPr sz="2200" dirty="0"/>
          </a:p>
          <a:p>
            <a:pPr marL="800100" lvl="1" indent="-3429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  <a:latin typeface="Arial"/>
              </a:rPr>
              <a:t>Bridged Mode and NAT Mode</a:t>
            </a:r>
            <a:endParaRPr sz="2200" dirty="0"/>
          </a:p>
          <a:p>
            <a:pPr>
              <a:lnSpc>
                <a:spcPct val="95000"/>
              </a:lnSpc>
            </a:pPr>
            <a:endParaRPr dirty="0"/>
          </a:p>
          <a:p>
            <a:pPr>
              <a:lnSpc>
                <a:spcPct val="95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</a:rPr>
              <a:t>Host-Only Mode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438400"/>
            <a:ext cx="65055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792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713160" y="349200"/>
            <a:ext cx="9692280" cy="132516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Taking Snapshots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1261800" y="1828800"/>
            <a:ext cx="8595000" cy="4350960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95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FFFF"/>
                </a:solidFill>
                <a:latin typeface="Arial"/>
              </a:rPr>
              <a:t>A quick and efficient way to “save the current state” of your VM</a:t>
            </a:r>
            <a:endParaRPr dirty="0"/>
          </a:p>
          <a:p>
            <a:pPr marL="800100" lvl="1" indent="-3429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  <a:latin typeface="Arial"/>
              </a:rPr>
              <a:t>Can be restored</a:t>
            </a:r>
            <a:endParaRPr dirty="0"/>
          </a:p>
          <a:p>
            <a:pPr marL="457200" indent="-457200">
              <a:lnSpc>
                <a:spcPct val="95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FFFF"/>
                </a:solidFill>
                <a:latin typeface="Arial"/>
              </a:rPr>
              <a:t>Snapshot early.  Snapshot often.</a:t>
            </a:r>
            <a:endParaRPr dirty="0"/>
          </a:p>
          <a:p>
            <a:pPr marL="457200" indent="-457200">
              <a:lnSpc>
                <a:spcPct val="95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FFFF"/>
                </a:solidFill>
                <a:latin typeface="Arial"/>
              </a:rPr>
              <a:t>Don’t lose your work, take more snapshots</a:t>
            </a:r>
            <a:endParaRPr dirty="0"/>
          </a:p>
        </p:txBody>
      </p:sp>
      <p:pic>
        <p:nvPicPr>
          <p:cNvPr id="97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568520" y="4292640"/>
            <a:ext cx="7752960" cy="193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3200"/>
            <a:ext cx="9692280" cy="1325520"/>
          </a:xfrm>
        </p:spPr>
        <p:txBody>
          <a:bodyPr/>
          <a:lstStyle/>
          <a:p>
            <a:r>
              <a:rPr lang="en-US" sz="4400" dirty="0">
                <a:solidFill>
                  <a:schemeClr val="bg1"/>
                </a:solidFill>
              </a:rPr>
              <a:t>Snapshot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152400"/>
            <a:ext cx="4953000" cy="653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862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1524</Words>
  <Application>Microsoft Macintosh PowerPoint</Application>
  <PresentationFormat>Widescreen</PresentationFormat>
  <Paragraphs>172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StarSymbol</vt:lpstr>
      <vt:lpstr>Arial</vt:lpstr>
      <vt:lpstr>Office Theme</vt:lpstr>
      <vt:lpstr>Office Theme</vt:lpstr>
      <vt:lpstr>PowerPoint Presentation</vt:lpstr>
      <vt:lpstr>PowerPoint Presentation</vt:lpstr>
      <vt:lpstr>PowerPoint Presentation</vt:lpstr>
      <vt:lpstr>Options</vt:lpstr>
      <vt:lpstr>PowerPoint Presentation</vt:lpstr>
      <vt:lpstr>PowerPoint Presentation</vt:lpstr>
      <vt:lpstr>Host-Only Mode</vt:lpstr>
      <vt:lpstr>PowerPoint Presentation</vt:lpstr>
      <vt:lpstr>Snapshot Example</vt:lpstr>
      <vt:lpstr>PowerPoint Presentation</vt:lpstr>
      <vt:lpstr>PowerPoint Presentation</vt:lpstr>
      <vt:lpstr>VM Workflow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Adrian Tang</cp:lastModifiedBy>
  <cp:revision>10</cp:revision>
  <dcterms:modified xsi:type="dcterms:W3CDTF">2021-03-20T12:54:55Z</dcterms:modified>
</cp:coreProperties>
</file>