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9"/>
  </p:notesMasterIdLst>
  <p:sldIdLst>
    <p:sldId id="256" r:id="rId6"/>
    <p:sldId id="300"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40" autoAdjust="0"/>
    <p:restoredTop sz="73553" autoAdjust="0"/>
  </p:normalViewPr>
  <p:slideViewPr>
    <p:cSldViewPr>
      <p:cViewPr varScale="1">
        <p:scale>
          <a:sx n="103" d="100"/>
          <a:sy n="103" d="100"/>
        </p:scale>
        <p:origin x="114"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76"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77"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78"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79"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31ED8844-9EE6-4EE9-92C2-31DBA2C7EA75}" type="slidenum">
              <a:rPr lang="en-US"/>
              <a:t>‹#›</a:t>
            </a:fld>
            <a:endParaRPr/>
          </a:p>
        </p:txBody>
      </p:sp>
    </p:spTree>
    <p:extLst>
      <p:ext uri="{BB962C8B-B14F-4D97-AF65-F5344CB8AC3E}">
        <p14:creationId xmlns:p14="http://schemas.microsoft.com/office/powerpoint/2010/main" val="3876565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31ED8844-9EE6-4EE9-92C2-31DBA2C7EA75}" type="slidenum">
              <a:rPr lang="en-US" smtClean="0"/>
              <a:t>1</a:t>
            </a:fld>
            <a:endParaRPr lang="en-US"/>
          </a:p>
        </p:txBody>
      </p:sp>
    </p:spTree>
    <p:extLst>
      <p:ext uri="{BB962C8B-B14F-4D97-AF65-F5344CB8AC3E}">
        <p14:creationId xmlns:p14="http://schemas.microsoft.com/office/powerpoint/2010/main" val="244149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8" name="PlaceHolder 2"/>
          <p:cNvSpPr>
            <a:spLocks noGrp="1"/>
          </p:cNvSpPr>
          <p:nvPr>
            <p:ph type="body"/>
          </p:nvPr>
        </p:nvSpPr>
        <p:spPr>
          <a:xfrm>
            <a:off x="609480" y="1604520"/>
            <a:ext cx="10972440" cy="1896840"/>
          </a:xfrm>
          <a:prstGeom prst="rect">
            <a:avLst/>
          </a:prstGeom>
        </p:spPr>
        <p:txBody>
          <a:bodyPr wrap="none" lIns="0" tIns="0" rIns="0" bIns="0"/>
          <a:lstStyle/>
          <a:p>
            <a:endParaRPr/>
          </a:p>
        </p:txBody>
      </p:sp>
      <p:sp>
        <p:nvSpPr>
          <p:cNvPr id="29" name="PlaceHolder 3"/>
          <p:cNvSpPr>
            <a:spLocks noGrp="1"/>
          </p:cNvSpPr>
          <p:nvPr>
            <p:ph type="body"/>
          </p:nvPr>
        </p:nvSpPr>
        <p:spPr>
          <a:xfrm>
            <a:off x="609480" y="3681720"/>
            <a:ext cx="109724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31"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32"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33"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
        <p:nvSpPr>
          <p:cNvPr id="34" name="PlaceHolder 5"/>
          <p:cNvSpPr>
            <a:spLocks noGrp="1"/>
          </p:cNvSpPr>
          <p:nvPr>
            <p:ph type="body"/>
          </p:nvPr>
        </p:nvSpPr>
        <p:spPr>
          <a:xfrm>
            <a:off x="609480" y="3681720"/>
            <a:ext cx="535428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36"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37"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4" name="PlaceHolder 2"/>
          <p:cNvSpPr>
            <a:spLocks noGrp="1"/>
          </p:cNvSpPr>
          <p:nvPr>
            <p:ph type="subTitle"/>
          </p:nvPr>
        </p:nvSpPr>
        <p:spPr>
          <a:xfrm>
            <a:off x="609480" y="1604520"/>
            <a:ext cx="109724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609480" y="1604520"/>
            <a:ext cx="109724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49" name="PlaceHolder 3"/>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3"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54" name="PlaceHolder 3"/>
          <p:cNvSpPr>
            <a:spLocks noGrp="1"/>
          </p:cNvSpPr>
          <p:nvPr>
            <p:ph type="body"/>
          </p:nvPr>
        </p:nvSpPr>
        <p:spPr>
          <a:xfrm>
            <a:off x="609480" y="3681720"/>
            <a:ext cx="5354280" cy="1896840"/>
          </a:xfrm>
          <a:prstGeom prst="rect">
            <a:avLst/>
          </a:prstGeom>
        </p:spPr>
        <p:txBody>
          <a:bodyPr wrap="none" lIns="0" tIns="0" rIns="0" bIns="0"/>
          <a:lstStyle/>
          <a:p>
            <a:endParaRPr/>
          </a:p>
        </p:txBody>
      </p:sp>
      <p:sp>
        <p:nvSpPr>
          <p:cNvPr id="55" name="PlaceHolder 4"/>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7" name="PlaceHolder 2"/>
          <p:cNvSpPr>
            <a:spLocks noGrp="1"/>
          </p:cNvSpPr>
          <p:nvPr>
            <p:ph type="subTitle"/>
          </p:nvPr>
        </p:nvSpPr>
        <p:spPr>
          <a:xfrm>
            <a:off x="609480" y="1604520"/>
            <a:ext cx="109724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57"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58"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59"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62"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63" name="PlaceHolder 4"/>
          <p:cNvSpPr>
            <a:spLocks noGrp="1"/>
          </p:cNvSpPr>
          <p:nvPr>
            <p:ph type="body"/>
          </p:nvPr>
        </p:nvSpPr>
        <p:spPr>
          <a:xfrm>
            <a:off x="609480" y="3681720"/>
            <a:ext cx="1097208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65" name="PlaceHolder 2"/>
          <p:cNvSpPr>
            <a:spLocks noGrp="1"/>
          </p:cNvSpPr>
          <p:nvPr>
            <p:ph type="body"/>
          </p:nvPr>
        </p:nvSpPr>
        <p:spPr>
          <a:xfrm>
            <a:off x="609480" y="1604520"/>
            <a:ext cx="10972440" cy="1896840"/>
          </a:xfrm>
          <a:prstGeom prst="rect">
            <a:avLst/>
          </a:prstGeom>
        </p:spPr>
        <p:txBody>
          <a:bodyPr wrap="none" lIns="0" tIns="0" rIns="0" bIns="0"/>
          <a:lstStyle/>
          <a:p>
            <a:endParaRPr/>
          </a:p>
        </p:txBody>
      </p:sp>
      <p:sp>
        <p:nvSpPr>
          <p:cNvPr id="66" name="PlaceHolder 3"/>
          <p:cNvSpPr>
            <a:spLocks noGrp="1"/>
          </p:cNvSpPr>
          <p:nvPr>
            <p:ph type="body"/>
          </p:nvPr>
        </p:nvSpPr>
        <p:spPr>
          <a:xfrm>
            <a:off x="609480" y="3681720"/>
            <a:ext cx="109724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69"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70"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
        <p:nvSpPr>
          <p:cNvPr id="71" name="PlaceHolder 5"/>
          <p:cNvSpPr>
            <a:spLocks noGrp="1"/>
          </p:cNvSpPr>
          <p:nvPr>
            <p:ph type="body"/>
          </p:nvPr>
        </p:nvSpPr>
        <p:spPr>
          <a:xfrm>
            <a:off x="609480" y="3681720"/>
            <a:ext cx="535428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73"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74"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9" name="PlaceHolder 2"/>
          <p:cNvSpPr>
            <a:spLocks noGrp="1"/>
          </p:cNvSpPr>
          <p:nvPr>
            <p:ph type="body"/>
          </p:nvPr>
        </p:nvSpPr>
        <p:spPr>
          <a:xfrm>
            <a:off x="609480" y="1604520"/>
            <a:ext cx="109724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11"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12" name="PlaceHolder 3"/>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17" name="PlaceHolder 3"/>
          <p:cNvSpPr>
            <a:spLocks noGrp="1"/>
          </p:cNvSpPr>
          <p:nvPr>
            <p:ph type="body"/>
          </p:nvPr>
        </p:nvSpPr>
        <p:spPr>
          <a:xfrm>
            <a:off x="609480" y="3681720"/>
            <a:ext cx="5354280" cy="1896840"/>
          </a:xfrm>
          <a:prstGeom prst="rect">
            <a:avLst/>
          </a:prstGeom>
        </p:spPr>
        <p:txBody>
          <a:bodyPr wrap="none" lIns="0" tIns="0" rIns="0" bIns="0"/>
          <a:lstStyle/>
          <a:p>
            <a:endParaRPr/>
          </a:p>
        </p:txBody>
      </p:sp>
      <p:sp>
        <p:nvSpPr>
          <p:cNvPr id="18" name="PlaceHolder 4"/>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21"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22"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25"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26" name="PlaceHolder 4"/>
          <p:cNvSpPr>
            <a:spLocks noGrp="1"/>
          </p:cNvSpPr>
          <p:nvPr>
            <p:ph type="body"/>
          </p:nvPr>
        </p:nvSpPr>
        <p:spPr>
          <a:xfrm>
            <a:off x="609480" y="3681720"/>
            <a:ext cx="1097208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CustomShape 1"/>
          <p:cNvSpPr/>
          <p:nvPr/>
        </p:nvSpPr>
        <p:spPr>
          <a:xfrm>
            <a:off x="11292840" y="0"/>
            <a:ext cx="913680" cy="6857280"/>
          </a:xfrm>
          <a:prstGeom prst="rect">
            <a:avLst/>
          </a:prstGeom>
          <a:solidFill>
            <a:srgbClr val="303030"/>
          </a:solidFill>
        </p:spPr>
      </p:sp>
      <p:sp>
        <p:nvSpPr>
          <p:cNvPr id="7" name="CustomShape 2"/>
          <p:cNvSpPr/>
          <p:nvPr/>
        </p:nvSpPr>
        <p:spPr>
          <a:xfrm>
            <a:off x="11292840" y="0"/>
            <a:ext cx="913680" cy="6857280"/>
          </a:xfrm>
          <a:prstGeom prst="rect">
            <a:avLst/>
          </a:prstGeom>
          <a:solidFill>
            <a:srgbClr val="C00000"/>
          </a:solidFill>
        </p:spPr>
      </p:sp>
      <p:sp>
        <p:nvSpPr>
          <p:cNvPr id="2" name="CustomShape 3"/>
          <p:cNvSpPr/>
          <p:nvPr/>
        </p:nvSpPr>
        <p:spPr>
          <a:xfrm>
            <a:off x="0" y="0"/>
            <a:ext cx="456480" cy="6857280"/>
          </a:xfrm>
          <a:prstGeom prst="rect">
            <a:avLst/>
          </a:prstGeom>
          <a:solidFill>
            <a:srgbClr val="C00000"/>
          </a:solidFill>
        </p:spPr>
      </p:sp>
      <p:sp>
        <p:nvSpPr>
          <p:cNvPr id="3" name="CustomShape 4"/>
          <p:cNvSpPr/>
          <p:nvPr/>
        </p:nvSpPr>
        <p:spPr>
          <a:xfrm>
            <a:off x="11268000" y="6278040"/>
            <a:ext cx="913680" cy="592920"/>
          </a:xfrm>
          <a:prstGeom prst="rect">
            <a:avLst/>
          </a:prstGeom>
        </p:spPr>
        <p:txBody>
          <a:bodyPr lIns="45720" tIns="45000" rIns="45720" bIns="45000" anchor="ctr"/>
          <a:lstStyle/>
          <a:p>
            <a:pPr algn="ctr">
              <a:lnSpc>
                <a:spcPct val="100000"/>
              </a:lnSpc>
            </a:pPr>
            <a:fld id="{FA14B4AE-22A4-4DAE-923F-E5615DD04BBD}" type="slidenum">
              <a:rPr lang="en-US" sz="3600">
                <a:solidFill>
                  <a:srgbClr val="FFFFFF"/>
                </a:solidFill>
                <a:latin typeface="Arial"/>
              </a:rPr>
              <a:t>‹#›</a:t>
            </a:fld>
            <a:endParaRPr/>
          </a:p>
        </p:txBody>
      </p:sp>
      <p:sp>
        <p:nvSpPr>
          <p:cNvPr id="4" name="PlaceHolder 5"/>
          <p:cNvSpPr>
            <a:spLocks noGrp="1"/>
          </p:cNvSpPr>
          <p:nvPr>
            <p:ph type="title"/>
          </p:nvPr>
        </p:nvSpPr>
        <p:spPr>
          <a:xfrm>
            <a:off x="1261800" y="365760"/>
            <a:ext cx="9691920" cy="1325160"/>
          </a:xfrm>
          <a:prstGeom prst="rect">
            <a:avLst/>
          </a:prstGeom>
        </p:spPr>
        <p:txBody>
          <a:bodyPr wrap="none" lIns="0" tIns="0" rIns="0" bIns="0" anchor="ctr"/>
          <a:lstStyle/>
          <a:p>
            <a:r>
              <a:rPr lang="en-US"/>
              <a:t>Click to edit the title text format</a:t>
            </a:r>
            <a:endParaRPr/>
          </a:p>
        </p:txBody>
      </p:sp>
      <p:sp>
        <p:nvSpPr>
          <p:cNvPr id="5" name="PlaceHolder 6"/>
          <p:cNvSpPr>
            <a:spLocks noGrp="1"/>
          </p:cNvSpPr>
          <p:nvPr>
            <p:ph type="body"/>
          </p:nvPr>
        </p:nvSpPr>
        <p:spPr>
          <a:xfrm>
            <a:off x="609480" y="1604520"/>
            <a:ext cx="109724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 name="CustomShape 1"/>
          <p:cNvSpPr/>
          <p:nvPr/>
        </p:nvSpPr>
        <p:spPr>
          <a:xfrm>
            <a:off x="11292840" y="0"/>
            <a:ext cx="913680" cy="6857280"/>
          </a:xfrm>
          <a:prstGeom prst="rect">
            <a:avLst/>
          </a:prstGeom>
          <a:solidFill>
            <a:srgbClr val="303030"/>
          </a:solidFill>
        </p:spPr>
      </p:sp>
      <p:sp>
        <p:nvSpPr>
          <p:cNvPr id="39" name="CustomShape 2"/>
          <p:cNvSpPr/>
          <p:nvPr/>
        </p:nvSpPr>
        <p:spPr>
          <a:xfrm>
            <a:off x="11292840" y="0"/>
            <a:ext cx="913680" cy="6857280"/>
          </a:xfrm>
          <a:prstGeom prst="rect">
            <a:avLst/>
          </a:prstGeom>
          <a:solidFill>
            <a:srgbClr val="C00000"/>
          </a:solidFill>
        </p:spPr>
      </p:sp>
      <p:sp>
        <p:nvSpPr>
          <p:cNvPr id="40" name="CustomShape 3"/>
          <p:cNvSpPr/>
          <p:nvPr/>
        </p:nvSpPr>
        <p:spPr>
          <a:xfrm>
            <a:off x="11268000" y="6278040"/>
            <a:ext cx="913680" cy="592920"/>
          </a:xfrm>
          <a:prstGeom prst="rect">
            <a:avLst/>
          </a:prstGeom>
        </p:spPr>
        <p:txBody>
          <a:bodyPr lIns="45720" tIns="45000" rIns="45720" bIns="45000" anchor="ctr"/>
          <a:lstStyle/>
          <a:p>
            <a:pPr algn="ctr">
              <a:lnSpc>
                <a:spcPct val="100000"/>
              </a:lnSpc>
            </a:pPr>
            <a:fld id="{EA4C0F18-485B-47A3-8B2B-A0426A08A946}" type="slidenum">
              <a:rPr lang="en-US" sz="3600">
                <a:solidFill>
                  <a:srgbClr val="FFFFFF"/>
                </a:solidFill>
                <a:latin typeface="Arial"/>
              </a:rPr>
              <a:t>‹#›</a:t>
            </a:fld>
            <a:endParaRPr/>
          </a:p>
        </p:txBody>
      </p:sp>
      <p:sp>
        <p:nvSpPr>
          <p:cNvPr id="41" name="PlaceHolder 4"/>
          <p:cNvSpPr>
            <a:spLocks noGrp="1"/>
          </p:cNvSpPr>
          <p:nvPr>
            <p:ph type="title"/>
          </p:nvPr>
        </p:nvSpPr>
        <p:spPr>
          <a:xfrm>
            <a:off x="609480" y="273600"/>
            <a:ext cx="10972440" cy="1144800"/>
          </a:xfrm>
          <a:prstGeom prst="rect">
            <a:avLst/>
          </a:prstGeom>
        </p:spPr>
        <p:txBody>
          <a:bodyPr wrap="none" lIns="0" tIns="0" rIns="0" bIns="0" anchor="ctr"/>
          <a:lstStyle/>
          <a:p>
            <a:pPr algn="ctr"/>
            <a:r>
              <a:rPr lang="en-US"/>
              <a:t>Click to edit the title text format</a:t>
            </a:r>
            <a:endParaRPr/>
          </a:p>
        </p:txBody>
      </p:sp>
      <p:sp>
        <p:nvSpPr>
          <p:cNvPr id="42" name="PlaceHolder 5"/>
          <p:cNvSpPr>
            <a:spLocks noGrp="1"/>
          </p:cNvSpPr>
          <p:nvPr>
            <p:ph type="body"/>
          </p:nvPr>
        </p:nvSpPr>
        <p:spPr>
          <a:xfrm>
            <a:off x="609480" y="1604520"/>
            <a:ext cx="109724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914400" y="1447800"/>
            <a:ext cx="10092000" cy="3124200"/>
          </a:xfrm>
          <a:prstGeom prst="rect">
            <a:avLst/>
          </a:prstGeom>
        </p:spPr>
        <p:txBody>
          <a:bodyPr lIns="90000" tIns="45000" rIns="90000" bIns="45000" anchor="b"/>
          <a:lstStyle/>
          <a:p>
            <a:r>
              <a:rPr lang="en-US" sz="3600" dirty="0">
                <a:solidFill>
                  <a:schemeClr val="bg1"/>
                </a:solidFill>
              </a:rPr>
              <a:t>Reverse Engineering: Safe Environment</a:t>
            </a:r>
            <a:endParaRPr lang="en-US" sz="3600" dirty="0">
              <a:solidFill>
                <a:srgbClr val="FFC000"/>
              </a:solidFill>
            </a:endParaRPr>
          </a:p>
        </p:txBody>
      </p:sp>
      <p:sp>
        <p:nvSpPr>
          <p:cNvPr id="81" name="CustomShape 2"/>
          <p:cNvSpPr/>
          <p:nvPr/>
        </p:nvSpPr>
        <p:spPr>
          <a:xfrm>
            <a:off x="914400" y="4953000"/>
            <a:ext cx="9906000" cy="1538520"/>
          </a:xfrm>
          <a:prstGeom prst="rect">
            <a:avLst/>
          </a:prstGeom>
        </p:spPr>
        <p:txBody>
          <a:bodyPr lIns="90000" tIns="45000" rIns="90000" bIns="45000"/>
          <a:lstStyle/>
          <a:p>
            <a:pPr algn="r"/>
            <a:endParaRPr lang="en-US" sz="2400" dirty="0">
              <a:solidFill>
                <a:schemeClr val="bg1"/>
              </a:solidFill>
            </a:endParaRPr>
          </a:p>
          <a:p>
            <a:pPr algn="r"/>
            <a:endParaRPr lang="en-US" sz="2400" dirty="0">
              <a:solidFill>
                <a:schemeClr val="bg1"/>
              </a:solidFill>
            </a:endParaRPr>
          </a:p>
          <a:p>
            <a:pPr algn="r"/>
            <a:r>
              <a:rPr lang="en-US" sz="2400" dirty="0">
                <a:solidFill>
                  <a:schemeClr val="bg1"/>
                </a:solidFill>
              </a:rPr>
              <a:t>Computer </a:t>
            </a:r>
            <a:r>
              <a:rPr lang="en-US" altLang="zh-CN" sz="2400" dirty="0">
                <a:solidFill>
                  <a:schemeClr val="bg1"/>
                </a:solidFill>
              </a:rPr>
              <a:t>Security</a:t>
            </a:r>
            <a:r>
              <a:rPr lang="en-US" sz="2400" dirty="0">
                <a:solidFill>
                  <a:schemeClr val="bg1"/>
                </a:solidFill>
              </a:rPr>
              <a:t> Practice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WARNING!!!</a:t>
            </a:r>
          </a:p>
        </p:txBody>
      </p:sp>
      <p:sp>
        <p:nvSpPr>
          <p:cNvPr id="3" name="Subtitle 2"/>
          <p:cNvSpPr>
            <a:spLocks noGrp="1"/>
          </p:cNvSpPr>
          <p:nvPr>
            <p:ph type="subTitle"/>
          </p:nvPr>
        </p:nvSpPr>
        <p:spPr>
          <a:xfrm>
            <a:off x="609480" y="1752600"/>
            <a:ext cx="8839320" cy="3977640"/>
          </a:xfrm>
        </p:spPr>
        <p:txBody>
          <a:bodyPr wrap="square"/>
          <a:lstStyle/>
          <a:p>
            <a:r>
              <a:rPr lang="en-US" sz="3600" dirty="0">
                <a:solidFill>
                  <a:schemeClr val="bg1"/>
                </a:solidFill>
              </a:rPr>
              <a:t>Be careful</a:t>
            </a:r>
          </a:p>
          <a:p>
            <a:pPr marL="285750" indent="-285750">
              <a:buFont typeface="Arial" panose="020B0604020202020204" pitchFamily="34" charset="0"/>
              <a:buChar char="•"/>
            </a:pPr>
            <a:r>
              <a:rPr lang="en-US" sz="1200" dirty="0">
                <a:solidFill>
                  <a:schemeClr val="bg1"/>
                </a:solidFill>
              </a:rPr>
              <a:t>Always store and transport suspected malware in a password protected and encrypted archive, such as ZIP or RAR. Use a common password such as “infected”; not to protect the contents, but to prevent accidental examination or execution. This prevents antivirus and other security products from removing or quarantining the malware.</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Homework password – “</a:t>
            </a:r>
            <a:r>
              <a:rPr lang="en-US" sz="1200" dirty="0" err="1">
                <a:solidFill>
                  <a:schemeClr val="bg1"/>
                </a:solidFill>
                <a:highlight>
                  <a:srgbClr val="FF0000"/>
                </a:highlight>
              </a:rPr>
              <a:t>infectednus</a:t>
            </a:r>
            <a:r>
              <a:rPr lang="en-US" sz="1200" dirty="0">
                <a:solidFill>
                  <a:schemeClr val="bg1"/>
                </a:solidFill>
              </a:rPr>
              <a:t>”</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Use a modern version of your primary operating system and ensure that system is fully patched and updated.</a:t>
            </a:r>
          </a:p>
          <a:p>
            <a:pPr marL="285750" indent="-285750">
              <a:buFont typeface="Arial" panose="020B0604020202020204" pitchFamily="34" charset="0"/>
              <a:buChar char="•"/>
            </a:pPr>
            <a:r>
              <a:rPr lang="en-US" sz="1200" dirty="0">
                <a:solidFill>
                  <a:schemeClr val="bg1"/>
                </a:solidFill>
              </a:rPr>
              <a:t>Ensure that all third party software is fully patched and updated.</a:t>
            </a:r>
          </a:p>
          <a:p>
            <a:pPr marL="285750" indent="-285750">
              <a:buFont typeface="Arial" panose="020B0604020202020204" pitchFamily="34" charset="0"/>
              <a:buChar char="•"/>
            </a:pPr>
            <a:r>
              <a:rPr lang="en-US" sz="1200" dirty="0">
                <a:solidFill>
                  <a:schemeClr val="bg1"/>
                </a:solidFill>
              </a:rPr>
              <a:t>Disable preview views.</a:t>
            </a:r>
          </a:p>
          <a:p>
            <a:pPr marL="285750" indent="-285750">
              <a:buFont typeface="Arial" panose="020B0604020202020204" pitchFamily="34" charset="0"/>
              <a:buChar char="•"/>
            </a:pPr>
            <a:r>
              <a:rPr lang="en-US" sz="1200" dirty="0">
                <a:solidFill>
                  <a:schemeClr val="bg1"/>
                </a:solidFill>
              </a:rPr>
              <a:t>Disable </a:t>
            </a:r>
            <a:r>
              <a:rPr lang="en-US" sz="1200" dirty="0" err="1">
                <a:solidFill>
                  <a:schemeClr val="bg1"/>
                </a:solidFill>
              </a:rPr>
              <a:t>autorun</a:t>
            </a:r>
            <a:r>
              <a:rPr lang="en-US" sz="1200" dirty="0">
                <a:solidFill>
                  <a:schemeClr val="bg1"/>
                </a:solidFill>
              </a:rPr>
              <a:t> or </a:t>
            </a:r>
            <a:r>
              <a:rPr lang="en-US" sz="1200" dirty="0" err="1">
                <a:solidFill>
                  <a:schemeClr val="bg1"/>
                </a:solidFill>
              </a:rPr>
              <a:t>automount</a:t>
            </a:r>
            <a:r>
              <a:rPr lang="en-US" sz="1200" dirty="0">
                <a:solidFill>
                  <a:schemeClr val="bg1"/>
                </a:solidFill>
              </a:rPr>
              <a:t> features.</a:t>
            </a:r>
          </a:p>
          <a:p>
            <a:pPr marL="285750" indent="-285750">
              <a:buFont typeface="Arial" panose="020B0604020202020204" pitchFamily="34" charset="0"/>
              <a:buChar char="•"/>
            </a:pPr>
            <a:r>
              <a:rPr lang="en-US" sz="1200" dirty="0">
                <a:solidFill>
                  <a:schemeClr val="bg1"/>
                </a:solidFill>
              </a:rPr>
              <a:t>Handle suspected malware while logged in as a non-privileged user.</a:t>
            </a:r>
          </a:p>
          <a:p>
            <a:pPr marL="285750" indent="-285750">
              <a:buFont typeface="Arial" panose="020B0604020202020204" pitchFamily="34" charset="0"/>
              <a:buChar char="•"/>
            </a:pPr>
            <a:r>
              <a:rPr lang="en-US" sz="1200" dirty="0">
                <a:solidFill>
                  <a:schemeClr val="bg1"/>
                </a:solidFill>
              </a:rPr>
              <a:t>Add an underscore to the end of suspected malware file extensions or renamed the extension to help prevent accidental execution or opening. For example change the extension “.exe” into “.exe_”. </a:t>
            </a:r>
          </a:p>
          <a:p>
            <a:pPr marL="285750" indent="-285750">
              <a:buFont typeface="Arial" panose="020B0604020202020204" pitchFamily="34" charset="0"/>
              <a:buChar char="•"/>
            </a:pPr>
            <a:r>
              <a:rPr lang="en-US" sz="1200" dirty="0">
                <a:solidFill>
                  <a:schemeClr val="bg1"/>
                </a:solidFill>
              </a:rPr>
              <a:t>Store all suspected malware and malware archives in a directory that denies execution, and only allows access to a non-privileged user.</a:t>
            </a:r>
          </a:p>
          <a:p>
            <a:pPr marL="285750" indent="-285750">
              <a:buFont typeface="Arial" panose="020B0604020202020204" pitchFamily="34" charset="0"/>
              <a:buChar char="•"/>
            </a:pPr>
            <a:r>
              <a:rPr lang="en-US" sz="1200" dirty="0">
                <a:solidFill>
                  <a:schemeClr val="bg1"/>
                </a:solidFill>
              </a:rPr>
              <a:t>Do not access or launch suspected malware unless you are operating in a virtual machine or other isolated analysis environment. The exceptions are to initially save the file to your hard drive, create the storage archive, or transfer the archive to your analysis environment. We even recommend avoiding the computation of a checksum or viewing strings unless you are in a virtual environment. You should develop the natural habit of only working with malware in the virtual environment. </a:t>
            </a:r>
          </a:p>
        </p:txBody>
      </p:sp>
    </p:spTree>
    <p:extLst>
      <p:ext uri="{BB962C8B-B14F-4D97-AF65-F5344CB8AC3E}">
        <p14:creationId xmlns:p14="http://schemas.microsoft.com/office/powerpoint/2010/main" val="230955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3"/>
          <p:cNvPicPr/>
          <p:nvPr/>
        </p:nvPicPr>
        <p:blipFill>
          <a:blip r:embed="rId2"/>
          <a:stretch>
            <a:fillRect/>
          </a:stretch>
        </p:blipFill>
        <p:spPr>
          <a:xfrm>
            <a:off x="6349320" y="1524000"/>
            <a:ext cx="4604400" cy="3453120"/>
          </a:xfrm>
          <a:prstGeom prst="rect">
            <a:avLst/>
          </a:prstGeom>
        </p:spPr>
      </p:pic>
      <p:sp>
        <p:nvSpPr>
          <p:cNvPr id="119" name="CustomShape 1"/>
          <p:cNvSpPr/>
          <p:nvPr/>
        </p:nvSpPr>
        <p:spPr>
          <a:xfrm>
            <a:off x="1261800" y="1828800"/>
            <a:ext cx="4956120" cy="4350600"/>
          </a:xfrm>
          <a:prstGeom prst="rect">
            <a:avLst/>
          </a:prstGeom>
        </p:spPr>
        <p:txBody>
          <a:bodyPr lIns="90000" tIns="45000" rIns="90000" bIns="45000"/>
          <a:lstStyle/>
          <a:p>
            <a:pPr marL="342900" indent="-342900">
              <a:lnSpc>
                <a:spcPct val="95000"/>
              </a:lnSpc>
              <a:buSzPct val="100000"/>
              <a:buFont typeface="Arial" panose="020B0604020202020204" pitchFamily="34" charset="0"/>
              <a:buChar char="•"/>
            </a:pPr>
            <a:r>
              <a:rPr lang="en-US" sz="2400" dirty="0">
                <a:solidFill>
                  <a:srgbClr val="FFFFFF"/>
                </a:solidFill>
                <a:latin typeface="Arial"/>
              </a:rPr>
              <a:t>What is a VM?</a:t>
            </a:r>
          </a:p>
          <a:p>
            <a:pPr marL="342900" indent="-342900">
              <a:lnSpc>
                <a:spcPct val="95000"/>
              </a:lnSpc>
              <a:buSzPct val="100000"/>
              <a:buFont typeface="Arial" panose="020B0604020202020204" pitchFamily="34" charset="0"/>
              <a:buChar char="•"/>
            </a:pPr>
            <a:r>
              <a:rPr lang="en-US" sz="2400" dirty="0">
                <a:solidFill>
                  <a:srgbClr val="FFFFFF"/>
                </a:solidFill>
                <a:latin typeface="Arial"/>
              </a:rPr>
              <a:t>Windows XP / 10</a:t>
            </a:r>
          </a:p>
          <a:p>
            <a:pPr marL="800100" lvl="1" indent="-342900">
              <a:lnSpc>
                <a:spcPct val="95000"/>
              </a:lnSpc>
              <a:buSzPct val="100000"/>
              <a:buFont typeface="Arial" panose="020B0604020202020204" pitchFamily="34" charset="0"/>
              <a:buChar char="•"/>
            </a:pPr>
            <a:r>
              <a:rPr lang="en-US" sz="2400" dirty="0">
                <a:solidFill>
                  <a:srgbClr val="FFFFFF"/>
                </a:solidFill>
                <a:latin typeface="Arial"/>
              </a:rPr>
              <a:t>Your Safe Environment</a:t>
            </a:r>
            <a:endParaRPr dirty="0"/>
          </a:p>
          <a:p>
            <a:pPr marL="342900" indent="-342900">
              <a:lnSpc>
                <a:spcPct val="95000"/>
              </a:lnSpc>
              <a:buSzPct val="100000"/>
              <a:buFont typeface="Arial" panose="020B0604020202020204" pitchFamily="34" charset="0"/>
              <a:buChar char="•"/>
            </a:pPr>
            <a:r>
              <a:rPr lang="en-US" sz="2400" dirty="0">
                <a:solidFill>
                  <a:srgbClr val="FFFFFF"/>
                </a:solidFill>
                <a:latin typeface="Arial"/>
              </a:rPr>
              <a:t>Take frequent snapshots</a:t>
            </a:r>
          </a:p>
          <a:p>
            <a:pPr marL="342900" indent="-342900">
              <a:lnSpc>
                <a:spcPct val="95000"/>
              </a:lnSpc>
              <a:buSzPct val="100000"/>
              <a:buFont typeface="Arial" panose="020B0604020202020204" pitchFamily="34" charset="0"/>
              <a:buChar char="•"/>
            </a:pPr>
            <a:r>
              <a:rPr lang="en-US" sz="2400" dirty="0">
                <a:solidFill>
                  <a:srgbClr val="FFFFFF"/>
                </a:solidFill>
                <a:latin typeface="Arial"/>
              </a:rPr>
              <a:t>We will use Flare-VM</a:t>
            </a:r>
          </a:p>
          <a:p>
            <a:pPr marL="342900" indent="-342900">
              <a:lnSpc>
                <a:spcPct val="95000"/>
              </a:lnSpc>
              <a:buSzPct val="100000"/>
              <a:buFont typeface="Arial" panose="020B0604020202020204" pitchFamily="34" charset="0"/>
              <a:buChar char="•"/>
            </a:pPr>
            <a:r>
              <a:rPr lang="en-US" sz="2400" dirty="0">
                <a:solidFill>
                  <a:srgbClr val="FFFFFF"/>
                </a:solidFill>
                <a:latin typeface="Arial"/>
              </a:rPr>
              <a:t>Delete after class </a:t>
            </a:r>
          </a:p>
          <a:p>
            <a:pPr marL="800100" lvl="1" indent="-342900">
              <a:lnSpc>
                <a:spcPct val="95000"/>
              </a:lnSpc>
              <a:buSzPct val="100000"/>
              <a:buFont typeface="Arial" panose="020B0604020202020204" pitchFamily="34" charset="0"/>
              <a:buChar char="•"/>
            </a:pPr>
            <a:r>
              <a:rPr lang="en-US" dirty="0">
                <a:solidFill>
                  <a:srgbClr val="FFFFFF"/>
                </a:solidFill>
                <a:latin typeface="Arial"/>
              </a:rPr>
              <a:t>*Use for education only*</a:t>
            </a:r>
          </a:p>
          <a:p>
            <a:pPr marL="342900" indent="-342900">
              <a:lnSpc>
                <a:spcPct val="95000"/>
              </a:lnSpc>
              <a:buSzPct val="100000"/>
              <a:buFont typeface="Arial" panose="020B0604020202020204" pitchFamily="34" charset="0"/>
              <a:buChar char="•"/>
            </a:pPr>
            <a:endParaRPr dirty="0"/>
          </a:p>
        </p:txBody>
      </p:sp>
      <p:sp>
        <p:nvSpPr>
          <p:cNvPr id="120" name="CustomShape 2"/>
          <p:cNvSpPr/>
          <p:nvPr/>
        </p:nvSpPr>
        <p:spPr>
          <a:xfrm>
            <a:off x="685800" y="381000"/>
            <a:ext cx="9691920" cy="1324800"/>
          </a:xfrm>
          <a:prstGeom prst="rect">
            <a:avLst/>
          </a:prstGeom>
        </p:spPr>
        <p:txBody>
          <a:bodyPr lIns="90000" tIns="45000" rIns="90000" bIns="45000" anchor="b"/>
          <a:lstStyle/>
          <a:p>
            <a:pPr>
              <a:lnSpc>
                <a:spcPct val="90000"/>
              </a:lnSpc>
            </a:pPr>
            <a:r>
              <a:rPr lang="en-US" sz="4400" dirty="0">
                <a:solidFill>
                  <a:srgbClr val="FFFFFF"/>
                </a:solidFill>
                <a:latin typeface="Arial"/>
              </a:rPr>
              <a:t>Virtual Machine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58D6388BD9FE498B20B422CBF1CB3E" ma:contentTypeVersion="18" ma:contentTypeDescription="Create a new document." ma:contentTypeScope="" ma:versionID="6921bb21966dad17a548989d0b594c05">
  <xsd:schema xmlns:xsd="http://www.w3.org/2001/XMLSchema" xmlns:xs="http://www.w3.org/2001/XMLSchema" xmlns:p="http://schemas.microsoft.com/office/2006/metadata/properties" xmlns:ns3="010aafb9-c478-4654-88e6-117a08ce3164" xmlns:ns4="2d8febc3-0fe3-48b0-8309-bb8bd0c91d3e" targetNamespace="http://schemas.microsoft.com/office/2006/metadata/properties" ma:root="true" ma:fieldsID="cbee3dc7277d93848f2cba7504e82a56" ns3:_="" ns4:_="">
    <xsd:import namespace="010aafb9-c478-4654-88e6-117a08ce3164"/>
    <xsd:import namespace="2d8febc3-0fe3-48b0-8309-bb8bd0c91d3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aafb9-c478-4654-88e6-117a08ce31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8febc3-0fe3-48b0-8309-bb8bd0c91d3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10aafb9-c478-4654-88e6-117a08ce3164" xsi:nil="true"/>
  </documentManagement>
</p:properties>
</file>

<file path=customXml/itemProps1.xml><?xml version="1.0" encoding="utf-8"?>
<ds:datastoreItem xmlns:ds="http://schemas.openxmlformats.org/officeDocument/2006/customXml" ds:itemID="{FDDC3A28-C389-4B8F-A8E2-D8F149C7EB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aafb9-c478-4654-88e6-117a08ce3164"/>
    <ds:schemaRef ds:uri="2d8febc3-0fe3-48b0-8309-bb8bd0c91d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5570ED-F8A7-4E0C-9343-337DCB073717}">
  <ds:schemaRefs>
    <ds:schemaRef ds:uri="http://schemas.microsoft.com/sharepoint/v3/contenttype/forms"/>
  </ds:schemaRefs>
</ds:datastoreItem>
</file>

<file path=customXml/itemProps3.xml><?xml version="1.0" encoding="utf-8"?>
<ds:datastoreItem xmlns:ds="http://schemas.openxmlformats.org/officeDocument/2006/customXml" ds:itemID="{4A526165-A286-4A8B-BC3C-C41B3C81D855}">
  <ds:schemaRefs>
    <ds:schemaRef ds:uri="http://purl.org/dc/terms/"/>
    <ds:schemaRef ds:uri="http://purl.org/dc/elements/1.1/"/>
    <ds:schemaRef ds:uri="2d8febc3-0fe3-48b0-8309-bb8bd0c91d3e"/>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010aafb9-c478-4654-88e6-117a08ce316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9384</TotalTime>
  <Words>300</Words>
  <Application>Microsoft Office PowerPoint</Application>
  <PresentationFormat>Widescreen</PresentationFormat>
  <Paragraphs>27</Paragraphs>
  <Slides>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DejaVu Sans</vt:lpstr>
      <vt:lpstr>StarSymbol</vt:lpstr>
      <vt:lpstr>Office Theme</vt:lpstr>
      <vt:lpstr>Office Theme</vt:lpstr>
      <vt:lpstr>PowerPoint Presentation</vt:lpstr>
      <vt:lpstr>WARNING!!!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siko</dc:creator>
  <cp:lastModifiedBy>Prasanna Karthik Vairam</cp:lastModifiedBy>
  <cp:revision>82</cp:revision>
  <dcterms:modified xsi:type="dcterms:W3CDTF">2024-03-28T08:39:17Z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0x0101005558D6388BD9FE498B20B422CBF1CB3E</vt:lpwstr>
  </property>
</Properties>
</file>