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8481000" cy="27432000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808"/>
    <a:srgbClr val="8D0108"/>
    <a:srgbClr val="71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80" y="-80"/>
      </p:cViewPr>
      <p:guideLst>
        <p:guide orient="horz" pos="-1152"/>
        <p:guide orient="horz" pos="1344"/>
        <p:guide orient="horz" pos="2880"/>
        <p:guide orient="horz" pos="18288"/>
        <p:guide pos="-1210"/>
        <p:guide pos="5044"/>
        <p:guide pos="5578"/>
        <p:guide pos="11914"/>
        <p:guide pos="12367"/>
        <p:guide pos="18703"/>
        <p:guide pos="19198"/>
        <p:guide pos="25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EAAE6B-D5C1-8A49-96F4-3E71B81E8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075" y="8521700"/>
            <a:ext cx="3270885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2150" y="15544800"/>
            <a:ext cx="269367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62E27-2BE4-3447-A8BC-8621E3CC7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CE9A5-F174-1E4D-928B-FD53631C1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19300" y="2438400"/>
            <a:ext cx="8177213" cy="2194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6075" y="2438400"/>
            <a:ext cx="24380825" cy="2194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7A34B-853D-0A41-89BA-2A39AF0ED0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7D9C-5FA3-7C42-B840-58DB6BFAE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063" y="17627600"/>
            <a:ext cx="3270885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0063" y="11626850"/>
            <a:ext cx="3270885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3E712-0449-7A43-908B-4DB0D718D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6075" y="7924800"/>
            <a:ext cx="16278225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6700" y="7924800"/>
            <a:ext cx="16279813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AA0C5-F7B0-6846-A80E-C0BDF72D2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1098550"/>
            <a:ext cx="346329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050" y="6140450"/>
            <a:ext cx="1700212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050" y="8699500"/>
            <a:ext cx="1700212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48475" y="6140450"/>
            <a:ext cx="1700847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48475" y="8699500"/>
            <a:ext cx="1700847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DE742-C4CD-1543-B4FE-2ABA2130BD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E9C68-125A-CD4F-9094-36FC056FBE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DD4C5-6222-4C41-8CE9-8466D1C82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1092200"/>
            <a:ext cx="12660313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4738" y="1092200"/>
            <a:ext cx="21512212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050" y="5740400"/>
            <a:ext cx="12660313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34E3-075C-9342-8CF2-03D7CD8E4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13" y="19202400"/>
            <a:ext cx="23088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42213" y="2451100"/>
            <a:ext cx="23088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2213" y="21469350"/>
            <a:ext cx="23088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6A251-8222-8F46-9E21-40DC8D2104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6075" y="2438400"/>
            <a:ext cx="3271043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00559" tIns="200280" rIns="400559" bIns="2002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86075" y="7924800"/>
            <a:ext cx="32710438" cy="164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00559" tIns="200280" rIns="400559" bIns="200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6075" y="24993600"/>
            <a:ext cx="8016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0559" tIns="200280" rIns="400559" bIns="200280" numCol="1" anchor="t" anchorCtr="0" compatLnSpc="1">
            <a:prstTxWarp prst="textNoShape">
              <a:avLst/>
            </a:prstTxWarp>
          </a:bodyPr>
          <a:lstStyle>
            <a:lvl1pPr defTabSz="4005263">
              <a:defRPr sz="6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49263" y="24993600"/>
            <a:ext cx="121840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0559" tIns="200280" rIns="400559" bIns="200280" numCol="1" anchor="t" anchorCtr="0" compatLnSpc="1">
            <a:prstTxWarp prst="textNoShape">
              <a:avLst/>
            </a:prstTxWarp>
          </a:bodyPr>
          <a:lstStyle>
            <a:lvl1pPr algn="ctr" defTabSz="4005263">
              <a:defRPr sz="6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79638" y="24993600"/>
            <a:ext cx="8016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0559" tIns="200280" rIns="400559" bIns="200280" numCol="1" anchor="t" anchorCtr="0" compatLnSpc="1">
            <a:prstTxWarp prst="textNoShape">
              <a:avLst/>
            </a:prstTxWarp>
          </a:bodyPr>
          <a:lstStyle>
            <a:lvl1pPr algn="r" defTabSz="4005263">
              <a:defRPr sz="6200"/>
            </a:lvl1pPr>
          </a:lstStyle>
          <a:p>
            <a:fld id="{F44C1DA6-9CBF-7A42-BB77-4FBEC76C53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05263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005263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005263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005263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005263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0052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</a:defRPr>
      </a:lvl6pPr>
      <a:lvl7pPr marL="914400" algn="ctr" defTabSz="40052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</a:defRPr>
      </a:lvl7pPr>
      <a:lvl8pPr marL="1371600" algn="ctr" defTabSz="40052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</a:defRPr>
      </a:lvl8pPr>
      <a:lvl9pPr marL="1828800" algn="ctr" defTabSz="40052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itchFamily="18" charset="0"/>
        </a:defRPr>
      </a:lvl9pPr>
    </p:titleStyle>
    <p:bodyStyle>
      <a:lvl1pPr marL="1503363" indent="-1503363" algn="l" defTabSz="4005263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54375" indent="-1250950" algn="l" defTabSz="4005263" rtl="0" eaLnBrk="0" fontAlgn="base" hangingPunct="0">
        <a:spcBef>
          <a:spcPct val="20000"/>
        </a:spcBef>
        <a:spcAft>
          <a:spcPct val="0"/>
        </a:spcAft>
        <a:buChar char="–"/>
        <a:defRPr sz="12200">
          <a:solidFill>
            <a:schemeClr val="tx1"/>
          </a:solidFill>
          <a:latin typeface="+mn-lt"/>
          <a:ea typeface="ＭＳ Ｐゴシック" charset="0"/>
        </a:defRPr>
      </a:lvl2pPr>
      <a:lvl3pPr marL="5006975" indent="-1001713" algn="l" defTabSz="4005263" rtl="0" eaLnBrk="0" fontAlgn="base" hangingPunct="0">
        <a:spcBef>
          <a:spcPct val="20000"/>
        </a:spcBef>
        <a:spcAft>
          <a:spcPct val="0"/>
        </a:spcAft>
        <a:buChar char="•"/>
        <a:defRPr sz="10500">
          <a:solidFill>
            <a:schemeClr val="tx1"/>
          </a:solidFill>
          <a:latin typeface="+mn-lt"/>
          <a:ea typeface="ＭＳ Ｐゴシック" charset="0"/>
        </a:defRPr>
      </a:lvl3pPr>
      <a:lvl4pPr marL="7010400" indent="-1001713" algn="l" defTabSz="4005263" rtl="0" eaLnBrk="0" fontAlgn="base" hangingPunct="0">
        <a:spcBef>
          <a:spcPct val="20000"/>
        </a:spcBef>
        <a:spcAft>
          <a:spcPct val="0"/>
        </a:spcAft>
        <a:buChar char="–"/>
        <a:defRPr sz="8700">
          <a:solidFill>
            <a:schemeClr val="tx1"/>
          </a:solidFill>
          <a:latin typeface="+mn-lt"/>
          <a:ea typeface="ＭＳ Ｐゴシック" charset="0"/>
        </a:defRPr>
      </a:lvl4pPr>
      <a:lvl5pPr marL="9010650" indent="-1000125" algn="l" defTabSz="4005263" rtl="0" eaLnBrk="0" fontAlgn="base" hangingPunct="0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  <a:ea typeface="ＭＳ Ｐゴシック" charset="0"/>
        </a:defRPr>
      </a:lvl5pPr>
      <a:lvl6pPr marL="9467850" indent="-1000125" algn="l" defTabSz="4005263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6pPr>
      <a:lvl7pPr marL="9925050" indent="-1000125" algn="l" defTabSz="4005263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7pPr>
      <a:lvl8pPr marL="10382250" indent="-1000125" algn="l" defTabSz="4005263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8pPr>
      <a:lvl9pPr marL="10839450" indent="-1000125" algn="l" defTabSz="4005263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19511963" y="5414963"/>
            <a:ext cx="8761412" cy="762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/>
        </p:spPr>
        <p:txBody>
          <a:bodyPr lIns="36454" tIns="17600" rIns="36454" bIns="17600" anchor="ctr"/>
          <a:lstStyle/>
          <a:p>
            <a:pPr defTabSz="344488" eaLnBrk="0" hangingPunct="0"/>
            <a:r>
              <a:rPr lang="en-US"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	</a:t>
            </a:r>
            <a:r>
              <a:rPr lang="en-US" sz="3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Attack: Break System</a:t>
            </a: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623888" y="20656550"/>
            <a:ext cx="8763000" cy="762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/>
        </p:spPr>
        <p:txBody>
          <a:bodyPr wrap="none" lIns="36454" tIns="17600" rIns="36454" bIns="17600" anchor="ctr"/>
          <a:lstStyle/>
          <a:p>
            <a:pPr defTabSz="344488" eaLnBrk="0" hangingPunct="0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System Security Methodology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</a:endParaRPr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10061575" y="5414963"/>
            <a:ext cx="8761413" cy="762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/>
        </p:spPr>
        <p:txBody>
          <a:bodyPr wrap="none" lIns="36454" tIns="17600" rIns="36454" bIns="17600" anchor="ctr"/>
          <a:lstStyle/>
          <a:p>
            <a:pPr defTabSz="344488" eaLnBrk="0" hangingPunct="0"/>
            <a:r>
              <a:rPr lang="en-US" sz="3700" b="1">
                <a:solidFill>
                  <a:schemeClr val="bg1"/>
                </a:solidFill>
                <a:latin typeface="Helvetica" charset="0"/>
              </a:rPr>
              <a:t>	</a:t>
            </a:r>
            <a:r>
              <a:rPr lang="en-US" sz="3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How Systems Work</a:t>
            </a:r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558800" y="5414963"/>
            <a:ext cx="8759825" cy="762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/>
        </p:spPr>
        <p:txBody>
          <a:bodyPr wrap="none" lIns="36454" tIns="17600" rIns="36454" bIns="17600" anchor="ctr"/>
          <a:lstStyle/>
          <a:p>
            <a:pPr defTabSz="344488" eaLnBrk="0" hangingPunct="0"/>
            <a:r>
              <a:rPr lang="en-US" sz="3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	Introduction of Project</a:t>
            </a:r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28908375" y="13858875"/>
            <a:ext cx="8761413" cy="118268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/>
        </p:spPr>
        <p:txBody>
          <a:bodyPr lIns="36454" tIns="17600" rIns="36454" bIns="17600" anchor="ctr"/>
          <a:lstStyle/>
          <a:p>
            <a:pPr defTabSz="344488" eaLnBrk="0" hangingPunct="0"/>
            <a:r>
              <a:rPr lang="en-US"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	</a:t>
            </a:r>
            <a:r>
              <a:rPr lang="en-US" sz="3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Know how Attack Works &amp; introduce Defenses</a:t>
            </a: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6815138" y="952500"/>
            <a:ext cx="26187400" cy="254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278822" dir="1804115" algn="ctr" rotWithShape="0">
              <a:srgbClr val="787878"/>
            </a:outerShdw>
          </a:effectLst>
        </p:spPr>
        <p:txBody>
          <a:bodyPr lIns="163462" tIns="152388" rIns="163462" bIns="84236" anchor="ctr" anchorCtr="1"/>
          <a:lstStyle/>
          <a:p>
            <a:pPr algn="ctr" defTabSz="4005263"/>
            <a:r>
              <a:rPr lang="en-US" sz="8000">
                <a:solidFill>
                  <a:schemeClr val="bg1"/>
                </a:solidFill>
              </a:rPr>
              <a:t>Bypassing Binary Protection on Windows Platform</a:t>
            </a:r>
            <a:endParaRPr lang="en-US" sz="8000" b="1" i="1" baseline="30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</a:endParaRPr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4503738" y="3921125"/>
            <a:ext cx="28505150" cy="1001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B012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63462" tIns="84236" rIns="163462" bIns="84236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CA" sz="5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Group Members</a:t>
            </a:r>
            <a:endParaRPr lang="en-CA" sz="5400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2057" name="Text Box 126"/>
          <p:cNvSpPr txBox="1">
            <a:spLocks noChangeArrowheads="1"/>
          </p:cNvSpPr>
          <p:nvPr/>
        </p:nvSpPr>
        <p:spPr bwMode="auto">
          <a:xfrm>
            <a:off x="10282238" y="19956463"/>
            <a:ext cx="85518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000"/>
          </a:p>
        </p:txBody>
      </p:sp>
      <p:sp>
        <p:nvSpPr>
          <p:cNvPr id="2185" name="Text Box 137"/>
          <p:cNvSpPr txBox="1">
            <a:spLocks noChangeArrowheads="1"/>
          </p:cNvSpPr>
          <p:nvPr/>
        </p:nvSpPr>
        <p:spPr bwMode="auto">
          <a:xfrm>
            <a:off x="809625" y="6557963"/>
            <a:ext cx="8616950" cy="1189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Malware infections are prevalent; they happen even through installation of seemingly useful commercial software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Eg trojan horse in pirated copies of Apple's iWork '09 productivity software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altLang="zh-CN" sz="320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Security articles generally touch on the technical challenges of defending against malware attacks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We want to take on a fresh perspective – get a feel of the technical challenges from malware developers’ angle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endParaRPr lang="en-US" altLang="zh-CN" sz="320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Chosen port scanner Superscan4.exe from McAfee as target to explore breaking its defenses and perform code injection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It presents a good challenge: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Executable is obfuscated (UPX packer)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Has sanity check on itself and abort if changes are detected in file content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Defensive features are implemented by a security company – has the wow factor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endParaRPr lang="en-US" altLang="zh-CN" sz="320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Gameplan - to inject code into the executable, we must first “de-obfuscate” it to locate the sanity check for disabling</a:t>
            </a:r>
          </a:p>
        </p:txBody>
      </p:sp>
      <p:sp>
        <p:nvSpPr>
          <p:cNvPr id="43" name="Text Box 137"/>
          <p:cNvSpPr txBox="1">
            <a:spLocks noChangeArrowheads="1"/>
          </p:cNvSpPr>
          <p:nvPr/>
        </p:nvSpPr>
        <p:spPr bwMode="auto">
          <a:xfrm>
            <a:off x="1054100" y="21753513"/>
            <a:ext cx="827405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49213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3200" dirty="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Our exploration will take us through this methodology - to introduce defenses by learning how attack works</a:t>
            </a:r>
          </a:p>
        </p:txBody>
      </p:sp>
      <p:sp>
        <p:nvSpPr>
          <p:cNvPr id="28" name="Text Box 137"/>
          <p:cNvSpPr txBox="1">
            <a:spLocks noChangeArrowheads="1"/>
          </p:cNvSpPr>
          <p:nvPr/>
        </p:nvSpPr>
        <p:spPr bwMode="auto">
          <a:xfrm>
            <a:off x="10282238" y="13427075"/>
            <a:ext cx="8616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How packing (code obfuscation) works - in order “de-obfuscate the executable</a:t>
            </a:r>
          </a:p>
        </p:txBody>
      </p:sp>
      <p:pic>
        <p:nvPicPr>
          <p:cNvPr id="206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588" y="14466888"/>
            <a:ext cx="56292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137"/>
          <p:cNvSpPr txBox="1">
            <a:spLocks noChangeArrowheads="1"/>
          </p:cNvSpPr>
          <p:nvPr/>
        </p:nvSpPr>
        <p:spPr bwMode="auto">
          <a:xfrm>
            <a:off x="10221913" y="19931063"/>
            <a:ext cx="861695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Concept of opcode (numeric representation of machine instructions) – to locate and defeat the sanity check </a:t>
            </a:r>
          </a:p>
        </p:txBody>
      </p:sp>
      <p:pic>
        <p:nvPicPr>
          <p:cNvPr id="2064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25" y="21405850"/>
            <a:ext cx="643413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37"/>
          <p:cNvSpPr txBox="1">
            <a:spLocks noChangeArrowheads="1"/>
          </p:cNvSpPr>
          <p:nvPr/>
        </p:nvSpPr>
        <p:spPr bwMode="auto">
          <a:xfrm>
            <a:off x="19635788" y="6557963"/>
            <a:ext cx="8616950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Step 1: Unpacking the executable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Attach the debugger to the executable to find the OEP (Original Entry Point)</a:t>
            </a:r>
          </a:p>
        </p:txBody>
      </p:sp>
      <p:pic>
        <p:nvPicPr>
          <p:cNvPr id="2066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288" y="7954963"/>
            <a:ext cx="731678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37"/>
          <p:cNvSpPr txBox="1">
            <a:spLocks noChangeArrowheads="1"/>
          </p:cNvSpPr>
          <p:nvPr/>
        </p:nvSpPr>
        <p:spPr bwMode="auto">
          <a:xfrm>
            <a:off x="19656425" y="10367963"/>
            <a:ext cx="8616950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At OEP, dump the fully unpacked program to disk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Fix the Import Table </a:t>
            </a:r>
          </a:p>
        </p:txBody>
      </p:sp>
      <p:pic>
        <p:nvPicPr>
          <p:cNvPr id="2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475" y="11845925"/>
            <a:ext cx="5722938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137"/>
          <p:cNvSpPr txBox="1">
            <a:spLocks noChangeArrowheads="1"/>
          </p:cNvSpPr>
          <p:nvPr/>
        </p:nvSpPr>
        <p:spPr bwMode="auto">
          <a:xfrm>
            <a:off x="19626263" y="16495713"/>
            <a:ext cx="8616950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Step 2: Defeat the sanity check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Sanity check will detect changes in the executable after unpacking and abort</a:t>
            </a:r>
          </a:p>
        </p:txBody>
      </p:sp>
      <p:pic>
        <p:nvPicPr>
          <p:cNvPr id="2070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863" y="17976850"/>
            <a:ext cx="3840162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137"/>
          <p:cNvSpPr txBox="1">
            <a:spLocks noChangeArrowheads="1"/>
          </p:cNvSpPr>
          <p:nvPr/>
        </p:nvSpPr>
        <p:spPr bwMode="auto">
          <a:xfrm>
            <a:off x="19584988" y="20350163"/>
            <a:ext cx="8616950" cy="21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To disable the check, we first need to locate the code – so we attach a debugger for tracing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Hint – the MessageBox offers a good location to apply the breakpoint</a:t>
            </a:r>
          </a:p>
        </p:txBody>
      </p:sp>
      <p:sp>
        <p:nvSpPr>
          <p:cNvPr id="44" name="Text Box 137"/>
          <p:cNvSpPr txBox="1">
            <a:spLocks noChangeArrowheads="1"/>
          </p:cNvSpPr>
          <p:nvPr/>
        </p:nvSpPr>
        <p:spPr bwMode="auto">
          <a:xfrm>
            <a:off x="28840113" y="5153025"/>
            <a:ext cx="86169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After locating the check, patch the program – change opcode from “JE 4174E9” to “JMP 4174E9” using hex editor and it is done</a:t>
            </a:r>
          </a:p>
        </p:txBody>
      </p:sp>
      <p:pic>
        <p:nvPicPr>
          <p:cNvPr id="2073" name="Picture 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675" y="22860000"/>
            <a:ext cx="64770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28886150" y="6846888"/>
            <a:ext cx="86169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Step 3: Inject custom code in executable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Developed an application to create a new section in Superscan4 for injected code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Change the entry point of Superscan4 to execute code in this section first before redirecting to the original code section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Application has modular feature; able to inject chosen payload kept in a binary file</a:t>
            </a:r>
          </a:p>
        </p:txBody>
      </p:sp>
      <p:pic>
        <p:nvPicPr>
          <p:cNvPr id="3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200" y="10450513"/>
            <a:ext cx="597376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37"/>
          <p:cNvSpPr txBox="1">
            <a:spLocks noChangeArrowheads="1"/>
          </p:cNvSpPr>
          <p:nvPr/>
        </p:nvSpPr>
        <p:spPr bwMode="auto">
          <a:xfrm>
            <a:off x="28908375" y="15362238"/>
            <a:ext cx="8807450" cy="1140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Procedure: Attach debugger during execution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Detect execution within debugger using API calls such as IsDebuggerPresent()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Check for presence of debugger windows during program execution using API such as FindWindow()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altLang="zh-CN" sz="320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Procedure : Trace program execution in debugger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Use more complex code obfuscation engine (eg packers such as Armadillo)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Use Timing based techniques to detect users stepping through code within debugger – Eg GetTickCount() API can detect pause while doing code stepping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Detect for modified code in process as software breakpoints usually change the program to insert the breakpoint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altLang="zh-CN" sz="3200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Procedure :Changing the executable as a result of unpacking and code injection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Use code signing - confirm the author and guarantee the code was not altered with the use of a cryptographic hash.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Use commercial solutions like Metaforic, V.i. Labs to ensure integrity of executable</a:t>
            </a:r>
          </a:p>
        </p:txBody>
      </p:sp>
      <p:pic>
        <p:nvPicPr>
          <p:cNvPr id="2077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9448800"/>
            <a:ext cx="86582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37"/>
          <p:cNvSpPr txBox="1">
            <a:spLocks noChangeArrowheads="1"/>
          </p:cNvSpPr>
          <p:nvPr/>
        </p:nvSpPr>
        <p:spPr bwMode="auto">
          <a:xfrm>
            <a:off x="10167938" y="6634163"/>
            <a:ext cx="8616950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marL="506413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09638" indent="-4572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q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To achieve our objectives for the attack, we must first understand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§"/>
            </a:pPr>
            <a:r>
              <a:rPr lang="en-US" altLang="zh-CN" sz="3200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Structure of the Portable Executable (PE) file format (standard executable file format used in Windows)  - to perform code injection</a:t>
            </a:r>
          </a:p>
        </p:txBody>
      </p:sp>
      <p:pic>
        <p:nvPicPr>
          <p:cNvPr id="2079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762000"/>
            <a:ext cx="6075362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559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Arial</vt:lpstr>
      <vt:lpstr>Calibri</vt:lpstr>
      <vt:lpstr>Helvetica</vt:lpstr>
      <vt:lpstr>Verdana</vt:lpstr>
      <vt:lpstr>宋体</vt:lpstr>
      <vt:lpstr>Wingdings</vt:lpstr>
      <vt:lpstr>Default Design</vt:lpstr>
      <vt:lpstr>PowerPoint Presentation</vt:lpstr>
    </vt:vector>
  </TitlesOfParts>
  <Company>The New England College of Optometry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Marek Jacisin</dc:creator>
  <cp:lastModifiedBy>ZL</cp:lastModifiedBy>
  <cp:revision>141</cp:revision>
  <dcterms:created xsi:type="dcterms:W3CDTF">2001-10-18T16:42:36Z</dcterms:created>
  <dcterms:modified xsi:type="dcterms:W3CDTF">2014-03-27T09:26:57Z</dcterms:modified>
</cp:coreProperties>
</file>