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7.xml.rels" ContentType="application/vnd.openxmlformats-package.relationships+xml"/>
  <Override PartName="/ppt/notesSlides/_rels/notesSlide5.xml.rels" ContentType="application/vnd.openxmlformats-package.relationships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9144000" cy="6858000"/>
  <p:notesSz cx="6797675" cy="9926637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3140692A-F441-4059-9032-C95311052544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ldImg"/>
          </p:nvPr>
        </p:nvSpPr>
        <p:spPr>
          <a:xfrm>
            <a:off x="917640" y="743040"/>
            <a:ext cx="4962240" cy="3722400"/>
          </a:xfrm>
          <a:prstGeom prst="rect">
            <a:avLst/>
          </a:prstGeom>
        </p:spPr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 lIns="98280" rIns="98280" tIns="49320" bIns="4932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8" name="TextShape 3"/>
          <p:cNvSpPr txBox="1"/>
          <p:nvPr/>
        </p:nvSpPr>
        <p:spPr>
          <a:xfrm>
            <a:off x="3850920" y="9428040"/>
            <a:ext cx="2945160" cy="496080"/>
          </a:xfrm>
          <a:prstGeom prst="rect">
            <a:avLst/>
          </a:prstGeom>
          <a:noFill/>
          <a:ln w="9360">
            <a:noFill/>
          </a:ln>
        </p:spPr>
        <p:txBody>
          <a:bodyPr lIns="98280" rIns="98280" tIns="49320" bIns="49320" anchor="b">
            <a:noAutofit/>
          </a:bodyPr>
          <a:p>
            <a:pPr algn="r">
              <a:lnSpc>
                <a:spcPct val="100000"/>
              </a:lnSpc>
            </a:pPr>
            <a:fld id="{71A18C56-99C7-45F0-90F1-51578F8EC29D}" type="slidenum">
              <a:rPr b="0" lang="en-US" sz="12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sldImg"/>
          </p:nvPr>
        </p:nvSpPr>
        <p:spPr>
          <a:xfrm>
            <a:off x="917640" y="743040"/>
            <a:ext cx="4962240" cy="3722400"/>
          </a:xfrm>
          <a:prstGeom prst="rect">
            <a:avLst/>
          </a:prstGeom>
        </p:spPr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 lIns="98280" rIns="98280" tIns="49320" bIns="4932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1" name="TextShape 3"/>
          <p:cNvSpPr txBox="1"/>
          <p:nvPr/>
        </p:nvSpPr>
        <p:spPr>
          <a:xfrm>
            <a:off x="3850920" y="9428040"/>
            <a:ext cx="2945160" cy="496080"/>
          </a:xfrm>
          <a:prstGeom prst="rect">
            <a:avLst/>
          </a:prstGeom>
          <a:noFill/>
          <a:ln w="9360">
            <a:noFill/>
          </a:ln>
        </p:spPr>
        <p:txBody>
          <a:bodyPr lIns="98280" rIns="98280" tIns="49320" bIns="49320" anchor="b">
            <a:noAutofit/>
          </a:bodyPr>
          <a:p>
            <a:pPr algn="r">
              <a:lnSpc>
                <a:spcPct val="100000"/>
              </a:lnSpc>
            </a:pPr>
            <a:fld id="{CAC473B9-A333-4D20-ABFD-AF61C9F680D1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9240" cy="1139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60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966480"/>
            <a:ext cx="8229240" cy="2160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9240" cy="1139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60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60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3966480"/>
            <a:ext cx="4015800" cy="2160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74240" y="3966480"/>
            <a:ext cx="4015800" cy="2160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9240" cy="1139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60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60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60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3966480"/>
            <a:ext cx="2649600" cy="2160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239640" y="3966480"/>
            <a:ext cx="2649600" cy="2160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22080" y="3966480"/>
            <a:ext cx="2649600" cy="2160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9240" cy="1139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30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9240" cy="1139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3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9240" cy="1139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3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3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9240" cy="1139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457200" y="277920"/>
            <a:ext cx="8229240" cy="528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9240" cy="1139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60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3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6480"/>
            <a:ext cx="4015800" cy="2160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9240" cy="1139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30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9240" cy="1139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3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60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4240" y="3966480"/>
            <a:ext cx="4015800" cy="2160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9240" cy="1139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60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60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3966480"/>
            <a:ext cx="8229240" cy="2160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9240" cy="1139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60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3966480"/>
            <a:ext cx="8229240" cy="2160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9240" cy="1139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60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60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57200" y="3966480"/>
            <a:ext cx="4015800" cy="2160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674240" y="3966480"/>
            <a:ext cx="4015800" cy="2160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9240" cy="1139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60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60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60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457200" y="3966480"/>
            <a:ext cx="2649600" cy="2160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3239640" y="3966480"/>
            <a:ext cx="2649600" cy="2160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6022080" y="3966480"/>
            <a:ext cx="2649600" cy="2160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9240" cy="1139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3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9240" cy="1139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3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3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9240" cy="1139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7920"/>
            <a:ext cx="8229240" cy="528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9240" cy="1139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60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3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3966480"/>
            <a:ext cx="4015800" cy="2160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9240" cy="1139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3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60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966480"/>
            <a:ext cx="4015800" cy="2160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9240" cy="1139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60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60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966480"/>
            <a:ext cx="8229240" cy="2160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380880" y="228600"/>
            <a:ext cx="8229240" cy="609120"/>
          </a:xfrm>
          <a:custGeom>
            <a:avLst/>
            <a:gdLst/>
            <a:ahLst/>
            <a:rect l="l" t="t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8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Line 2"/>
          <p:cNvSpPr/>
          <p:nvPr/>
        </p:nvSpPr>
        <p:spPr>
          <a:xfrm>
            <a:off x="457200" y="6172200"/>
            <a:ext cx="8229600" cy="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914400" y="1523880"/>
            <a:ext cx="7622640" cy="175212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en-US" sz="5000" spc="-1" strike="noStrike">
                <a:solidFill>
                  <a:srgbClr val="000000"/>
                </a:solidFill>
                <a:latin typeface="Calibri"/>
                <a:ea typeface="宋体"/>
              </a:rPr>
              <a:t>Click to edit Master title </a:t>
            </a:r>
            <a:r>
              <a:rPr b="1" lang="en-US" sz="5000" spc="-1" strike="noStrike">
                <a:solidFill>
                  <a:srgbClr val="000000"/>
                </a:solidFill>
                <a:latin typeface="Calibri"/>
                <a:ea typeface="宋体"/>
              </a:rPr>
              <a:t>style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457200" y="6243480"/>
            <a:ext cx="2133360" cy="45684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fld id="{E8D4BDDA-F333-46DE-AD4E-B9576CD02FC5}" type="datetime">
              <a:rPr b="0" lang="en-US" sz="1200" spc="-1" strike="noStrike">
                <a:solidFill>
                  <a:srgbClr val="000000"/>
                </a:solidFill>
                <a:latin typeface="Calibri"/>
                <a:ea typeface="宋体"/>
              </a:rPr>
              <a:t>8/16/23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>
            <a:off x="3124080" y="6243480"/>
            <a:ext cx="2895120" cy="456840"/>
          </a:xfrm>
          <a:prstGeom prst="rect">
            <a:avLst/>
          </a:prstGeom>
        </p:spPr>
        <p:txBody>
          <a:bodyPr anchor="b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6553080" y="6243480"/>
            <a:ext cx="2133360" cy="45684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C447159-F64B-43AA-BA0B-53198F707490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宋体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6" name="CustomShape 7"/>
          <p:cNvSpPr/>
          <p:nvPr/>
        </p:nvSpPr>
        <p:spPr>
          <a:xfrm>
            <a:off x="609480" y="1219320"/>
            <a:ext cx="7924320" cy="914040"/>
          </a:xfrm>
          <a:custGeom>
            <a:avLst/>
            <a:gdLst/>
            <a:ahLst/>
            <a:rect l="l" t="t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56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Line 8"/>
          <p:cNvSpPr/>
          <p:nvPr/>
        </p:nvSpPr>
        <p:spPr>
          <a:xfrm>
            <a:off x="1981080" y="3962160"/>
            <a:ext cx="6512040" cy="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380880" y="228600"/>
            <a:ext cx="8229240" cy="609120"/>
          </a:xfrm>
          <a:custGeom>
            <a:avLst/>
            <a:gdLst/>
            <a:ahLst/>
            <a:rect l="l" t="t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8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Line 2"/>
          <p:cNvSpPr/>
          <p:nvPr/>
        </p:nvSpPr>
        <p:spPr>
          <a:xfrm>
            <a:off x="457200" y="6172200"/>
            <a:ext cx="8229600" cy="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PlaceHolder 3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9240" cy="113940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宋体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3024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3366ff"/>
              </a:buClr>
              <a:buSzPct val="6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宋体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669960" indent="-325080">
              <a:lnSpc>
                <a:spcPct val="100000"/>
              </a:lnSpc>
              <a:spcBef>
                <a:spcPts val="561"/>
              </a:spcBef>
              <a:buClr>
                <a:srgbClr val="3366ff"/>
              </a:buClr>
              <a:buSzPct val="60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宋体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022400" indent="-350640">
              <a:lnSpc>
                <a:spcPct val="100000"/>
              </a:lnSpc>
              <a:spcBef>
                <a:spcPts val="479"/>
              </a:spcBef>
              <a:buClr>
                <a:srgbClr val="3366ff"/>
              </a:buClr>
              <a:buSzPct val="65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宋体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339920" indent="-315720">
              <a:lnSpc>
                <a:spcPct val="100000"/>
              </a:lnSpc>
              <a:spcBef>
                <a:spcPts val="439"/>
              </a:spcBef>
              <a:buClr>
                <a:srgbClr val="3366ff"/>
              </a:buClr>
              <a:buSzPct val="70000"/>
              <a:buFont typeface="Wingdings" charset="2"/>
              <a:buChar char="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宋体"/>
              </a:rPr>
              <a:t>Fourth level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4" marL="1681200" indent="-339480">
              <a:lnSpc>
                <a:spcPct val="100000"/>
              </a:lnSpc>
              <a:spcBef>
                <a:spcPts val="400"/>
              </a:spcBef>
              <a:buClr>
                <a:srgbClr val="3366ff"/>
              </a:buClr>
              <a:buSzPct val="75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宋体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dt"/>
          </p:nvPr>
        </p:nvSpPr>
        <p:spPr>
          <a:xfrm>
            <a:off x="457200" y="6243480"/>
            <a:ext cx="2133360" cy="45684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fld id="{688496FB-00C0-4EF2-9A83-09E45E30E990}" type="datetime">
              <a:rPr b="0" lang="en-US" sz="1200" spc="-1" strike="noStrike">
                <a:solidFill>
                  <a:srgbClr val="000000"/>
                </a:solidFill>
                <a:latin typeface="Calibri"/>
                <a:ea typeface="宋体"/>
              </a:rPr>
              <a:t>8/16/23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ftr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</p:spPr>
        <p:txBody>
          <a:bodyPr anchor="b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sldNum"/>
          </p:nvPr>
        </p:nvSpPr>
        <p:spPr>
          <a:xfrm>
            <a:off x="6553080" y="6243480"/>
            <a:ext cx="2133360" cy="45684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1640E69-4A76-432C-BC06-C15B5B385C72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宋体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914400" y="1523880"/>
            <a:ext cx="7622640" cy="1752120"/>
          </a:xfrm>
          <a:prstGeom prst="rect">
            <a:avLst/>
          </a:prstGeom>
          <a:noFill/>
          <a:ln w="9360"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宋体"/>
              </a:rPr>
              <a:t>CS5322 Database Security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1981080" y="3962520"/>
            <a:ext cx="6552720" cy="2538000"/>
          </a:xfrm>
          <a:prstGeom prst="rect">
            <a:avLst/>
          </a:prstGeom>
          <a:noFill/>
          <a:ln w="9360">
            <a:noFill/>
          </a:ln>
        </p:spPr>
        <p:txBody>
          <a:bodyPr>
            <a:norm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Content Placeholder 8" descr=""/>
          <p:cNvPicPr/>
          <p:nvPr/>
        </p:nvPicPr>
        <p:blipFill>
          <a:blip r:embed="rId1"/>
          <a:stretch/>
        </p:blipFill>
        <p:spPr>
          <a:xfrm>
            <a:off x="418320" y="692640"/>
            <a:ext cx="8185680" cy="511740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6" descr=""/>
          <p:cNvPicPr/>
          <p:nvPr/>
        </p:nvPicPr>
        <p:blipFill>
          <a:blip r:embed="rId1"/>
          <a:stretch/>
        </p:blipFill>
        <p:spPr>
          <a:xfrm>
            <a:off x="380880" y="764640"/>
            <a:ext cx="8295120" cy="4845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57200" y="277920"/>
            <a:ext cx="8229240" cy="11394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000000"/>
                </a:solidFill>
                <a:latin typeface="Calibri"/>
                <a:ea typeface="宋体"/>
              </a:rPr>
              <a:t>Why Do Attackers Attack?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457200" y="1600200"/>
            <a:ext cx="8229240" cy="45302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3366ff"/>
              </a:buClr>
              <a:buSzPct val="65000"/>
              <a:buFont typeface="Wingdings" charset="2"/>
              <a:buChar char=""/>
            </a:pPr>
            <a:r>
              <a:rPr b="0" lang="en-SG" sz="3200" spc="-1" strike="noStrike">
                <a:solidFill>
                  <a:srgbClr val="000000"/>
                </a:solidFill>
                <a:latin typeface="Calibri"/>
                <a:ea typeface="宋体"/>
              </a:rPr>
              <a:t>Profit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669960" indent="-325080">
              <a:lnSpc>
                <a:spcPct val="100000"/>
              </a:lnSpc>
              <a:spcBef>
                <a:spcPts val="561"/>
              </a:spcBef>
              <a:buClr>
                <a:srgbClr val="3366ff"/>
              </a:buClr>
              <a:buSzPct val="60000"/>
              <a:buFont typeface="Wingdings" charset="2"/>
              <a:buChar char=""/>
            </a:pPr>
            <a:r>
              <a:rPr b="0" lang="en-SG" sz="2800" spc="-1" strike="noStrike">
                <a:solidFill>
                  <a:srgbClr val="000000"/>
                </a:solidFill>
                <a:latin typeface="Calibri"/>
                <a:ea typeface="宋体"/>
              </a:rPr>
              <a:t>Data is a valuable asset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69960" indent="-325080">
              <a:lnSpc>
                <a:spcPct val="100000"/>
              </a:lnSpc>
              <a:spcBef>
                <a:spcPts val="561"/>
              </a:spcBef>
              <a:buClr>
                <a:srgbClr val="3366ff"/>
              </a:buClr>
              <a:buSzPct val="60000"/>
              <a:buFont typeface="Wingdings" charset="2"/>
              <a:buChar char=""/>
            </a:pPr>
            <a:r>
              <a:rPr b="0" lang="en-SG" sz="2800" spc="-1" strike="noStrike">
                <a:solidFill>
                  <a:srgbClr val="000000"/>
                </a:solidFill>
                <a:latin typeface="Calibri"/>
                <a:ea typeface="宋体"/>
              </a:rPr>
              <a:t>It could even be sold (e.g., in the dark web)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3366ff"/>
              </a:buClr>
              <a:buSzPct val="65000"/>
              <a:buFont typeface="Wingdings" charset="2"/>
              <a:buChar char=""/>
            </a:pPr>
            <a:r>
              <a:rPr b="0" lang="en-SG" sz="3200" spc="-1" strike="noStrike">
                <a:solidFill>
                  <a:srgbClr val="000000"/>
                </a:solidFill>
                <a:latin typeface="Calibri"/>
                <a:ea typeface="宋体"/>
              </a:rPr>
              <a:t>Espionage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3366ff"/>
              </a:buClr>
              <a:buSzPct val="65000"/>
              <a:buFont typeface="Wingdings" charset="2"/>
              <a:buChar char=""/>
            </a:pPr>
            <a:r>
              <a:rPr b="0" lang="en-SG" sz="3200" spc="-1" strike="noStrike">
                <a:solidFill>
                  <a:srgbClr val="000000"/>
                </a:solidFill>
                <a:latin typeface="Calibri"/>
                <a:ea typeface="宋体"/>
              </a:rPr>
              <a:t>Damage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3366ff"/>
              </a:buClr>
              <a:buSzPct val="65000"/>
              <a:buFont typeface="Wingdings" charset="2"/>
              <a:buChar char=""/>
            </a:pPr>
            <a:r>
              <a:rPr b="0" lang="en-SG" sz="3200" spc="-1" strike="noStrike">
                <a:solidFill>
                  <a:srgbClr val="000000"/>
                </a:solidFill>
                <a:latin typeface="Calibri"/>
                <a:ea typeface="宋体"/>
              </a:rPr>
              <a:t>Fun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63" dur="indefinite" restart="never" nodeType="tmRoot">
          <p:childTnLst>
            <p:seq>
              <p:cTn id="164" dur="indefinite" nodeType="mainSeq">
                <p:childTnLst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277920"/>
            <a:ext cx="8229240" cy="11394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000000"/>
                </a:solidFill>
                <a:latin typeface="Calibri"/>
                <a:ea typeface="宋体"/>
              </a:rPr>
              <a:t>How Do We Secure Databases?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457200" y="1600200"/>
            <a:ext cx="8229240" cy="4530240"/>
          </a:xfrm>
          <a:prstGeom prst="rect">
            <a:avLst/>
          </a:prstGeom>
          <a:noFill/>
          <a:ln w="9360">
            <a:noFill/>
          </a:ln>
        </p:spPr>
        <p:txBody>
          <a:bodyPr>
            <a:normAutofit fontScale="85000"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3366ff"/>
              </a:buClr>
              <a:buSzPct val="65000"/>
              <a:buFont typeface="Wingdings" charset="2"/>
              <a:buChar char=""/>
            </a:pPr>
            <a:r>
              <a:rPr b="0" lang="en-SG" sz="3200" spc="-1" strike="noStrike">
                <a:solidFill>
                  <a:srgbClr val="000000"/>
                </a:solidFill>
                <a:latin typeface="Calibri"/>
                <a:ea typeface="宋体"/>
              </a:rPr>
              <a:t>A lot of different techniques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669960" indent="-325080">
              <a:lnSpc>
                <a:spcPct val="100000"/>
              </a:lnSpc>
              <a:spcBef>
                <a:spcPts val="561"/>
              </a:spcBef>
              <a:buClr>
                <a:srgbClr val="3366ff"/>
              </a:buClr>
              <a:buSzPct val="60000"/>
              <a:buFont typeface="Wingdings" charset="2"/>
              <a:buChar char=""/>
            </a:pPr>
            <a:r>
              <a:rPr b="0" lang="en-SG" sz="2800" spc="-1" strike="noStrike">
                <a:solidFill>
                  <a:srgbClr val="000000"/>
                </a:solidFill>
                <a:latin typeface="Calibri"/>
                <a:ea typeface="宋体"/>
              </a:rPr>
              <a:t>Access control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69960" indent="-325080">
              <a:lnSpc>
                <a:spcPct val="100000"/>
              </a:lnSpc>
              <a:spcBef>
                <a:spcPts val="561"/>
              </a:spcBef>
              <a:buClr>
                <a:srgbClr val="3366ff"/>
              </a:buClr>
              <a:buSzPct val="60000"/>
              <a:buFont typeface="Wingdings" charset="2"/>
              <a:buChar char=""/>
            </a:pPr>
            <a:r>
              <a:rPr b="0" lang="en-SG" sz="2800" spc="-1" strike="noStrike">
                <a:solidFill>
                  <a:srgbClr val="000000"/>
                </a:solidFill>
                <a:latin typeface="Calibri"/>
                <a:ea typeface="宋体"/>
              </a:rPr>
              <a:t>Query auditing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69960" indent="-325080">
              <a:lnSpc>
                <a:spcPct val="100000"/>
              </a:lnSpc>
              <a:spcBef>
                <a:spcPts val="561"/>
              </a:spcBef>
              <a:buClr>
                <a:srgbClr val="3366ff"/>
              </a:buClr>
              <a:buSzPct val="60000"/>
              <a:buFont typeface="Wingdings" charset="2"/>
              <a:buChar char=""/>
            </a:pPr>
            <a:r>
              <a:rPr b="0" lang="en-SG" sz="2800" spc="-1" strike="noStrike">
                <a:solidFill>
                  <a:srgbClr val="000000"/>
                </a:solidFill>
                <a:latin typeface="Calibri"/>
                <a:ea typeface="宋体"/>
              </a:rPr>
              <a:t>Data sanitization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69960" indent="-325080">
              <a:lnSpc>
                <a:spcPct val="100000"/>
              </a:lnSpc>
              <a:spcBef>
                <a:spcPts val="561"/>
              </a:spcBef>
              <a:buClr>
                <a:srgbClr val="3366ff"/>
              </a:buClr>
              <a:buSzPct val="60000"/>
              <a:buFont typeface="Wingdings" charset="2"/>
              <a:buChar char=""/>
            </a:pPr>
            <a:r>
              <a:rPr b="0" lang="en-SG" sz="2800" spc="-1" strike="noStrike">
                <a:solidFill>
                  <a:srgbClr val="000000"/>
                </a:solidFill>
                <a:latin typeface="Calibri"/>
                <a:ea typeface="宋体"/>
              </a:rPr>
              <a:t>Query authentication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69960" indent="-325080">
              <a:lnSpc>
                <a:spcPct val="100000"/>
              </a:lnSpc>
              <a:spcBef>
                <a:spcPts val="561"/>
              </a:spcBef>
              <a:buClr>
                <a:srgbClr val="3366ff"/>
              </a:buClr>
              <a:buSzPct val="60000"/>
              <a:buFont typeface="Wingdings" charset="2"/>
              <a:buChar char=""/>
            </a:pPr>
            <a:r>
              <a:rPr b="0" lang="en-SG" sz="2800" spc="-1" strike="noStrike">
                <a:solidFill>
                  <a:srgbClr val="000000"/>
                </a:solidFill>
                <a:latin typeface="Calibri"/>
                <a:ea typeface="宋体"/>
              </a:rPr>
              <a:t>Encrypted database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69960" indent="-325080">
              <a:lnSpc>
                <a:spcPct val="100000"/>
              </a:lnSpc>
              <a:spcBef>
                <a:spcPts val="561"/>
              </a:spcBef>
              <a:buClr>
                <a:srgbClr val="3366ff"/>
              </a:buClr>
              <a:buSzPct val="60000"/>
              <a:buFont typeface="Wingdings" charset="2"/>
              <a:buChar char=""/>
            </a:pPr>
            <a:r>
              <a:rPr b="0" lang="en-SG" sz="2800" spc="-1" strike="noStrike">
                <a:solidFill>
                  <a:srgbClr val="000000"/>
                </a:solidFill>
                <a:latin typeface="Calibri"/>
                <a:ea typeface="宋体"/>
              </a:rPr>
              <a:t>Trusted hardware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69960" indent="-325080">
              <a:lnSpc>
                <a:spcPct val="100000"/>
              </a:lnSpc>
              <a:spcBef>
                <a:spcPts val="561"/>
              </a:spcBef>
              <a:buClr>
                <a:srgbClr val="3366ff"/>
              </a:buClr>
              <a:buSzPct val="60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宋体"/>
              </a:rPr>
              <a:t>…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3366ff"/>
              </a:buClr>
              <a:buSzPct val="65000"/>
              <a:buFont typeface="Wingdings" charset="2"/>
              <a:buChar char=""/>
            </a:pPr>
            <a:r>
              <a:rPr b="0" lang="en-SG" sz="32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85" dur="indefinite" restart="never" nodeType="tmRoot">
          <p:childTnLst>
            <p:seq>
              <p:cTn id="186" dur="indefinite" nodeType="mainSeq">
                <p:childTnLst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57200" y="277920"/>
            <a:ext cx="8229240" cy="1139400"/>
          </a:xfrm>
          <a:prstGeom prst="rect">
            <a:avLst/>
          </a:prstGeom>
          <a:noFill/>
          <a:ln w="9360">
            <a:noFill/>
          </a:ln>
        </p:spPr>
        <p:txBody>
          <a:bodyPr>
            <a:normAutofit fontScale="97000"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  <a:ea typeface="宋体"/>
              </a:rPr>
              <a:t>Database Security: Main Requirements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457200" y="1600200"/>
            <a:ext cx="8229240" cy="45302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3366ff"/>
              </a:buClr>
              <a:buSzPct val="6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宋体"/>
              </a:rPr>
              <a:t>Confidentiality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669960" indent="-325080">
              <a:lnSpc>
                <a:spcPct val="100000"/>
              </a:lnSpc>
              <a:spcBef>
                <a:spcPts val="561"/>
              </a:spcBef>
              <a:buClr>
                <a:srgbClr val="3366ff"/>
              </a:buClr>
              <a:buSzPct val="60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宋体"/>
              </a:rPr>
              <a:t>Information is disclosed only to those authorized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3366ff"/>
              </a:buClr>
              <a:buSzPct val="6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宋体"/>
              </a:rPr>
              <a:t>Integrity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669960" indent="-325080">
              <a:lnSpc>
                <a:spcPct val="100000"/>
              </a:lnSpc>
              <a:spcBef>
                <a:spcPts val="561"/>
              </a:spcBef>
              <a:buClr>
                <a:srgbClr val="3366ff"/>
              </a:buClr>
              <a:buSzPct val="60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宋体"/>
              </a:rPr>
              <a:t>Maintaining data validity against malicious or accidental modifications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3366ff"/>
              </a:buClr>
              <a:buSzPct val="6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宋体"/>
              </a:rPr>
              <a:t>Availability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669960" indent="-325080">
              <a:lnSpc>
                <a:spcPct val="100000"/>
              </a:lnSpc>
              <a:spcBef>
                <a:spcPts val="561"/>
              </a:spcBef>
              <a:buClr>
                <a:srgbClr val="3366ff"/>
              </a:buClr>
              <a:buSzPct val="60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宋体"/>
              </a:rPr>
              <a:t>Maintaining the data/resource/service deliverable to authorized users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07" dur="indefinite" restart="never" nodeType="tmRoot">
          <p:childTnLst>
            <p:seq>
              <p:cTn id="208" dur="indefinite" nodeType="mainSeq">
                <p:childTnLst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457200" y="277920"/>
            <a:ext cx="8229240" cy="1139400"/>
          </a:xfrm>
          <a:prstGeom prst="rect">
            <a:avLst/>
          </a:prstGeom>
          <a:noFill/>
          <a:ln w="9360">
            <a:noFill/>
          </a:ln>
        </p:spPr>
        <p:txBody>
          <a:bodyPr>
            <a:normAutofit fontScale="70000"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宋体"/>
              </a:rPr>
              <a:t>Database Security: Additional Requirements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457200" y="1600200"/>
            <a:ext cx="8229240" cy="45302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3366ff"/>
              </a:buClr>
              <a:buSzPct val="6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宋体"/>
              </a:rPr>
              <a:t>Accountability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669960" indent="-325080">
              <a:lnSpc>
                <a:spcPct val="100000"/>
              </a:lnSpc>
              <a:spcBef>
                <a:spcPts val="561"/>
              </a:spcBef>
              <a:buClr>
                <a:srgbClr val="3366ff"/>
              </a:buClr>
              <a:buSzPct val="60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宋体"/>
              </a:rPr>
              <a:t>Hold a subject responsible for his/her actions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3366ff"/>
              </a:buClr>
              <a:buSzPct val="6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宋体"/>
              </a:rPr>
              <a:t>Example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669960" indent="-325080">
              <a:lnSpc>
                <a:spcPct val="100000"/>
              </a:lnSpc>
              <a:spcBef>
                <a:spcPts val="561"/>
              </a:spcBef>
              <a:buClr>
                <a:srgbClr val="3366ff"/>
              </a:buClr>
              <a:buSzPct val="60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宋体"/>
              </a:rPr>
              <a:t>If a database entry is maliciously modified, there should be a way to trace back to the culprit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69960" indent="-325080">
              <a:lnSpc>
                <a:spcPct val="100000"/>
              </a:lnSpc>
              <a:spcBef>
                <a:spcPts val="561"/>
              </a:spcBef>
              <a:buClr>
                <a:srgbClr val="3366ff"/>
              </a:buClr>
              <a:buSzPct val="60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宋体"/>
              </a:rPr>
              <a:t>If a database entry is leaked, there should be a way to identify a list of persons who have accessed the entry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TextShape 3"/>
          <p:cNvSpPr txBox="1"/>
          <p:nvPr/>
        </p:nvSpPr>
        <p:spPr>
          <a:xfrm>
            <a:off x="1469880" y="6511680"/>
            <a:ext cx="29192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Useful for honeypot as well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21" dur="indefinite" restart="never" nodeType="tmRoot">
          <p:childTnLst>
            <p:seq>
              <p:cTn id="222" dur="indefinite" nodeType="mainSeq">
                <p:childTnLst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57200" y="277920"/>
            <a:ext cx="8229240" cy="1139400"/>
          </a:xfrm>
          <a:prstGeom prst="rect">
            <a:avLst/>
          </a:prstGeom>
          <a:noFill/>
          <a:ln w="9360">
            <a:noFill/>
          </a:ln>
        </p:spPr>
        <p:txBody>
          <a:bodyPr>
            <a:normAutofit fontScale="70000"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宋体"/>
              </a:rPr>
              <a:t>Database Security: Additional Requirements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457200" y="1600200"/>
            <a:ext cx="8229240" cy="4492800"/>
          </a:xfrm>
          <a:prstGeom prst="rect">
            <a:avLst/>
          </a:prstGeom>
          <a:noFill/>
          <a:ln w="9360">
            <a:noFill/>
          </a:ln>
        </p:spPr>
        <p:txBody>
          <a:bodyPr>
            <a:normAutofit fontScale="56000"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3366ff"/>
              </a:buClr>
              <a:buSzPct val="6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宋体"/>
              </a:rPr>
              <a:t>Privacy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669960" indent="-325080">
              <a:lnSpc>
                <a:spcPct val="100000"/>
              </a:lnSpc>
              <a:spcBef>
                <a:spcPts val="561"/>
              </a:spcBef>
              <a:buClr>
                <a:srgbClr val="3366ff"/>
              </a:buClr>
              <a:buSzPct val="60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宋体"/>
              </a:rPr>
              <a:t>Maintaining confidentially of sensitive personal information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69960" indent="-325080">
              <a:lnSpc>
                <a:spcPct val="100000"/>
              </a:lnSpc>
              <a:spcBef>
                <a:spcPts val="561"/>
              </a:spcBef>
              <a:buClr>
                <a:srgbClr val="3366ff"/>
              </a:buClr>
              <a:buSzPct val="60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宋体"/>
              </a:rPr>
              <a:t>Can be regarded as a special type of confidentiality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3366ff"/>
              </a:buClr>
              <a:buSzPct val="6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宋体"/>
              </a:rPr>
              <a:t>Example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669960" indent="-325080">
              <a:lnSpc>
                <a:spcPct val="100000"/>
              </a:lnSpc>
              <a:spcBef>
                <a:spcPts val="561"/>
              </a:spcBef>
              <a:buClr>
                <a:srgbClr val="3366ff"/>
              </a:buClr>
              <a:buSzPct val="60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宋体"/>
              </a:rPr>
              <a:t>A hospital shares data with medical researchers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69960" indent="-325080">
              <a:lnSpc>
                <a:spcPct val="100000"/>
              </a:lnSpc>
              <a:spcBef>
                <a:spcPts val="561"/>
              </a:spcBef>
              <a:buClr>
                <a:srgbClr val="3366ff"/>
              </a:buClr>
              <a:buSzPct val="60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宋体"/>
              </a:rPr>
              <a:t>The shared data should be useful for a medical study, but should not reveal the identities of the patients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69960" indent="-325080">
              <a:lnSpc>
                <a:spcPct val="100000"/>
              </a:lnSpc>
              <a:spcBef>
                <a:spcPts val="561"/>
              </a:spcBef>
              <a:buClr>
                <a:srgbClr val="3366ff"/>
              </a:buClr>
              <a:buSzPct val="60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宋体"/>
              </a:rPr>
              <a:t>i.e., it is about how we can reveal useful data without disclosing sensitive personal information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7" dur="indefinite" restart="never" nodeType="tmRoot">
          <p:childTnLst>
            <p:seq>
              <p:cTn id="238" dur="indefinite" nodeType="mainSeq">
                <p:childTnLst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57200" y="277920"/>
            <a:ext cx="8229240" cy="11394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000000"/>
                </a:solidFill>
                <a:latin typeface="Calibri"/>
                <a:ea typeface="宋体"/>
              </a:rPr>
              <a:t>How Do We Secure Databases?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457200" y="1600200"/>
            <a:ext cx="8229240" cy="4530240"/>
          </a:xfrm>
          <a:prstGeom prst="rect">
            <a:avLst/>
          </a:prstGeom>
          <a:noFill/>
          <a:ln w="9360">
            <a:noFill/>
          </a:ln>
        </p:spPr>
        <p:txBody>
          <a:bodyPr>
            <a:normAutofit fontScale="64000"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3366ff"/>
              </a:buClr>
              <a:buSzPct val="65000"/>
              <a:buFont typeface="Wingdings" charset="2"/>
              <a:buChar char=""/>
            </a:pPr>
            <a:r>
              <a:rPr b="0" lang="en-SG" sz="3200" spc="-1" strike="noStrike">
                <a:solidFill>
                  <a:srgbClr val="000000"/>
                </a:solidFill>
                <a:latin typeface="Calibri"/>
                <a:ea typeface="宋体"/>
              </a:rPr>
              <a:t>We will talk about how the above requirements can be satisfied using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669960" indent="-325080">
              <a:lnSpc>
                <a:spcPct val="100000"/>
              </a:lnSpc>
              <a:spcBef>
                <a:spcPts val="561"/>
              </a:spcBef>
              <a:buClr>
                <a:srgbClr val="3366ff"/>
              </a:buClr>
              <a:buSzPct val="60000"/>
              <a:buFont typeface="Wingdings" charset="2"/>
              <a:buChar char=""/>
            </a:pPr>
            <a:r>
              <a:rPr b="0" lang="en-SG" sz="2800" spc="-1" strike="noStrike">
                <a:solidFill>
                  <a:srgbClr val="000000"/>
                </a:solidFill>
                <a:latin typeface="Calibri"/>
                <a:ea typeface="宋体"/>
              </a:rPr>
              <a:t>Access control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69960" indent="-325080">
              <a:lnSpc>
                <a:spcPct val="100000"/>
              </a:lnSpc>
              <a:spcBef>
                <a:spcPts val="561"/>
              </a:spcBef>
              <a:buClr>
                <a:srgbClr val="3366ff"/>
              </a:buClr>
              <a:buSzPct val="60000"/>
              <a:buFont typeface="Wingdings" charset="2"/>
              <a:buChar char=""/>
            </a:pPr>
            <a:r>
              <a:rPr b="0" lang="en-SG" sz="2800" spc="-1" strike="noStrike">
                <a:solidFill>
                  <a:srgbClr val="000000"/>
                </a:solidFill>
                <a:latin typeface="Calibri"/>
                <a:ea typeface="宋体"/>
              </a:rPr>
              <a:t>Query auditing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69960" indent="-325080">
              <a:lnSpc>
                <a:spcPct val="100000"/>
              </a:lnSpc>
              <a:spcBef>
                <a:spcPts val="561"/>
              </a:spcBef>
              <a:buClr>
                <a:srgbClr val="3366ff"/>
              </a:buClr>
              <a:buSzPct val="60000"/>
              <a:buFont typeface="Wingdings" charset="2"/>
              <a:buChar char=""/>
            </a:pPr>
            <a:r>
              <a:rPr b="0" lang="en-SG" sz="2800" spc="-1" strike="noStrike">
                <a:solidFill>
                  <a:srgbClr val="000000"/>
                </a:solidFill>
                <a:latin typeface="Calibri"/>
                <a:ea typeface="宋体"/>
              </a:rPr>
              <a:t>Data sanitization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69960" indent="-325080">
              <a:lnSpc>
                <a:spcPct val="100000"/>
              </a:lnSpc>
              <a:spcBef>
                <a:spcPts val="561"/>
              </a:spcBef>
              <a:buClr>
                <a:srgbClr val="3366ff"/>
              </a:buClr>
              <a:buSzPct val="60000"/>
              <a:buFont typeface="Wingdings" charset="2"/>
              <a:buChar char=""/>
            </a:pPr>
            <a:r>
              <a:rPr b="0" lang="en-SG" sz="2800" spc="-1" strike="noStrike">
                <a:solidFill>
                  <a:srgbClr val="000000"/>
                </a:solidFill>
                <a:latin typeface="Calibri"/>
                <a:ea typeface="宋体"/>
              </a:rPr>
              <a:t>Query authentication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69960" indent="-325080">
              <a:lnSpc>
                <a:spcPct val="100000"/>
              </a:lnSpc>
              <a:spcBef>
                <a:spcPts val="561"/>
              </a:spcBef>
              <a:buClr>
                <a:srgbClr val="3366ff"/>
              </a:buClr>
              <a:buSzPct val="60000"/>
              <a:buFont typeface="Wingdings" charset="2"/>
              <a:buChar char=""/>
            </a:pPr>
            <a:r>
              <a:rPr b="0" lang="en-SG" sz="2800" spc="-1" strike="noStrike">
                <a:solidFill>
                  <a:srgbClr val="000000"/>
                </a:solidFill>
                <a:latin typeface="Calibri"/>
                <a:ea typeface="宋体"/>
              </a:rPr>
              <a:t>Encrypted database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69960" indent="-325080">
              <a:lnSpc>
                <a:spcPct val="100000"/>
              </a:lnSpc>
              <a:spcBef>
                <a:spcPts val="561"/>
              </a:spcBef>
              <a:buClr>
                <a:srgbClr val="3366ff"/>
              </a:buClr>
              <a:buSzPct val="60000"/>
              <a:buFont typeface="Wingdings" charset="2"/>
              <a:buChar char=""/>
            </a:pPr>
            <a:r>
              <a:rPr b="0" lang="en-SG" sz="2800" spc="-1" strike="noStrike">
                <a:solidFill>
                  <a:srgbClr val="000000"/>
                </a:solidFill>
                <a:latin typeface="Calibri"/>
                <a:ea typeface="宋体"/>
              </a:rPr>
              <a:t>Trusted hardware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69960" indent="-325080">
              <a:lnSpc>
                <a:spcPct val="100000"/>
              </a:lnSpc>
              <a:spcBef>
                <a:spcPts val="561"/>
              </a:spcBef>
              <a:buClr>
                <a:srgbClr val="3366ff"/>
              </a:buClr>
              <a:buSzPct val="60000"/>
              <a:buFont typeface="Wingdings" charset="2"/>
              <a:buChar char=""/>
            </a:pPr>
            <a:r>
              <a:rPr b="0" lang="en-SG" sz="2800" spc="-1" strike="noStrike">
                <a:solidFill>
                  <a:srgbClr val="000000"/>
                </a:solidFill>
                <a:latin typeface="Calibri"/>
                <a:ea typeface="宋体"/>
              </a:rPr>
              <a:t>…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3366ff"/>
              </a:buClr>
              <a:buSzPct val="65000"/>
              <a:buFont typeface="Wingdings" charset="2"/>
              <a:buChar char=""/>
            </a:pPr>
            <a:r>
              <a:rPr b="0" lang="en-SG" sz="3200" spc="-1" strike="noStrike">
                <a:solidFill>
                  <a:srgbClr val="000000"/>
                </a:solidFill>
                <a:latin typeface="Calibri"/>
                <a:ea typeface="宋体"/>
              </a:rPr>
              <a:t>But in general, there is no silver bullet for database security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3366ff"/>
              </a:buClr>
              <a:buSzPct val="65000"/>
              <a:buFont typeface="Wingdings" charset="2"/>
              <a:buChar char=""/>
            </a:pPr>
            <a:r>
              <a:rPr b="0" lang="en-SG" sz="32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61" dur="indefinite" restart="never" nodeType="tmRoot">
          <p:childTnLst>
            <p:seq>
              <p:cTn id="262" dur="indefinite" nodeType="mainSeq">
                <p:childTnLst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277920"/>
            <a:ext cx="8229240" cy="11394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000000"/>
                </a:solidFill>
                <a:latin typeface="Calibri"/>
                <a:ea typeface="宋体"/>
              </a:rPr>
              <a:t>Example: Inference Attacks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457200" y="3645000"/>
            <a:ext cx="8229240" cy="2448000"/>
          </a:xfrm>
          <a:prstGeom prst="rect">
            <a:avLst/>
          </a:prstGeom>
          <a:noFill/>
          <a:ln w="9360">
            <a:noFill/>
          </a:ln>
        </p:spPr>
        <p:txBody>
          <a:bodyPr>
            <a:normAutofit fontScale="73000"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3366ff"/>
              </a:buClr>
              <a:buSzPct val="65000"/>
              <a:buFont typeface="Wingdings" charset="2"/>
              <a:buChar char=""/>
            </a:pPr>
            <a:r>
              <a:rPr b="0" lang="en-SG" sz="3200" spc="-1" strike="noStrike">
                <a:solidFill>
                  <a:srgbClr val="000000"/>
                </a:solidFill>
                <a:latin typeface="Calibri"/>
                <a:ea typeface="宋体"/>
              </a:rPr>
              <a:t>Suppose that we are have the above table T about CS5322 grades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3366ff"/>
              </a:buClr>
              <a:buSzPct val="65000"/>
              <a:buFont typeface="Wingdings" charset="2"/>
              <a:buChar char=""/>
            </a:pPr>
            <a:r>
              <a:rPr b="0" lang="en-SG" sz="3200" spc="-1" strike="noStrike">
                <a:solidFill>
                  <a:srgbClr val="000000"/>
                </a:solidFill>
                <a:latin typeface="Calibri"/>
                <a:ea typeface="宋体"/>
              </a:rPr>
              <a:t>Requirements: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669960" indent="-325080">
              <a:lnSpc>
                <a:spcPct val="100000"/>
              </a:lnSpc>
              <a:spcBef>
                <a:spcPts val="561"/>
              </a:spcBef>
              <a:buClr>
                <a:srgbClr val="3366ff"/>
              </a:buClr>
              <a:buSzPct val="60000"/>
              <a:buFont typeface="Wingdings" charset="2"/>
              <a:buChar char=""/>
            </a:pPr>
            <a:r>
              <a:rPr b="0" lang="en-SG" sz="2800" spc="-1" strike="noStrike">
                <a:solidFill>
                  <a:srgbClr val="000000"/>
                </a:solidFill>
                <a:latin typeface="Calibri"/>
                <a:ea typeface="宋体"/>
              </a:rPr>
              <a:t>Users are not allowed to inquire about any individual student’s grade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69960" indent="-325080">
              <a:lnSpc>
                <a:spcPct val="100000"/>
              </a:lnSpc>
              <a:spcBef>
                <a:spcPts val="561"/>
              </a:spcBef>
              <a:buClr>
                <a:srgbClr val="3366ff"/>
              </a:buClr>
              <a:buSzPct val="60000"/>
              <a:buFont typeface="Wingdings" charset="2"/>
              <a:buChar char=""/>
            </a:pPr>
            <a:r>
              <a:rPr b="0" lang="en-SG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40" name="Table 3"/>
          <p:cNvGraphicFramePr/>
          <p:nvPr/>
        </p:nvGraphicFramePr>
        <p:xfrm>
          <a:off x="1523880" y="1049040"/>
          <a:ext cx="6095520" cy="2595600"/>
        </p:xfrm>
        <a:graphic>
          <a:graphicData uri="http://schemas.openxmlformats.org/drawingml/2006/table">
            <a:tbl>
              <a:tblPr/>
              <a:tblGrid>
                <a:gridCol w="1523880"/>
                <a:gridCol w="1523880"/>
                <a:gridCol w="1523880"/>
                <a:gridCol w="152388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SG" sz="1800" spc="-1" strike="noStrike">
                          <a:solidFill>
                            <a:srgbClr val="ffffff"/>
                          </a:solidFill>
                          <a:latin typeface="Arial"/>
                          <a:ea typeface="宋体"/>
                        </a:rPr>
                        <a:t>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SG" sz="1800" spc="-1" strike="noStrike">
                          <a:solidFill>
                            <a:srgbClr val="ffffff"/>
                          </a:solidFill>
                          <a:latin typeface="Arial"/>
                          <a:ea typeface="宋体"/>
                        </a:rPr>
                        <a:t>Gender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SG" sz="1800" spc="-1" strike="noStrike">
                          <a:solidFill>
                            <a:srgbClr val="ffffff"/>
                          </a:solidFill>
                          <a:latin typeface="Arial"/>
                          <a:ea typeface="宋体"/>
                        </a:rPr>
                        <a:t>Program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SG" sz="1800" spc="-1" strike="noStrike">
                          <a:solidFill>
                            <a:srgbClr val="ffffff"/>
                          </a:solidFill>
                          <a:latin typeface="Arial"/>
                          <a:ea typeface="宋体"/>
                        </a:rPr>
                        <a:t>Grade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SG" sz="1800" spc="-1" strike="noStrike">
                          <a:solidFill>
                            <a:srgbClr val="000000"/>
                          </a:solidFill>
                          <a:latin typeface="Arial"/>
                          <a:ea typeface="宋体"/>
                        </a:rPr>
                        <a:t>Alice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3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SG" sz="1800" spc="-1" strike="noStrike">
                          <a:solidFill>
                            <a:srgbClr val="000000"/>
                          </a:solidFill>
                          <a:latin typeface="Arial"/>
                          <a:ea typeface="宋体"/>
                        </a:rPr>
                        <a:t>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3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SG" sz="1800" spc="-1" strike="noStrike">
                          <a:solidFill>
                            <a:srgbClr val="000000"/>
                          </a:solidFill>
                          <a:latin typeface="Arial"/>
                          <a:ea typeface="宋体"/>
                        </a:rPr>
                        <a:t>CS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3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SG" sz="1800" spc="-1" strike="noStrike">
                          <a:solidFill>
                            <a:srgbClr val="000000"/>
                          </a:solidFill>
                          <a:latin typeface="Arial"/>
                          <a:ea typeface="宋体"/>
                        </a:rPr>
                        <a:t>80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3ff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SG" sz="1800" spc="-1" strike="noStrike">
                          <a:solidFill>
                            <a:srgbClr val="000000"/>
                          </a:solidFill>
                          <a:latin typeface="Arial"/>
                          <a:ea typeface="宋体"/>
                        </a:rPr>
                        <a:t>Bob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a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SG" sz="1800" spc="-1" strike="noStrike">
                          <a:solidFill>
                            <a:srgbClr val="000000"/>
                          </a:solidFill>
                          <a:latin typeface="Arial"/>
                          <a:ea typeface="宋体"/>
                        </a:rPr>
                        <a:t>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a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SG" sz="1800" spc="-1" strike="noStrike">
                          <a:solidFill>
                            <a:srgbClr val="000000"/>
                          </a:solidFill>
                          <a:latin typeface="Arial"/>
                          <a:ea typeface="宋体"/>
                        </a:rPr>
                        <a:t>CS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a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SG" sz="1800" spc="-1" strike="noStrike">
                          <a:solidFill>
                            <a:srgbClr val="000000"/>
                          </a:solidFill>
                          <a:latin typeface="Arial"/>
                          <a:ea typeface="宋体"/>
                        </a:rPr>
                        <a:t>90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aff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SG" sz="1800" spc="-1" strike="noStrike">
                          <a:solidFill>
                            <a:srgbClr val="000000"/>
                          </a:solidFill>
                          <a:latin typeface="Arial"/>
                          <a:ea typeface="宋体"/>
                        </a:rPr>
                        <a:t>Cathy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3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SG" sz="1800" spc="-1" strike="noStrike">
                          <a:solidFill>
                            <a:srgbClr val="000000"/>
                          </a:solidFill>
                          <a:latin typeface="Arial"/>
                          <a:ea typeface="宋体"/>
                        </a:rPr>
                        <a:t>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3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SG" sz="1800" spc="-1" strike="noStrike">
                          <a:solidFill>
                            <a:srgbClr val="000000"/>
                          </a:solidFill>
                          <a:latin typeface="Arial"/>
                          <a:ea typeface="宋体"/>
                        </a:rPr>
                        <a:t>IS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3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SG" sz="1800" spc="-1" strike="noStrike">
                          <a:solidFill>
                            <a:srgbClr val="000000"/>
                          </a:solidFill>
                          <a:latin typeface="Arial"/>
                          <a:ea typeface="宋体"/>
                        </a:rPr>
                        <a:t>90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3ff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SG" sz="1800" spc="-1" strike="noStrike">
                          <a:solidFill>
                            <a:srgbClr val="000000"/>
                          </a:solidFill>
                          <a:latin typeface="Arial"/>
                          <a:ea typeface="宋体"/>
                        </a:rPr>
                        <a:t>Daisy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a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SG" sz="1800" spc="-1" strike="noStrike">
                          <a:solidFill>
                            <a:srgbClr val="000000"/>
                          </a:solidFill>
                          <a:latin typeface="Arial"/>
                          <a:ea typeface="宋体"/>
                        </a:rPr>
                        <a:t>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a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SG" sz="1800" spc="-1" strike="noStrike">
                          <a:solidFill>
                            <a:srgbClr val="000000"/>
                          </a:solidFill>
                          <a:latin typeface="Arial"/>
                          <a:ea typeface="宋体"/>
                        </a:rPr>
                        <a:t>IS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a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SG" sz="1800" spc="-1" strike="noStrike">
                          <a:solidFill>
                            <a:srgbClr val="000000"/>
                          </a:solidFill>
                          <a:latin typeface="Arial"/>
                          <a:ea typeface="宋体"/>
                        </a:rPr>
                        <a:t>100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aff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SG" sz="1800" spc="-1" strike="noStrike">
                          <a:solidFill>
                            <a:srgbClr val="000000"/>
                          </a:solidFill>
                          <a:latin typeface="Arial"/>
                          <a:ea typeface="宋体"/>
                        </a:rPr>
                        <a:t>Eric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3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SG" sz="1800" spc="-1" strike="noStrike">
                          <a:solidFill>
                            <a:srgbClr val="000000"/>
                          </a:solidFill>
                          <a:latin typeface="Arial"/>
                          <a:ea typeface="宋体"/>
                        </a:rPr>
                        <a:t>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3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SG" sz="1800" spc="-1" strike="noStrike">
                          <a:solidFill>
                            <a:srgbClr val="000000"/>
                          </a:solidFill>
                          <a:latin typeface="Arial"/>
                          <a:ea typeface="宋体"/>
                        </a:rPr>
                        <a:t>CS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3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SG" sz="1800" spc="-1" strike="noStrike">
                          <a:solidFill>
                            <a:srgbClr val="000000"/>
                          </a:solidFill>
                          <a:latin typeface="Arial"/>
                          <a:ea typeface="宋体"/>
                        </a:rPr>
                        <a:t>90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3ff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SG" sz="1800" spc="-1" strike="noStrike">
                          <a:solidFill>
                            <a:srgbClr val="000000"/>
                          </a:solidFill>
                          <a:latin typeface="Arial"/>
                          <a:ea typeface="宋体"/>
                        </a:rPr>
                        <a:t>Fred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a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SG" sz="1800" spc="-1" strike="noStrike">
                          <a:solidFill>
                            <a:srgbClr val="000000"/>
                          </a:solidFill>
                          <a:latin typeface="Arial"/>
                          <a:ea typeface="宋体"/>
                        </a:rPr>
                        <a:t>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a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SG" sz="1800" spc="-1" strike="noStrike">
                          <a:solidFill>
                            <a:srgbClr val="000000"/>
                          </a:solidFill>
                          <a:latin typeface="Arial"/>
                          <a:ea typeface="宋体"/>
                        </a:rPr>
                        <a:t>CS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a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SG" sz="1800" spc="-1" strike="noStrike">
                          <a:solidFill>
                            <a:srgbClr val="000000"/>
                          </a:solidFill>
                          <a:latin typeface="Arial"/>
                          <a:ea typeface="宋体"/>
                        </a:rPr>
                        <a:t>90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a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1" dur="indefinite" restart="never" nodeType="tmRoot">
          <p:childTnLst>
            <p:seq>
              <p:cTn id="272" dur="indefinite" nodeType="mainSeq">
                <p:childTnLst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457200" y="277920"/>
            <a:ext cx="8229240" cy="11394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000000"/>
                </a:solidFill>
                <a:latin typeface="Calibri"/>
                <a:ea typeface="宋体"/>
              </a:rPr>
              <a:t>Example: Inference Attacks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457200" y="3645000"/>
            <a:ext cx="8686440" cy="2520000"/>
          </a:xfrm>
          <a:prstGeom prst="rect">
            <a:avLst/>
          </a:prstGeom>
          <a:noFill/>
          <a:ln w="9360">
            <a:noFill/>
          </a:ln>
        </p:spPr>
        <p:txBody>
          <a:bodyPr>
            <a:normAutofit fontScale="61000"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3366ff"/>
              </a:buClr>
              <a:buSzPct val="65000"/>
              <a:buFont typeface="Wingdings" charset="2"/>
              <a:buChar char=""/>
            </a:pPr>
            <a:r>
              <a:rPr b="0" lang="en-SG" sz="3200" spc="-1" strike="noStrike">
                <a:solidFill>
                  <a:srgbClr val="000000"/>
                </a:solidFill>
                <a:latin typeface="Calibri"/>
                <a:ea typeface="宋体"/>
              </a:rPr>
              <a:t>A user issues three queries: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669960" indent="-325080">
              <a:lnSpc>
                <a:spcPct val="100000"/>
              </a:lnSpc>
              <a:spcBef>
                <a:spcPts val="561"/>
              </a:spcBef>
              <a:buClr>
                <a:srgbClr val="3366ff"/>
              </a:buClr>
              <a:buSzPct val="60000"/>
              <a:buFont typeface="Wingdings" charset="2"/>
              <a:buChar char=""/>
            </a:pPr>
            <a:r>
              <a:rPr b="0" lang="en-SG" sz="2800" spc="-1" strike="noStrike">
                <a:solidFill>
                  <a:srgbClr val="000000"/>
                </a:solidFill>
                <a:latin typeface="Calibri"/>
                <a:ea typeface="宋体"/>
              </a:rPr>
              <a:t>SELECT COUNT(*), AVG(Grade) FROM T WHERE Gender = ‘F’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69960" indent="-325080">
              <a:lnSpc>
                <a:spcPct val="100000"/>
              </a:lnSpc>
              <a:spcBef>
                <a:spcPts val="561"/>
              </a:spcBef>
              <a:buClr>
                <a:srgbClr val="3366ff"/>
              </a:buClr>
              <a:buSzPct val="60000"/>
              <a:buFont typeface="Wingdings" charset="2"/>
              <a:buChar char=""/>
            </a:pPr>
            <a:r>
              <a:rPr b="0" lang="en-SG" sz="2800" spc="-1" strike="noStrike">
                <a:solidFill>
                  <a:srgbClr val="000000"/>
                </a:solidFill>
                <a:latin typeface="Calibri"/>
                <a:ea typeface="宋体"/>
              </a:rPr>
              <a:t>SELECT COUNT(*), AVG(Grade) FROM T WHERE Program = ‘CS’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69960" indent="-325080">
              <a:lnSpc>
                <a:spcPct val="100000"/>
              </a:lnSpc>
              <a:spcBef>
                <a:spcPts val="561"/>
              </a:spcBef>
              <a:buClr>
                <a:srgbClr val="3366ff"/>
              </a:buClr>
              <a:buSzPct val="60000"/>
              <a:buFont typeface="Wingdings" charset="2"/>
              <a:buChar char=""/>
            </a:pPr>
            <a:r>
              <a:rPr b="0" lang="en-SG" sz="2800" spc="-1" strike="noStrike">
                <a:solidFill>
                  <a:srgbClr val="000000"/>
                </a:solidFill>
                <a:latin typeface="Calibri"/>
                <a:ea typeface="宋体"/>
              </a:rPr>
              <a:t>SELECT COUNT(*), AVG(Grade) FROM 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3366ff"/>
              </a:buClr>
              <a:buSzPct val="65000"/>
              <a:buFont typeface="Wingdings" charset="2"/>
              <a:buChar char=""/>
            </a:pPr>
            <a:r>
              <a:rPr b="0" lang="en-SG" sz="32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43" name="Table 3"/>
          <p:cNvGraphicFramePr/>
          <p:nvPr/>
        </p:nvGraphicFramePr>
        <p:xfrm>
          <a:off x="1523880" y="1049040"/>
          <a:ext cx="6095520" cy="2595600"/>
        </p:xfrm>
        <a:graphic>
          <a:graphicData uri="http://schemas.openxmlformats.org/drawingml/2006/table">
            <a:tbl>
              <a:tblPr/>
              <a:tblGrid>
                <a:gridCol w="1523880"/>
                <a:gridCol w="1523880"/>
                <a:gridCol w="1523880"/>
                <a:gridCol w="152388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SG" sz="1800" spc="-1" strike="noStrike">
                          <a:solidFill>
                            <a:srgbClr val="ffffff"/>
                          </a:solidFill>
                          <a:latin typeface="Arial"/>
                          <a:ea typeface="宋体"/>
                        </a:rPr>
                        <a:t>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SG" sz="1800" spc="-1" strike="noStrike">
                          <a:solidFill>
                            <a:srgbClr val="ffffff"/>
                          </a:solidFill>
                          <a:latin typeface="Arial"/>
                          <a:ea typeface="宋体"/>
                        </a:rPr>
                        <a:t>Gender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SG" sz="1800" spc="-1" strike="noStrike">
                          <a:solidFill>
                            <a:srgbClr val="ffffff"/>
                          </a:solidFill>
                          <a:latin typeface="Arial"/>
                          <a:ea typeface="宋体"/>
                        </a:rPr>
                        <a:t>Program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SG" sz="1800" spc="-1" strike="noStrike">
                          <a:solidFill>
                            <a:srgbClr val="ffffff"/>
                          </a:solidFill>
                          <a:latin typeface="Arial"/>
                          <a:ea typeface="宋体"/>
                        </a:rPr>
                        <a:t>Grade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SG" sz="1800" spc="-1" strike="noStrike">
                          <a:solidFill>
                            <a:srgbClr val="000000"/>
                          </a:solidFill>
                          <a:latin typeface="Arial"/>
                          <a:ea typeface="宋体"/>
                        </a:rPr>
                        <a:t>Alice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3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SG" sz="1800" spc="-1" strike="noStrike">
                          <a:solidFill>
                            <a:srgbClr val="000000"/>
                          </a:solidFill>
                          <a:latin typeface="Arial"/>
                          <a:ea typeface="宋体"/>
                        </a:rPr>
                        <a:t>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3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SG" sz="1800" spc="-1" strike="noStrike">
                          <a:solidFill>
                            <a:srgbClr val="000000"/>
                          </a:solidFill>
                          <a:latin typeface="Arial"/>
                          <a:ea typeface="宋体"/>
                        </a:rPr>
                        <a:t>CS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3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SG" sz="1800" spc="-1" strike="noStrike">
                          <a:solidFill>
                            <a:srgbClr val="000000"/>
                          </a:solidFill>
                          <a:latin typeface="Arial"/>
                          <a:ea typeface="宋体"/>
                        </a:rPr>
                        <a:t>80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3ff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SG" sz="1800" spc="-1" strike="noStrike">
                          <a:solidFill>
                            <a:srgbClr val="000000"/>
                          </a:solidFill>
                          <a:latin typeface="Arial"/>
                          <a:ea typeface="宋体"/>
                        </a:rPr>
                        <a:t>Bob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a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SG" sz="1800" spc="-1" strike="noStrike">
                          <a:solidFill>
                            <a:srgbClr val="000000"/>
                          </a:solidFill>
                          <a:latin typeface="Arial"/>
                          <a:ea typeface="宋体"/>
                        </a:rPr>
                        <a:t>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a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SG" sz="1800" spc="-1" strike="noStrike">
                          <a:solidFill>
                            <a:srgbClr val="000000"/>
                          </a:solidFill>
                          <a:latin typeface="Arial"/>
                          <a:ea typeface="宋体"/>
                        </a:rPr>
                        <a:t>CS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a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SG" sz="1800" spc="-1" strike="noStrike">
                          <a:solidFill>
                            <a:srgbClr val="000000"/>
                          </a:solidFill>
                          <a:latin typeface="Arial"/>
                          <a:ea typeface="宋体"/>
                        </a:rPr>
                        <a:t>90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aff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SG" sz="1800" spc="-1" strike="noStrike">
                          <a:solidFill>
                            <a:srgbClr val="000000"/>
                          </a:solidFill>
                          <a:latin typeface="Arial"/>
                          <a:ea typeface="宋体"/>
                        </a:rPr>
                        <a:t>Cathy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3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SG" sz="1800" spc="-1" strike="noStrike">
                          <a:solidFill>
                            <a:srgbClr val="000000"/>
                          </a:solidFill>
                          <a:latin typeface="Arial"/>
                          <a:ea typeface="宋体"/>
                        </a:rPr>
                        <a:t>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3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SG" sz="1800" spc="-1" strike="noStrike">
                          <a:solidFill>
                            <a:srgbClr val="000000"/>
                          </a:solidFill>
                          <a:latin typeface="Arial"/>
                          <a:ea typeface="宋体"/>
                        </a:rPr>
                        <a:t>IS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3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SG" sz="1800" spc="-1" strike="noStrike">
                          <a:solidFill>
                            <a:srgbClr val="000000"/>
                          </a:solidFill>
                          <a:latin typeface="Arial"/>
                          <a:ea typeface="宋体"/>
                        </a:rPr>
                        <a:t>90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3ff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SG" sz="1800" spc="-1" strike="noStrike">
                          <a:solidFill>
                            <a:srgbClr val="000000"/>
                          </a:solidFill>
                          <a:latin typeface="Arial"/>
                          <a:ea typeface="宋体"/>
                        </a:rPr>
                        <a:t>Daisy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a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SG" sz="1800" spc="-1" strike="noStrike">
                          <a:solidFill>
                            <a:srgbClr val="000000"/>
                          </a:solidFill>
                          <a:latin typeface="Arial"/>
                          <a:ea typeface="宋体"/>
                        </a:rPr>
                        <a:t>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a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SG" sz="1800" spc="-1" strike="noStrike">
                          <a:solidFill>
                            <a:srgbClr val="000000"/>
                          </a:solidFill>
                          <a:latin typeface="Arial"/>
                          <a:ea typeface="宋体"/>
                        </a:rPr>
                        <a:t>IS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a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SG" sz="1800" spc="-1" strike="noStrike">
                          <a:solidFill>
                            <a:srgbClr val="000000"/>
                          </a:solidFill>
                          <a:latin typeface="Arial"/>
                          <a:ea typeface="宋体"/>
                        </a:rPr>
                        <a:t>100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aff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SG" sz="1800" spc="-1" strike="noStrike">
                          <a:solidFill>
                            <a:srgbClr val="000000"/>
                          </a:solidFill>
                          <a:latin typeface="Arial"/>
                          <a:ea typeface="宋体"/>
                        </a:rPr>
                        <a:t>Eric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3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SG" sz="1800" spc="-1" strike="noStrike">
                          <a:solidFill>
                            <a:srgbClr val="000000"/>
                          </a:solidFill>
                          <a:latin typeface="Arial"/>
                          <a:ea typeface="宋体"/>
                        </a:rPr>
                        <a:t>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3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SG" sz="1800" spc="-1" strike="noStrike">
                          <a:solidFill>
                            <a:srgbClr val="000000"/>
                          </a:solidFill>
                          <a:latin typeface="Arial"/>
                          <a:ea typeface="宋体"/>
                        </a:rPr>
                        <a:t>CS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3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SG" sz="1800" spc="-1" strike="noStrike">
                          <a:solidFill>
                            <a:srgbClr val="000000"/>
                          </a:solidFill>
                          <a:latin typeface="Arial"/>
                          <a:ea typeface="宋体"/>
                        </a:rPr>
                        <a:t>90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3ff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SG" sz="1800" spc="-1" strike="noStrike">
                          <a:solidFill>
                            <a:srgbClr val="000000"/>
                          </a:solidFill>
                          <a:latin typeface="Arial"/>
                          <a:ea typeface="宋体"/>
                        </a:rPr>
                        <a:t>Fred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a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SG" sz="1800" spc="-1" strike="noStrike">
                          <a:solidFill>
                            <a:srgbClr val="000000"/>
                          </a:solidFill>
                          <a:latin typeface="Arial"/>
                          <a:ea typeface="宋体"/>
                        </a:rPr>
                        <a:t>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a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SG" sz="1800" spc="-1" strike="noStrike">
                          <a:solidFill>
                            <a:srgbClr val="000000"/>
                          </a:solidFill>
                          <a:latin typeface="Arial"/>
                          <a:ea typeface="宋体"/>
                        </a:rPr>
                        <a:t>CS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a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SG" sz="1800" spc="-1" strike="noStrike">
                          <a:solidFill>
                            <a:srgbClr val="000000"/>
                          </a:solidFill>
                          <a:latin typeface="Arial"/>
                          <a:ea typeface="宋体"/>
                        </a:rPr>
                        <a:t>90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a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83" dur="indefinite" restart="never" nodeType="tmRoot">
          <p:childTnLst>
            <p:seq>
              <p:cTn id="284" dur="indefinite" nodeType="mainSeq">
                <p:childTnLst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277920"/>
            <a:ext cx="8229240" cy="11394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宋体"/>
              </a:rPr>
              <a:t>Lecturer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457200" y="1700640"/>
            <a:ext cx="8229240" cy="4429800"/>
          </a:xfrm>
          <a:prstGeom prst="rect">
            <a:avLst/>
          </a:prstGeom>
          <a:noFill/>
          <a:ln w="9360"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3366ff"/>
              </a:buClr>
              <a:buSzPct val="65000"/>
              <a:buFont typeface="Wingdings" charset="2"/>
              <a:buChar char=""/>
            </a:pPr>
            <a:r>
              <a:rPr b="0" lang="en-SG" sz="3200" spc="-1" strike="noStrike">
                <a:solidFill>
                  <a:srgbClr val="000000"/>
                </a:solidFill>
                <a:latin typeface="Calibri"/>
                <a:ea typeface="宋体"/>
              </a:rPr>
              <a:t>Xiaokui XIAO (Cedric)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3366ff"/>
              </a:buClr>
              <a:buSzPct val="65000"/>
              <a:buFont typeface="Wingdings" charset="2"/>
              <a:buChar char=""/>
            </a:pPr>
            <a:r>
              <a:rPr b="0" lang="en-SG" sz="3200" spc="-1" strike="noStrike">
                <a:solidFill>
                  <a:srgbClr val="000000"/>
                </a:solidFill>
                <a:latin typeface="Calibri"/>
                <a:ea typeface="宋体"/>
              </a:rPr>
              <a:t>Email: xkxiao@nus.edu.sg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3366ff"/>
              </a:buClr>
              <a:buSzPct val="6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宋体"/>
              </a:rPr>
              <a:t>Office: COM1-03-25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57200" y="277920"/>
            <a:ext cx="8229240" cy="11394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000000"/>
                </a:solidFill>
                <a:latin typeface="Calibri"/>
                <a:ea typeface="宋体"/>
              </a:rPr>
              <a:t>Course Objective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457200" y="1600200"/>
            <a:ext cx="8229240" cy="45302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3366ff"/>
              </a:buClr>
              <a:buSzPct val="65000"/>
              <a:buFont typeface="Wingdings" charset="2"/>
              <a:buChar char=""/>
            </a:pPr>
            <a:r>
              <a:rPr b="0" lang="en-SG" sz="3200" spc="-1" strike="noStrike">
                <a:solidFill>
                  <a:srgbClr val="000000"/>
                </a:solidFill>
                <a:latin typeface="Calibri"/>
                <a:ea typeface="宋体"/>
              </a:rPr>
              <a:t>Provide an overview of database security concepts and techniques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3366ff"/>
              </a:buClr>
              <a:buSzPct val="65000"/>
              <a:buFont typeface="Wingdings" charset="2"/>
              <a:buChar char=""/>
            </a:pPr>
            <a:r>
              <a:rPr b="0" lang="en-SG" sz="3200" spc="-1" strike="noStrike">
                <a:solidFill>
                  <a:srgbClr val="000000"/>
                </a:solidFill>
                <a:latin typeface="Calibri"/>
                <a:ea typeface="宋体"/>
              </a:rPr>
              <a:t>Discuss new directions of database security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3366ff"/>
              </a:buClr>
              <a:buSzPct val="65000"/>
              <a:buFont typeface="Wingdings" charset="2"/>
              <a:buChar char=""/>
            </a:pPr>
            <a:r>
              <a:rPr b="0" lang="en-SG" sz="3200" spc="-1" strike="noStrike">
                <a:solidFill>
                  <a:srgbClr val="000000"/>
                </a:solidFill>
                <a:latin typeface="Calibri"/>
                <a:ea typeface="宋体"/>
              </a:rPr>
              <a:t>Mostly introductory stuff, with a focus in the database context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277920"/>
            <a:ext cx="8229240" cy="11394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000000"/>
                </a:solidFill>
                <a:latin typeface="Calibri"/>
                <a:ea typeface="宋体"/>
              </a:rPr>
              <a:t>Coming Next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457200" y="1600200"/>
            <a:ext cx="8229240" cy="45302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3366ff"/>
              </a:buClr>
              <a:buSzPct val="65000"/>
              <a:buFont typeface="Wingdings" charset="2"/>
              <a:buChar char=""/>
            </a:pPr>
            <a:r>
              <a:rPr b="0" lang="en-SG" sz="3200" spc="-1" strike="noStrike">
                <a:solidFill>
                  <a:srgbClr val="000000"/>
                </a:solidFill>
                <a:latin typeface="Calibri"/>
                <a:ea typeface="宋体"/>
              </a:rPr>
              <a:t>Overview of CS5322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3366ff"/>
              </a:buClr>
              <a:buSzPct val="6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宋体"/>
              </a:rPr>
              <a:t>A short </a:t>
            </a:r>
            <a:r>
              <a:rPr b="0" lang="en-SG" sz="3200" spc="-1" strike="noStrike">
                <a:solidFill>
                  <a:srgbClr val="000000"/>
                </a:solidFill>
                <a:latin typeface="Calibri"/>
                <a:ea typeface="宋体"/>
              </a:rPr>
              <a:t>break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3366ff"/>
              </a:buClr>
              <a:buSzPct val="65000"/>
              <a:buFont typeface="Wingdings" charset="2"/>
              <a:buChar char=""/>
            </a:pPr>
            <a:r>
              <a:rPr b="0" lang="en-SG" sz="3200" spc="-1" strike="noStrike">
                <a:solidFill>
                  <a:srgbClr val="000000"/>
                </a:solidFill>
                <a:latin typeface="Calibri"/>
                <a:ea typeface="宋体"/>
              </a:rPr>
              <a:t>Discretionary Access Control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57200" y="277920"/>
            <a:ext cx="8229240" cy="11394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000000"/>
                </a:solidFill>
                <a:latin typeface="Calibri"/>
                <a:ea typeface="宋体"/>
              </a:rPr>
              <a:t>Course Objective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57200" y="1600200"/>
            <a:ext cx="8229240" cy="45302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3366ff"/>
              </a:buClr>
              <a:buSzPct val="65000"/>
              <a:buFont typeface="Wingdings" charset="2"/>
              <a:buChar char=""/>
            </a:pPr>
            <a:r>
              <a:rPr b="0" lang="en-SG" sz="3200" spc="-1" strike="noStrike">
                <a:solidFill>
                  <a:srgbClr val="000000"/>
                </a:solidFill>
                <a:latin typeface="Calibri"/>
                <a:ea typeface="宋体"/>
              </a:rPr>
              <a:t>Provide an overview of database security concepts and techniques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3366ff"/>
              </a:buClr>
              <a:buSzPct val="65000"/>
              <a:buFont typeface="Wingdings" charset="2"/>
              <a:buChar char=""/>
            </a:pPr>
            <a:r>
              <a:rPr b="0" lang="en-SG" sz="3200" spc="-1" strike="noStrike">
                <a:solidFill>
                  <a:srgbClr val="000000"/>
                </a:solidFill>
                <a:latin typeface="Calibri"/>
                <a:ea typeface="宋体"/>
              </a:rPr>
              <a:t>Discuss new directions of database security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3366ff"/>
              </a:buClr>
              <a:buSzPct val="65000"/>
              <a:buFont typeface="Wingdings" charset="2"/>
              <a:buChar char=""/>
            </a:pPr>
            <a:r>
              <a:rPr b="0" lang="en-SG" sz="32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>
                <p:childTnLst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277920"/>
            <a:ext cx="8229240" cy="11394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000000"/>
                </a:solidFill>
                <a:latin typeface="Calibri"/>
                <a:ea typeface="宋体"/>
              </a:rPr>
              <a:t>Background required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457200" y="1417680"/>
            <a:ext cx="5467680" cy="4712760"/>
          </a:xfrm>
          <a:prstGeom prst="rect">
            <a:avLst/>
          </a:prstGeom>
          <a:noFill/>
          <a:ln w="9360">
            <a:noFill/>
          </a:ln>
        </p:spPr>
        <p:txBody>
          <a:bodyPr>
            <a:normAutofit fontScale="37000"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3366ff"/>
              </a:buClr>
              <a:buSzPct val="65000"/>
              <a:buFont typeface="Wingdings" charset="2"/>
              <a:buChar char=""/>
            </a:pPr>
            <a:r>
              <a:rPr b="0" lang="en-SG" sz="3200" spc="-1" strike="noStrike">
                <a:solidFill>
                  <a:srgbClr val="000000"/>
                </a:solidFill>
                <a:latin typeface="Calibri"/>
                <a:ea typeface="宋体"/>
              </a:rPr>
              <a:t>Databases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669960" indent="-325080">
              <a:lnSpc>
                <a:spcPct val="100000"/>
              </a:lnSpc>
              <a:spcBef>
                <a:spcPts val="561"/>
              </a:spcBef>
              <a:buClr>
                <a:srgbClr val="3366ff"/>
              </a:buClr>
              <a:buSzPct val="60000"/>
              <a:buFont typeface="Wingdings" charset="2"/>
              <a:buChar char=""/>
            </a:pPr>
            <a:r>
              <a:rPr b="0" lang="en-SG" sz="2800" spc="-1" strike="noStrike">
                <a:solidFill>
                  <a:srgbClr val="000000"/>
                </a:solidFill>
                <a:latin typeface="Calibri"/>
                <a:ea typeface="宋体"/>
              </a:rPr>
              <a:t>Relational model, SQL, etc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022400" indent="-350640">
              <a:lnSpc>
                <a:spcPct val="100000"/>
              </a:lnSpc>
              <a:spcBef>
                <a:spcPts val="479"/>
              </a:spcBef>
              <a:buClr>
                <a:srgbClr val="3366ff"/>
              </a:buClr>
              <a:buSzPct val="65000"/>
              <a:buFont typeface="Wingdings" charset="2"/>
              <a:buChar char=""/>
            </a:pPr>
            <a:r>
              <a:rPr b="0" lang="en-SG" sz="2400" spc="-1" strike="noStrike">
                <a:solidFill>
                  <a:srgbClr val="000000"/>
                </a:solidFill>
                <a:latin typeface="Calibri"/>
                <a:ea typeface="宋体"/>
              </a:rPr>
              <a:t>SELECT XXX FROM YYY WHERE ZZZ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69960" indent="-325080">
              <a:lnSpc>
                <a:spcPct val="100000"/>
              </a:lnSpc>
              <a:spcBef>
                <a:spcPts val="561"/>
              </a:spcBef>
              <a:buClr>
                <a:srgbClr val="3366ff"/>
              </a:buClr>
              <a:buSzPct val="60000"/>
              <a:buFont typeface="Wingdings" charset="2"/>
              <a:buChar char=""/>
            </a:pPr>
            <a:r>
              <a:rPr b="0" lang="en-SG" sz="2800" spc="-1" strike="noStrike">
                <a:solidFill>
                  <a:srgbClr val="000000"/>
                </a:solidFill>
                <a:latin typeface="Calibri"/>
                <a:ea typeface="宋体"/>
              </a:rPr>
              <a:t>Index structures (e.g., B-trees), </a:t>
            </a:r>
            <a:br/>
            <a:r>
              <a:rPr b="0" lang="en-SG" sz="2800" spc="-1" strike="noStrike">
                <a:solidFill>
                  <a:srgbClr val="000000"/>
                </a:solidFill>
                <a:latin typeface="Calibri"/>
                <a:ea typeface="宋体"/>
              </a:rPr>
              <a:t>query processing algorithms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3366ff"/>
              </a:buClr>
              <a:buSzPct val="65000"/>
              <a:buFont typeface="Wingdings" charset="2"/>
              <a:buChar char=""/>
            </a:pPr>
            <a:r>
              <a:rPr b="0" lang="en-SG" sz="3200" spc="-1" strike="noStrike">
                <a:solidFill>
                  <a:srgbClr val="000000"/>
                </a:solidFill>
                <a:latin typeface="Calibri"/>
                <a:ea typeface="宋体"/>
              </a:rPr>
              <a:t>Basic cryptography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669960" indent="-325080">
              <a:lnSpc>
                <a:spcPct val="100000"/>
              </a:lnSpc>
              <a:spcBef>
                <a:spcPts val="561"/>
              </a:spcBef>
              <a:buClr>
                <a:srgbClr val="3366ff"/>
              </a:buClr>
              <a:buSzPct val="60000"/>
              <a:buFont typeface="Wingdings" charset="2"/>
              <a:buChar char=""/>
            </a:pPr>
            <a:r>
              <a:rPr b="0" lang="en-SG" sz="2800" spc="-1" strike="noStrike">
                <a:solidFill>
                  <a:srgbClr val="000000"/>
                </a:solidFill>
                <a:latin typeface="Calibri"/>
                <a:ea typeface="宋体"/>
              </a:rPr>
              <a:t>Public-key cryptography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69960" indent="-325080">
              <a:lnSpc>
                <a:spcPct val="100000"/>
              </a:lnSpc>
              <a:spcBef>
                <a:spcPts val="561"/>
              </a:spcBef>
              <a:buClr>
                <a:srgbClr val="3366ff"/>
              </a:buClr>
              <a:buSzPct val="60000"/>
              <a:buFont typeface="Wingdings" charset="2"/>
              <a:buChar char=""/>
            </a:pPr>
            <a:r>
              <a:rPr b="0" lang="en-SG" sz="2800" spc="-1" strike="noStrike">
                <a:solidFill>
                  <a:srgbClr val="000000"/>
                </a:solidFill>
                <a:latin typeface="Calibri"/>
                <a:ea typeface="宋体"/>
              </a:rPr>
              <a:t>Cryptographic hash function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69960" indent="-325080">
              <a:lnSpc>
                <a:spcPct val="100000"/>
              </a:lnSpc>
              <a:spcBef>
                <a:spcPts val="561"/>
              </a:spcBef>
              <a:buClr>
                <a:srgbClr val="3366ff"/>
              </a:buClr>
              <a:buSzPct val="60000"/>
              <a:buFont typeface="Wingdings" charset="2"/>
              <a:buChar char=""/>
            </a:pPr>
            <a:r>
              <a:rPr b="0" lang="en-SG" sz="2800" spc="-1" strike="noStrike">
                <a:solidFill>
                  <a:srgbClr val="000000"/>
                </a:solidFill>
                <a:latin typeface="Calibri"/>
                <a:ea typeface="宋体"/>
              </a:rPr>
              <a:t>…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3366ff"/>
              </a:buClr>
              <a:buSzPct val="65000"/>
              <a:buFont typeface="Wingdings" charset="2"/>
              <a:buChar char=""/>
            </a:pPr>
            <a:r>
              <a:rPr b="0" lang="en-SG" sz="3200" spc="-1" strike="noStrike">
                <a:solidFill>
                  <a:srgbClr val="000000"/>
                </a:solidFill>
                <a:latin typeface="Calibri"/>
                <a:ea typeface="宋体"/>
              </a:rPr>
              <a:t>Basic probabilistic analysis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669960" indent="-325080">
              <a:lnSpc>
                <a:spcPct val="100000"/>
              </a:lnSpc>
              <a:spcBef>
                <a:spcPts val="561"/>
              </a:spcBef>
              <a:buClr>
                <a:srgbClr val="3366ff"/>
              </a:buClr>
              <a:buSzPct val="60000"/>
              <a:buFont typeface="Wingdings" charset="2"/>
              <a:buChar char=""/>
            </a:pPr>
            <a:r>
              <a:rPr b="0" lang="en-SG" sz="2800" spc="-1" strike="noStrike">
                <a:solidFill>
                  <a:srgbClr val="000000"/>
                </a:solidFill>
                <a:latin typeface="Calibri"/>
                <a:ea typeface="宋体"/>
              </a:rPr>
              <a:t>Pr[A | B] = Pr[A &amp; B] / Pr[B]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69960" indent="-325080">
              <a:lnSpc>
                <a:spcPct val="100000"/>
              </a:lnSpc>
              <a:spcBef>
                <a:spcPts val="561"/>
              </a:spcBef>
              <a:buClr>
                <a:srgbClr val="3366ff"/>
              </a:buClr>
              <a:buSzPct val="60000"/>
              <a:buFont typeface="Wingdings" charset="2"/>
              <a:buChar char=""/>
            </a:pPr>
            <a:r>
              <a:rPr b="0" lang="en-SG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5848200" y="1600200"/>
            <a:ext cx="2282760" cy="64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l-GR" sz="3200" spc="-1" strike="noStrike">
                <a:solidFill>
                  <a:srgbClr val="0000ff"/>
                </a:solidFill>
                <a:latin typeface="Calibri"/>
                <a:ea typeface="宋体"/>
              </a:rPr>
              <a:t>π</a:t>
            </a:r>
            <a:r>
              <a:rPr b="0" lang="en-US" sz="3200" spc="-1" strike="noStrike" baseline="-25000">
                <a:solidFill>
                  <a:srgbClr val="000000"/>
                </a:solidFill>
                <a:latin typeface="Calibri"/>
                <a:ea typeface="宋体"/>
              </a:rPr>
              <a:t>Company, Shop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5" name="CustomShape 4"/>
          <p:cNvSpPr/>
          <p:nvPr/>
        </p:nvSpPr>
        <p:spPr>
          <a:xfrm>
            <a:off x="6785640" y="2464200"/>
            <a:ext cx="4586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l-GR" sz="3200" spc="-1" strike="noStrike">
                <a:solidFill>
                  <a:srgbClr val="000000"/>
                </a:solidFill>
                <a:latin typeface="Calibri"/>
                <a:ea typeface="宋体"/>
              </a:rPr>
              <a:t>Χ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6" name="CustomShape 5"/>
          <p:cNvSpPr/>
          <p:nvPr/>
        </p:nvSpPr>
        <p:spPr>
          <a:xfrm>
            <a:off x="5093640" y="3309120"/>
            <a:ext cx="1962720" cy="5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l-GR" sz="2800" spc="-1" strike="noStrike">
                <a:solidFill>
                  <a:srgbClr val="0000ff"/>
                </a:solidFill>
                <a:latin typeface="Calibri"/>
                <a:ea typeface="宋体"/>
              </a:rPr>
              <a:t>σ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  <a:ea typeface="宋体"/>
              </a:rPr>
              <a:t>Product = ‘Toy’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7" name="CustomShape 6"/>
          <p:cNvSpPr/>
          <p:nvPr/>
        </p:nvSpPr>
        <p:spPr>
          <a:xfrm>
            <a:off x="5409720" y="4110120"/>
            <a:ext cx="16077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宋体"/>
              </a:rPr>
              <a:t>Produce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8" name="CustomShape 7"/>
          <p:cNvSpPr/>
          <p:nvPr/>
        </p:nvSpPr>
        <p:spPr>
          <a:xfrm>
            <a:off x="7721640" y="4110120"/>
            <a:ext cx="8211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宋体"/>
              </a:rPr>
              <a:t>Sell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9" name="Line 8"/>
          <p:cNvSpPr/>
          <p:nvPr/>
        </p:nvSpPr>
        <p:spPr>
          <a:xfrm>
            <a:off x="7031880" y="2189160"/>
            <a:ext cx="0" cy="35568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Line 9"/>
          <p:cNvSpPr/>
          <p:nvPr/>
        </p:nvSpPr>
        <p:spPr>
          <a:xfrm>
            <a:off x="6284880" y="3885120"/>
            <a:ext cx="0" cy="35568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Line 10"/>
          <p:cNvSpPr/>
          <p:nvPr/>
        </p:nvSpPr>
        <p:spPr>
          <a:xfrm flipH="1">
            <a:off x="6276600" y="2756520"/>
            <a:ext cx="539280" cy="70488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Line 11"/>
          <p:cNvSpPr/>
          <p:nvPr/>
        </p:nvSpPr>
        <p:spPr>
          <a:xfrm>
            <a:off x="7213680" y="2756520"/>
            <a:ext cx="789120" cy="70488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12"/>
          <p:cNvSpPr/>
          <p:nvPr/>
        </p:nvSpPr>
        <p:spPr>
          <a:xfrm>
            <a:off x="7038000" y="3309120"/>
            <a:ext cx="1962720" cy="5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l-GR" sz="2800" spc="-1" strike="noStrike">
                <a:solidFill>
                  <a:srgbClr val="0000ff"/>
                </a:solidFill>
                <a:latin typeface="Calibri"/>
                <a:ea typeface="宋体"/>
              </a:rPr>
              <a:t>σ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  <a:ea typeface="宋体"/>
              </a:rPr>
              <a:t>Product = ‘Toy’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4" name="Line 13"/>
          <p:cNvSpPr/>
          <p:nvPr/>
        </p:nvSpPr>
        <p:spPr>
          <a:xfrm>
            <a:off x="8290800" y="3893760"/>
            <a:ext cx="0" cy="35568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>
                <p:childTnLst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57200" y="277920"/>
            <a:ext cx="8229240" cy="11394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000000"/>
                </a:solidFill>
                <a:latin typeface="Calibri"/>
                <a:ea typeface="宋体"/>
              </a:rPr>
              <a:t>References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457200" y="1196640"/>
            <a:ext cx="8229240" cy="4933800"/>
          </a:xfrm>
          <a:prstGeom prst="rect">
            <a:avLst/>
          </a:prstGeom>
          <a:noFill/>
          <a:ln w="9360">
            <a:noFill/>
          </a:ln>
        </p:spPr>
        <p:txBody>
          <a:bodyPr>
            <a:normAutofit fontScale="37000"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3366ff"/>
              </a:buClr>
              <a:buSzPct val="65000"/>
              <a:buFont typeface="Wingdings" charset="2"/>
              <a:buChar char=""/>
            </a:pPr>
            <a:r>
              <a:rPr b="0" lang="en-SG" sz="3200" spc="-1" strike="noStrike">
                <a:solidFill>
                  <a:srgbClr val="000000"/>
                </a:solidFill>
                <a:latin typeface="Calibri"/>
                <a:ea typeface="宋体"/>
              </a:rPr>
              <a:t>Databases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669960" indent="-325080">
              <a:lnSpc>
                <a:spcPct val="100000"/>
              </a:lnSpc>
              <a:spcBef>
                <a:spcPts val="561"/>
              </a:spcBef>
              <a:buClr>
                <a:srgbClr val="3366ff"/>
              </a:buClr>
              <a:buSzPct val="60000"/>
              <a:buFont typeface="Wingdings" charset="2"/>
              <a:buChar char=""/>
            </a:pPr>
            <a:r>
              <a:rPr b="0" lang="en-SG" sz="2800" spc="-1" strike="noStrike">
                <a:solidFill>
                  <a:srgbClr val="000000"/>
                </a:solidFill>
                <a:latin typeface="Calibri"/>
                <a:ea typeface="宋体"/>
              </a:rPr>
              <a:t>Raghu Ramakrishnan and Johannes Gehrke: Database Management Systems.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69960" indent="-325080">
              <a:lnSpc>
                <a:spcPct val="100000"/>
              </a:lnSpc>
              <a:spcBef>
                <a:spcPts val="561"/>
              </a:spcBef>
              <a:buClr>
                <a:srgbClr val="3366ff"/>
              </a:buClr>
              <a:buSzPct val="60000"/>
              <a:buFont typeface="Wingdings" charset="2"/>
              <a:buChar char=""/>
            </a:pPr>
            <a:r>
              <a:rPr b="0" lang="en-SG" sz="2800" spc="-1" strike="noStrike">
                <a:solidFill>
                  <a:srgbClr val="000000"/>
                </a:solidFill>
                <a:latin typeface="Calibri"/>
                <a:ea typeface="宋体"/>
              </a:rPr>
              <a:t>Hector Garcia-Molina, Jeffrey D. Ullman, and Jennifer Widom: Database Systems -- The Complete Book.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69960" indent="-325080">
              <a:lnSpc>
                <a:spcPct val="100000"/>
              </a:lnSpc>
              <a:spcBef>
                <a:spcPts val="561"/>
              </a:spcBef>
              <a:buClr>
                <a:srgbClr val="3366ff"/>
              </a:buClr>
              <a:buSzPct val="60000"/>
              <a:buFont typeface="Wingdings" charset="2"/>
              <a:buChar char=""/>
            </a:pPr>
            <a:r>
              <a:rPr b="0" lang="en-SG" sz="2800" spc="-1" strike="noStrike">
                <a:solidFill>
                  <a:srgbClr val="000000"/>
                </a:solidFill>
                <a:latin typeface="Calibri"/>
                <a:ea typeface="宋体"/>
              </a:rPr>
              <a:t>A. Silberschatz, H. Korth, and</a:t>
            </a:r>
            <a:r>
              <a:rPr b="0" lang="en-SG" sz="2800" spc="-1" strike="noStrike">
                <a:solidFill>
                  <a:srgbClr val="000000"/>
                </a:solidFill>
                <a:latin typeface="Calibri"/>
                <a:ea typeface="宋体"/>
              </a:rPr>
              <a:t> S. Sudarshan: Database System Concepts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3366ff"/>
              </a:buClr>
              <a:buSzPct val="65000"/>
              <a:buFont typeface="Wingdings" charset="2"/>
              <a:buChar char=""/>
            </a:pPr>
            <a:r>
              <a:rPr b="0" lang="en-SG" sz="3200" spc="-1" strike="noStrike">
                <a:solidFill>
                  <a:srgbClr val="000000"/>
                </a:solidFill>
                <a:latin typeface="Calibri"/>
                <a:ea typeface="宋体"/>
              </a:rPr>
              <a:t>Security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669960" indent="-325080">
              <a:lnSpc>
                <a:spcPct val="100000"/>
              </a:lnSpc>
              <a:spcBef>
                <a:spcPts val="561"/>
              </a:spcBef>
              <a:buClr>
                <a:srgbClr val="3366ff"/>
              </a:buClr>
              <a:buSzPct val="60000"/>
              <a:buFont typeface="Wingdings" charset="2"/>
              <a:buChar char=""/>
            </a:pPr>
            <a:r>
              <a:rPr b="0" lang="en-SG" sz="2800" spc="-1" strike="noStrike">
                <a:solidFill>
                  <a:srgbClr val="000000"/>
                </a:solidFill>
                <a:latin typeface="Calibri"/>
                <a:ea typeface="宋体"/>
              </a:rPr>
              <a:t>Charles P. Pfleeger, Shari L. Pfleeger, and Jonathan Margulies: Security in Computing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69960" indent="-325080">
              <a:lnSpc>
                <a:spcPct val="100000"/>
              </a:lnSpc>
              <a:spcBef>
                <a:spcPts val="561"/>
              </a:spcBef>
              <a:buClr>
                <a:srgbClr val="3366ff"/>
              </a:buClr>
              <a:buSzPct val="60000"/>
              <a:buFont typeface="Wingdings" charset="2"/>
              <a:buChar char=""/>
            </a:pPr>
            <a:r>
              <a:rPr b="0" lang="en-SG" sz="2800" spc="-1" strike="noStrike">
                <a:solidFill>
                  <a:srgbClr val="000000"/>
                </a:solidFill>
                <a:latin typeface="Calibri"/>
                <a:ea typeface="宋体"/>
              </a:rPr>
              <a:t>William Stallings:  Cryptography and Network Security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69960" indent="-325080">
              <a:lnSpc>
                <a:spcPct val="100000"/>
              </a:lnSpc>
              <a:spcBef>
                <a:spcPts val="561"/>
              </a:spcBef>
              <a:buClr>
                <a:srgbClr val="3366ff"/>
              </a:buClr>
              <a:buSzPct val="60000"/>
              <a:buFont typeface="Wingdings" charset="2"/>
              <a:buChar char=""/>
            </a:pPr>
            <a:r>
              <a:rPr b="0" lang="en-SG" sz="2800" spc="-1" strike="noStrike">
                <a:solidFill>
                  <a:srgbClr val="000000"/>
                </a:solidFill>
                <a:latin typeface="Calibri"/>
                <a:ea typeface="宋体"/>
              </a:rPr>
              <a:t>David C. Knox,  William Maroulis, and Scott Gaetjen: Oracle Database 12c Security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3366ff"/>
              </a:buClr>
              <a:buSzPct val="65000"/>
              <a:buFont typeface="Wingdings" charset="2"/>
              <a:buChar char=""/>
            </a:pPr>
            <a:r>
              <a:rPr b="0" lang="en-SG" sz="3200" spc="-1" strike="noStrike">
                <a:solidFill>
                  <a:srgbClr val="000000"/>
                </a:solidFill>
                <a:latin typeface="Calibri"/>
                <a:ea typeface="宋体"/>
              </a:rPr>
              <a:t>Additional research papers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3" dur="indefinite" restart="never" nodeType="tmRoot">
          <p:childTnLst>
            <p:seq>
              <p:cTn id="74" dur="indefinite" nodeType="mainSeq">
                <p:childTnLst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457200" y="277920"/>
            <a:ext cx="8229240" cy="11394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000000"/>
                </a:solidFill>
                <a:latin typeface="Calibri"/>
                <a:ea typeface="宋体"/>
              </a:rPr>
              <a:t>Assessment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457200" y="1600200"/>
            <a:ext cx="8229240" cy="45302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3366ff"/>
              </a:buClr>
              <a:buSzPct val="65000"/>
              <a:buFont typeface="Wingdings" charset="2"/>
              <a:buChar char=""/>
            </a:pPr>
            <a:r>
              <a:rPr b="0" lang="en-SG" sz="3200" spc="-1" strike="noStrike">
                <a:solidFill>
                  <a:srgbClr val="000000"/>
                </a:solidFill>
                <a:latin typeface="Calibri"/>
                <a:ea typeface="宋体"/>
              </a:rPr>
              <a:t>Final exam (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宋体"/>
              </a:rPr>
              <a:t>5</a:t>
            </a:r>
            <a:r>
              <a:rPr b="0" lang="en-SG" sz="3200" spc="-1" strike="noStrike">
                <a:solidFill>
                  <a:srgbClr val="000000"/>
                </a:solidFill>
                <a:latin typeface="Calibri"/>
                <a:ea typeface="宋体"/>
              </a:rPr>
              <a:t>0 marks)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3366ff"/>
              </a:buClr>
              <a:buSzPct val="65000"/>
              <a:buFont typeface="Wingdings" charset="2"/>
              <a:buChar char=""/>
            </a:pPr>
            <a:r>
              <a:rPr b="0" lang="en-SG" sz="3200" spc="-1" strike="noStrike">
                <a:solidFill>
                  <a:srgbClr val="000000"/>
                </a:solidFill>
                <a:latin typeface="Calibri"/>
                <a:ea typeface="宋体"/>
              </a:rPr>
              <a:t>Project (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宋体"/>
              </a:rPr>
              <a:t>5</a:t>
            </a:r>
            <a:r>
              <a:rPr b="0" lang="en-SG" sz="3200" spc="-1" strike="noStrike">
                <a:solidFill>
                  <a:srgbClr val="000000"/>
                </a:solidFill>
                <a:latin typeface="Calibri"/>
                <a:ea typeface="宋体"/>
              </a:rPr>
              <a:t>0 marks)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669960" indent="-325080">
              <a:lnSpc>
                <a:spcPct val="100000"/>
              </a:lnSpc>
              <a:spcBef>
                <a:spcPts val="561"/>
              </a:spcBef>
              <a:buClr>
                <a:srgbClr val="3366ff"/>
              </a:buClr>
              <a:buSzPct val="60000"/>
              <a:buFont typeface="Wingdings" charset="2"/>
              <a:buChar char=""/>
            </a:pPr>
            <a:r>
              <a:rPr b="0" lang="en-SG" sz="2800" spc="-1" strike="noStrike">
                <a:solidFill>
                  <a:srgbClr val="000000"/>
                </a:solidFill>
                <a:latin typeface="Calibri"/>
                <a:ea typeface="宋体"/>
              </a:rPr>
              <a:t>Team-based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宋体"/>
              </a:rPr>
              <a:t>(up to 5 students per team)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69960" indent="-325080">
              <a:lnSpc>
                <a:spcPct val="100000"/>
              </a:lnSpc>
              <a:spcBef>
                <a:spcPts val="561"/>
              </a:spcBef>
              <a:buClr>
                <a:srgbClr val="3366ff"/>
              </a:buClr>
              <a:buSzPct val="60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宋体"/>
              </a:rPr>
              <a:t>2 sub-projects + 1 research paper presentation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022400" indent="-350640">
              <a:lnSpc>
                <a:spcPct val="100000"/>
              </a:lnSpc>
              <a:spcBef>
                <a:spcPts val="479"/>
              </a:spcBef>
              <a:buClr>
                <a:srgbClr val="3366ff"/>
              </a:buClr>
              <a:buSzPct val="65000"/>
              <a:buFont typeface="Wingdings" charset="2"/>
              <a:buChar char=""/>
            </a:pPr>
            <a:r>
              <a:rPr b="0" lang="en-SG" sz="2400" spc="-1" strike="noStrike">
                <a:solidFill>
                  <a:srgbClr val="000000"/>
                </a:solidFill>
                <a:latin typeface="Calibri"/>
                <a:ea typeface="宋体"/>
              </a:rPr>
              <a:t>Research paper presentations will be in the Weeks 10-12 lectures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69960" indent="-325080">
              <a:lnSpc>
                <a:spcPct val="100000"/>
              </a:lnSpc>
              <a:spcBef>
                <a:spcPts val="561"/>
              </a:spcBef>
              <a:buClr>
                <a:srgbClr val="3366ff"/>
              </a:buClr>
              <a:buSzPct val="60000"/>
              <a:buFont typeface="Wingdings" charset="2"/>
              <a:buChar char=""/>
            </a:pPr>
            <a:r>
              <a:rPr b="0" lang="en-SG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5" dur="indefinite" restart="never" nodeType="tmRoot">
          <p:childTnLst>
            <p:seq>
              <p:cTn id="96" dur="indefinite" nodeType="mainSeq">
                <p:childTnLst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57200" y="277920"/>
            <a:ext cx="8229240" cy="11394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000000"/>
                </a:solidFill>
                <a:latin typeface="Calibri"/>
                <a:ea typeface="宋体"/>
              </a:rPr>
              <a:t>Note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457200" y="1268640"/>
            <a:ext cx="8229240" cy="4861800"/>
          </a:xfrm>
          <a:prstGeom prst="rect">
            <a:avLst/>
          </a:prstGeom>
          <a:noFill/>
          <a:ln w="9360">
            <a:noFill/>
          </a:ln>
        </p:spPr>
        <p:txBody>
          <a:bodyPr>
            <a:normAutofit fontScale="61000"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3366ff"/>
              </a:buClr>
              <a:buSzPct val="65000"/>
              <a:buFont typeface="Wingdings" charset="2"/>
              <a:buChar char=""/>
            </a:pPr>
            <a:r>
              <a:rPr b="0" lang="en-SG" sz="3200" spc="-1" strike="noStrike">
                <a:solidFill>
                  <a:srgbClr val="000000"/>
                </a:solidFill>
                <a:latin typeface="Calibri"/>
                <a:ea typeface="宋体"/>
              </a:rPr>
              <a:t>You are to form project teams by Week 4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669960" indent="-325080">
              <a:lnSpc>
                <a:spcPct val="100000"/>
              </a:lnSpc>
              <a:spcBef>
                <a:spcPts val="561"/>
              </a:spcBef>
              <a:buClr>
                <a:srgbClr val="3366ff"/>
              </a:buClr>
              <a:buSzPct val="60000"/>
              <a:buFont typeface="Wingdings" charset="2"/>
              <a:buChar char=""/>
            </a:pPr>
            <a:r>
              <a:rPr b="0" lang="en-SG" sz="2800" spc="-1" strike="noStrike">
                <a:solidFill>
                  <a:srgbClr val="000000"/>
                </a:solidFill>
                <a:latin typeface="Calibri"/>
                <a:ea typeface="宋体"/>
              </a:rPr>
              <a:t>We will send out email announcements for this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3366ff"/>
              </a:buClr>
              <a:buSzPct val="65000"/>
              <a:buFont typeface="Wingdings" charset="2"/>
              <a:buChar char=""/>
            </a:pPr>
            <a:r>
              <a:rPr b="0" lang="en-SG" sz="3200" spc="-1" strike="noStrike">
                <a:solidFill>
                  <a:srgbClr val="000000"/>
                </a:solidFill>
                <a:latin typeface="Calibri"/>
                <a:ea typeface="宋体"/>
              </a:rPr>
              <a:t>In general, please pay close attention to email announcements from this course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669960" indent="-325080">
              <a:lnSpc>
                <a:spcPct val="100000"/>
              </a:lnSpc>
              <a:spcBef>
                <a:spcPts val="561"/>
              </a:spcBef>
              <a:buClr>
                <a:srgbClr val="3366ff"/>
              </a:buClr>
              <a:buSzPct val="60000"/>
              <a:buFont typeface="Wingdings" charset="2"/>
              <a:buChar char=""/>
            </a:pPr>
            <a:r>
              <a:rPr b="0" lang="en-SG" sz="2800" spc="-1" strike="noStrike">
                <a:solidFill>
                  <a:srgbClr val="000000"/>
                </a:solidFill>
                <a:latin typeface="Calibri"/>
                <a:ea typeface="宋体"/>
              </a:rPr>
              <a:t>Otherwise, it could cause significant delays that are difficult to make up for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3366ff"/>
              </a:buClr>
              <a:buSzPct val="65000"/>
              <a:buFont typeface="Wingdings" charset="2"/>
              <a:buChar char=""/>
            </a:pPr>
            <a:r>
              <a:rPr b="0" lang="en-SG" sz="3200" spc="-1" strike="noStrike">
                <a:solidFill>
                  <a:srgbClr val="000000"/>
                </a:solidFill>
                <a:latin typeface="Calibri"/>
                <a:ea typeface="宋体"/>
              </a:rPr>
              <a:t>Anecdote: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669960" indent="-325080">
              <a:lnSpc>
                <a:spcPct val="100000"/>
              </a:lnSpc>
              <a:spcBef>
                <a:spcPts val="561"/>
              </a:spcBef>
              <a:buClr>
                <a:srgbClr val="3366ff"/>
              </a:buClr>
              <a:buSzPct val="60000"/>
              <a:buFont typeface="Wingdings" charset="2"/>
              <a:buChar char=""/>
            </a:pPr>
            <a:r>
              <a:rPr b="0" lang="en-SG" sz="2800" spc="-1" strike="noStrike">
                <a:solidFill>
                  <a:srgbClr val="000000"/>
                </a:solidFill>
                <a:latin typeface="Calibri"/>
                <a:ea typeface="宋体"/>
              </a:rPr>
              <a:t>In the previous years, there were always students who chose to ignore all emails until near the recess week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69960" indent="-325080">
              <a:lnSpc>
                <a:spcPct val="100000"/>
              </a:lnSpc>
              <a:spcBef>
                <a:spcPts val="561"/>
              </a:spcBef>
              <a:buClr>
                <a:srgbClr val="3366ff"/>
              </a:buClr>
              <a:buSzPct val="60000"/>
              <a:buFont typeface="Wingdings" charset="2"/>
              <a:buChar char=""/>
            </a:pPr>
            <a:r>
              <a:rPr b="0" lang="en-SG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1" dur="indefinite" restart="never" nodeType="tmRoot">
          <p:childTnLst>
            <p:seq>
              <p:cTn id="122" dur="indefinite" nodeType="mainSeq">
                <p:childTnLst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57200" y="277920"/>
            <a:ext cx="8229240" cy="1139400"/>
          </a:xfrm>
          <a:prstGeom prst="rect">
            <a:avLst/>
          </a:prstGeom>
          <a:noFill/>
          <a:ln w="9360">
            <a:noFill/>
          </a:ln>
        </p:spPr>
        <p:txBody>
          <a:bodyPr>
            <a:normAutofit fontScale="70000"/>
          </a:bodyPr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000000"/>
                </a:solidFill>
                <a:latin typeface="Calibri"/>
                <a:ea typeface="宋体"/>
              </a:rPr>
              <a:t>Why 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宋体"/>
              </a:rPr>
              <a:t>Do We </a:t>
            </a:r>
            <a:r>
              <a:rPr b="1" lang="en-SG" sz="4400" spc="-1" strike="noStrike">
                <a:solidFill>
                  <a:srgbClr val="000000"/>
                </a:solidFill>
                <a:latin typeface="Calibri"/>
                <a:ea typeface="宋体"/>
              </a:rPr>
              <a:t>Care About Database Security?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457200" y="1917000"/>
            <a:ext cx="8229240" cy="4213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3366ff"/>
              </a:buClr>
              <a:buSzPct val="65000"/>
              <a:buFont typeface="Wingdings" charset="2"/>
              <a:buChar char=""/>
            </a:pPr>
            <a:r>
              <a:rPr b="0" lang="en-SG" sz="3200" spc="-1" strike="noStrike">
                <a:solidFill>
                  <a:srgbClr val="000000"/>
                </a:solidFill>
                <a:latin typeface="Calibri"/>
                <a:ea typeface="宋体"/>
              </a:rPr>
              <a:t>Amount of acquired data is increasing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3366ff"/>
              </a:buClr>
              <a:buSzPct val="65000"/>
              <a:buFont typeface="Wingdings" charset="2"/>
              <a:buChar char=""/>
            </a:pPr>
            <a:r>
              <a:rPr b="0" lang="en-SG" sz="3200" spc="-1" strike="noStrike">
                <a:solidFill>
                  <a:srgbClr val="000000"/>
                </a:solidFill>
                <a:latin typeface="Calibri"/>
                <a:ea typeface="宋体"/>
              </a:rPr>
              <a:t>More sensitive data being exposed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3366ff"/>
              </a:buClr>
              <a:buSzPct val="65000"/>
              <a:buFont typeface="Wingdings" charset="2"/>
              <a:buChar char=""/>
            </a:pPr>
            <a:r>
              <a:rPr b="0" lang="en-SG" sz="3200" spc="-1" strike="noStrike">
                <a:solidFill>
                  <a:srgbClr val="000000"/>
                </a:solidFill>
                <a:latin typeface="Calibri"/>
                <a:ea typeface="宋体"/>
              </a:rPr>
              <a:t>Access to data has become much easier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3366ff"/>
              </a:buClr>
              <a:buSzPct val="65000"/>
              <a:buFont typeface="Wingdings" charset="2"/>
              <a:buChar char=""/>
            </a:pPr>
            <a:r>
              <a:rPr b="0" lang="en-SG" sz="32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45" dur="indefinite" restart="never" nodeType="tmRoot">
          <p:childTnLst>
            <p:seq>
              <p:cTn id="146" dur="indefinite" nodeType="mainSeq">
                <p:childTnLst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666699"/>
      </a:lt2>
      <a:accent1>
        <a:srgbClr val="3366ff"/>
      </a:accent1>
      <a:accent2>
        <a:srgbClr val="3366ff"/>
      </a:accent2>
      <a:accent3>
        <a:srgbClr val="ffffff"/>
      </a:accent3>
      <a:accent4>
        <a:srgbClr val="000000"/>
      </a:accent4>
      <a:accent5>
        <a:srgbClr val="adb8ff"/>
      </a:accent5>
      <a:accent6>
        <a:srgbClr val="2d5ce7"/>
      </a:accent6>
      <a:hlink>
        <a:srgbClr val="006666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666699"/>
      </a:lt2>
      <a:accent1>
        <a:srgbClr val="3366ff"/>
      </a:accent1>
      <a:accent2>
        <a:srgbClr val="3366ff"/>
      </a:accent2>
      <a:accent3>
        <a:srgbClr val="ffffff"/>
      </a:accent3>
      <a:accent4>
        <a:srgbClr val="000000"/>
      </a:accent4>
      <a:accent5>
        <a:srgbClr val="adb8ff"/>
      </a:accent5>
      <a:accent6>
        <a:srgbClr val="2d5ce7"/>
      </a:accent6>
      <a:hlink>
        <a:srgbClr val="006666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666699"/>
      </a:lt2>
      <a:accent1>
        <a:srgbClr val="3366ff"/>
      </a:accent1>
      <a:accent2>
        <a:srgbClr val="3366ff"/>
      </a:accent2>
      <a:accent3>
        <a:srgbClr val="ffffff"/>
      </a:accent3>
      <a:accent4>
        <a:srgbClr val="000000"/>
      </a:accent4>
      <a:accent5>
        <a:srgbClr val="adb8ff"/>
      </a:accent5>
      <a:accent6>
        <a:srgbClr val="2d5ce7"/>
      </a:accent6>
      <a:hlink>
        <a:srgbClr val="006666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200</TotalTime>
  <Application>LibreOffice/6.4.7.2$Linux_X86_64 LibreOffice_project/40$Build-2</Application>
  <Words>827</Words>
  <Paragraphs>190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2009-03-02T02:47:37Z</dcterms:created>
  <dc:creator>xiaokui</dc:creator>
  <dc:description/>
  <dc:language>en-US</dc:language>
  <cp:lastModifiedBy/>
  <cp:lastPrinted>2022-08-10T08:43:55Z</cp:lastPrinted>
  <dcterms:modified xsi:type="dcterms:W3CDTF">2023-08-16T18:54:24Z</dcterms:modified>
  <cp:revision>1114</cp:revision>
  <dc:subject/>
  <dc:title>Privacy Preserving Data Publishing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20</vt:i4>
  </property>
</Properties>
</file>