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ileron Bold" charset="1" panose="00000800000000000000"/>
      <p:regular r:id="rId22"/>
    </p:embeddedFont>
    <p:embeddedFont>
      <p:font typeface="Aileron" charset="1" panose="00000500000000000000"/>
      <p:regular r:id="rId23"/>
    </p:embeddedFont>
    <p:embeddedFont>
      <p:font typeface="Arimo Italics" charset="1" panose="020B0604020202090204"/>
      <p:regular r:id="rId24"/>
    </p:embeddedFont>
    <p:embeddedFont>
      <p:font typeface="Aileron Italics" charset="1" panose="00000500000000000000"/>
      <p:regular r:id="rId25"/>
    </p:embeddedFont>
    <p:embeddedFont>
      <p:font typeface="Open Sans Bold" charset="1" panose="020B0806030504020204"/>
      <p:regular r:id="rId26"/>
    </p:embeddedFont>
    <p:embeddedFont>
      <p:font typeface="Open Sans" charset="1" panose="020B06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https://docs.google.com/spreadsheets/d/1DUF2isFWsqVSYhbaACYtbgcLi_YjDqpE3GLQIVgkKQg/edit#gid=69851113"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https://sphweb.bumc.bu.edu/otlt/MPH-Modules/PH717-QuantCore/PH717-Module9-Correlation-Regression/PH717-Module9-Correlation-Regression4.html"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sp>
        <p:nvSpPr>
          <p:cNvPr name="Freeform 2" id="2"/>
          <p:cNvSpPr/>
          <p:nvPr/>
        </p:nvSpPr>
        <p:spPr>
          <a:xfrm flipH="true" flipV="false" rot="0">
            <a:off x="816398" y="271999"/>
            <a:ext cx="6820101" cy="9743002"/>
          </a:xfrm>
          <a:custGeom>
            <a:avLst/>
            <a:gdLst/>
            <a:ahLst/>
            <a:cxnLst/>
            <a:rect r="r" b="b" t="t" l="l"/>
            <a:pathLst>
              <a:path h="9743002" w="6820101">
                <a:moveTo>
                  <a:pt x="6820101" y="0"/>
                </a:moveTo>
                <a:lnTo>
                  <a:pt x="0" y="0"/>
                </a:lnTo>
                <a:lnTo>
                  <a:pt x="0" y="9743002"/>
                </a:lnTo>
                <a:lnTo>
                  <a:pt x="6820101" y="9743002"/>
                </a:lnTo>
                <a:lnTo>
                  <a:pt x="68201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377373" y="2117920"/>
            <a:ext cx="7767627" cy="4124233"/>
          </a:xfrm>
          <a:prstGeom prst="rect">
            <a:avLst/>
          </a:prstGeom>
        </p:spPr>
        <p:txBody>
          <a:bodyPr anchor="t" rtlCol="false" tIns="0" lIns="0" bIns="0" rIns="0">
            <a:spAutoFit/>
          </a:bodyPr>
          <a:lstStyle/>
          <a:p>
            <a:pPr algn="l" marL="0" indent="0" lvl="0">
              <a:lnSpc>
                <a:spcPts val="10800"/>
              </a:lnSpc>
            </a:pPr>
            <a:r>
              <a:rPr lang="en-US" b="true" sz="9000" spc="89">
                <a:solidFill>
                  <a:srgbClr val="000000"/>
                </a:solidFill>
                <a:latin typeface="Aileron Bold"/>
                <a:ea typeface="Aileron Bold"/>
                <a:cs typeface="Aileron Bold"/>
                <a:sym typeface="Aileron Bold"/>
              </a:rPr>
              <a:t>Predicting Customer Churn</a:t>
            </a:r>
          </a:p>
        </p:txBody>
      </p:sp>
      <p:sp>
        <p:nvSpPr>
          <p:cNvPr name="TextBox 4" id="4"/>
          <p:cNvSpPr txBox="true"/>
          <p:nvPr/>
        </p:nvSpPr>
        <p:spPr>
          <a:xfrm rot="0">
            <a:off x="9377373" y="6907751"/>
            <a:ext cx="7767627" cy="990547"/>
          </a:xfrm>
          <a:prstGeom prst="rect">
            <a:avLst/>
          </a:prstGeom>
        </p:spPr>
        <p:txBody>
          <a:bodyPr anchor="t" rtlCol="false" tIns="0" lIns="0" bIns="0" rIns="0">
            <a:spAutoFit/>
          </a:bodyPr>
          <a:lstStyle/>
          <a:p>
            <a:pPr algn="l" marL="0" indent="0" lvl="0">
              <a:lnSpc>
                <a:spcPts val="3900"/>
              </a:lnSpc>
            </a:pPr>
            <a:r>
              <a:rPr lang="en-US" sz="3000" spc="44">
                <a:solidFill>
                  <a:srgbClr val="000000"/>
                </a:solidFill>
                <a:latin typeface="Aileron"/>
                <a:ea typeface="Aileron"/>
                <a:cs typeface="Aileron"/>
                <a:sym typeface="Aileron"/>
              </a:rPr>
              <a:t>Noah Armsworthy</a:t>
            </a:r>
          </a:p>
          <a:p>
            <a:pPr algn="l" marL="0" indent="0" lvl="0">
              <a:lnSpc>
                <a:spcPts val="3900"/>
              </a:lnSpc>
            </a:pPr>
            <a:r>
              <a:rPr lang="en-US" sz="3000" spc="44">
                <a:solidFill>
                  <a:srgbClr val="000000"/>
                </a:solidFill>
                <a:latin typeface="Aileron"/>
                <a:ea typeface="Aileron"/>
                <a:cs typeface="Aileron"/>
                <a:sym typeface="Aileron"/>
              </a:rPr>
              <a:t>November 8th, 2024</a:t>
            </a:r>
          </a:p>
        </p:txBody>
      </p:sp>
      <p:sp>
        <p:nvSpPr>
          <p:cNvPr name="AutoShape 5" id="5"/>
          <p:cNvSpPr/>
          <p:nvPr/>
        </p:nvSpPr>
        <p:spPr>
          <a:xfrm>
            <a:off x="9256123" y="6557943"/>
            <a:ext cx="8384422" cy="0"/>
          </a:xfrm>
          <a:prstGeom prst="line">
            <a:avLst/>
          </a:prstGeom>
          <a:ln cap="flat" w="104775">
            <a:solidFill>
              <a:srgbClr val="000000"/>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sp>
        <p:nvSpPr>
          <p:cNvPr name="Freeform 2" id="2"/>
          <p:cNvSpPr/>
          <p:nvPr/>
        </p:nvSpPr>
        <p:spPr>
          <a:xfrm flipH="false" flipV="false" rot="0">
            <a:off x="2526428" y="2889021"/>
            <a:ext cx="12954663" cy="6534150"/>
          </a:xfrm>
          <a:custGeom>
            <a:avLst/>
            <a:gdLst/>
            <a:ahLst/>
            <a:cxnLst/>
            <a:rect r="r" b="b" t="t" l="l"/>
            <a:pathLst>
              <a:path h="6534150" w="12954663">
                <a:moveTo>
                  <a:pt x="0" y="0"/>
                </a:moveTo>
                <a:lnTo>
                  <a:pt x="12954662" y="0"/>
                </a:lnTo>
                <a:lnTo>
                  <a:pt x="12954662" y="6534150"/>
                </a:lnTo>
                <a:lnTo>
                  <a:pt x="0" y="6534150"/>
                </a:lnTo>
                <a:lnTo>
                  <a:pt x="0" y="0"/>
                </a:lnTo>
                <a:close/>
              </a:path>
            </a:pathLst>
          </a:custGeom>
          <a:blipFill>
            <a:blip r:embed="rId2"/>
            <a:stretch>
              <a:fillRect l="0" t="0" r="0" b="0"/>
            </a:stretch>
          </a:blipFill>
          <a:ln w="9525" cap="sq">
            <a:solidFill>
              <a:srgbClr val="191919"/>
            </a:solidFill>
            <a:prstDash val="solid"/>
            <a:miter/>
          </a:ln>
        </p:spPr>
      </p:sp>
      <p:sp>
        <p:nvSpPr>
          <p:cNvPr name="TextBox 3" id="3"/>
          <p:cNvSpPr txBox="true"/>
          <p:nvPr/>
        </p:nvSpPr>
        <p:spPr>
          <a:xfrm rot="0">
            <a:off x="2526428" y="2042662"/>
            <a:ext cx="12625545" cy="530240"/>
          </a:xfrm>
          <a:prstGeom prst="rect">
            <a:avLst/>
          </a:prstGeom>
        </p:spPr>
        <p:txBody>
          <a:bodyPr anchor="t" rtlCol="false" tIns="0" lIns="0" bIns="0" rIns="0">
            <a:spAutoFit/>
          </a:bodyPr>
          <a:lstStyle/>
          <a:p>
            <a:pPr algn="ctr" marL="0" indent="0" lvl="0">
              <a:lnSpc>
                <a:spcPts val="3999"/>
              </a:lnSpc>
            </a:pPr>
            <a:r>
              <a:rPr lang="en-US" b="true" sz="3999">
                <a:solidFill>
                  <a:srgbClr val="000000"/>
                </a:solidFill>
                <a:latin typeface="Aileron Bold"/>
                <a:ea typeface="Aileron Bold"/>
                <a:cs typeface="Aileron Bold"/>
                <a:sym typeface="Aileron Bold"/>
              </a:rPr>
              <a:t>Min-Max Scaling</a:t>
            </a:r>
          </a:p>
        </p:txBody>
      </p:sp>
      <p:sp>
        <p:nvSpPr>
          <p:cNvPr name="TextBox 4" id="4"/>
          <p:cNvSpPr txBox="true"/>
          <p:nvPr/>
        </p:nvSpPr>
        <p:spPr>
          <a:xfrm rot="0">
            <a:off x="4314128" y="431118"/>
            <a:ext cx="9050143" cy="1181126"/>
          </a:xfrm>
          <a:prstGeom prst="rect">
            <a:avLst/>
          </a:prstGeom>
        </p:spPr>
        <p:txBody>
          <a:bodyPr anchor="t" rtlCol="false" tIns="0" lIns="0" bIns="0" rIns="0">
            <a:spAutoFit/>
          </a:bodyPr>
          <a:lstStyle/>
          <a:p>
            <a:pPr algn="l" marL="0" indent="0" lvl="0">
              <a:lnSpc>
                <a:spcPts val="8925"/>
              </a:lnSpc>
            </a:pPr>
            <a:r>
              <a:rPr lang="en-US" b="true" sz="8500">
                <a:solidFill>
                  <a:srgbClr val="000000"/>
                </a:solidFill>
                <a:latin typeface="Aileron Bold"/>
                <a:ea typeface="Aileron Bold"/>
                <a:cs typeface="Aileron Bold"/>
                <a:sym typeface="Aileron Bold"/>
              </a:rPr>
              <a:t>Data Preparation</a:t>
            </a:r>
          </a:p>
        </p:txBody>
      </p:sp>
      <p:sp>
        <p:nvSpPr>
          <p:cNvPr name="AutoShape 5" id="5"/>
          <p:cNvSpPr/>
          <p:nvPr/>
        </p:nvSpPr>
        <p:spPr>
          <a:xfrm>
            <a:off x="6277728" y="1631294"/>
            <a:ext cx="512294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E3EFF7"/>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45345" y="780371"/>
          <a:ext cx="10857751" cy="8421457"/>
        </p:xfrm>
        <a:graphic>
          <a:graphicData uri="http://schemas.openxmlformats.org/drawingml/2006/table">
            <a:tbl>
              <a:tblPr/>
              <a:tblGrid>
                <a:gridCol w="2837107"/>
                <a:gridCol w="1451872"/>
                <a:gridCol w="1084153"/>
                <a:gridCol w="825498"/>
                <a:gridCol w="825498"/>
                <a:gridCol w="825498"/>
                <a:gridCol w="825498"/>
                <a:gridCol w="825498"/>
                <a:gridCol w="1357127"/>
              </a:tblGrid>
              <a:tr h="1014621">
                <a:tc rowSpan="2">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Model</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rowSpan="2">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Accuracy</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gridSpan="2">
                  <a:txBody>
                    <a:bodyPr anchor="t" rtlCol="false"/>
                    <a:lstStyle/>
                    <a:p>
                      <a:pPr algn="ctr">
                        <a:lnSpc>
                          <a:spcPts val="1890"/>
                        </a:lnSpc>
                        <a:defRPr/>
                      </a:pPr>
                      <a:r>
                        <a:rPr lang="en-US" sz="1800" b="true">
                          <a:solidFill>
                            <a:srgbClr val="000000"/>
                          </a:solidFill>
                          <a:latin typeface="Aileron Bold"/>
                          <a:ea typeface="Aileron Bold"/>
                          <a:cs typeface="Aileron Bold"/>
                          <a:sym typeface="Aileron Bold"/>
                        </a:rPr>
                        <a:t>Precision  </a:t>
                      </a:r>
                      <a:endParaRPr lang="en-US" sz="1100"/>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hMerge="true">
                  <a:txBody>
                    <a:bodyPr anchor="t" rtlCol="false"/>
                    <a:lstStyle/>
                    <a:p>
                      <a:pPr algn="ctr">
                        <a:lnSpc>
                          <a:spcPts val="1890"/>
                        </a:lnSpc>
                        <a:defRPr/>
                      </a:pPr>
                      <a:r>
                        <a:rPr lang="en-US" sz="1800" b="true">
                          <a:solidFill>
                            <a:srgbClr val="000000"/>
                          </a:solidFill>
                          <a:latin typeface="Aileron Bold"/>
                          <a:ea typeface="Aileron Bold"/>
                          <a:cs typeface="Aileron Bold"/>
                          <a:sym typeface="Aileron Bold"/>
                        </a:rPr>
                        <a:t>Precision  </a:t>
                      </a:r>
                      <a:endParaRPr lang="en-US" sz="1100"/>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gridSpan="2">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Recall</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hMerge="true">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Recall</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gridSpan="2">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F1-Score</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hMerge="true">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F1-Score</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rowSpan="2">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ROC</a:t>
                      </a:r>
                    </a:p>
                    <a:p>
                      <a:pPr algn="ctr">
                        <a:lnSpc>
                          <a:spcPts val="1890"/>
                        </a:lnSpc>
                      </a:pPr>
                      <a:r>
                        <a:rPr lang="en-US" sz="1800" b="true">
                          <a:solidFill>
                            <a:srgbClr val="000000"/>
                          </a:solidFill>
                          <a:latin typeface="Aileron Bold"/>
                          <a:ea typeface="Aileron Bold"/>
                          <a:cs typeface="Aileron Bold"/>
                          <a:sym typeface="Aileron Bold"/>
                        </a:rPr>
                        <a:t>  AUC</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r>
              <a:tr h="1045784">
                <a:tc vMerge="true">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Model</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vMerge="true">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Accuracy</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No</a:t>
                      </a:r>
                    </a:p>
                    <a:p>
                      <a:pPr algn="ctr">
                        <a:lnSpc>
                          <a:spcPts val="1890"/>
                        </a:lnSpc>
                      </a:pPr>
                      <a:r>
                        <a:rPr lang="en-US" sz="1800" b="true">
                          <a:solidFill>
                            <a:srgbClr val="000000"/>
                          </a:solidFill>
                          <a:latin typeface="Aileron Bold"/>
                          <a:ea typeface="Aileron Bold"/>
                          <a:cs typeface="Aileron Bold"/>
                          <a:sym typeface="Aileron Bold"/>
                        </a:rPr>
                        <a:t>  Churn</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Churn</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No</a:t>
                      </a:r>
                    </a:p>
                    <a:p>
                      <a:pPr algn="ctr">
                        <a:lnSpc>
                          <a:spcPts val="1890"/>
                        </a:lnSpc>
                      </a:pPr>
                      <a:r>
                        <a:rPr lang="en-US" sz="1800" b="true">
                          <a:solidFill>
                            <a:srgbClr val="000000"/>
                          </a:solidFill>
                          <a:latin typeface="Aileron Bold"/>
                          <a:ea typeface="Aileron Bold"/>
                          <a:cs typeface="Aileron Bold"/>
                          <a:sym typeface="Aileron Bold"/>
                        </a:rPr>
                        <a:t>  Churn</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Churn</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No</a:t>
                      </a:r>
                    </a:p>
                    <a:p>
                      <a:pPr algn="ctr">
                        <a:lnSpc>
                          <a:spcPts val="1890"/>
                        </a:lnSpc>
                      </a:pPr>
                      <a:r>
                        <a:rPr lang="en-US" sz="1800" b="true">
                          <a:solidFill>
                            <a:srgbClr val="000000"/>
                          </a:solidFill>
                          <a:latin typeface="Aileron Bold"/>
                          <a:ea typeface="Aileron Bold"/>
                          <a:cs typeface="Aileron Bold"/>
                          <a:sym typeface="Aileron Bold"/>
                        </a:rPr>
                        <a:t>  Churn</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Churn</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vMerge="true">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ROC</a:t>
                      </a:r>
                    </a:p>
                    <a:p>
                      <a:pPr algn="ctr">
                        <a:lnSpc>
                          <a:spcPts val="1890"/>
                        </a:lnSpc>
                      </a:pPr>
                      <a:r>
                        <a:rPr lang="en-US" sz="1800" b="true">
                          <a:solidFill>
                            <a:srgbClr val="000000"/>
                          </a:solidFill>
                          <a:latin typeface="Aileron Bold"/>
                          <a:ea typeface="Aileron Bold"/>
                          <a:cs typeface="Aileron Bold"/>
                          <a:sym typeface="Aileron Bold"/>
                        </a:rPr>
                        <a:t>  AUC</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r>
              <a:tr h="805925">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Logistic Regression</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67%</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67%</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100%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55%</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r h="805925">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SVM</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67%</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67%</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100%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55%</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r h="1045784">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Decision</a:t>
                      </a:r>
                    </a:p>
                    <a:p>
                      <a:pPr algn="ctr">
                        <a:lnSpc>
                          <a:spcPts val="1890"/>
                        </a:lnSpc>
                      </a:pPr>
                      <a:r>
                        <a:rPr lang="en-US" sz="1800" b="true">
                          <a:solidFill>
                            <a:srgbClr val="000000"/>
                          </a:solidFill>
                          <a:latin typeface="Aileron Bold"/>
                          <a:ea typeface="Aileron Bold"/>
                          <a:cs typeface="Aileron Bold"/>
                          <a:sym typeface="Aileron Bold"/>
                        </a:rPr>
                        <a:t>  Tree Classifier</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91%</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87%</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94%</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82%</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93%</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84%</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87%</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r>
              <a:tr h="805925">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K-Nearest Neighbor</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64%</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69%</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43%</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84%</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25%</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76%</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31%</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57%</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r h="805925">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Naive Bayes</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66%</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67%</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40%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98%</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3%</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5%</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53%</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r h="1045784">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Random</a:t>
                      </a:r>
                    </a:p>
                    <a:p>
                      <a:pPr algn="ctr">
                        <a:lnSpc>
                          <a:spcPts val="1890"/>
                        </a:lnSpc>
                      </a:pPr>
                      <a:r>
                        <a:rPr lang="en-US" sz="1800" b="true">
                          <a:solidFill>
                            <a:srgbClr val="000000"/>
                          </a:solidFill>
                          <a:latin typeface="Aileron Bold"/>
                          <a:ea typeface="Aileron Bold"/>
                          <a:cs typeface="Aileron Bold"/>
                          <a:sym typeface="Aileron Bold"/>
                        </a:rPr>
                        <a:t>  Forest Classifier</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93%</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100%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100%</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78%</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95%</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88%</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98%</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r>
              <a:tr h="1045784">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Gradient Boosting Classifier</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73%</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71%</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87%</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98%</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21%</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83%</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34%</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890"/>
                        </a:lnSpc>
                        <a:defRPr/>
                      </a:pPr>
                      <a:endParaRPr lang="en-US" sz="1100"/>
                    </a:p>
                    <a:p>
                      <a:pPr algn="ctr">
                        <a:lnSpc>
                          <a:spcPts val="1890"/>
                        </a:lnSpc>
                      </a:pPr>
                      <a:r>
                        <a:rPr lang="en-US" sz="1800" b="true">
                          <a:solidFill>
                            <a:srgbClr val="000000"/>
                          </a:solidFill>
                          <a:latin typeface="Aileron Bold"/>
                          <a:ea typeface="Aileron Bold"/>
                          <a:cs typeface="Aileron Bold"/>
                          <a:sym typeface="Aileron Bold"/>
                        </a:rPr>
                        <a:t>  84%</a:t>
                      </a:r>
                    </a:p>
                    <a:p>
                      <a:pPr algn="ctr">
                        <a:lnSpc>
                          <a:spcPts val="1890"/>
                        </a:lnSpc>
                      </a:pPr>
                      <a:r>
                        <a:rPr lang="en-US" sz="18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bl>
          </a:graphicData>
        </a:graphic>
      </p:graphicFrame>
      <p:sp>
        <p:nvSpPr>
          <p:cNvPr name="TextBox 3" id="3"/>
          <p:cNvSpPr txBox="true"/>
          <p:nvPr/>
        </p:nvSpPr>
        <p:spPr>
          <a:xfrm rot="0">
            <a:off x="11704316" y="3217348"/>
            <a:ext cx="5554984" cy="2752664"/>
          </a:xfrm>
          <a:prstGeom prst="rect">
            <a:avLst/>
          </a:prstGeom>
        </p:spPr>
        <p:txBody>
          <a:bodyPr anchor="t" rtlCol="false" tIns="0" lIns="0" bIns="0" rIns="0">
            <a:spAutoFit/>
          </a:bodyPr>
          <a:lstStyle/>
          <a:p>
            <a:pPr algn="l" marL="0" indent="0" lvl="0">
              <a:lnSpc>
                <a:spcPts val="10800"/>
              </a:lnSpc>
            </a:pPr>
            <a:r>
              <a:rPr lang="en-US" b="true" sz="9000">
                <a:solidFill>
                  <a:srgbClr val="000000"/>
                </a:solidFill>
                <a:latin typeface="Aileron Bold"/>
                <a:ea typeface="Aileron Bold"/>
                <a:cs typeface="Aileron Bold"/>
                <a:sym typeface="Aileron Bold"/>
              </a:rPr>
              <a:t>Model Selection</a:t>
            </a:r>
          </a:p>
        </p:txBody>
      </p:sp>
      <p:sp>
        <p:nvSpPr>
          <p:cNvPr name="AutoShape 4" id="4"/>
          <p:cNvSpPr/>
          <p:nvPr/>
        </p:nvSpPr>
        <p:spPr>
          <a:xfrm>
            <a:off x="11704316" y="6356709"/>
            <a:ext cx="512294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grpSp>
        <p:nvGrpSpPr>
          <p:cNvPr name="Group 2" id="2"/>
          <p:cNvGrpSpPr/>
          <p:nvPr/>
        </p:nvGrpSpPr>
        <p:grpSpPr>
          <a:xfrm rot="0">
            <a:off x="2057336" y="4499392"/>
            <a:ext cx="7336576" cy="910378"/>
            <a:chOff x="0" y="0"/>
            <a:chExt cx="9782101" cy="1213837"/>
          </a:xfrm>
        </p:grpSpPr>
        <p:sp>
          <p:nvSpPr>
            <p:cNvPr name="Freeform 3" id="3"/>
            <p:cNvSpPr/>
            <p:nvPr/>
          </p:nvSpPr>
          <p:spPr>
            <a:xfrm flipH="false" flipV="false" rot="0">
              <a:off x="0" y="0"/>
              <a:ext cx="9782101" cy="1213837"/>
            </a:xfrm>
            <a:custGeom>
              <a:avLst/>
              <a:gdLst/>
              <a:ahLst/>
              <a:cxnLst/>
              <a:rect r="r" b="b" t="t" l="l"/>
              <a:pathLst>
                <a:path h="1213837" w="9782101">
                  <a:moveTo>
                    <a:pt x="0" y="0"/>
                  </a:moveTo>
                  <a:lnTo>
                    <a:pt x="9782101" y="0"/>
                  </a:lnTo>
                  <a:lnTo>
                    <a:pt x="9782101" y="1213837"/>
                  </a:lnTo>
                  <a:lnTo>
                    <a:pt x="0" y="1213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4" id="4"/>
          <p:cNvGrpSpPr/>
          <p:nvPr/>
        </p:nvGrpSpPr>
        <p:grpSpPr>
          <a:xfrm rot="0">
            <a:off x="2057336" y="2626359"/>
            <a:ext cx="7203157" cy="1042159"/>
            <a:chOff x="0" y="0"/>
            <a:chExt cx="9604209" cy="1389545"/>
          </a:xfrm>
        </p:grpSpPr>
        <p:sp>
          <p:nvSpPr>
            <p:cNvPr name="Freeform 5" id="5"/>
            <p:cNvSpPr/>
            <p:nvPr/>
          </p:nvSpPr>
          <p:spPr>
            <a:xfrm flipH="false" flipV="false" rot="0">
              <a:off x="0" y="0"/>
              <a:ext cx="9604209" cy="1389545"/>
            </a:xfrm>
            <a:custGeom>
              <a:avLst/>
              <a:gdLst/>
              <a:ahLst/>
              <a:cxnLst/>
              <a:rect r="r" b="b" t="t" l="l"/>
              <a:pathLst>
                <a:path h="1389545" w="9604209">
                  <a:moveTo>
                    <a:pt x="0" y="0"/>
                  </a:moveTo>
                  <a:lnTo>
                    <a:pt x="9604209" y="0"/>
                  </a:lnTo>
                  <a:lnTo>
                    <a:pt x="9604209" y="1389545"/>
                  </a:lnTo>
                  <a:lnTo>
                    <a:pt x="0" y="13895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pic>
        <p:nvPicPr>
          <p:cNvPr name="Picture 6" id="6"/>
          <p:cNvPicPr>
            <a:picLocks noChangeAspect="true"/>
          </p:cNvPicPr>
          <p:nvPr/>
        </p:nvPicPr>
        <p:blipFill>
          <a:blip r:embed="rId6"/>
          <a:stretch>
            <a:fillRect/>
          </a:stretch>
        </p:blipFill>
        <p:spPr>
          <a:xfrm rot="0">
            <a:off x="10001943" y="339387"/>
            <a:ext cx="8067999" cy="8329790"/>
          </a:xfrm>
          <a:prstGeom prst="rect">
            <a:avLst/>
          </a:prstGeom>
        </p:spPr>
      </p:pic>
      <p:sp>
        <p:nvSpPr>
          <p:cNvPr name="TextBox 7" id="7"/>
          <p:cNvSpPr txBox="true"/>
          <p:nvPr/>
        </p:nvSpPr>
        <p:spPr>
          <a:xfrm rot="0">
            <a:off x="740654" y="88546"/>
            <a:ext cx="9375472" cy="1094740"/>
          </a:xfrm>
          <a:prstGeom prst="rect">
            <a:avLst/>
          </a:prstGeom>
        </p:spPr>
        <p:txBody>
          <a:bodyPr anchor="t" rtlCol="false" tIns="0" lIns="0" bIns="0" rIns="0">
            <a:spAutoFit/>
          </a:bodyPr>
          <a:lstStyle/>
          <a:p>
            <a:pPr algn="ctr">
              <a:lnSpc>
                <a:spcPts val="8959"/>
              </a:lnSpc>
            </a:pPr>
            <a:r>
              <a:rPr lang="en-US" sz="6399" b="true">
                <a:solidFill>
                  <a:srgbClr val="000000"/>
                </a:solidFill>
                <a:latin typeface="Aileron Bold"/>
                <a:ea typeface="Aileron Bold"/>
                <a:cs typeface="Aileron Bold"/>
                <a:sym typeface="Aileron Bold"/>
              </a:rPr>
              <a:t>Model Selection</a:t>
            </a:r>
          </a:p>
        </p:txBody>
      </p:sp>
      <p:sp>
        <p:nvSpPr>
          <p:cNvPr name="TextBox 8" id="8"/>
          <p:cNvSpPr txBox="true"/>
          <p:nvPr/>
        </p:nvSpPr>
        <p:spPr>
          <a:xfrm rot="0">
            <a:off x="2179107" y="6162245"/>
            <a:ext cx="6959616" cy="2990091"/>
          </a:xfrm>
          <a:prstGeom prst="rect">
            <a:avLst/>
          </a:prstGeom>
        </p:spPr>
        <p:txBody>
          <a:bodyPr anchor="t" rtlCol="false" tIns="0" lIns="0" bIns="0" rIns="0">
            <a:spAutoFit/>
          </a:bodyPr>
          <a:lstStyle/>
          <a:p>
            <a:pPr algn="just">
              <a:lnSpc>
                <a:spcPts val="4759"/>
              </a:lnSpc>
            </a:pPr>
            <a:r>
              <a:rPr lang="en-US" sz="3399">
                <a:solidFill>
                  <a:srgbClr val="000000"/>
                </a:solidFill>
                <a:latin typeface="Aileron"/>
                <a:ea typeface="Aileron"/>
                <a:cs typeface="Aileron"/>
                <a:sym typeface="Aileron"/>
              </a:rPr>
              <a:t>Additional benefits of Decision Tree:</a:t>
            </a:r>
          </a:p>
          <a:p>
            <a:pPr algn="just">
              <a:lnSpc>
                <a:spcPts val="4759"/>
              </a:lnSpc>
            </a:pPr>
          </a:p>
          <a:p>
            <a:pPr algn="just" marL="734059" indent="-367030" lvl="1">
              <a:lnSpc>
                <a:spcPts val="4759"/>
              </a:lnSpc>
              <a:buFont typeface="Arial"/>
              <a:buChar char="•"/>
            </a:pPr>
            <a:r>
              <a:rPr lang="en-US" sz="3399">
                <a:solidFill>
                  <a:srgbClr val="000000"/>
                </a:solidFill>
                <a:latin typeface="Aileron"/>
                <a:ea typeface="Aileron"/>
                <a:cs typeface="Aileron"/>
                <a:sym typeface="Aileron"/>
              </a:rPr>
              <a:t>Faster training and tuning</a:t>
            </a:r>
          </a:p>
          <a:p>
            <a:pPr algn="just" marL="734059" indent="-367030" lvl="1">
              <a:lnSpc>
                <a:spcPts val="4759"/>
              </a:lnSpc>
              <a:buFont typeface="Arial"/>
              <a:buChar char="•"/>
            </a:pPr>
            <a:r>
              <a:rPr lang="en-US" sz="3399">
                <a:solidFill>
                  <a:srgbClr val="000000"/>
                </a:solidFill>
                <a:latin typeface="Aileron"/>
                <a:ea typeface="Aileron"/>
                <a:cs typeface="Aileron"/>
                <a:sym typeface="Aileron"/>
              </a:rPr>
              <a:t>Potentially more interpretable</a:t>
            </a:r>
          </a:p>
          <a:p>
            <a:pPr algn="just" marL="734059" indent="-367030" lvl="1">
              <a:lnSpc>
                <a:spcPts val="4759"/>
              </a:lnSpc>
              <a:buFont typeface="Arial"/>
              <a:buChar char="•"/>
            </a:pPr>
            <a:r>
              <a:rPr lang="en-US" sz="3399">
                <a:solidFill>
                  <a:srgbClr val="000000"/>
                </a:solidFill>
                <a:latin typeface="Aileron"/>
                <a:ea typeface="Aileron"/>
                <a:cs typeface="Aileron"/>
                <a:sym typeface="Aileron"/>
              </a:rPr>
              <a:t>Good for small datasets</a:t>
            </a:r>
          </a:p>
        </p:txBody>
      </p:sp>
      <p:sp>
        <p:nvSpPr>
          <p:cNvPr name="TextBox 9" id="9"/>
          <p:cNvSpPr txBox="true"/>
          <p:nvPr/>
        </p:nvSpPr>
        <p:spPr>
          <a:xfrm rot="0">
            <a:off x="12371256" y="8201115"/>
            <a:ext cx="3674556" cy="455276"/>
          </a:xfrm>
          <a:prstGeom prst="rect">
            <a:avLst/>
          </a:prstGeom>
        </p:spPr>
        <p:txBody>
          <a:bodyPr anchor="t" rtlCol="false" tIns="0" lIns="0" bIns="0" rIns="0">
            <a:spAutoFit/>
          </a:bodyPr>
          <a:lstStyle/>
          <a:p>
            <a:pPr algn="ctr" marL="0" indent="0" lvl="0">
              <a:lnSpc>
                <a:spcPts val="3780"/>
              </a:lnSpc>
              <a:spcBef>
                <a:spcPct val="0"/>
              </a:spcBef>
            </a:pPr>
            <a:r>
              <a:rPr lang="en-US" sz="2700">
                <a:solidFill>
                  <a:srgbClr val="000000"/>
                </a:solidFill>
                <a:latin typeface="Aileron"/>
                <a:ea typeface="Aileron"/>
                <a:cs typeface="Aileron"/>
                <a:sym typeface="Aileron"/>
              </a:rPr>
              <a:t>Cross Validation Results</a:t>
            </a:r>
          </a:p>
        </p:txBody>
      </p:sp>
      <p:sp>
        <p:nvSpPr>
          <p:cNvPr name="TextBox 10" id="10"/>
          <p:cNvSpPr txBox="true"/>
          <p:nvPr/>
        </p:nvSpPr>
        <p:spPr>
          <a:xfrm rot="0">
            <a:off x="3906261" y="1546979"/>
            <a:ext cx="3044257" cy="639488"/>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000000"/>
                </a:solidFill>
                <a:latin typeface="Aileron Bold"/>
                <a:ea typeface="Aileron Bold"/>
                <a:cs typeface="Aileron Bold"/>
                <a:sym typeface="Aileron Bold"/>
              </a:rPr>
              <a:t>Decision Tree</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3EFF7"/>
        </a:solidFill>
      </p:bgPr>
    </p:bg>
    <p:spTree>
      <p:nvGrpSpPr>
        <p:cNvPr id="1" name=""/>
        <p:cNvGrpSpPr/>
        <p:nvPr/>
      </p:nvGrpSpPr>
      <p:grpSpPr>
        <a:xfrm>
          <a:off x="0" y="0"/>
          <a:ext cx="0" cy="0"/>
          <a:chOff x="0" y="0"/>
          <a:chExt cx="0" cy="0"/>
        </a:xfrm>
      </p:grpSpPr>
      <p:sp>
        <p:nvSpPr>
          <p:cNvPr name="TextBox 2" id="2"/>
          <p:cNvSpPr txBox="true"/>
          <p:nvPr/>
        </p:nvSpPr>
        <p:spPr>
          <a:xfrm rot="0">
            <a:off x="514350" y="419405"/>
            <a:ext cx="17259300" cy="1094740"/>
          </a:xfrm>
          <a:prstGeom prst="rect">
            <a:avLst/>
          </a:prstGeom>
        </p:spPr>
        <p:txBody>
          <a:bodyPr anchor="t" rtlCol="false" tIns="0" lIns="0" bIns="0" rIns="0">
            <a:spAutoFit/>
          </a:bodyPr>
          <a:lstStyle/>
          <a:p>
            <a:pPr algn="ctr" marL="0" indent="0" lvl="0">
              <a:lnSpc>
                <a:spcPts val="8959"/>
              </a:lnSpc>
              <a:spcBef>
                <a:spcPct val="0"/>
              </a:spcBef>
            </a:pPr>
            <a:r>
              <a:rPr lang="en-US" b="true" sz="6399">
                <a:solidFill>
                  <a:srgbClr val="000000"/>
                </a:solidFill>
                <a:latin typeface="Aileron Bold"/>
                <a:ea typeface="Aileron Bold"/>
                <a:cs typeface="Aileron Bold"/>
                <a:sym typeface="Aileron Bold"/>
              </a:rPr>
              <a:t>Decision Tree Training &amp; Tuning</a:t>
            </a:r>
          </a:p>
        </p:txBody>
      </p:sp>
      <p:sp>
        <p:nvSpPr>
          <p:cNvPr name="TextBox 3" id="3"/>
          <p:cNvSpPr txBox="true"/>
          <p:nvPr/>
        </p:nvSpPr>
        <p:spPr>
          <a:xfrm rot="0">
            <a:off x="514350" y="2130366"/>
            <a:ext cx="16812374" cy="1189940"/>
          </a:xfrm>
          <a:prstGeom prst="rect">
            <a:avLst/>
          </a:prstGeom>
        </p:spPr>
        <p:txBody>
          <a:bodyPr anchor="t" rtlCol="false" tIns="0" lIns="0" bIns="0" rIns="0">
            <a:spAutoFit/>
          </a:bodyPr>
          <a:lstStyle/>
          <a:p>
            <a:pPr algn="ctr">
              <a:lnSpc>
                <a:spcPts val="4759"/>
              </a:lnSpc>
            </a:pPr>
            <a:r>
              <a:rPr lang="en-US" sz="3399">
                <a:solidFill>
                  <a:srgbClr val="000000"/>
                </a:solidFill>
                <a:latin typeface="Aileron"/>
                <a:ea typeface="Aileron"/>
                <a:cs typeface="Aileron"/>
                <a:sym typeface="Aileron"/>
              </a:rPr>
              <a:t>Chose </a:t>
            </a:r>
            <a:r>
              <a:rPr lang="en-US" sz="3399" b="true">
                <a:solidFill>
                  <a:srgbClr val="000000"/>
                </a:solidFill>
                <a:latin typeface="Aileron Bold"/>
                <a:ea typeface="Aileron Bold"/>
                <a:cs typeface="Aileron Bold"/>
                <a:sym typeface="Aileron Bold"/>
              </a:rPr>
              <a:t>f1</a:t>
            </a:r>
            <a:r>
              <a:rPr lang="en-US" sz="3399">
                <a:solidFill>
                  <a:srgbClr val="000000"/>
                </a:solidFill>
                <a:latin typeface="Aileron"/>
                <a:ea typeface="Aileron"/>
                <a:cs typeface="Aileron"/>
                <a:sym typeface="Aileron"/>
              </a:rPr>
              <a:t> scoring as the </a:t>
            </a:r>
            <a:r>
              <a:rPr lang="en-US" sz="3399" i="true">
                <a:solidFill>
                  <a:srgbClr val="000000"/>
                </a:solidFill>
                <a:latin typeface="Aileron Italics"/>
                <a:ea typeface="Aileron Italics"/>
                <a:cs typeface="Aileron Italics"/>
                <a:sym typeface="Aileron Italics"/>
              </a:rPr>
              <a:t>harmonic mean</a:t>
            </a:r>
            <a:r>
              <a:rPr lang="en-US" sz="3399">
                <a:solidFill>
                  <a:srgbClr val="000000"/>
                </a:solidFill>
                <a:latin typeface="Aileron"/>
                <a:ea typeface="Aileron"/>
                <a:cs typeface="Aileron"/>
                <a:sym typeface="Aileron"/>
              </a:rPr>
              <a:t> between precision and recall.</a:t>
            </a:r>
          </a:p>
          <a:p>
            <a:pPr algn="ctr" marL="0" indent="0" lvl="0">
              <a:lnSpc>
                <a:spcPts val="4759"/>
              </a:lnSpc>
              <a:spcBef>
                <a:spcPct val="0"/>
              </a:spcBef>
            </a:pPr>
            <a:r>
              <a:rPr lang="en-US" sz="3399">
                <a:solidFill>
                  <a:srgbClr val="000000"/>
                </a:solidFill>
                <a:latin typeface="Aileron"/>
                <a:ea typeface="Aileron"/>
                <a:cs typeface="Aileron"/>
                <a:sym typeface="Aileron"/>
              </a:rPr>
              <a:t>“How </a:t>
            </a:r>
            <a:r>
              <a:rPr lang="en-US" b="true" sz="3399">
                <a:solidFill>
                  <a:srgbClr val="000000"/>
                </a:solidFill>
                <a:latin typeface="Aileron Bold"/>
                <a:ea typeface="Aileron Bold"/>
                <a:cs typeface="Aileron Bold"/>
                <a:sym typeface="Aileron Bold"/>
              </a:rPr>
              <a:t>good </a:t>
            </a:r>
            <a:r>
              <a:rPr lang="en-US" sz="3399">
                <a:solidFill>
                  <a:srgbClr val="000000"/>
                </a:solidFill>
                <a:latin typeface="Aileron"/>
                <a:ea typeface="Aileron"/>
                <a:cs typeface="Aileron"/>
                <a:sym typeface="Aileron"/>
              </a:rPr>
              <a:t>and </a:t>
            </a:r>
            <a:r>
              <a:rPr lang="en-US" b="true" sz="3399">
                <a:solidFill>
                  <a:srgbClr val="000000"/>
                </a:solidFill>
                <a:latin typeface="Aileron Bold"/>
                <a:ea typeface="Aileron Bold"/>
                <a:cs typeface="Aileron Bold"/>
                <a:sym typeface="Aileron Bold"/>
              </a:rPr>
              <a:t>complete </a:t>
            </a:r>
            <a:r>
              <a:rPr lang="en-US" sz="3399">
                <a:solidFill>
                  <a:srgbClr val="000000"/>
                </a:solidFill>
                <a:latin typeface="Aileron"/>
                <a:ea typeface="Aileron"/>
                <a:cs typeface="Aileron"/>
                <a:sym typeface="Aileron"/>
              </a:rPr>
              <a:t>are the positive predictions?”</a:t>
            </a:r>
          </a:p>
        </p:txBody>
      </p:sp>
      <p:sp>
        <p:nvSpPr>
          <p:cNvPr name="TextBox 4" id="4"/>
          <p:cNvSpPr txBox="true"/>
          <p:nvPr/>
        </p:nvSpPr>
        <p:spPr>
          <a:xfrm rot="0">
            <a:off x="3858296" y="5154460"/>
            <a:ext cx="9527960" cy="3590141"/>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Aileron"/>
                <a:ea typeface="Aileron"/>
                <a:cs typeface="Aileron"/>
                <a:sym typeface="Aileron"/>
              </a:rPr>
              <a:t>Class weight: {No Churn:1, Churn: </a:t>
            </a:r>
            <a:r>
              <a:rPr lang="en-US" b="true" sz="3399">
                <a:solidFill>
                  <a:srgbClr val="000000"/>
                </a:solidFill>
                <a:latin typeface="Aileron Bold"/>
                <a:ea typeface="Aileron Bold"/>
                <a:cs typeface="Aileron Bold"/>
                <a:sym typeface="Aileron Bold"/>
              </a:rPr>
              <a:t>1.5</a:t>
            </a:r>
            <a:r>
              <a:rPr lang="en-US" sz="3399">
                <a:solidFill>
                  <a:srgbClr val="000000"/>
                </a:solidFill>
                <a:latin typeface="Aileron"/>
                <a:ea typeface="Aileron"/>
                <a:cs typeface="Aileron"/>
                <a:sym typeface="Aileron"/>
              </a:rPr>
              <a:t>}</a:t>
            </a:r>
          </a:p>
          <a:p>
            <a:pPr algn="l" marL="734059" indent="-367030" lvl="1">
              <a:lnSpc>
                <a:spcPts val="4759"/>
              </a:lnSpc>
              <a:buFont typeface="Arial"/>
              <a:buChar char="•"/>
            </a:pPr>
            <a:r>
              <a:rPr lang="en-US" sz="3399">
                <a:solidFill>
                  <a:srgbClr val="000000"/>
                </a:solidFill>
                <a:latin typeface="Aileron"/>
                <a:ea typeface="Aileron"/>
                <a:cs typeface="Aileron"/>
                <a:sym typeface="Aileron"/>
              </a:rPr>
              <a:t>Criterion: ‘</a:t>
            </a:r>
            <a:r>
              <a:rPr lang="en-US" b="true" sz="3399">
                <a:solidFill>
                  <a:srgbClr val="000000"/>
                </a:solidFill>
                <a:latin typeface="Aileron Bold"/>
                <a:ea typeface="Aileron Bold"/>
                <a:cs typeface="Aileron Bold"/>
                <a:sym typeface="Aileron Bold"/>
              </a:rPr>
              <a:t>gini</a:t>
            </a:r>
            <a:r>
              <a:rPr lang="en-US" sz="3399">
                <a:solidFill>
                  <a:srgbClr val="000000"/>
                </a:solidFill>
                <a:latin typeface="Aileron"/>
                <a:ea typeface="Aileron"/>
                <a:cs typeface="Aileron"/>
                <a:sym typeface="Aileron"/>
              </a:rPr>
              <a:t>’</a:t>
            </a:r>
          </a:p>
          <a:p>
            <a:pPr algn="l" marL="734059" indent="-367030" lvl="1">
              <a:lnSpc>
                <a:spcPts val="4759"/>
              </a:lnSpc>
              <a:buFont typeface="Arial"/>
              <a:buChar char="•"/>
            </a:pPr>
            <a:r>
              <a:rPr lang="en-US" b="true" sz="3399">
                <a:solidFill>
                  <a:srgbClr val="000000"/>
                </a:solidFill>
                <a:latin typeface="Aileron Bold"/>
                <a:ea typeface="Aileron Bold"/>
                <a:cs typeface="Aileron Bold"/>
                <a:sym typeface="Aileron Bold"/>
              </a:rPr>
              <a:t>No</a:t>
            </a:r>
            <a:r>
              <a:rPr lang="en-US" sz="3399">
                <a:solidFill>
                  <a:srgbClr val="000000"/>
                </a:solidFill>
                <a:latin typeface="Aileron"/>
                <a:ea typeface="Aileron"/>
                <a:cs typeface="Aileron"/>
                <a:sym typeface="Aileron"/>
              </a:rPr>
              <a:t> specific max depth or max features.</a:t>
            </a:r>
          </a:p>
          <a:p>
            <a:pPr algn="l" marL="734059" indent="-367030" lvl="1">
              <a:lnSpc>
                <a:spcPts val="4759"/>
              </a:lnSpc>
              <a:buFont typeface="Arial"/>
              <a:buChar char="•"/>
            </a:pPr>
            <a:r>
              <a:rPr lang="en-US" sz="3399">
                <a:solidFill>
                  <a:srgbClr val="000000"/>
                </a:solidFill>
                <a:latin typeface="Aileron"/>
                <a:ea typeface="Aileron"/>
                <a:cs typeface="Aileron"/>
                <a:sym typeface="Aileron"/>
              </a:rPr>
              <a:t>Minimum samples per leaf: </a:t>
            </a:r>
            <a:r>
              <a:rPr lang="en-US" b="true" sz="3399">
                <a:solidFill>
                  <a:srgbClr val="000000"/>
                </a:solidFill>
                <a:latin typeface="Aileron Bold"/>
                <a:ea typeface="Aileron Bold"/>
                <a:cs typeface="Aileron Bold"/>
                <a:sym typeface="Aileron Bold"/>
              </a:rPr>
              <a:t>1</a:t>
            </a:r>
          </a:p>
          <a:p>
            <a:pPr algn="l" marL="734059" indent="-367030" lvl="1">
              <a:lnSpc>
                <a:spcPts val="4759"/>
              </a:lnSpc>
              <a:buFont typeface="Arial"/>
              <a:buChar char="•"/>
            </a:pPr>
            <a:r>
              <a:rPr lang="en-US" sz="3399">
                <a:solidFill>
                  <a:srgbClr val="000000"/>
                </a:solidFill>
                <a:latin typeface="Aileron"/>
                <a:ea typeface="Aileron"/>
                <a:cs typeface="Aileron"/>
                <a:sym typeface="Aileron"/>
              </a:rPr>
              <a:t>Minimum required samples to split: </a:t>
            </a:r>
            <a:r>
              <a:rPr lang="en-US" b="true" sz="3399">
                <a:solidFill>
                  <a:srgbClr val="000000"/>
                </a:solidFill>
                <a:latin typeface="Aileron Bold"/>
                <a:ea typeface="Aileron Bold"/>
                <a:cs typeface="Aileron Bold"/>
                <a:sym typeface="Aileron Bold"/>
              </a:rPr>
              <a:t>2</a:t>
            </a:r>
          </a:p>
          <a:p>
            <a:pPr algn="l" marL="734059" indent="-367030" lvl="1">
              <a:lnSpc>
                <a:spcPts val="4759"/>
              </a:lnSpc>
              <a:spcBef>
                <a:spcPct val="0"/>
              </a:spcBef>
              <a:buFont typeface="Arial"/>
              <a:buChar char="•"/>
            </a:pPr>
            <a:r>
              <a:rPr lang="en-US" sz="3399">
                <a:solidFill>
                  <a:srgbClr val="000000"/>
                </a:solidFill>
                <a:latin typeface="Aileron"/>
                <a:ea typeface="Aileron"/>
                <a:cs typeface="Aileron"/>
                <a:sym typeface="Aileron"/>
              </a:rPr>
              <a:t>Average </a:t>
            </a:r>
            <a:r>
              <a:rPr lang="en-US" b="true" sz="3399">
                <a:solidFill>
                  <a:srgbClr val="000000"/>
                </a:solidFill>
                <a:latin typeface="Aileron Bold"/>
                <a:ea typeface="Aileron Bold"/>
                <a:cs typeface="Aileron Bold"/>
                <a:sym typeface="Aileron Bold"/>
              </a:rPr>
              <a:t>f1</a:t>
            </a:r>
            <a:r>
              <a:rPr lang="en-US" sz="3399">
                <a:solidFill>
                  <a:srgbClr val="000000"/>
                </a:solidFill>
                <a:latin typeface="Aileron"/>
                <a:ea typeface="Aileron"/>
                <a:cs typeface="Aileron"/>
                <a:sym typeface="Aileron"/>
              </a:rPr>
              <a:t> score of </a:t>
            </a:r>
            <a:r>
              <a:rPr lang="en-US" b="true" sz="3399">
                <a:solidFill>
                  <a:srgbClr val="000000"/>
                </a:solidFill>
                <a:latin typeface="Aileron Bold"/>
                <a:ea typeface="Aileron Bold"/>
                <a:cs typeface="Aileron Bold"/>
                <a:sym typeface="Aileron Bold"/>
              </a:rPr>
              <a:t>89%</a:t>
            </a:r>
          </a:p>
        </p:txBody>
      </p:sp>
      <p:sp>
        <p:nvSpPr>
          <p:cNvPr name="TextBox 5" id="5"/>
          <p:cNvSpPr txBox="true"/>
          <p:nvPr/>
        </p:nvSpPr>
        <p:spPr>
          <a:xfrm rot="0">
            <a:off x="2987320" y="3796557"/>
            <a:ext cx="12313360" cy="819040"/>
          </a:xfrm>
          <a:prstGeom prst="rect">
            <a:avLst/>
          </a:prstGeom>
        </p:spPr>
        <p:txBody>
          <a:bodyPr anchor="t" rtlCol="false" tIns="0" lIns="0" bIns="0" rIns="0">
            <a:spAutoFit/>
          </a:bodyPr>
          <a:lstStyle/>
          <a:p>
            <a:pPr algn="ctr" marL="0" indent="0" lvl="0">
              <a:lnSpc>
                <a:spcPts val="6654"/>
              </a:lnSpc>
              <a:spcBef>
                <a:spcPct val="0"/>
              </a:spcBef>
            </a:pPr>
            <a:r>
              <a:rPr lang="en-US" b="true" sz="4752">
                <a:solidFill>
                  <a:srgbClr val="000000"/>
                </a:solidFill>
                <a:latin typeface="Aileron Bold"/>
                <a:ea typeface="Aileron Bold"/>
                <a:cs typeface="Aileron Bold"/>
                <a:sym typeface="Aileron Bold"/>
              </a:rPr>
              <a:t>Using Grid Search Cross Validation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sp>
        <p:nvSpPr>
          <p:cNvPr name="AutoShape 2" id="2"/>
          <p:cNvSpPr/>
          <p:nvPr/>
        </p:nvSpPr>
        <p:spPr>
          <a:xfrm rot="0">
            <a:off x="8571188" y="3931581"/>
            <a:ext cx="6982269" cy="4907562"/>
          </a:xfrm>
          <a:prstGeom prst="rect">
            <a:avLst/>
          </a:prstGeom>
          <a:solidFill>
            <a:srgbClr val="FFFFFF"/>
          </a:solidFill>
        </p:spPr>
      </p:sp>
      <p:sp>
        <p:nvSpPr>
          <p:cNvPr name="Freeform 3" id="3"/>
          <p:cNvSpPr/>
          <p:nvPr/>
        </p:nvSpPr>
        <p:spPr>
          <a:xfrm flipH="false" flipV="false" rot="0">
            <a:off x="841556" y="369595"/>
            <a:ext cx="16604888" cy="9547811"/>
          </a:xfrm>
          <a:custGeom>
            <a:avLst/>
            <a:gdLst/>
            <a:ahLst/>
            <a:cxnLst/>
            <a:rect r="r" b="b" t="t" l="l"/>
            <a:pathLst>
              <a:path h="9547811" w="16604888">
                <a:moveTo>
                  <a:pt x="0" y="0"/>
                </a:moveTo>
                <a:lnTo>
                  <a:pt x="16604888" y="0"/>
                </a:lnTo>
                <a:lnTo>
                  <a:pt x="16604888" y="9547810"/>
                </a:lnTo>
                <a:lnTo>
                  <a:pt x="0" y="9547810"/>
                </a:lnTo>
                <a:lnTo>
                  <a:pt x="0" y="0"/>
                </a:lnTo>
                <a:close/>
              </a:path>
            </a:pathLst>
          </a:custGeom>
          <a:blipFill>
            <a:blip r:embed="rId2"/>
            <a:stretch>
              <a:fillRect l="0" t="0" r="0" b="0"/>
            </a:stretch>
          </a:blipFill>
          <a:ln w="9525" cap="sq">
            <a:solidFill>
              <a:srgbClr val="000000"/>
            </a:solidFill>
            <a:prstDash val="solid"/>
            <a:miter/>
          </a:ln>
        </p:spPr>
      </p:sp>
      <p:sp>
        <p:nvSpPr>
          <p:cNvPr name="TextBox 4" id="4"/>
          <p:cNvSpPr txBox="true"/>
          <p:nvPr/>
        </p:nvSpPr>
        <p:spPr>
          <a:xfrm rot="0">
            <a:off x="8964772" y="4405147"/>
            <a:ext cx="6588685" cy="2372487"/>
          </a:xfrm>
          <a:prstGeom prst="rect">
            <a:avLst/>
          </a:prstGeom>
        </p:spPr>
        <p:txBody>
          <a:bodyPr anchor="t" rtlCol="false" tIns="0" lIns="0" bIns="0" rIns="0">
            <a:spAutoFit/>
          </a:bodyPr>
          <a:lstStyle/>
          <a:p>
            <a:pPr algn="ctr" marL="0" indent="0" lvl="0">
              <a:lnSpc>
                <a:spcPts val="9324"/>
              </a:lnSpc>
            </a:pPr>
            <a:r>
              <a:rPr lang="en-US" b="true" sz="8400">
                <a:solidFill>
                  <a:srgbClr val="000000"/>
                </a:solidFill>
                <a:latin typeface="Aileron Bold"/>
                <a:ea typeface="Aileron Bold"/>
                <a:cs typeface="Aileron Bold"/>
                <a:sym typeface="Aileron Bold"/>
              </a:rPr>
              <a:t>Decision Tree</a:t>
            </a:r>
            <a:r>
              <a:rPr lang="en-US" b="true" sz="8400">
                <a:solidFill>
                  <a:srgbClr val="000000"/>
                </a:solidFill>
                <a:latin typeface="Aileron Bold"/>
                <a:ea typeface="Aileron Bold"/>
                <a:cs typeface="Aileron Bold"/>
                <a:sym typeface="Aileron Bold"/>
              </a:rPr>
              <a:t> Metrics</a:t>
            </a:r>
          </a:p>
        </p:txBody>
      </p:sp>
      <p:sp>
        <p:nvSpPr>
          <p:cNvPr name="TextBox 5" id="5"/>
          <p:cNvSpPr txBox="true"/>
          <p:nvPr/>
        </p:nvSpPr>
        <p:spPr>
          <a:xfrm rot="0">
            <a:off x="10750576" y="6947278"/>
            <a:ext cx="2623493" cy="1552597"/>
          </a:xfrm>
          <a:prstGeom prst="rect">
            <a:avLst/>
          </a:prstGeom>
        </p:spPr>
        <p:txBody>
          <a:bodyPr anchor="t" rtlCol="false" tIns="0" lIns="0" bIns="0" rIns="0">
            <a:spAutoFit/>
          </a:bodyPr>
          <a:lstStyle/>
          <a:p>
            <a:pPr algn="just" marL="0" indent="0" lvl="0">
              <a:lnSpc>
                <a:spcPts val="4199"/>
              </a:lnSpc>
            </a:pPr>
            <a:r>
              <a:rPr lang="en-US" b="true" sz="2999">
                <a:solidFill>
                  <a:srgbClr val="000000"/>
                </a:solidFill>
                <a:latin typeface="Aileron Bold"/>
                <a:ea typeface="Aileron Bold"/>
                <a:cs typeface="Aileron Bold"/>
                <a:sym typeface="Aileron Bold"/>
              </a:rPr>
              <a:t>92% Accuracy</a:t>
            </a:r>
          </a:p>
          <a:p>
            <a:pPr algn="just" marL="0" indent="0" lvl="0">
              <a:lnSpc>
                <a:spcPts val="4199"/>
              </a:lnSpc>
            </a:pPr>
            <a:r>
              <a:rPr lang="en-US" b="true" sz="2999">
                <a:solidFill>
                  <a:srgbClr val="000000"/>
                </a:solidFill>
                <a:latin typeface="Aileron Bold"/>
                <a:ea typeface="Aileron Bold"/>
                <a:cs typeface="Aileron Bold"/>
                <a:sym typeface="Aileron Bold"/>
              </a:rPr>
              <a:t>88% recall</a:t>
            </a:r>
          </a:p>
          <a:p>
            <a:pPr algn="just" marL="0" indent="0" lvl="0">
              <a:lnSpc>
                <a:spcPts val="4199"/>
              </a:lnSpc>
            </a:pPr>
            <a:r>
              <a:rPr lang="en-US" b="true" sz="2999">
                <a:solidFill>
                  <a:srgbClr val="000000"/>
                </a:solidFill>
                <a:latin typeface="Aileron Bold"/>
                <a:ea typeface="Aileron Bold"/>
                <a:cs typeface="Aileron Bold"/>
                <a:sym typeface="Aileron Bold"/>
              </a:rPr>
              <a:t>88% f1 score</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3EFF7"/>
        </a:solidFill>
      </p:bgPr>
    </p:bg>
    <p:spTree>
      <p:nvGrpSpPr>
        <p:cNvPr id="1" name=""/>
        <p:cNvGrpSpPr/>
        <p:nvPr/>
      </p:nvGrpSpPr>
      <p:grpSpPr>
        <a:xfrm>
          <a:off x="0" y="0"/>
          <a:ext cx="0" cy="0"/>
          <a:chOff x="0" y="0"/>
          <a:chExt cx="0" cy="0"/>
        </a:xfrm>
      </p:grpSpPr>
      <p:sp>
        <p:nvSpPr>
          <p:cNvPr name="AutoShape 2" id="2"/>
          <p:cNvSpPr/>
          <p:nvPr/>
        </p:nvSpPr>
        <p:spPr>
          <a:xfrm rot="0">
            <a:off x="9628395" y="3202889"/>
            <a:ext cx="319604" cy="285896"/>
          </a:xfrm>
          <a:prstGeom prst="rect">
            <a:avLst/>
          </a:prstGeom>
          <a:solidFill>
            <a:srgbClr val="000000"/>
          </a:solidFill>
        </p:spPr>
      </p:sp>
      <p:sp>
        <p:nvSpPr>
          <p:cNvPr name="AutoShape 3" id="3"/>
          <p:cNvSpPr/>
          <p:nvPr/>
        </p:nvSpPr>
        <p:spPr>
          <a:xfrm rot="0">
            <a:off x="9628395" y="4705277"/>
            <a:ext cx="319604" cy="285896"/>
          </a:xfrm>
          <a:prstGeom prst="rect">
            <a:avLst/>
          </a:prstGeom>
          <a:solidFill>
            <a:srgbClr val="000000">
              <a:alpha val="19608"/>
            </a:srgbClr>
          </a:solidFill>
        </p:spPr>
      </p:sp>
      <p:sp>
        <p:nvSpPr>
          <p:cNvPr name="AutoShape 4" id="4"/>
          <p:cNvSpPr/>
          <p:nvPr/>
        </p:nvSpPr>
        <p:spPr>
          <a:xfrm rot="0">
            <a:off x="9628395" y="6207665"/>
            <a:ext cx="319604" cy="285896"/>
          </a:xfrm>
          <a:prstGeom prst="rect">
            <a:avLst/>
          </a:prstGeom>
          <a:solidFill>
            <a:srgbClr val="000000">
              <a:alpha val="19608"/>
            </a:srgbClr>
          </a:solidFill>
        </p:spPr>
      </p:sp>
      <p:sp>
        <p:nvSpPr>
          <p:cNvPr name="TextBox 5" id="5"/>
          <p:cNvSpPr txBox="true"/>
          <p:nvPr/>
        </p:nvSpPr>
        <p:spPr>
          <a:xfrm rot="0">
            <a:off x="1028700" y="3628067"/>
            <a:ext cx="6370994" cy="2419334"/>
          </a:xfrm>
          <a:prstGeom prst="rect">
            <a:avLst/>
          </a:prstGeom>
        </p:spPr>
        <p:txBody>
          <a:bodyPr anchor="t" rtlCol="false" tIns="0" lIns="0" bIns="0" rIns="0">
            <a:spAutoFit/>
          </a:bodyPr>
          <a:lstStyle/>
          <a:p>
            <a:pPr algn="l" marL="0" indent="0" lvl="0">
              <a:lnSpc>
                <a:spcPts val="9569"/>
              </a:lnSpc>
            </a:pPr>
            <a:r>
              <a:rPr lang="en-US" b="true" sz="7974" strike="noStrike">
                <a:solidFill>
                  <a:srgbClr val="000000"/>
                </a:solidFill>
                <a:latin typeface="Aileron Bold"/>
                <a:ea typeface="Aileron Bold"/>
                <a:cs typeface="Aileron Bold"/>
                <a:sym typeface="Aileron Bold"/>
              </a:rPr>
              <a:t>Challenges &amp; Next Steps</a:t>
            </a:r>
          </a:p>
        </p:txBody>
      </p:sp>
      <p:grpSp>
        <p:nvGrpSpPr>
          <p:cNvPr name="Group 6" id="6"/>
          <p:cNvGrpSpPr/>
          <p:nvPr/>
        </p:nvGrpSpPr>
        <p:grpSpPr>
          <a:xfrm rot="0">
            <a:off x="10614749" y="1540236"/>
            <a:ext cx="6402042" cy="1283335"/>
            <a:chOff x="0" y="0"/>
            <a:chExt cx="8536056" cy="1711113"/>
          </a:xfrm>
        </p:grpSpPr>
        <p:sp>
          <p:nvSpPr>
            <p:cNvPr name="TextBox 7" id="7"/>
            <p:cNvSpPr txBox="true"/>
            <p:nvPr/>
          </p:nvSpPr>
          <p:spPr>
            <a:xfrm rot="0">
              <a:off x="0" y="-38100"/>
              <a:ext cx="1027877" cy="834814"/>
            </a:xfrm>
            <a:prstGeom prst="rect">
              <a:avLst/>
            </a:prstGeom>
          </p:spPr>
          <p:txBody>
            <a:bodyPr anchor="t" rtlCol="false" tIns="0" lIns="0" bIns="0" rIns="0">
              <a:spAutoFit/>
            </a:bodyPr>
            <a:lstStyle/>
            <a:p>
              <a:pPr algn="l">
                <a:lnSpc>
                  <a:spcPts val="5134"/>
                </a:lnSpc>
              </a:pPr>
              <a:r>
                <a:rPr lang="en-US" b="true" sz="3949">
                  <a:solidFill>
                    <a:srgbClr val="000000"/>
                  </a:solidFill>
                  <a:latin typeface="Aileron Bold"/>
                  <a:ea typeface="Aileron Bold"/>
                  <a:cs typeface="Aileron Bold"/>
                  <a:sym typeface="Aileron Bold"/>
                </a:rPr>
                <a:t>01</a:t>
              </a:r>
            </a:p>
          </p:txBody>
        </p:sp>
        <p:sp>
          <p:nvSpPr>
            <p:cNvPr name="TextBox 8" id="8"/>
            <p:cNvSpPr txBox="true"/>
            <p:nvPr/>
          </p:nvSpPr>
          <p:spPr>
            <a:xfrm rot="0">
              <a:off x="1345499" y="123825"/>
              <a:ext cx="7190557" cy="1587288"/>
            </a:xfrm>
            <a:prstGeom prst="rect">
              <a:avLst/>
            </a:prstGeom>
          </p:spPr>
          <p:txBody>
            <a:bodyPr anchor="t" rtlCol="false" tIns="0" lIns="0" bIns="0" rIns="0">
              <a:spAutoFit/>
            </a:bodyPr>
            <a:lstStyle/>
            <a:p>
              <a:pPr algn="l" marL="0" indent="0" lvl="0">
                <a:lnSpc>
                  <a:spcPts val="3184"/>
                </a:lnSpc>
              </a:pPr>
              <a:r>
                <a:rPr lang="en-US" sz="2449" strike="noStrike">
                  <a:solidFill>
                    <a:srgbClr val="000000"/>
                  </a:solidFill>
                  <a:latin typeface="Aileron"/>
                  <a:ea typeface="Aileron"/>
                  <a:cs typeface="Aileron"/>
                  <a:sym typeface="Aileron"/>
                </a:rPr>
                <a:t>Consult with the data provider about duplicates records and possible outliers.</a:t>
              </a:r>
            </a:p>
          </p:txBody>
        </p:sp>
      </p:grpSp>
      <p:grpSp>
        <p:nvGrpSpPr>
          <p:cNvPr name="Group 9" id="9"/>
          <p:cNvGrpSpPr/>
          <p:nvPr/>
        </p:nvGrpSpPr>
        <p:grpSpPr>
          <a:xfrm rot="0">
            <a:off x="10614749" y="3042624"/>
            <a:ext cx="6402042" cy="883285"/>
            <a:chOff x="0" y="0"/>
            <a:chExt cx="8536056" cy="1177713"/>
          </a:xfrm>
        </p:grpSpPr>
        <p:sp>
          <p:nvSpPr>
            <p:cNvPr name="TextBox 10" id="10"/>
            <p:cNvSpPr txBox="true"/>
            <p:nvPr/>
          </p:nvSpPr>
          <p:spPr>
            <a:xfrm rot="0">
              <a:off x="0" y="-38100"/>
              <a:ext cx="1027877" cy="834814"/>
            </a:xfrm>
            <a:prstGeom prst="rect">
              <a:avLst/>
            </a:prstGeom>
          </p:spPr>
          <p:txBody>
            <a:bodyPr anchor="t" rtlCol="false" tIns="0" lIns="0" bIns="0" rIns="0">
              <a:spAutoFit/>
            </a:bodyPr>
            <a:lstStyle/>
            <a:p>
              <a:pPr algn="l">
                <a:lnSpc>
                  <a:spcPts val="5134"/>
                </a:lnSpc>
              </a:pPr>
              <a:r>
                <a:rPr lang="en-US" b="true" sz="3949">
                  <a:solidFill>
                    <a:srgbClr val="000000"/>
                  </a:solidFill>
                  <a:latin typeface="Aileron Bold"/>
                  <a:ea typeface="Aileron Bold"/>
                  <a:cs typeface="Aileron Bold"/>
                  <a:sym typeface="Aileron Bold"/>
                </a:rPr>
                <a:t>02</a:t>
              </a:r>
            </a:p>
          </p:txBody>
        </p:sp>
        <p:sp>
          <p:nvSpPr>
            <p:cNvPr name="TextBox 11" id="11"/>
            <p:cNvSpPr txBox="true"/>
            <p:nvPr/>
          </p:nvSpPr>
          <p:spPr>
            <a:xfrm rot="0">
              <a:off x="1345499" y="123825"/>
              <a:ext cx="7190557" cy="1053888"/>
            </a:xfrm>
            <a:prstGeom prst="rect">
              <a:avLst/>
            </a:prstGeom>
          </p:spPr>
          <p:txBody>
            <a:bodyPr anchor="t" rtlCol="false" tIns="0" lIns="0" bIns="0" rIns="0">
              <a:spAutoFit/>
            </a:bodyPr>
            <a:lstStyle/>
            <a:p>
              <a:pPr algn="l" marL="0" indent="0" lvl="0">
                <a:lnSpc>
                  <a:spcPts val="3184"/>
                </a:lnSpc>
              </a:pPr>
              <a:r>
                <a:rPr lang="en-US" sz="2449" strike="noStrike">
                  <a:solidFill>
                    <a:srgbClr val="000000"/>
                  </a:solidFill>
                  <a:latin typeface="Aileron"/>
                  <a:ea typeface="Aileron"/>
                  <a:cs typeface="Aileron"/>
                  <a:sym typeface="Aileron"/>
                </a:rPr>
                <a:t>Consider over/under-sampling if future data has different class distributions.</a:t>
              </a:r>
            </a:p>
          </p:txBody>
        </p:sp>
      </p:grpSp>
      <p:grpSp>
        <p:nvGrpSpPr>
          <p:cNvPr name="Group 12" id="12"/>
          <p:cNvGrpSpPr/>
          <p:nvPr/>
        </p:nvGrpSpPr>
        <p:grpSpPr>
          <a:xfrm rot="0">
            <a:off x="10614749" y="4545012"/>
            <a:ext cx="6402042" cy="597536"/>
            <a:chOff x="0" y="0"/>
            <a:chExt cx="8536056" cy="796714"/>
          </a:xfrm>
        </p:grpSpPr>
        <p:sp>
          <p:nvSpPr>
            <p:cNvPr name="TextBox 13" id="13"/>
            <p:cNvSpPr txBox="true"/>
            <p:nvPr/>
          </p:nvSpPr>
          <p:spPr>
            <a:xfrm rot="0">
              <a:off x="0" y="-38100"/>
              <a:ext cx="1027877" cy="834814"/>
            </a:xfrm>
            <a:prstGeom prst="rect">
              <a:avLst/>
            </a:prstGeom>
          </p:spPr>
          <p:txBody>
            <a:bodyPr anchor="t" rtlCol="false" tIns="0" lIns="0" bIns="0" rIns="0">
              <a:spAutoFit/>
            </a:bodyPr>
            <a:lstStyle/>
            <a:p>
              <a:pPr algn="l">
                <a:lnSpc>
                  <a:spcPts val="5134"/>
                </a:lnSpc>
              </a:pPr>
              <a:r>
                <a:rPr lang="en-US" b="true" sz="3949">
                  <a:solidFill>
                    <a:srgbClr val="000000"/>
                  </a:solidFill>
                  <a:latin typeface="Aileron Bold"/>
                  <a:ea typeface="Aileron Bold"/>
                  <a:cs typeface="Aileron Bold"/>
                  <a:sym typeface="Aileron Bold"/>
                </a:rPr>
                <a:t>03</a:t>
              </a:r>
            </a:p>
          </p:txBody>
        </p:sp>
        <p:sp>
          <p:nvSpPr>
            <p:cNvPr name="TextBox 14" id="14"/>
            <p:cNvSpPr txBox="true"/>
            <p:nvPr/>
          </p:nvSpPr>
          <p:spPr>
            <a:xfrm rot="0">
              <a:off x="1345499" y="123825"/>
              <a:ext cx="7190557" cy="520488"/>
            </a:xfrm>
            <a:prstGeom prst="rect">
              <a:avLst/>
            </a:prstGeom>
          </p:spPr>
          <p:txBody>
            <a:bodyPr anchor="t" rtlCol="false" tIns="0" lIns="0" bIns="0" rIns="0">
              <a:spAutoFit/>
            </a:bodyPr>
            <a:lstStyle/>
            <a:p>
              <a:pPr algn="l" marL="0" indent="0" lvl="0">
                <a:lnSpc>
                  <a:spcPts val="3184"/>
                </a:lnSpc>
              </a:pPr>
              <a:r>
                <a:rPr lang="en-US" sz="2449" strike="noStrike">
                  <a:solidFill>
                    <a:srgbClr val="000000"/>
                  </a:solidFill>
                  <a:latin typeface="Aileron"/>
                  <a:ea typeface="Aileron"/>
                  <a:cs typeface="Aileron"/>
                  <a:sym typeface="Aileron"/>
                </a:rPr>
                <a:t>Gather more relevant data.</a:t>
              </a:r>
            </a:p>
          </p:txBody>
        </p:sp>
      </p:grpSp>
      <p:grpSp>
        <p:nvGrpSpPr>
          <p:cNvPr name="Group 15" id="15"/>
          <p:cNvGrpSpPr/>
          <p:nvPr/>
        </p:nvGrpSpPr>
        <p:grpSpPr>
          <a:xfrm rot="0">
            <a:off x="10614749" y="6047401"/>
            <a:ext cx="6402042" cy="1283335"/>
            <a:chOff x="0" y="0"/>
            <a:chExt cx="8536056" cy="1711113"/>
          </a:xfrm>
        </p:grpSpPr>
        <p:sp>
          <p:nvSpPr>
            <p:cNvPr name="TextBox 16" id="16"/>
            <p:cNvSpPr txBox="true"/>
            <p:nvPr/>
          </p:nvSpPr>
          <p:spPr>
            <a:xfrm rot="0">
              <a:off x="0" y="-38100"/>
              <a:ext cx="1027877" cy="834814"/>
            </a:xfrm>
            <a:prstGeom prst="rect">
              <a:avLst/>
            </a:prstGeom>
          </p:spPr>
          <p:txBody>
            <a:bodyPr anchor="t" rtlCol="false" tIns="0" lIns="0" bIns="0" rIns="0">
              <a:spAutoFit/>
            </a:bodyPr>
            <a:lstStyle/>
            <a:p>
              <a:pPr algn="l">
                <a:lnSpc>
                  <a:spcPts val="5134"/>
                </a:lnSpc>
              </a:pPr>
              <a:r>
                <a:rPr lang="en-US" b="true" sz="3949">
                  <a:solidFill>
                    <a:srgbClr val="000000"/>
                  </a:solidFill>
                  <a:latin typeface="Aileron Bold"/>
                  <a:ea typeface="Aileron Bold"/>
                  <a:cs typeface="Aileron Bold"/>
                  <a:sym typeface="Aileron Bold"/>
                </a:rPr>
                <a:t>04</a:t>
              </a:r>
            </a:p>
          </p:txBody>
        </p:sp>
        <p:sp>
          <p:nvSpPr>
            <p:cNvPr name="TextBox 17" id="17"/>
            <p:cNvSpPr txBox="true"/>
            <p:nvPr/>
          </p:nvSpPr>
          <p:spPr>
            <a:xfrm rot="0">
              <a:off x="1345499" y="123825"/>
              <a:ext cx="7190557" cy="1587288"/>
            </a:xfrm>
            <a:prstGeom prst="rect">
              <a:avLst/>
            </a:prstGeom>
          </p:spPr>
          <p:txBody>
            <a:bodyPr anchor="t" rtlCol="false" tIns="0" lIns="0" bIns="0" rIns="0">
              <a:spAutoFit/>
            </a:bodyPr>
            <a:lstStyle/>
            <a:p>
              <a:pPr algn="l" marL="0" indent="0" lvl="0">
                <a:lnSpc>
                  <a:spcPts val="3184"/>
                </a:lnSpc>
              </a:pPr>
              <a:r>
                <a:rPr lang="en-US" sz="2449" strike="noStrike">
                  <a:solidFill>
                    <a:srgbClr val="000000"/>
                  </a:solidFill>
                  <a:latin typeface="Aileron"/>
                  <a:ea typeface="Aileron"/>
                  <a:cs typeface="Aileron"/>
                  <a:sym typeface="Aileron"/>
                </a:rPr>
                <a:t>Post-pruning for the Decision Tree may improve performance and interpretability.</a:t>
              </a:r>
            </a:p>
          </p:txBody>
        </p:sp>
      </p:grpSp>
      <p:grpSp>
        <p:nvGrpSpPr>
          <p:cNvPr name="Group 18" id="18"/>
          <p:cNvGrpSpPr/>
          <p:nvPr/>
        </p:nvGrpSpPr>
        <p:grpSpPr>
          <a:xfrm rot="0">
            <a:off x="10614749" y="7845064"/>
            <a:ext cx="6402042" cy="883285"/>
            <a:chOff x="0" y="0"/>
            <a:chExt cx="8536056" cy="1177713"/>
          </a:xfrm>
        </p:grpSpPr>
        <p:sp>
          <p:nvSpPr>
            <p:cNvPr name="TextBox 19" id="19"/>
            <p:cNvSpPr txBox="true"/>
            <p:nvPr/>
          </p:nvSpPr>
          <p:spPr>
            <a:xfrm rot="0">
              <a:off x="0" y="-38100"/>
              <a:ext cx="1027877" cy="834814"/>
            </a:xfrm>
            <a:prstGeom prst="rect">
              <a:avLst/>
            </a:prstGeom>
          </p:spPr>
          <p:txBody>
            <a:bodyPr anchor="t" rtlCol="false" tIns="0" lIns="0" bIns="0" rIns="0">
              <a:spAutoFit/>
            </a:bodyPr>
            <a:lstStyle/>
            <a:p>
              <a:pPr algn="l">
                <a:lnSpc>
                  <a:spcPts val="5134"/>
                </a:lnSpc>
              </a:pPr>
              <a:r>
                <a:rPr lang="en-US" b="true" sz="3949">
                  <a:solidFill>
                    <a:srgbClr val="000000"/>
                  </a:solidFill>
                  <a:latin typeface="Aileron Bold"/>
                  <a:ea typeface="Aileron Bold"/>
                  <a:cs typeface="Aileron Bold"/>
                  <a:sym typeface="Aileron Bold"/>
                </a:rPr>
                <a:t>05</a:t>
              </a:r>
            </a:p>
          </p:txBody>
        </p:sp>
        <p:sp>
          <p:nvSpPr>
            <p:cNvPr name="TextBox 20" id="20"/>
            <p:cNvSpPr txBox="true"/>
            <p:nvPr/>
          </p:nvSpPr>
          <p:spPr>
            <a:xfrm rot="0">
              <a:off x="1345499" y="123825"/>
              <a:ext cx="7190557" cy="1053888"/>
            </a:xfrm>
            <a:prstGeom prst="rect">
              <a:avLst/>
            </a:prstGeom>
          </p:spPr>
          <p:txBody>
            <a:bodyPr anchor="t" rtlCol="false" tIns="0" lIns="0" bIns="0" rIns="0">
              <a:spAutoFit/>
            </a:bodyPr>
            <a:lstStyle/>
            <a:p>
              <a:pPr algn="l" marL="0" indent="0" lvl="0">
                <a:lnSpc>
                  <a:spcPts val="3184"/>
                </a:lnSpc>
              </a:pPr>
              <a:r>
                <a:rPr lang="en-US" sz="2449" strike="noStrike">
                  <a:solidFill>
                    <a:srgbClr val="000000"/>
                  </a:solidFill>
                  <a:latin typeface="Aileron"/>
                  <a:ea typeface="Aileron"/>
                  <a:cs typeface="Aileron"/>
                  <a:sym typeface="Aileron"/>
                </a:rPr>
                <a:t>Perform testing on a larger variety of hyper parameters.</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sp>
        <p:nvSpPr>
          <p:cNvPr name="AutoShape 2" id="2"/>
          <p:cNvSpPr/>
          <p:nvPr/>
        </p:nvSpPr>
        <p:spPr>
          <a:xfrm rot="0">
            <a:off x="1028700" y="7574380"/>
            <a:ext cx="16230600" cy="0"/>
          </a:xfrm>
          <a:prstGeom prst="line">
            <a:avLst/>
          </a:prstGeom>
          <a:ln cap="rnd" w="28575">
            <a:solidFill>
              <a:srgbClr val="000000"/>
            </a:solidFill>
            <a:prstDash val="solid"/>
            <a:headEnd type="none" len="sm" w="sm"/>
            <a:tailEnd type="none" len="sm" w="sm"/>
          </a:ln>
        </p:spPr>
      </p:sp>
      <p:sp>
        <p:nvSpPr>
          <p:cNvPr name="AutoShape 3" id="3"/>
          <p:cNvSpPr/>
          <p:nvPr/>
        </p:nvSpPr>
        <p:spPr>
          <a:xfrm rot="0">
            <a:off x="1028700" y="2684045"/>
            <a:ext cx="16230600" cy="0"/>
          </a:xfrm>
          <a:prstGeom prst="line">
            <a:avLst/>
          </a:prstGeom>
          <a:ln cap="rnd" w="28575">
            <a:solidFill>
              <a:srgbClr val="000000"/>
            </a:solidFill>
            <a:prstDash val="solid"/>
            <a:headEnd type="none" len="sm" w="sm"/>
            <a:tailEnd type="none" len="sm" w="sm"/>
          </a:ln>
        </p:spPr>
      </p:sp>
      <p:sp>
        <p:nvSpPr>
          <p:cNvPr name="Freeform 4" id="4"/>
          <p:cNvSpPr/>
          <p:nvPr/>
        </p:nvSpPr>
        <p:spPr>
          <a:xfrm flipH="false" flipV="false" rot="0">
            <a:off x="3652587" y="132434"/>
            <a:ext cx="11621821" cy="10154566"/>
          </a:xfrm>
          <a:custGeom>
            <a:avLst/>
            <a:gdLst/>
            <a:ahLst/>
            <a:cxnLst/>
            <a:rect r="r" b="b" t="t" l="l"/>
            <a:pathLst>
              <a:path h="10154566" w="11621821">
                <a:moveTo>
                  <a:pt x="0" y="0"/>
                </a:moveTo>
                <a:lnTo>
                  <a:pt x="11621821" y="0"/>
                </a:lnTo>
                <a:lnTo>
                  <a:pt x="11621821" y="10154566"/>
                </a:lnTo>
                <a:lnTo>
                  <a:pt x="0" y="10154566"/>
                </a:lnTo>
                <a:lnTo>
                  <a:pt x="0" y="0"/>
                </a:lnTo>
                <a:close/>
              </a:path>
            </a:pathLst>
          </a:custGeom>
          <a:blipFill>
            <a:blip r:embed="rId2">
              <a:alphaModFix amt="12000"/>
            </a:blip>
            <a:stretch>
              <a:fillRect l="0" t="0" r="0" b="0"/>
            </a:stretch>
          </a:blipFill>
        </p:spPr>
      </p:sp>
      <p:sp>
        <p:nvSpPr>
          <p:cNvPr name="TextBox 5" id="5"/>
          <p:cNvSpPr txBox="true"/>
          <p:nvPr/>
        </p:nvSpPr>
        <p:spPr>
          <a:xfrm rot="0">
            <a:off x="1845318" y="4429172"/>
            <a:ext cx="6985638" cy="1285835"/>
          </a:xfrm>
          <a:prstGeom prst="rect">
            <a:avLst/>
          </a:prstGeom>
        </p:spPr>
        <p:txBody>
          <a:bodyPr anchor="t" rtlCol="false" tIns="0" lIns="0" bIns="0" rIns="0">
            <a:spAutoFit/>
          </a:bodyPr>
          <a:lstStyle/>
          <a:p>
            <a:pPr algn="l" marL="0" indent="0" lvl="0">
              <a:lnSpc>
                <a:spcPts val="10199"/>
              </a:lnSpc>
            </a:pPr>
            <a:r>
              <a:rPr lang="en-US" b="true" sz="8499">
                <a:solidFill>
                  <a:srgbClr val="000000"/>
                </a:solidFill>
                <a:latin typeface="Open Sans Bold"/>
                <a:ea typeface="Open Sans Bold"/>
                <a:cs typeface="Open Sans Bold"/>
                <a:sym typeface="Open Sans Bold"/>
              </a:rPr>
              <a:t>Thank you!</a:t>
            </a:r>
          </a:p>
        </p:txBody>
      </p:sp>
      <p:grpSp>
        <p:nvGrpSpPr>
          <p:cNvPr name="Group 6" id="6"/>
          <p:cNvGrpSpPr/>
          <p:nvPr/>
        </p:nvGrpSpPr>
        <p:grpSpPr>
          <a:xfrm rot="0">
            <a:off x="8830956" y="4571993"/>
            <a:ext cx="8428344" cy="1143013"/>
            <a:chOff x="0" y="0"/>
            <a:chExt cx="11237792" cy="1524017"/>
          </a:xfrm>
        </p:grpSpPr>
        <p:sp>
          <p:nvSpPr>
            <p:cNvPr name="TextBox 7" id="7"/>
            <p:cNvSpPr txBox="true"/>
            <p:nvPr/>
          </p:nvSpPr>
          <p:spPr>
            <a:xfrm rot="0">
              <a:off x="0" y="-28575"/>
              <a:ext cx="11237792" cy="638140"/>
            </a:xfrm>
            <a:prstGeom prst="rect">
              <a:avLst/>
            </a:prstGeom>
          </p:spPr>
          <p:txBody>
            <a:bodyPr anchor="t" rtlCol="false" tIns="0" lIns="0" bIns="0" rIns="0">
              <a:spAutoFit/>
            </a:bodyPr>
            <a:lstStyle/>
            <a:p>
              <a:pPr algn="l" marL="0" indent="0" lvl="0">
                <a:lnSpc>
                  <a:spcPts val="3900"/>
                </a:lnSpc>
              </a:pPr>
              <a:r>
                <a:rPr lang="en-US" b="true" sz="3000">
                  <a:solidFill>
                    <a:srgbClr val="000000"/>
                  </a:solidFill>
                  <a:latin typeface="Open Sans Bold"/>
                  <a:ea typeface="Open Sans Bold"/>
                  <a:cs typeface="Open Sans Bold"/>
                  <a:sym typeface="Open Sans Bold"/>
                </a:rPr>
                <a:t>Noah Armsworthy</a:t>
              </a:r>
            </a:p>
          </p:txBody>
        </p:sp>
        <p:sp>
          <p:nvSpPr>
            <p:cNvPr name="TextBox 8" id="8"/>
            <p:cNvSpPr txBox="true"/>
            <p:nvPr/>
          </p:nvSpPr>
          <p:spPr>
            <a:xfrm rot="0">
              <a:off x="0" y="969676"/>
              <a:ext cx="11237792" cy="554341"/>
            </a:xfrm>
            <a:prstGeom prst="rect">
              <a:avLst/>
            </a:prstGeom>
          </p:spPr>
          <p:txBody>
            <a:bodyPr anchor="t" rtlCol="false" tIns="0" lIns="0" bIns="0" rIns="0">
              <a:spAutoFit/>
            </a:bodyPr>
            <a:lstStyle/>
            <a:p>
              <a:pPr algn="l" marL="0" indent="0" lvl="0">
                <a:lnSpc>
                  <a:spcPts val="3600"/>
                </a:lnSpc>
              </a:pPr>
              <a:r>
                <a:rPr lang="en-US" sz="2400">
                  <a:solidFill>
                    <a:srgbClr val="000000"/>
                  </a:solidFill>
                  <a:latin typeface="Open Sans"/>
                  <a:ea typeface="Open Sans"/>
                  <a:cs typeface="Open Sans"/>
                  <a:sym typeface="Open Sans"/>
                  <a:hlinkClick r:id="rId3" tooltip="https://docs.google.com/spreadsheets/d/1DUF2isFWsqVSYhbaACYtbgcLi_YjDqpE3GLQIVgkKQg/edit#gid=69851113"/>
                </a:rPr>
                <a:t>noaharmsworthy@gmail.com</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grpSp>
        <p:nvGrpSpPr>
          <p:cNvPr name="Group 2" id="2"/>
          <p:cNvGrpSpPr/>
          <p:nvPr/>
        </p:nvGrpSpPr>
        <p:grpSpPr>
          <a:xfrm rot="0">
            <a:off x="1028700" y="2854967"/>
            <a:ext cx="11769455" cy="3671058"/>
            <a:chOff x="0" y="0"/>
            <a:chExt cx="15692607" cy="4894744"/>
          </a:xfrm>
        </p:grpSpPr>
        <p:sp>
          <p:nvSpPr>
            <p:cNvPr name="TextBox 3" id="3"/>
            <p:cNvSpPr txBox="true"/>
            <p:nvPr/>
          </p:nvSpPr>
          <p:spPr>
            <a:xfrm rot="0">
              <a:off x="0" y="2290821"/>
              <a:ext cx="15692607" cy="2603923"/>
            </a:xfrm>
            <a:prstGeom prst="rect">
              <a:avLst/>
            </a:prstGeom>
          </p:spPr>
          <p:txBody>
            <a:bodyPr anchor="t" rtlCol="false" tIns="0" lIns="0" bIns="0" rIns="0">
              <a:spAutoFit/>
            </a:bodyPr>
            <a:lstStyle/>
            <a:p>
              <a:pPr algn="l" marL="0" indent="0" lvl="0">
                <a:lnSpc>
                  <a:spcPts val="3919"/>
                </a:lnSpc>
              </a:pPr>
              <a:r>
                <a:rPr lang="en-US" sz="2799">
                  <a:solidFill>
                    <a:srgbClr val="000000"/>
                  </a:solidFill>
                  <a:latin typeface="Aileron"/>
                  <a:ea typeface="Aileron"/>
                  <a:cs typeface="Aileron"/>
                  <a:sym typeface="Aileron"/>
                </a:rPr>
                <a:t>To maintain the capital required to provide security to their customers, insurance companies must retain as many customers as possible. Predicting potential customer churn can help inform companies of critical points where retention strategies can be deployed.</a:t>
              </a:r>
            </a:p>
          </p:txBody>
        </p:sp>
        <p:sp>
          <p:nvSpPr>
            <p:cNvPr name="TextBox 4" id="4"/>
            <p:cNvSpPr txBox="true"/>
            <p:nvPr/>
          </p:nvSpPr>
          <p:spPr>
            <a:xfrm rot="0">
              <a:off x="0" y="0"/>
              <a:ext cx="15692607" cy="1777980"/>
            </a:xfrm>
            <a:prstGeom prst="rect">
              <a:avLst/>
            </a:prstGeom>
          </p:spPr>
          <p:txBody>
            <a:bodyPr anchor="t" rtlCol="false" tIns="0" lIns="0" bIns="0" rIns="0">
              <a:spAutoFit/>
            </a:bodyPr>
            <a:lstStyle/>
            <a:p>
              <a:pPr algn="l" marL="0" indent="0" lvl="0">
                <a:lnSpc>
                  <a:spcPts val="10559"/>
                </a:lnSpc>
              </a:pPr>
              <a:r>
                <a:rPr lang="en-US" b="true" sz="8799" spc="87">
                  <a:solidFill>
                    <a:srgbClr val="000000"/>
                  </a:solidFill>
                  <a:latin typeface="Aileron Bold"/>
                  <a:ea typeface="Aileron Bold"/>
                  <a:cs typeface="Aileron Bold"/>
                  <a:sym typeface="Aileron Bold"/>
                </a:rPr>
                <a:t>Problem Statement</a:t>
              </a:r>
            </a:p>
          </p:txBody>
        </p:sp>
      </p:grpSp>
      <p:sp>
        <p:nvSpPr>
          <p:cNvPr name="Freeform 5" id="5"/>
          <p:cNvSpPr/>
          <p:nvPr/>
        </p:nvSpPr>
        <p:spPr>
          <a:xfrm flipH="false" flipV="false" rot="0">
            <a:off x="14362093" y="5372290"/>
            <a:ext cx="5123448" cy="5316786"/>
          </a:xfrm>
          <a:custGeom>
            <a:avLst/>
            <a:gdLst/>
            <a:ahLst/>
            <a:cxnLst/>
            <a:rect r="r" b="b" t="t" l="l"/>
            <a:pathLst>
              <a:path h="5316786" w="5123448">
                <a:moveTo>
                  <a:pt x="0" y="0"/>
                </a:moveTo>
                <a:lnTo>
                  <a:pt x="5123448" y="0"/>
                </a:lnTo>
                <a:lnTo>
                  <a:pt x="5123448" y="5316786"/>
                </a:lnTo>
                <a:lnTo>
                  <a:pt x="0" y="5316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sp>
        <p:nvSpPr>
          <p:cNvPr name="TextBox 2" id="2"/>
          <p:cNvSpPr txBox="true"/>
          <p:nvPr/>
        </p:nvSpPr>
        <p:spPr>
          <a:xfrm rot="0">
            <a:off x="1028700" y="1574956"/>
            <a:ext cx="14034598" cy="1019451"/>
          </a:xfrm>
          <a:prstGeom prst="rect">
            <a:avLst/>
          </a:prstGeom>
        </p:spPr>
        <p:txBody>
          <a:bodyPr anchor="t" rtlCol="false" tIns="0" lIns="0" bIns="0" rIns="0">
            <a:spAutoFit/>
          </a:bodyPr>
          <a:lstStyle/>
          <a:p>
            <a:pPr algn="l" marL="0" indent="0" lvl="0">
              <a:lnSpc>
                <a:spcPts val="8128"/>
              </a:lnSpc>
            </a:pPr>
            <a:r>
              <a:rPr lang="en-US" b="true" sz="6400">
                <a:solidFill>
                  <a:srgbClr val="191919"/>
                </a:solidFill>
                <a:latin typeface="Aileron Bold"/>
                <a:ea typeface="Aileron Bold"/>
                <a:cs typeface="Aileron Bold"/>
                <a:sym typeface="Aileron Bold"/>
              </a:rPr>
              <a:t>METHODOLOGY</a:t>
            </a:r>
          </a:p>
        </p:txBody>
      </p:sp>
      <p:graphicFrame>
        <p:nvGraphicFramePr>
          <p:cNvPr name="Table 3" id="3"/>
          <p:cNvGraphicFramePr>
            <a:graphicFrameLocks noGrp="true"/>
          </p:cNvGraphicFramePr>
          <p:nvPr/>
        </p:nvGraphicFramePr>
        <p:xfrm>
          <a:off x="1015816" y="3896852"/>
          <a:ext cx="16243484" cy="4857350"/>
        </p:xfrm>
        <a:graphic>
          <a:graphicData uri="http://schemas.openxmlformats.org/drawingml/2006/table">
            <a:tbl>
              <a:tblPr/>
              <a:tblGrid>
                <a:gridCol w="3787668"/>
                <a:gridCol w="3787668"/>
                <a:gridCol w="3787668"/>
                <a:gridCol w="3787668"/>
              </a:tblGrid>
              <a:tr h="1610304">
                <a:tc rowSpan="2">
                  <a:txBody>
                    <a:bodyPr anchor="t" rtlCol="false"/>
                    <a:lstStyle/>
                    <a:p>
                      <a:pPr algn="ctr">
                        <a:lnSpc>
                          <a:spcPts val="3122"/>
                        </a:lnSpc>
                        <a:defRPr/>
                      </a:pPr>
                      <a:r>
                        <a:rPr lang="en-US" b="true" sz="2401" spc="36">
                          <a:solidFill>
                            <a:srgbClr val="191919"/>
                          </a:solidFill>
                          <a:latin typeface="Aileron Bold"/>
                          <a:ea typeface="Aileron Bold"/>
                          <a:cs typeface="Aileron Bold"/>
                          <a:sym typeface="Aileron Bold"/>
                        </a:rPr>
                        <a:t>INITIAL ANALYSIS</a:t>
                      </a:r>
                      <a:endParaRPr lang="en-US" sz="1100"/>
                    </a:p>
                    <a:p>
                      <a:pPr algn="ctr">
                        <a:lnSpc>
                          <a:spcPts val="2341"/>
                        </a:lnSpc>
                      </a:pP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GETTING TO KNOW THE DATA</a:t>
                      </a:r>
                    </a:p>
                  </a:txBody>
                  <a:tcPr marL="190651" marR="190651" marT="190651" marB="190651" anchor="ctr">
                    <a:lnL cmpd="sng" algn="ctr" cap="flat" w="47663">
                      <a:solidFill>
                        <a:srgbClr val="37C9EF"/>
                      </a:solidFill>
                      <a:prstDash val="solid"/>
                      <a:round/>
                      <a:headEnd type="none" w="med" len="med"/>
                      <a:tailEnd type="none" w="med" len="med"/>
                    </a:lnL>
                    <a:lnR cmpd="sng" algn="ctr" cap="flat" w="47663">
                      <a:solidFill>
                        <a:srgbClr val="37C9EF"/>
                      </a:solidFill>
                      <a:prstDash val="solid"/>
                      <a:round/>
                      <a:headEnd type="none" w="med" len="med"/>
                      <a:tailEnd type="none" w="med" len="med"/>
                    </a:lnR>
                    <a:lnT cmpd="sng" algn="ctr" cap="flat" w="47663">
                      <a:solidFill>
                        <a:srgbClr val="37C9EF"/>
                      </a:solidFill>
                      <a:prstDash val="solid"/>
                      <a:round/>
                      <a:headEnd type="none" w="med" len="med"/>
                      <a:tailEnd type="none" w="med" len="med"/>
                    </a:lnT>
                    <a:lnB cmpd="sng" algn="ctr" cap="flat" w="47663">
                      <a:solidFill>
                        <a:srgbClr val="37C9EF"/>
                      </a:solidFill>
                      <a:prstDash val="solid"/>
                      <a:round/>
                      <a:headEnd type="none" w="med" len="med"/>
                      <a:tailEnd type="none" w="med" len="med"/>
                    </a:lnB>
                  </a:tcPr>
                </a:tc>
                <a:tc rowSpan="2">
                  <a:txBody>
                    <a:bodyPr anchor="t" rtlCol="false"/>
                    <a:lstStyle/>
                    <a:p>
                      <a:pPr algn="ctr">
                        <a:lnSpc>
                          <a:spcPts val="3122"/>
                        </a:lnSpc>
                        <a:defRPr/>
                      </a:pPr>
                      <a:r>
                        <a:rPr lang="en-US" b="true" sz="2401" spc="36">
                          <a:solidFill>
                            <a:srgbClr val="191919"/>
                          </a:solidFill>
                          <a:latin typeface="Aileron Bold"/>
                          <a:ea typeface="Aileron Bold"/>
                          <a:cs typeface="Aileron Bold"/>
                          <a:sym typeface="Aileron Bold"/>
                        </a:rPr>
                        <a:t>DATA PREPARATION</a:t>
                      </a:r>
                      <a:endParaRPr lang="en-US" sz="1100"/>
                    </a:p>
                    <a:p>
                      <a:pPr algn="ctr">
                        <a:lnSpc>
                          <a:spcPts val="2341"/>
                        </a:lnSpc>
                      </a:pP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Improve data quality</a:t>
                      </a: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Remove potentially misleading patterns</a:t>
                      </a:r>
                    </a:p>
                  </a:txBody>
                  <a:tcPr marL="190651" marR="190651" marT="190651" marB="190651" anchor="ctr">
                    <a:lnL cmpd="sng" algn="ctr" cap="flat" w="47663">
                      <a:solidFill>
                        <a:srgbClr val="37C9EF"/>
                      </a:solidFill>
                      <a:prstDash val="solid"/>
                      <a:round/>
                      <a:headEnd type="none" w="med" len="med"/>
                      <a:tailEnd type="none" w="med" len="med"/>
                    </a:lnL>
                    <a:lnR cmpd="sng" algn="ctr" cap="flat" w="47663">
                      <a:solidFill>
                        <a:srgbClr val="37C9EF"/>
                      </a:solidFill>
                      <a:prstDash val="solid"/>
                      <a:round/>
                      <a:headEnd type="none" w="med" len="med"/>
                      <a:tailEnd type="none" w="med" len="med"/>
                    </a:lnR>
                    <a:lnT cmpd="sng" algn="ctr" cap="flat" w="47663">
                      <a:solidFill>
                        <a:srgbClr val="37C9EF"/>
                      </a:solidFill>
                      <a:prstDash val="solid"/>
                      <a:round/>
                      <a:headEnd type="none" w="med" len="med"/>
                      <a:tailEnd type="none" w="med" len="med"/>
                    </a:lnT>
                    <a:lnB cmpd="sng" algn="ctr" cap="flat" w="47663">
                      <a:solidFill>
                        <a:srgbClr val="37C9EF"/>
                      </a:solidFill>
                      <a:prstDash val="solid"/>
                      <a:round/>
                      <a:headEnd type="none" w="med" len="med"/>
                      <a:tailEnd type="none" w="med" len="med"/>
                    </a:lnB>
                  </a:tcPr>
                </a:tc>
                <a:tc rowSpan="2">
                  <a:txBody>
                    <a:bodyPr anchor="t" rtlCol="false"/>
                    <a:lstStyle/>
                    <a:p>
                      <a:pPr algn="ctr">
                        <a:lnSpc>
                          <a:spcPts val="3122"/>
                        </a:lnSpc>
                        <a:defRPr/>
                      </a:pPr>
                      <a:r>
                        <a:rPr lang="en-US" b="true" sz="2401" spc="36">
                          <a:solidFill>
                            <a:srgbClr val="191919"/>
                          </a:solidFill>
                          <a:latin typeface="Aileron Bold"/>
                          <a:ea typeface="Aileron Bold"/>
                          <a:cs typeface="Aileron Bold"/>
                          <a:sym typeface="Aileron Bold"/>
                        </a:rPr>
                        <a:t>MODEL SELECTION</a:t>
                      </a:r>
                      <a:endParaRPr lang="en-US" sz="1100"/>
                    </a:p>
                    <a:p>
                      <a:pPr algn="ctr">
                        <a:lnSpc>
                          <a:spcPts val="2341"/>
                        </a:lnSpc>
                      </a:pP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Metric comparison on default parameters</a:t>
                      </a: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Cross validation</a:t>
                      </a:r>
                    </a:p>
                  </a:txBody>
                  <a:tcPr marL="190651" marR="190651" marT="190651" marB="190651" anchor="ctr">
                    <a:lnL cmpd="sng" algn="ctr" cap="flat" w="47663">
                      <a:solidFill>
                        <a:srgbClr val="37C9EF"/>
                      </a:solidFill>
                      <a:prstDash val="solid"/>
                      <a:round/>
                      <a:headEnd type="none" w="med" len="med"/>
                      <a:tailEnd type="none" w="med" len="med"/>
                    </a:lnL>
                    <a:lnR cmpd="sng" algn="ctr" cap="flat" w="47663">
                      <a:solidFill>
                        <a:srgbClr val="37C9EF"/>
                      </a:solidFill>
                      <a:prstDash val="solid"/>
                      <a:round/>
                      <a:headEnd type="none" w="med" len="med"/>
                      <a:tailEnd type="none" w="med" len="med"/>
                    </a:lnR>
                    <a:lnT cmpd="sng" algn="ctr" cap="flat" w="47663">
                      <a:solidFill>
                        <a:srgbClr val="37C9EF"/>
                      </a:solidFill>
                      <a:prstDash val="solid"/>
                      <a:round/>
                      <a:headEnd type="none" w="med" len="med"/>
                      <a:tailEnd type="none" w="med" len="med"/>
                    </a:lnT>
                    <a:lnB cmpd="sng" algn="ctr" cap="flat" w="47663">
                      <a:solidFill>
                        <a:srgbClr val="37C9EF"/>
                      </a:solidFill>
                      <a:prstDash val="solid"/>
                      <a:round/>
                      <a:headEnd type="none" w="med" len="med"/>
                      <a:tailEnd type="none" w="med" len="med"/>
                    </a:lnB>
                  </a:tcPr>
                </a:tc>
                <a:tc rowSpan="2">
                  <a:txBody>
                    <a:bodyPr anchor="t" rtlCol="false"/>
                    <a:lstStyle/>
                    <a:p>
                      <a:pPr algn="ctr">
                        <a:lnSpc>
                          <a:spcPts val="3122"/>
                        </a:lnSpc>
                        <a:defRPr/>
                      </a:pPr>
                      <a:r>
                        <a:rPr lang="en-US" b="true" sz="2401" spc="36">
                          <a:solidFill>
                            <a:srgbClr val="191919"/>
                          </a:solidFill>
                          <a:latin typeface="Aileron Bold"/>
                          <a:ea typeface="Aileron Bold"/>
                          <a:cs typeface="Aileron Bold"/>
                          <a:sym typeface="Aileron Bold"/>
                        </a:rPr>
                        <a:t>MODEL TRAINING &amp; TUNING</a:t>
                      </a:r>
                      <a:endParaRPr lang="en-US" sz="1100"/>
                    </a:p>
                    <a:p>
                      <a:pPr algn="ctr">
                        <a:lnSpc>
                          <a:spcPts val="2341"/>
                        </a:lnSpc>
                      </a:pP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Hyper parameter tuning</a:t>
                      </a: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Interpret results</a:t>
                      </a:r>
                    </a:p>
                  </a:txBody>
                  <a:tcPr marL="190651" marR="190651" marT="190651" marB="190651" anchor="ctr">
                    <a:lnL cmpd="sng" algn="ctr" cap="flat" w="47663">
                      <a:solidFill>
                        <a:srgbClr val="37C9EF"/>
                      </a:solidFill>
                      <a:prstDash val="solid"/>
                      <a:round/>
                      <a:headEnd type="none" w="med" len="med"/>
                      <a:tailEnd type="none" w="med" len="med"/>
                    </a:lnL>
                    <a:lnR cmpd="sng" algn="ctr" cap="flat" w="47663">
                      <a:solidFill>
                        <a:srgbClr val="37C9EF"/>
                      </a:solidFill>
                      <a:prstDash val="solid"/>
                      <a:round/>
                      <a:headEnd type="none" w="med" len="med"/>
                      <a:tailEnd type="none" w="med" len="med"/>
                    </a:lnR>
                    <a:lnT cmpd="sng" algn="ctr" cap="flat" w="47663">
                      <a:solidFill>
                        <a:srgbClr val="37C9EF"/>
                      </a:solidFill>
                      <a:prstDash val="solid"/>
                      <a:round/>
                      <a:headEnd type="none" w="med" len="med"/>
                      <a:tailEnd type="none" w="med" len="med"/>
                    </a:lnT>
                    <a:lnB cmpd="sng" algn="ctr" cap="flat" w="47663">
                      <a:solidFill>
                        <a:srgbClr val="37C9EF"/>
                      </a:solidFill>
                      <a:prstDash val="solid"/>
                      <a:round/>
                      <a:headEnd type="none" w="med" len="med"/>
                      <a:tailEnd type="none" w="med" len="med"/>
                    </a:lnB>
                  </a:tcPr>
                </a:tc>
              </a:tr>
              <a:tr h="3247046">
                <a:tc vMerge="true">
                  <a:txBody>
                    <a:bodyPr anchor="t" rtlCol="false"/>
                    <a:lstStyle/>
                    <a:p>
                      <a:pPr algn="ctr">
                        <a:lnSpc>
                          <a:spcPts val="3122"/>
                        </a:lnSpc>
                        <a:defRPr/>
                      </a:pPr>
                      <a:r>
                        <a:rPr lang="en-US" b="true" sz="2401" spc="36">
                          <a:solidFill>
                            <a:srgbClr val="191919"/>
                          </a:solidFill>
                          <a:latin typeface="Aileron Bold"/>
                          <a:ea typeface="Aileron Bold"/>
                          <a:cs typeface="Aileron Bold"/>
                          <a:sym typeface="Aileron Bold"/>
                        </a:rPr>
                        <a:t>INITIAL ANALYSIS</a:t>
                      </a:r>
                      <a:endParaRPr lang="en-US" sz="1100"/>
                    </a:p>
                    <a:p>
                      <a:pPr algn="ctr">
                        <a:lnSpc>
                          <a:spcPts val="2341"/>
                        </a:lnSpc>
                      </a:pP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GETTING TO KNOW THE DATA</a:t>
                      </a:r>
                    </a:p>
                  </a:txBody>
                  <a:tcPr marL="190651" marR="190651" marT="190651" marB="190651" anchor="ctr">
                    <a:lnL cmpd="sng" algn="ctr" cap="flat" w="47663">
                      <a:solidFill>
                        <a:srgbClr val="37C9EF"/>
                      </a:solidFill>
                      <a:prstDash val="solid"/>
                      <a:round/>
                      <a:headEnd type="none" w="med" len="med"/>
                      <a:tailEnd type="none" w="med" len="med"/>
                    </a:lnL>
                    <a:lnR cmpd="sng" algn="ctr" cap="flat" w="47663">
                      <a:solidFill>
                        <a:srgbClr val="37C9EF"/>
                      </a:solidFill>
                      <a:prstDash val="solid"/>
                      <a:round/>
                      <a:headEnd type="none" w="med" len="med"/>
                      <a:tailEnd type="none" w="med" len="med"/>
                    </a:lnR>
                    <a:lnT cmpd="sng" algn="ctr" cap="flat" w="47663">
                      <a:solidFill>
                        <a:srgbClr val="37C9EF"/>
                      </a:solidFill>
                      <a:prstDash val="solid"/>
                      <a:round/>
                      <a:headEnd type="none" w="med" len="med"/>
                      <a:tailEnd type="none" w="med" len="med"/>
                    </a:lnT>
                    <a:lnB cmpd="sng" algn="ctr" cap="flat" w="47663">
                      <a:solidFill>
                        <a:srgbClr val="37C9EF"/>
                      </a:solidFill>
                      <a:prstDash val="solid"/>
                      <a:round/>
                      <a:headEnd type="none" w="med" len="med"/>
                      <a:tailEnd type="none" w="med" len="med"/>
                    </a:lnB>
                  </a:tcPr>
                </a:tc>
                <a:tc vMerge="true">
                  <a:txBody>
                    <a:bodyPr anchor="t" rtlCol="false"/>
                    <a:lstStyle/>
                    <a:p>
                      <a:pPr algn="ctr">
                        <a:lnSpc>
                          <a:spcPts val="3122"/>
                        </a:lnSpc>
                        <a:defRPr/>
                      </a:pPr>
                      <a:r>
                        <a:rPr lang="en-US" b="true" sz="2401" spc="36">
                          <a:solidFill>
                            <a:srgbClr val="191919"/>
                          </a:solidFill>
                          <a:latin typeface="Aileron Bold"/>
                          <a:ea typeface="Aileron Bold"/>
                          <a:cs typeface="Aileron Bold"/>
                          <a:sym typeface="Aileron Bold"/>
                        </a:rPr>
                        <a:t>DATA PREPARATION</a:t>
                      </a:r>
                      <a:endParaRPr lang="en-US" sz="1100"/>
                    </a:p>
                    <a:p>
                      <a:pPr algn="ctr">
                        <a:lnSpc>
                          <a:spcPts val="2341"/>
                        </a:lnSpc>
                      </a:pP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Improve data quality</a:t>
                      </a: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Remove potentially misleading patterns</a:t>
                      </a:r>
                    </a:p>
                  </a:txBody>
                  <a:tcPr marL="190651" marR="190651" marT="190651" marB="190651" anchor="ctr">
                    <a:lnL cmpd="sng" algn="ctr" cap="flat" w="47663">
                      <a:solidFill>
                        <a:srgbClr val="37C9EF"/>
                      </a:solidFill>
                      <a:prstDash val="solid"/>
                      <a:round/>
                      <a:headEnd type="none" w="med" len="med"/>
                      <a:tailEnd type="none" w="med" len="med"/>
                    </a:lnL>
                    <a:lnR cmpd="sng" algn="ctr" cap="flat" w="47663">
                      <a:solidFill>
                        <a:srgbClr val="37C9EF"/>
                      </a:solidFill>
                      <a:prstDash val="solid"/>
                      <a:round/>
                      <a:headEnd type="none" w="med" len="med"/>
                      <a:tailEnd type="none" w="med" len="med"/>
                    </a:lnR>
                    <a:lnT cmpd="sng" algn="ctr" cap="flat" w="47663">
                      <a:solidFill>
                        <a:srgbClr val="37C9EF"/>
                      </a:solidFill>
                      <a:prstDash val="solid"/>
                      <a:round/>
                      <a:headEnd type="none" w="med" len="med"/>
                      <a:tailEnd type="none" w="med" len="med"/>
                    </a:lnT>
                    <a:lnB cmpd="sng" algn="ctr" cap="flat" w="47663">
                      <a:solidFill>
                        <a:srgbClr val="37C9EF"/>
                      </a:solidFill>
                      <a:prstDash val="solid"/>
                      <a:round/>
                      <a:headEnd type="none" w="med" len="med"/>
                      <a:tailEnd type="none" w="med" len="med"/>
                    </a:lnB>
                  </a:tcPr>
                </a:tc>
                <a:tc vMerge="true">
                  <a:txBody>
                    <a:bodyPr anchor="t" rtlCol="false"/>
                    <a:lstStyle/>
                    <a:p>
                      <a:pPr algn="ctr">
                        <a:lnSpc>
                          <a:spcPts val="3122"/>
                        </a:lnSpc>
                        <a:defRPr/>
                      </a:pPr>
                      <a:r>
                        <a:rPr lang="en-US" b="true" sz="2401" spc="36">
                          <a:solidFill>
                            <a:srgbClr val="191919"/>
                          </a:solidFill>
                          <a:latin typeface="Aileron Bold"/>
                          <a:ea typeface="Aileron Bold"/>
                          <a:cs typeface="Aileron Bold"/>
                          <a:sym typeface="Aileron Bold"/>
                        </a:rPr>
                        <a:t>MODEL SELECTION</a:t>
                      </a:r>
                      <a:endParaRPr lang="en-US" sz="1100"/>
                    </a:p>
                    <a:p>
                      <a:pPr algn="ctr">
                        <a:lnSpc>
                          <a:spcPts val="2341"/>
                        </a:lnSpc>
                      </a:pP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Metric comparison on default parameters</a:t>
                      </a: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Cross validation</a:t>
                      </a:r>
                    </a:p>
                  </a:txBody>
                  <a:tcPr marL="190651" marR="190651" marT="190651" marB="190651" anchor="ctr">
                    <a:lnL cmpd="sng" algn="ctr" cap="flat" w="47663">
                      <a:solidFill>
                        <a:srgbClr val="37C9EF"/>
                      </a:solidFill>
                      <a:prstDash val="solid"/>
                      <a:round/>
                      <a:headEnd type="none" w="med" len="med"/>
                      <a:tailEnd type="none" w="med" len="med"/>
                    </a:lnL>
                    <a:lnR cmpd="sng" algn="ctr" cap="flat" w="47663">
                      <a:solidFill>
                        <a:srgbClr val="37C9EF"/>
                      </a:solidFill>
                      <a:prstDash val="solid"/>
                      <a:round/>
                      <a:headEnd type="none" w="med" len="med"/>
                      <a:tailEnd type="none" w="med" len="med"/>
                    </a:lnR>
                    <a:lnT cmpd="sng" algn="ctr" cap="flat" w="47663">
                      <a:solidFill>
                        <a:srgbClr val="37C9EF"/>
                      </a:solidFill>
                      <a:prstDash val="solid"/>
                      <a:round/>
                      <a:headEnd type="none" w="med" len="med"/>
                      <a:tailEnd type="none" w="med" len="med"/>
                    </a:lnT>
                    <a:lnB cmpd="sng" algn="ctr" cap="flat" w="47663">
                      <a:solidFill>
                        <a:srgbClr val="37C9EF"/>
                      </a:solidFill>
                      <a:prstDash val="solid"/>
                      <a:round/>
                      <a:headEnd type="none" w="med" len="med"/>
                      <a:tailEnd type="none" w="med" len="med"/>
                    </a:lnB>
                  </a:tcPr>
                </a:tc>
                <a:tc vMerge="true">
                  <a:txBody>
                    <a:bodyPr anchor="t" rtlCol="false"/>
                    <a:lstStyle/>
                    <a:p>
                      <a:pPr algn="ctr">
                        <a:lnSpc>
                          <a:spcPts val="3122"/>
                        </a:lnSpc>
                        <a:defRPr/>
                      </a:pPr>
                      <a:r>
                        <a:rPr lang="en-US" b="true" sz="2401" spc="36">
                          <a:solidFill>
                            <a:srgbClr val="191919"/>
                          </a:solidFill>
                          <a:latin typeface="Aileron Bold"/>
                          <a:ea typeface="Aileron Bold"/>
                          <a:cs typeface="Aileron Bold"/>
                          <a:sym typeface="Aileron Bold"/>
                        </a:rPr>
                        <a:t>MODEL TRAINING &amp; TUNING</a:t>
                      </a:r>
                      <a:endParaRPr lang="en-US" sz="1100"/>
                    </a:p>
                    <a:p>
                      <a:pPr algn="ctr">
                        <a:lnSpc>
                          <a:spcPts val="2341"/>
                        </a:lnSpc>
                      </a:pP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Hyper parameter tuning</a:t>
                      </a:r>
                    </a:p>
                    <a:p>
                      <a:pPr algn="l" marL="388929" indent="-194465" lvl="1">
                        <a:lnSpc>
                          <a:spcPts val="2341"/>
                        </a:lnSpc>
                        <a:buFont typeface="Arial"/>
                        <a:buChar char="•"/>
                      </a:pPr>
                      <a:r>
                        <a:rPr lang="en-US" b="true" sz="1801" spc="27">
                          <a:solidFill>
                            <a:srgbClr val="191919"/>
                          </a:solidFill>
                          <a:latin typeface="Aileron Bold"/>
                          <a:ea typeface="Aileron Bold"/>
                          <a:cs typeface="Aileron Bold"/>
                          <a:sym typeface="Aileron Bold"/>
                        </a:rPr>
                        <a:t>Interpret results</a:t>
                      </a:r>
                    </a:p>
                  </a:txBody>
                  <a:tcPr marL="190651" marR="190651" marT="190651" marB="190651" anchor="ctr">
                    <a:lnL cmpd="sng" algn="ctr" cap="flat" w="47663">
                      <a:solidFill>
                        <a:srgbClr val="37C9EF"/>
                      </a:solidFill>
                      <a:prstDash val="solid"/>
                      <a:round/>
                      <a:headEnd type="none" w="med" len="med"/>
                      <a:tailEnd type="none" w="med" len="med"/>
                    </a:lnL>
                    <a:lnR cmpd="sng" algn="ctr" cap="flat" w="47663">
                      <a:solidFill>
                        <a:srgbClr val="37C9EF"/>
                      </a:solidFill>
                      <a:prstDash val="solid"/>
                      <a:round/>
                      <a:headEnd type="none" w="med" len="med"/>
                      <a:tailEnd type="none" w="med" len="med"/>
                    </a:lnR>
                    <a:lnT cmpd="sng" algn="ctr" cap="flat" w="47663">
                      <a:solidFill>
                        <a:srgbClr val="37C9EF"/>
                      </a:solidFill>
                      <a:prstDash val="solid"/>
                      <a:round/>
                      <a:headEnd type="none" w="med" len="med"/>
                      <a:tailEnd type="none" w="med" len="med"/>
                    </a:lnT>
                    <a:lnB cmpd="sng" algn="ctr" cap="flat" w="47663">
                      <a:solidFill>
                        <a:srgbClr val="37C9EF"/>
                      </a:solidFill>
                      <a:prstDash val="solid"/>
                      <a:round/>
                      <a:headEnd type="none" w="med" len="med"/>
                      <a:tailEnd type="none" w="med" len="med"/>
                    </a:lnB>
                  </a:tcPr>
                </a:tc>
              </a:tr>
            </a:tbl>
          </a:graphicData>
        </a:graphic>
      </p:graphicFrame>
      <p:grpSp>
        <p:nvGrpSpPr>
          <p:cNvPr name="Group 4" id="4"/>
          <p:cNvGrpSpPr/>
          <p:nvPr/>
        </p:nvGrpSpPr>
        <p:grpSpPr>
          <a:xfrm rot="0">
            <a:off x="2098288" y="3520908"/>
            <a:ext cx="1647380" cy="1290138"/>
            <a:chOff x="0" y="0"/>
            <a:chExt cx="433534" cy="339520"/>
          </a:xfrm>
        </p:grpSpPr>
        <p:sp>
          <p:nvSpPr>
            <p:cNvPr name="Freeform 5" id="5"/>
            <p:cNvSpPr/>
            <p:nvPr/>
          </p:nvSpPr>
          <p:spPr>
            <a:xfrm flipH="false" flipV="false" rot="0">
              <a:off x="0" y="0"/>
              <a:ext cx="433534" cy="339520"/>
            </a:xfrm>
            <a:custGeom>
              <a:avLst/>
              <a:gdLst/>
              <a:ahLst/>
              <a:cxnLst/>
              <a:rect r="r" b="b" t="t" l="l"/>
              <a:pathLst>
                <a:path h="339520" w="433534">
                  <a:moveTo>
                    <a:pt x="70493" y="0"/>
                  </a:moveTo>
                  <a:lnTo>
                    <a:pt x="363041" y="0"/>
                  </a:lnTo>
                  <a:cubicBezTo>
                    <a:pt x="381737" y="0"/>
                    <a:pt x="399667" y="7427"/>
                    <a:pt x="412887" y="20647"/>
                  </a:cubicBezTo>
                  <a:cubicBezTo>
                    <a:pt x="426107" y="33867"/>
                    <a:pt x="433534" y="51797"/>
                    <a:pt x="433534" y="70493"/>
                  </a:cubicBezTo>
                  <a:lnTo>
                    <a:pt x="433534" y="269027"/>
                  </a:lnTo>
                  <a:cubicBezTo>
                    <a:pt x="433534" y="287723"/>
                    <a:pt x="426107" y="305653"/>
                    <a:pt x="412887" y="318873"/>
                  </a:cubicBezTo>
                  <a:cubicBezTo>
                    <a:pt x="399667" y="332093"/>
                    <a:pt x="381737" y="339520"/>
                    <a:pt x="363041" y="339520"/>
                  </a:cubicBezTo>
                  <a:lnTo>
                    <a:pt x="70493" y="339520"/>
                  </a:lnTo>
                  <a:cubicBezTo>
                    <a:pt x="51797" y="339520"/>
                    <a:pt x="33867" y="332093"/>
                    <a:pt x="20647" y="318873"/>
                  </a:cubicBezTo>
                  <a:cubicBezTo>
                    <a:pt x="7427" y="305653"/>
                    <a:pt x="0" y="287723"/>
                    <a:pt x="0" y="269027"/>
                  </a:cubicBezTo>
                  <a:lnTo>
                    <a:pt x="0" y="70493"/>
                  </a:lnTo>
                  <a:cubicBezTo>
                    <a:pt x="0" y="51797"/>
                    <a:pt x="7427" y="33867"/>
                    <a:pt x="20647" y="20647"/>
                  </a:cubicBezTo>
                  <a:cubicBezTo>
                    <a:pt x="33867" y="7427"/>
                    <a:pt x="51797" y="0"/>
                    <a:pt x="70493" y="0"/>
                  </a:cubicBezTo>
                  <a:close/>
                </a:path>
              </a:pathLst>
            </a:custGeom>
            <a:solidFill>
              <a:srgbClr val="0664A2"/>
            </a:solidFill>
          </p:spPr>
        </p:sp>
        <p:sp>
          <p:nvSpPr>
            <p:cNvPr name="TextBox 6" id="6"/>
            <p:cNvSpPr txBox="true"/>
            <p:nvPr/>
          </p:nvSpPr>
          <p:spPr>
            <a:xfrm>
              <a:off x="0" y="-28575"/>
              <a:ext cx="433534" cy="368095"/>
            </a:xfrm>
            <a:prstGeom prst="rect">
              <a:avLst/>
            </a:prstGeom>
          </p:spPr>
          <p:txBody>
            <a:bodyPr anchor="ctr" rtlCol="false" tIns="254202" lIns="254202" bIns="254202" rIns="254202"/>
            <a:lstStyle/>
            <a:p>
              <a:pPr algn="ctr">
                <a:lnSpc>
                  <a:spcPts val="3122"/>
                </a:lnSpc>
              </a:pPr>
            </a:p>
          </p:txBody>
        </p:sp>
      </p:grpSp>
      <p:grpSp>
        <p:nvGrpSpPr>
          <p:cNvPr name="Group 7" id="7"/>
          <p:cNvGrpSpPr/>
          <p:nvPr/>
        </p:nvGrpSpPr>
        <p:grpSpPr>
          <a:xfrm rot="0">
            <a:off x="6250597" y="3520908"/>
            <a:ext cx="1647380" cy="1290138"/>
            <a:chOff x="0" y="0"/>
            <a:chExt cx="433534" cy="339520"/>
          </a:xfrm>
        </p:grpSpPr>
        <p:sp>
          <p:nvSpPr>
            <p:cNvPr name="Freeform 8" id="8"/>
            <p:cNvSpPr/>
            <p:nvPr/>
          </p:nvSpPr>
          <p:spPr>
            <a:xfrm flipH="false" flipV="false" rot="0">
              <a:off x="0" y="0"/>
              <a:ext cx="433534" cy="339520"/>
            </a:xfrm>
            <a:custGeom>
              <a:avLst/>
              <a:gdLst/>
              <a:ahLst/>
              <a:cxnLst/>
              <a:rect r="r" b="b" t="t" l="l"/>
              <a:pathLst>
                <a:path h="339520" w="433534">
                  <a:moveTo>
                    <a:pt x="70493" y="0"/>
                  </a:moveTo>
                  <a:lnTo>
                    <a:pt x="363041" y="0"/>
                  </a:lnTo>
                  <a:cubicBezTo>
                    <a:pt x="381737" y="0"/>
                    <a:pt x="399667" y="7427"/>
                    <a:pt x="412887" y="20647"/>
                  </a:cubicBezTo>
                  <a:cubicBezTo>
                    <a:pt x="426107" y="33867"/>
                    <a:pt x="433534" y="51797"/>
                    <a:pt x="433534" y="70493"/>
                  </a:cubicBezTo>
                  <a:lnTo>
                    <a:pt x="433534" y="269027"/>
                  </a:lnTo>
                  <a:cubicBezTo>
                    <a:pt x="433534" y="287723"/>
                    <a:pt x="426107" y="305653"/>
                    <a:pt x="412887" y="318873"/>
                  </a:cubicBezTo>
                  <a:cubicBezTo>
                    <a:pt x="399667" y="332093"/>
                    <a:pt x="381737" y="339520"/>
                    <a:pt x="363041" y="339520"/>
                  </a:cubicBezTo>
                  <a:lnTo>
                    <a:pt x="70493" y="339520"/>
                  </a:lnTo>
                  <a:cubicBezTo>
                    <a:pt x="51797" y="339520"/>
                    <a:pt x="33867" y="332093"/>
                    <a:pt x="20647" y="318873"/>
                  </a:cubicBezTo>
                  <a:cubicBezTo>
                    <a:pt x="7427" y="305653"/>
                    <a:pt x="0" y="287723"/>
                    <a:pt x="0" y="269027"/>
                  </a:cubicBezTo>
                  <a:lnTo>
                    <a:pt x="0" y="70493"/>
                  </a:lnTo>
                  <a:cubicBezTo>
                    <a:pt x="0" y="51797"/>
                    <a:pt x="7427" y="33867"/>
                    <a:pt x="20647" y="20647"/>
                  </a:cubicBezTo>
                  <a:cubicBezTo>
                    <a:pt x="33867" y="7427"/>
                    <a:pt x="51797" y="0"/>
                    <a:pt x="70493" y="0"/>
                  </a:cubicBezTo>
                  <a:close/>
                </a:path>
              </a:pathLst>
            </a:custGeom>
            <a:solidFill>
              <a:srgbClr val="1C88CF"/>
            </a:solidFill>
          </p:spPr>
        </p:sp>
        <p:sp>
          <p:nvSpPr>
            <p:cNvPr name="TextBox 9" id="9"/>
            <p:cNvSpPr txBox="true"/>
            <p:nvPr/>
          </p:nvSpPr>
          <p:spPr>
            <a:xfrm>
              <a:off x="0" y="-28575"/>
              <a:ext cx="433534" cy="368095"/>
            </a:xfrm>
            <a:prstGeom prst="rect">
              <a:avLst/>
            </a:prstGeom>
          </p:spPr>
          <p:txBody>
            <a:bodyPr anchor="ctr" rtlCol="false" tIns="254202" lIns="254202" bIns="254202" rIns="254202"/>
            <a:lstStyle/>
            <a:p>
              <a:pPr algn="ctr">
                <a:lnSpc>
                  <a:spcPts val="3122"/>
                </a:lnSpc>
              </a:pPr>
            </a:p>
          </p:txBody>
        </p:sp>
      </p:grpSp>
      <p:grpSp>
        <p:nvGrpSpPr>
          <p:cNvPr name="Group 10" id="10"/>
          <p:cNvGrpSpPr/>
          <p:nvPr/>
        </p:nvGrpSpPr>
        <p:grpSpPr>
          <a:xfrm rot="0">
            <a:off x="10402907" y="3520908"/>
            <a:ext cx="1647380" cy="1290138"/>
            <a:chOff x="0" y="0"/>
            <a:chExt cx="433534" cy="339520"/>
          </a:xfrm>
        </p:grpSpPr>
        <p:sp>
          <p:nvSpPr>
            <p:cNvPr name="Freeform 11" id="11"/>
            <p:cNvSpPr/>
            <p:nvPr/>
          </p:nvSpPr>
          <p:spPr>
            <a:xfrm flipH="false" flipV="false" rot="0">
              <a:off x="0" y="0"/>
              <a:ext cx="433534" cy="339520"/>
            </a:xfrm>
            <a:custGeom>
              <a:avLst/>
              <a:gdLst/>
              <a:ahLst/>
              <a:cxnLst/>
              <a:rect r="r" b="b" t="t" l="l"/>
              <a:pathLst>
                <a:path h="339520" w="433534">
                  <a:moveTo>
                    <a:pt x="70493" y="0"/>
                  </a:moveTo>
                  <a:lnTo>
                    <a:pt x="363041" y="0"/>
                  </a:lnTo>
                  <a:cubicBezTo>
                    <a:pt x="381737" y="0"/>
                    <a:pt x="399667" y="7427"/>
                    <a:pt x="412887" y="20647"/>
                  </a:cubicBezTo>
                  <a:cubicBezTo>
                    <a:pt x="426107" y="33867"/>
                    <a:pt x="433534" y="51797"/>
                    <a:pt x="433534" y="70493"/>
                  </a:cubicBezTo>
                  <a:lnTo>
                    <a:pt x="433534" y="269027"/>
                  </a:lnTo>
                  <a:cubicBezTo>
                    <a:pt x="433534" y="287723"/>
                    <a:pt x="426107" y="305653"/>
                    <a:pt x="412887" y="318873"/>
                  </a:cubicBezTo>
                  <a:cubicBezTo>
                    <a:pt x="399667" y="332093"/>
                    <a:pt x="381737" y="339520"/>
                    <a:pt x="363041" y="339520"/>
                  </a:cubicBezTo>
                  <a:lnTo>
                    <a:pt x="70493" y="339520"/>
                  </a:lnTo>
                  <a:cubicBezTo>
                    <a:pt x="51797" y="339520"/>
                    <a:pt x="33867" y="332093"/>
                    <a:pt x="20647" y="318873"/>
                  </a:cubicBezTo>
                  <a:cubicBezTo>
                    <a:pt x="7427" y="305653"/>
                    <a:pt x="0" y="287723"/>
                    <a:pt x="0" y="269027"/>
                  </a:cubicBezTo>
                  <a:lnTo>
                    <a:pt x="0" y="70493"/>
                  </a:lnTo>
                  <a:cubicBezTo>
                    <a:pt x="0" y="51797"/>
                    <a:pt x="7427" y="33867"/>
                    <a:pt x="20647" y="20647"/>
                  </a:cubicBezTo>
                  <a:cubicBezTo>
                    <a:pt x="33867" y="7427"/>
                    <a:pt x="51797" y="0"/>
                    <a:pt x="70493" y="0"/>
                  </a:cubicBezTo>
                  <a:close/>
                </a:path>
              </a:pathLst>
            </a:custGeom>
            <a:solidFill>
              <a:srgbClr val="5DA3D1"/>
            </a:solidFill>
          </p:spPr>
        </p:sp>
        <p:sp>
          <p:nvSpPr>
            <p:cNvPr name="TextBox 12" id="12"/>
            <p:cNvSpPr txBox="true"/>
            <p:nvPr/>
          </p:nvSpPr>
          <p:spPr>
            <a:xfrm>
              <a:off x="0" y="-28575"/>
              <a:ext cx="433534" cy="368095"/>
            </a:xfrm>
            <a:prstGeom prst="rect">
              <a:avLst/>
            </a:prstGeom>
          </p:spPr>
          <p:txBody>
            <a:bodyPr anchor="ctr" rtlCol="false" tIns="254202" lIns="254202" bIns="254202" rIns="254202"/>
            <a:lstStyle/>
            <a:p>
              <a:pPr algn="ctr">
                <a:lnSpc>
                  <a:spcPts val="3122"/>
                </a:lnSpc>
              </a:pPr>
            </a:p>
          </p:txBody>
        </p:sp>
      </p:grpSp>
      <p:grpSp>
        <p:nvGrpSpPr>
          <p:cNvPr name="Group 13" id="13"/>
          <p:cNvGrpSpPr/>
          <p:nvPr/>
        </p:nvGrpSpPr>
        <p:grpSpPr>
          <a:xfrm rot="0">
            <a:off x="14555216" y="3520908"/>
            <a:ext cx="1647380" cy="1290138"/>
            <a:chOff x="0" y="0"/>
            <a:chExt cx="433534" cy="339520"/>
          </a:xfrm>
        </p:grpSpPr>
        <p:sp>
          <p:nvSpPr>
            <p:cNvPr name="Freeform 14" id="14"/>
            <p:cNvSpPr/>
            <p:nvPr/>
          </p:nvSpPr>
          <p:spPr>
            <a:xfrm flipH="false" flipV="false" rot="0">
              <a:off x="0" y="0"/>
              <a:ext cx="433534" cy="339520"/>
            </a:xfrm>
            <a:custGeom>
              <a:avLst/>
              <a:gdLst/>
              <a:ahLst/>
              <a:cxnLst/>
              <a:rect r="r" b="b" t="t" l="l"/>
              <a:pathLst>
                <a:path h="339520" w="433534">
                  <a:moveTo>
                    <a:pt x="70493" y="0"/>
                  </a:moveTo>
                  <a:lnTo>
                    <a:pt x="363041" y="0"/>
                  </a:lnTo>
                  <a:cubicBezTo>
                    <a:pt x="381737" y="0"/>
                    <a:pt x="399667" y="7427"/>
                    <a:pt x="412887" y="20647"/>
                  </a:cubicBezTo>
                  <a:cubicBezTo>
                    <a:pt x="426107" y="33867"/>
                    <a:pt x="433534" y="51797"/>
                    <a:pt x="433534" y="70493"/>
                  </a:cubicBezTo>
                  <a:lnTo>
                    <a:pt x="433534" y="269027"/>
                  </a:lnTo>
                  <a:cubicBezTo>
                    <a:pt x="433534" y="287723"/>
                    <a:pt x="426107" y="305653"/>
                    <a:pt x="412887" y="318873"/>
                  </a:cubicBezTo>
                  <a:cubicBezTo>
                    <a:pt x="399667" y="332093"/>
                    <a:pt x="381737" y="339520"/>
                    <a:pt x="363041" y="339520"/>
                  </a:cubicBezTo>
                  <a:lnTo>
                    <a:pt x="70493" y="339520"/>
                  </a:lnTo>
                  <a:cubicBezTo>
                    <a:pt x="51797" y="339520"/>
                    <a:pt x="33867" y="332093"/>
                    <a:pt x="20647" y="318873"/>
                  </a:cubicBezTo>
                  <a:cubicBezTo>
                    <a:pt x="7427" y="305653"/>
                    <a:pt x="0" y="287723"/>
                    <a:pt x="0" y="269027"/>
                  </a:cubicBezTo>
                  <a:lnTo>
                    <a:pt x="0" y="70493"/>
                  </a:lnTo>
                  <a:cubicBezTo>
                    <a:pt x="0" y="51797"/>
                    <a:pt x="7427" y="33867"/>
                    <a:pt x="20647" y="20647"/>
                  </a:cubicBezTo>
                  <a:cubicBezTo>
                    <a:pt x="33867" y="7427"/>
                    <a:pt x="51797" y="0"/>
                    <a:pt x="70493" y="0"/>
                  </a:cubicBezTo>
                  <a:close/>
                </a:path>
              </a:pathLst>
            </a:custGeom>
            <a:solidFill>
              <a:srgbClr val="37C9EF"/>
            </a:solidFill>
          </p:spPr>
        </p:sp>
        <p:sp>
          <p:nvSpPr>
            <p:cNvPr name="TextBox 15" id="15"/>
            <p:cNvSpPr txBox="true"/>
            <p:nvPr/>
          </p:nvSpPr>
          <p:spPr>
            <a:xfrm>
              <a:off x="0" y="-28575"/>
              <a:ext cx="433534" cy="368095"/>
            </a:xfrm>
            <a:prstGeom prst="rect">
              <a:avLst/>
            </a:prstGeom>
          </p:spPr>
          <p:txBody>
            <a:bodyPr anchor="ctr" rtlCol="false" tIns="254202" lIns="254202" bIns="254202" rIns="254202"/>
            <a:lstStyle/>
            <a:p>
              <a:pPr algn="ctr">
                <a:lnSpc>
                  <a:spcPts val="3122"/>
                </a:lnSpc>
              </a:pPr>
            </a:p>
          </p:txBody>
        </p:sp>
      </p:grpSp>
      <p:sp>
        <p:nvSpPr>
          <p:cNvPr name="Freeform 16" id="16"/>
          <p:cNvSpPr/>
          <p:nvPr/>
        </p:nvSpPr>
        <p:spPr>
          <a:xfrm flipH="false" flipV="false" rot="0">
            <a:off x="2454867" y="3698866"/>
            <a:ext cx="934222" cy="934222"/>
          </a:xfrm>
          <a:custGeom>
            <a:avLst/>
            <a:gdLst/>
            <a:ahLst/>
            <a:cxnLst/>
            <a:rect r="r" b="b" t="t" l="l"/>
            <a:pathLst>
              <a:path h="934222" w="934222">
                <a:moveTo>
                  <a:pt x="0" y="0"/>
                </a:moveTo>
                <a:lnTo>
                  <a:pt x="934222" y="0"/>
                </a:lnTo>
                <a:lnTo>
                  <a:pt x="934222" y="934223"/>
                </a:lnTo>
                <a:lnTo>
                  <a:pt x="0" y="934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6532321" y="3626178"/>
            <a:ext cx="1083934" cy="1079598"/>
          </a:xfrm>
          <a:custGeom>
            <a:avLst/>
            <a:gdLst/>
            <a:ahLst/>
            <a:cxnLst/>
            <a:rect r="r" b="b" t="t" l="l"/>
            <a:pathLst>
              <a:path h="1079598" w="1083934">
                <a:moveTo>
                  <a:pt x="0" y="0"/>
                </a:moveTo>
                <a:lnTo>
                  <a:pt x="1083933" y="0"/>
                </a:lnTo>
                <a:lnTo>
                  <a:pt x="1083933" y="1079598"/>
                </a:lnTo>
                <a:lnTo>
                  <a:pt x="0" y="1079598"/>
                </a:lnTo>
                <a:lnTo>
                  <a:pt x="0" y="0"/>
                </a:lnTo>
                <a:close/>
              </a:path>
            </a:pathLst>
          </a:custGeom>
          <a:blipFill>
            <a:blip r:embed="rId4"/>
            <a:stretch>
              <a:fillRect l="0" t="0" r="0" b="0"/>
            </a:stretch>
          </a:blipFill>
        </p:spPr>
      </p:sp>
      <p:sp>
        <p:nvSpPr>
          <p:cNvPr name="Freeform 18" id="18"/>
          <p:cNvSpPr/>
          <p:nvPr/>
        </p:nvSpPr>
        <p:spPr>
          <a:xfrm flipH="false" flipV="false" rot="0">
            <a:off x="10861753" y="3626178"/>
            <a:ext cx="729688" cy="1070208"/>
          </a:xfrm>
          <a:custGeom>
            <a:avLst/>
            <a:gdLst/>
            <a:ahLst/>
            <a:cxnLst/>
            <a:rect r="r" b="b" t="t" l="l"/>
            <a:pathLst>
              <a:path h="1070208" w="729688">
                <a:moveTo>
                  <a:pt x="0" y="0"/>
                </a:moveTo>
                <a:lnTo>
                  <a:pt x="729688" y="0"/>
                </a:lnTo>
                <a:lnTo>
                  <a:pt x="729688" y="1070209"/>
                </a:lnTo>
                <a:lnTo>
                  <a:pt x="0" y="10702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14910055" y="3673533"/>
            <a:ext cx="1051359" cy="1032244"/>
          </a:xfrm>
          <a:custGeom>
            <a:avLst/>
            <a:gdLst/>
            <a:ahLst/>
            <a:cxnLst/>
            <a:rect r="r" b="b" t="t" l="l"/>
            <a:pathLst>
              <a:path h="1032244" w="1051359">
                <a:moveTo>
                  <a:pt x="0" y="0"/>
                </a:moveTo>
                <a:lnTo>
                  <a:pt x="1051360" y="0"/>
                </a:lnTo>
                <a:lnTo>
                  <a:pt x="1051360" y="1032243"/>
                </a:lnTo>
                <a:lnTo>
                  <a:pt x="0" y="10322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E3EFF7"/>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522092" y="1544077"/>
          <a:ext cx="13243816" cy="8435655"/>
        </p:xfrm>
        <a:graphic>
          <a:graphicData uri="http://schemas.openxmlformats.org/drawingml/2006/table">
            <a:tbl>
              <a:tblPr/>
              <a:tblGrid>
                <a:gridCol w="3589628"/>
                <a:gridCol w="2601390"/>
                <a:gridCol w="1786346"/>
                <a:gridCol w="1401102"/>
                <a:gridCol w="1505519"/>
                <a:gridCol w="1267235"/>
                <a:gridCol w="1092597"/>
              </a:tblGrid>
              <a:tr h="825285">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Feature Name</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Distinct </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Missing</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Min</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Max</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Mean</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Std</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1C88CF"/>
                    </a:solidFill>
                  </a:tcPr>
                </a:tc>
              </a:tr>
              <a:tr h="825285">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Customer ID</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1193 (20%)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5C33"/>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1001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2200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r>
              <a:tr h="825285">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Age</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81 (1%)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593 (10%)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5C33"/>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13</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125</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50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18</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r h="825285">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Annual Premium</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1241 (21%)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591 (10%)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5C33"/>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9693</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1175</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BD00"/>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630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r h="825285">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Tenure</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29 (21%)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600 (10%)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F5C33"/>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29</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15</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8.4</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r h="825285">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Province</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5 (&lt;1%)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r>
              <a:tr h="825285">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Marital Status</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3 (&lt;1%)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r>
              <a:tr h="825285">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Policy Type</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3 (&lt;1%)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N/A</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1C1C1"/>
                    </a:solidFill>
                  </a:tcPr>
                </a:tc>
              </a:tr>
              <a:tr h="825285">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Claim Frequency</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1193 (20%)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4.9</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2.5</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1.4</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r h="1008087">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Customer Satisfaction</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87CAF5"/>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10 (&lt;1%)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10</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5.6</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c>
                  <a:txBody>
                    <a:bodyPr anchor="t" rtlCol="false"/>
                    <a:lstStyle/>
                    <a:p>
                      <a:pPr algn="ctr">
                        <a:lnSpc>
                          <a:spcPts val="1368"/>
                        </a:lnSpc>
                        <a:defRPr/>
                      </a:pPr>
                      <a:endParaRPr lang="en-US" sz="1100"/>
                    </a:p>
                    <a:p>
                      <a:pPr algn="ctr">
                        <a:lnSpc>
                          <a:spcPts val="1368"/>
                        </a:lnSpc>
                      </a:pPr>
                      <a:r>
                        <a:rPr lang="en-US" sz="2400" b="true">
                          <a:solidFill>
                            <a:srgbClr val="000000"/>
                          </a:solidFill>
                          <a:latin typeface="Aileron Bold"/>
                          <a:ea typeface="Aileron Bold"/>
                          <a:cs typeface="Aileron Bold"/>
                          <a:sym typeface="Aileron Bold"/>
                        </a:rPr>
                        <a:t>  2.8</a:t>
                      </a:r>
                    </a:p>
                    <a:p>
                      <a:pPr algn="ctr">
                        <a:lnSpc>
                          <a:spcPts val="1368"/>
                        </a:lnSpc>
                      </a:pPr>
                      <a:r>
                        <a:rPr lang="en-US" sz="2400" b="true">
                          <a:solidFill>
                            <a:srgbClr val="000000"/>
                          </a:solidFill>
                          <a:latin typeface="Aileron Bold"/>
                          <a:ea typeface="Aileron Bold"/>
                          <a:cs typeface="Aileron Bold"/>
                          <a:sym typeface="Aileron Bold"/>
                        </a:rPr>
                        <a:t>  </a:t>
                      </a:r>
                    </a:p>
                  </a:txBody>
                  <a:tcPr marL="0" marR="0" marT="0" marB="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EBF8"/>
                    </a:solidFill>
                  </a:tcPr>
                </a:tc>
              </a:tr>
            </a:tbl>
          </a:graphicData>
        </a:graphic>
      </p:graphicFrame>
      <p:sp>
        <p:nvSpPr>
          <p:cNvPr name="TextBox 3" id="3"/>
          <p:cNvSpPr txBox="true"/>
          <p:nvPr/>
        </p:nvSpPr>
        <p:spPr>
          <a:xfrm rot="0">
            <a:off x="6313852" y="200825"/>
            <a:ext cx="5660297" cy="1094764"/>
          </a:xfrm>
          <a:prstGeom prst="rect">
            <a:avLst/>
          </a:prstGeom>
        </p:spPr>
        <p:txBody>
          <a:bodyPr anchor="t" rtlCol="false" tIns="0" lIns="0" bIns="0" rIns="0">
            <a:spAutoFit/>
          </a:bodyPr>
          <a:lstStyle/>
          <a:p>
            <a:pPr algn="ctr" marL="0" indent="0" lvl="0">
              <a:lnSpc>
                <a:spcPts val="8959"/>
              </a:lnSpc>
              <a:spcBef>
                <a:spcPct val="0"/>
              </a:spcBef>
            </a:pPr>
            <a:r>
              <a:rPr lang="en-US" b="true" sz="6399" spc="63">
                <a:solidFill>
                  <a:srgbClr val="191919"/>
                </a:solidFill>
                <a:latin typeface="Aileron Bold"/>
                <a:ea typeface="Aileron Bold"/>
                <a:cs typeface="Aileron Bold"/>
                <a:sym typeface="Aileron Bold"/>
              </a:rPr>
              <a:t>Initial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sp>
        <p:nvSpPr>
          <p:cNvPr name="Freeform 2" id="2"/>
          <p:cNvSpPr/>
          <p:nvPr/>
        </p:nvSpPr>
        <p:spPr>
          <a:xfrm flipH="false" flipV="false" rot="0">
            <a:off x="7239573" y="1503520"/>
            <a:ext cx="10196610" cy="8093559"/>
          </a:xfrm>
          <a:custGeom>
            <a:avLst/>
            <a:gdLst/>
            <a:ahLst/>
            <a:cxnLst/>
            <a:rect r="r" b="b" t="t" l="l"/>
            <a:pathLst>
              <a:path h="8093559" w="10196610">
                <a:moveTo>
                  <a:pt x="0" y="0"/>
                </a:moveTo>
                <a:lnTo>
                  <a:pt x="10196610" y="0"/>
                </a:lnTo>
                <a:lnTo>
                  <a:pt x="10196610" y="8093559"/>
                </a:lnTo>
                <a:lnTo>
                  <a:pt x="0" y="8093559"/>
                </a:lnTo>
                <a:lnTo>
                  <a:pt x="0" y="0"/>
                </a:lnTo>
                <a:close/>
              </a:path>
            </a:pathLst>
          </a:custGeom>
          <a:blipFill>
            <a:blip r:embed="rId2"/>
            <a:stretch>
              <a:fillRect l="0" t="0" r="0" b="0"/>
            </a:stretch>
          </a:blipFill>
          <a:ln w="9525" cap="sq">
            <a:solidFill>
              <a:srgbClr val="000000"/>
            </a:solidFill>
            <a:prstDash val="solid"/>
            <a:miter/>
          </a:ln>
        </p:spPr>
      </p:sp>
      <p:graphicFrame>
        <p:nvGraphicFramePr>
          <p:cNvPr name="Table 3" id="3"/>
          <p:cNvGraphicFramePr>
            <a:graphicFrameLocks noGrp="true"/>
          </p:cNvGraphicFramePr>
          <p:nvPr/>
        </p:nvGraphicFramePr>
        <p:xfrm>
          <a:off x="2033750" y="3527418"/>
          <a:ext cx="4059718" cy="2152650"/>
        </p:xfrm>
        <a:graphic>
          <a:graphicData uri="http://schemas.openxmlformats.org/drawingml/2006/table">
            <a:tbl>
              <a:tblPr/>
              <a:tblGrid>
                <a:gridCol w="1817811"/>
                <a:gridCol w="2241908"/>
              </a:tblGrid>
              <a:tr h="1076325">
                <a:tc>
                  <a:txBody>
                    <a:bodyPr anchor="t" rtlCol="false"/>
                    <a:lstStyle/>
                    <a:p>
                      <a:pPr algn="ctr">
                        <a:lnSpc>
                          <a:spcPts val="2520"/>
                        </a:lnSpc>
                        <a:defRPr/>
                      </a:pPr>
                      <a:r>
                        <a:rPr lang="en-US" sz="1800" b="true">
                          <a:solidFill>
                            <a:srgbClr val="000000"/>
                          </a:solidFill>
                          <a:latin typeface="Aileron Bold"/>
                          <a:ea typeface="Aileron Bold"/>
                          <a:cs typeface="Aileron Bold"/>
                          <a:sym typeface="Aileron Bold"/>
                        </a:rPr>
                        <a:t>0.0 to +0.2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Aileron Bold"/>
                          <a:ea typeface="Aileron Bold"/>
                          <a:cs typeface="Aileron Bold"/>
                          <a:sym typeface="Aileron Bold"/>
                        </a:rPr>
                        <a:t>Very weak + or no association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6325">
                <a:tc>
                  <a:txBody>
                    <a:bodyPr anchor="t" rtlCol="false"/>
                    <a:lstStyle/>
                    <a:p>
                      <a:pPr algn="ctr">
                        <a:lnSpc>
                          <a:spcPts val="2520"/>
                        </a:lnSpc>
                        <a:defRPr/>
                      </a:pPr>
                      <a:r>
                        <a:rPr lang="en-US" sz="1800">
                          <a:solidFill>
                            <a:srgbClr val="000000"/>
                          </a:solidFill>
                          <a:latin typeface="Aileron"/>
                          <a:ea typeface="Aileron"/>
                          <a:cs typeface="Aileron"/>
                          <a:sym typeface="Aileron"/>
                        </a:rPr>
                        <a:t>0.0 to -0.2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ileron"/>
                          <a:ea typeface="Aileron"/>
                          <a:cs typeface="Aileron"/>
                          <a:sym typeface="Aileron"/>
                        </a:rPr>
                        <a:t>Very weak - or no association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349584" y="9831176"/>
            <a:ext cx="16620322" cy="332779"/>
          </a:xfrm>
          <a:prstGeom prst="rect">
            <a:avLst/>
          </a:prstGeom>
        </p:spPr>
        <p:txBody>
          <a:bodyPr anchor="t" rtlCol="false" tIns="0" lIns="0" bIns="0" rIns="0">
            <a:spAutoFit/>
          </a:bodyPr>
          <a:lstStyle/>
          <a:p>
            <a:pPr algn="l">
              <a:lnSpc>
                <a:spcPts val="2659"/>
              </a:lnSpc>
            </a:pPr>
            <a:r>
              <a:rPr lang="en-US" sz="1899" i="true" u="sng">
                <a:solidFill>
                  <a:srgbClr val="000000"/>
                </a:solidFill>
                <a:latin typeface="Arimo Italics"/>
                <a:ea typeface="Arimo Italics"/>
                <a:cs typeface="Arimo Italics"/>
                <a:sym typeface="Arimo Italics"/>
                <a:hlinkClick r:id="rId3" tooltip="https://sphweb.bumc.bu.edu/otlt/MPH-Modules/PH717-QuantCore/PH717-Module9-Correlation-Regression/PH717-Module9-Correlation-Regression4.html"/>
              </a:rPr>
              <a:t>https://sphweb.bumc.bu.edu/otlt/MPH-Modules/PH717-QuantCore/PH717-Module9-Correlation-Regression/PH717-Module9-Correlation-Regression4.html</a:t>
            </a:r>
          </a:p>
        </p:txBody>
      </p:sp>
      <p:sp>
        <p:nvSpPr>
          <p:cNvPr name="TextBox 5" id="5"/>
          <p:cNvSpPr txBox="true"/>
          <p:nvPr/>
        </p:nvSpPr>
        <p:spPr>
          <a:xfrm rot="0">
            <a:off x="1868638" y="275692"/>
            <a:ext cx="14962072" cy="1094764"/>
          </a:xfrm>
          <a:prstGeom prst="rect">
            <a:avLst/>
          </a:prstGeom>
        </p:spPr>
        <p:txBody>
          <a:bodyPr anchor="t" rtlCol="false" tIns="0" lIns="0" bIns="0" rIns="0">
            <a:spAutoFit/>
          </a:bodyPr>
          <a:lstStyle/>
          <a:p>
            <a:pPr algn="l" marL="0" indent="0" lvl="0">
              <a:lnSpc>
                <a:spcPts val="8959"/>
              </a:lnSpc>
              <a:spcBef>
                <a:spcPct val="0"/>
              </a:spcBef>
            </a:pPr>
            <a:r>
              <a:rPr lang="en-US" b="true" sz="6399">
                <a:solidFill>
                  <a:srgbClr val="000000"/>
                </a:solidFill>
                <a:latin typeface="Aileron Bold"/>
                <a:ea typeface="Aileron Bold"/>
                <a:cs typeface="Aileron Bold"/>
                <a:sym typeface="Aileron Bold"/>
              </a:rPr>
              <a:t>Initial Analysis</a:t>
            </a:r>
          </a:p>
        </p:txBody>
      </p:sp>
      <p:sp>
        <p:nvSpPr>
          <p:cNvPr name="TextBox 6" id="6"/>
          <p:cNvSpPr txBox="true"/>
          <p:nvPr/>
        </p:nvSpPr>
        <p:spPr>
          <a:xfrm rot="0">
            <a:off x="1868638" y="1969473"/>
            <a:ext cx="13195109" cy="523833"/>
          </a:xfrm>
          <a:prstGeom prst="rect">
            <a:avLst/>
          </a:prstGeom>
        </p:spPr>
        <p:txBody>
          <a:bodyPr anchor="t" rtlCol="false" tIns="0" lIns="0" bIns="0" rIns="0">
            <a:spAutoFit/>
          </a:bodyPr>
          <a:lstStyle/>
          <a:p>
            <a:pPr algn="l" marL="0" indent="0" lvl="0">
              <a:lnSpc>
                <a:spcPts val="4200"/>
              </a:lnSpc>
              <a:spcBef>
                <a:spcPct val="0"/>
              </a:spcBef>
            </a:pPr>
            <a:r>
              <a:rPr lang="en-US" b="true" sz="3000">
                <a:solidFill>
                  <a:srgbClr val="000000"/>
                </a:solidFill>
                <a:latin typeface="Aileron Bold"/>
                <a:ea typeface="Aileron Bold"/>
                <a:cs typeface="Aileron Bold"/>
                <a:sym typeface="Aileron Bold"/>
              </a:rPr>
              <a:t>Correlation</a:t>
            </a:r>
          </a:p>
        </p:txBody>
      </p:sp>
      <p:sp>
        <p:nvSpPr>
          <p:cNvPr name="AutoShape 7" id="7"/>
          <p:cNvSpPr/>
          <p:nvPr/>
        </p:nvSpPr>
        <p:spPr>
          <a:xfrm>
            <a:off x="1868638" y="1712298"/>
            <a:ext cx="512294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sp>
        <p:nvSpPr>
          <p:cNvPr name="Freeform 2" id="2"/>
          <p:cNvSpPr/>
          <p:nvPr/>
        </p:nvSpPr>
        <p:spPr>
          <a:xfrm flipH="false" flipV="false" rot="0">
            <a:off x="3343547" y="2783104"/>
            <a:ext cx="11600906" cy="6989546"/>
          </a:xfrm>
          <a:custGeom>
            <a:avLst/>
            <a:gdLst/>
            <a:ahLst/>
            <a:cxnLst/>
            <a:rect r="r" b="b" t="t" l="l"/>
            <a:pathLst>
              <a:path h="6989546" w="11600906">
                <a:moveTo>
                  <a:pt x="0" y="0"/>
                </a:moveTo>
                <a:lnTo>
                  <a:pt x="11600906" y="0"/>
                </a:lnTo>
                <a:lnTo>
                  <a:pt x="11600906" y="6989546"/>
                </a:lnTo>
                <a:lnTo>
                  <a:pt x="0" y="6989546"/>
                </a:lnTo>
                <a:lnTo>
                  <a:pt x="0" y="0"/>
                </a:lnTo>
                <a:close/>
              </a:path>
            </a:pathLst>
          </a:custGeom>
          <a:blipFill>
            <a:blip r:embed="rId2"/>
            <a:stretch>
              <a:fillRect l="0" t="0" r="0" b="0"/>
            </a:stretch>
          </a:blipFill>
          <a:ln w="9525" cap="sq">
            <a:solidFill>
              <a:srgbClr val="000000"/>
            </a:solidFill>
            <a:prstDash val="solid"/>
            <a:miter/>
          </a:ln>
        </p:spPr>
      </p:sp>
      <p:sp>
        <p:nvSpPr>
          <p:cNvPr name="TextBox 3" id="3"/>
          <p:cNvSpPr txBox="true"/>
          <p:nvPr/>
        </p:nvSpPr>
        <p:spPr>
          <a:xfrm rot="0">
            <a:off x="1868638" y="292334"/>
            <a:ext cx="14962072" cy="1094764"/>
          </a:xfrm>
          <a:prstGeom prst="rect">
            <a:avLst/>
          </a:prstGeom>
        </p:spPr>
        <p:txBody>
          <a:bodyPr anchor="t" rtlCol="false" tIns="0" lIns="0" bIns="0" rIns="0">
            <a:spAutoFit/>
          </a:bodyPr>
          <a:lstStyle/>
          <a:p>
            <a:pPr algn="ctr" marL="0" indent="0" lvl="0">
              <a:lnSpc>
                <a:spcPts val="8959"/>
              </a:lnSpc>
              <a:spcBef>
                <a:spcPct val="0"/>
              </a:spcBef>
            </a:pPr>
            <a:r>
              <a:rPr lang="en-US" b="true" sz="6399">
                <a:solidFill>
                  <a:srgbClr val="000000"/>
                </a:solidFill>
                <a:latin typeface="Aileron Bold"/>
                <a:ea typeface="Aileron Bold"/>
                <a:cs typeface="Aileron Bold"/>
                <a:sym typeface="Aileron Bold"/>
              </a:rPr>
              <a:t>Initial Analysis</a:t>
            </a:r>
          </a:p>
        </p:txBody>
      </p:sp>
      <p:sp>
        <p:nvSpPr>
          <p:cNvPr name="TextBox 4" id="4"/>
          <p:cNvSpPr txBox="true"/>
          <p:nvPr/>
        </p:nvSpPr>
        <p:spPr>
          <a:xfrm rot="0">
            <a:off x="2546445" y="1970822"/>
            <a:ext cx="13195109" cy="523833"/>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000000"/>
                </a:solidFill>
                <a:latin typeface="Aileron Bold"/>
                <a:ea typeface="Aileron Bold"/>
                <a:cs typeface="Aileron Bold"/>
                <a:sym typeface="Aileron Bold"/>
              </a:rPr>
              <a:t>Distributions</a:t>
            </a:r>
          </a:p>
        </p:txBody>
      </p:sp>
      <p:sp>
        <p:nvSpPr>
          <p:cNvPr name="AutoShape 5" id="5"/>
          <p:cNvSpPr/>
          <p:nvPr/>
        </p:nvSpPr>
        <p:spPr>
          <a:xfrm>
            <a:off x="6582528" y="1729998"/>
            <a:ext cx="512294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FF7"/>
        </a:solidFill>
      </p:bgPr>
    </p:bg>
    <p:spTree>
      <p:nvGrpSpPr>
        <p:cNvPr id="1" name=""/>
        <p:cNvGrpSpPr/>
        <p:nvPr/>
      </p:nvGrpSpPr>
      <p:grpSpPr>
        <a:xfrm>
          <a:off x="0" y="0"/>
          <a:ext cx="0" cy="0"/>
          <a:chOff x="0" y="0"/>
          <a:chExt cx="0" cy="0"/>
        </a:xfrm>
      </p:grpSpPr>
      <p:sp>
        <p:nvSpPr>
          <p:cNvPr name="Freeform 2" id="2"/>
          <p:cNvSpPr/>
          <p:nvPr/>
        </p:nvSpPr>
        <p:spPr>
          <a:xfrm flipH="false" flipV="false" rot="0">
            <a:off x="4000501" y="2669934"/>
            <a:ext cx="10286998" cy="7338325"/>
          </a:xfrm>
          <a:custGeom>
            <a:avLst/>
            <a:gdLst/>
            <a:ahLst/>
            <a:cxnLst/>
            <a:rect r="r" b="b" t="t" l="l"/>
            <a:pathLst>
              <a:path h="7338325" w="10286998">
                <a:moveTo>
                  <a:pt x="0" y="0"/>
                </a:moveTo>
                <a:lnTo>
                  <a:pt x="10286998" y="0"/>
                </a:lnTo>
                <a:lnTo>
                  <a:pt x="10286998" y="7338326"/>
                </a:lnTo>
                <a:lnTo>
                  <a:pt x="0" y="7338326"/>
                </a:lnTo>
                <a:lnTo>
                  <a:pt x="0" y="0"/>
                </a:lnTo>
                <a:close/>
              </a:path>
            </a:pathLst>
          </a:custGeom>
          <a:blipFill>
            <a:blip r:embed="rId2"/>
            <a:stretch>
              <a:fillRect l="0" t="0" r="0" b="0"/>
            </a:stretch>
          </a:blipFill>
          <a:ln w="9525" cap="sq">
            <a:solidFill>
              <a:srgbClr val="000000"/>
            </a:solidFill>
            <a:prstDash val="solid"/>
            <a:miter/>
          </a:ln>
        </p:spPr>
      </p:sp>
      <p:sp>
        <p:nvSpPr>
          <p:cNvPr name="TextBox 3" id="3"/>
          <p:cNvSpPr txBox="true"/>
          <p:nvPr/>
        </p:nvSpPr>
        <p:spPr>
          <a:xfrm rot="0">
            <a:off x="1868638" y="292334"/>
            <a:ext cx="14962072" cy="1094764"/>
          </a:xfrm>
          <a:prstGeom prst="rect">
            <a:avLst/>
          </a:prstGeom>
        </p:spPr>
        <p:txBody>
          <a:bodyPr anchor="t" rtlCol="false" tIns="0" lIns="0" bIns="0" rIns="0">
            <a:spAutoFit/>
          </a:bodyPr>
          <a:lstStyle/>
          <a:p>
            <a:pPr algn="ctr" marL="0" indent="0" lvl="0">
              <a:lnSpc>
                <a:spcPts val="8959"/>
              </a:lnSpc>
              <a:spcBef>
                <a:spcPct val="0"/>
              </a:spcBef>
            </a:pPr>
            <a:r>
              <a:rPr lang="en-US" b="true" sz="6399">
                <a:solidFill>
                  <a:srgbClr val="000000"/>
                </a:solidFill>
                <a:latin typeface="Aileron Bold"/>
                <a:ea typeface="Aileron Bold"/>
                <a:cs typeface="Aileron Bold"/>
                <a:sym typeface="Aileron Bold"/>
              </a:rPr>
              <a:t>Initial Analysis</a:t>
            </a:r>
          </a:p>
        </p:txBody>
      </p:sp>
      <p:sp>
        <p:nvSpPr>
          <p:cNvPr name="TextBox 4" id="4"/>
          <p:cNvSpPr txBox="true"/>
          <p:nvPr/>
        </p:nvSpPr>
        <p:spPr>
          <a:xfrm rot="0">
            <a:off x="2546445" y="1970822"/>
            <a:ext cx="13195109" cy="523833"/>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000000"/>
                </a:solidFill>
                <a:latin typeface="Aileron Bold"/>
                <a:ea typeface="Aileron Bold"/>
                <a:cs typeface="Aileron Bold"/>
                <a:sym typeface="Aileron Bold"/>
              </a:rPr>
              <a:t>~2:1 Imbalance for No Churn</a:t>
            </a:r>
          </a:p>
        </p:txBody>
      </p:sp>
      <p:sp>
        <p:nvSpPr>
          <p:cNvPr name="AutoShape 5" id="5"/>
          <p:cNvSpPr/>
          <p:nvPr/>
        </p:nvSpPr>
        <p:spPr>
          <a:xfrm>
            <a:off x="6582528" y="1729998"/>
            <a:ext cx="512294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E3EFF7"/>
        </a:solidFill>
      </p:bgPr>
    </p:bg>
    <p:spTree>
      <p:nvGrpSpPr>
        <p:cNvPr id="1" name=""/>
        <p:cNvGrpSpPr/>
        <p:nvPr/>
      </p:nvGrpSpPr>
      <p:grpSpPr>
        <a:xfrm>
          <a:off x="0" y="0"/>
          <a:ext cx="0" cy="0"/>
          <a:chOff x="0" y="0"/>
          <a:chExt cx="0" cy="0"/>
        </a:xfrm>
      </p:grpSpPr>
      <p:sp>
        <p:nvSpPr>
          <p:cNvPr name="TextBox 2" id="2"/>
          <p:cNvSpPr txBox="true"/>
          <p:nvPr/>
        </p:nvSpPr>
        <p:spPr>
          <a:xfrm rot="0">
            <a:off x="1800799" y="1671354"/>
            <a:ext cx="7768719" cy="2314625"/>
          </a:xfrm>
          <a:prstGeom prst="rect">
            <a:avLst/>
          </a:prstGeom>
        </p:spPr>
        <p:txBody>
          <a:bodyPr anchor="t" rtlCol="false" tIns="0" lIns="0" bIns="0" rIns="0">
            <a:spAutoFit/>
          </a:bodyPr>
          <a:lstStyle/>
          <a:p>
            <a:pPr algn="l" marL="0" indent="0" lvl="0">
              <a:lnSpc>
                <a:spcPts val="8925"/>
              </a:lnSpc>
            </a:pPr>
            <a:r>
              <a:rPr lang="en-US" b="true" sz="8500">
                <a:solidFill>
                  <a:srgbClr val="000000"/>
                </a:solidFill>
                <a:latin typeface="Aileron Bold"/>
                <a:ea typeface="Aileron Bold"/>
                <a:cs typeface="Aileron Bold"/>
                <a:sym typeface="Aileron Bold"/>
              </a:rPr>
              <a:t>Data Preparation</a:t>
            </a:r>
          </a:p>
        </p:txBody>
      </p:sp>
      <p:grpSp>
        <p:nvGrpSpPr>
          <p:cNvPr name="Group 3" id="3"/>
          <p:cNvGrpSpPr/>
          <p:nvPr/>
        </p:nvGrpSpPr>
        <p:grpSpPr>
          <a:xfrm rot="0">
            <a:off x="1800799" y="5316925"/>
            <a:ext cx="11765401" cy="2279456"/>
            <a:chOff x="0" y="0"/>
            <a:chExt cx="15687202" cy="3039274"/>
          </a:xfrm>
        </p:grpSpPr>
        <p:sp>
          <p:nvSpPr>
            <p:cNvPr name="TextBox 4" id="4"/>
            <p:cNvSpPr txBox="true"/>
            <p:nvPr/>
          </p:nvSpPr>
          <p:spPr>
            <a:xfrm rot="0">
              <a:off x="0" y="1323716"/>
              <a:ext cx="15687202" cy="1715558"/>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Aileron Bold"/>
                  <a:ea typeface="Aileron Bold"/>
                  <a:cs typeface="Aileron Bold"/>
                  <a:sym typeface="Aileron Bold"/>
                </a:rPr>
                <a:t>Less than 0.01 correlation to the target column</a:t>
              </a:r>
            </a:p>
            <a:p>
              <a:pPr algn="l" marL="539749" indent="-269875" lvl="1">
                <a:lnSpc>
                  <a:spcPts val="3499"/>
                </a:lnSpc>
                <a:buFont typeface="Arial"/>
                <a:buChar char="•"/>
              </a:pPr>
              <a:r>
                <a:rPr lang="en-US" b="true" sz="2499">
                  <a:solidFill>
                    <a:srgbClr val="000000"/>
                  </a:solidFill>
                  <a:latin typeface="Aileron Bold"/>
                  <a:ea typeface="Aileron Bold"/>
                  <a:cs typeface="Aileron Bold"/>
                  <a:sym typeface="Aileron Bold"/>
                </a:rPr>
                <a:t>5% Rule of Thumb</a:t>
              </a:r>
            </a:p>
            <a:p>
              <a:pPr algn="l" marL="539749" indent="-269875" lvl="1">
                <a:lnSpc>
                  <a:spcPts val="3499"/>
                </a:lnSpc>
                <a:buFont typeface="Arial"/>
                <a:buChar char="•"/>
              </a:pPr>
              <a:r>
                <a:rPr lang="en-US" b="true" sz="2499">
                  <a:solidFill>
                    <a:srgbClr val="000000"/>
                  </a:solidFill>
                  <a:latin typeface="Aileron Bold"/>
                  <a:ea typeface="Aileron Bold"/>
                  <a:cs typeface="Aileron Bold"/>
                  <a:sym typeface="Aileron Bold"/>
                </a:rPr>
                <a:t>Use simple imputer to place the most common value in that column</a:t>
              </a:r>
            </a:p>
          </p:txBody>
        </p:sp>
        <p:sp>
          <p:nvSpPr>
            <p:cNvPr name="TextBox 5" id="5"/>
            <p:cNvSpPr txBox="true"/>
            <p:nvPr/>
          </p:nvSpPr>
          <p:spPr>
            <a:xfrm rot="0">
              <a:off x="36603" y="-66675"/>
              <a:ext cx="15650599" cy="676219"/>
            </a:xfrm>
            <a:prstGeom prst="rect">
              <a:avLst/>
            </a:prstGeom>
          </p:spPr>
          <p:txBody>
            <a:bodyPr anchor="t" rtlCol="false" tIns="0" lIns="0" bIns="0" rIns="0">
              <a:spAutoFit/>
            </a:bodyPr>
            <a:lstStyle/>
            <a:p>
              <a:pPr algn="l" marL="0" indent="0" lvl="0">
                <a:lnSpc>
                  <a:spcPts val="4200"/>
                </a:lnSpc>
              </a:pPr>
              <a:r>
                <a:rPr lang="en-US" sz="3000">
                  <a:solidFill>
                    <a:srgbClr val="000000"/>
                  </a:solidFill>
                  <a:latin typeface="Aileron"/>
                  <a:ea typeface="Aileron"/>
                  <a:cs typeface="Aileron"/>
                  <a:sym typeface="Aileron"/>
                </a:rPr>
                <a:t>Missing Data</a:t>
              </a:r>
            </a:p>
          </p:txBody>
        </p:sp>
      </p:grpSp>
      <p:sp>
        <p:nvSpPr>
          <p:cNvPr name="AutoShape 6" id="6"/>
          <p:cNvSpPr/>
          <p:nvPr/>
        </p:nvSpPr>
        <p:spPr>
          <a:xfrm>
            <a:off x="1828251" y="4652729"/>
            <a:ext cx="512294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E3EFF7"/>
        </a:solidFill>
      </p:bgPr>
    </p:bg>
    <p:spTree>
      <p:nvGrpSpPr>
        <p:cNvPr id="1" name=""/>
        <p:cNvGrpSpPr/>
        <p:nvPr/>
      </p:nvGrpSpPr>
      <p:grpSpPr>
        <a:xfrm>
          <a:off x="0" y="0"/>
          <a:ext cx="0" cy="0"/>
          <a:chOff x="0" y="0"/>
          <a:chExt cx="0" cy="0"/>
        </a:xfrm>
      </p:grpSpPr>
      <p:sp>
        <p:nvSpPr>
          <p:cNvPr name="TextBox 2" id="2"/>
          <p:cNvSpPr txBox="true"/>
          <p:nvPr/>
        </p:nvSpPr>
        <p:spPr>
          <a:xfrm rot="0">
            <a:off x="1800799" y="1671354"/>
            <a:ext cx="7768719" cy="2314625"/>
          </a:xfrm>
          <a:prstGeom prst="rect">
            <a:avLst/>
          </a:prstGeom>
        </p:spPr>
        <p:txBody>
          <a:bodyPr anchor="t" rtlCol="false" tIns="0" lIns="0" bIns="0" rIns="0">
            <a:spAutoFit/>
          </a:bodyPr>
          <a:lstStyle/>
          <a:p>
            <a:pPr algn="l" marL="0" indent="0" lvl="0">
              <a:lnSpc>
                <a:spcPts val="8925"/>
              </a:lnSpc>
            </a:pPr>
            <a:r>
              <a:rPr lang="en-US" b="true" sz="8500">
                <a:solidFill>
                  <a:srgbClr val="000000"/>
                </a:solidFill>
                <a:latin typeface="Aileron Bold"/>
                <a:ea typeface="Aileron Bold"/>
                <a:cs typeface="Aileron Bold"/>
                <a:sym typeface="Aileron Bold"/>
              </a:rPr>
              <a:t>Data Preparation</a:t>
            </a:r>
          </a:p>
        </p:txBody>
      </p:sp>
      <p:grpSp>
        <p:nvGrpSpPr>
          <p:cNvPr name="Group 3" id="3"/>
          <p:cNvGrpSpPr/>
          <p:nvPr/>
        </p:nvGrpSpPr>
        <p:grpSpPr>
          <a:xfrm rot="0">
            <a:off x="1800799" y="5316925"/>
            <a:ext cx="11765401" cy="2279456"/>
            <a:chOff x="0" y="0"/>
            <a:chExt cx="15687202" cy="3039274"/>
          </a:xfrm>
        </p:grpSpPr>
        <p:sp>
          <p:nvSpPr>
            <p:cNvPr name="TextBox 4" id="4"/>
            <p:cNvSpPr txBox="true"/>
            <p:nvPr/>
          </p:nvSpPr>
          <p:spPr>
            <a:xfrm rot="0">
              <a:off x="0" y="1323716"/>
              <a:ext cx="15687202" cy="1715558"/>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Aileron Bold"/>
                  <a:ea typeface="Aileron Bold"/>
                  <a:cs typeface="Aileron Bold"/>
                  <a:sym typeface="Aileron Bold"/>
                </a:rPr>
                <a:t>Near duplicates provide conflicting information for the same sample</a:t>
              </a:r>
            </a:p>
            <a:p>
              <a:pPr algn="l" marL="539749" indent="-269875" lvl="1">
                <a:lnSpc>
                  <a:spcPts val="3499"/>
                </a:lnSpc>
                <a:buFont typeface="Arial"/>
                <a:buChar char="•"/>
              </a:pPr>
              <a:r>
                <a:rPr lang="en-US" b="true" sz="2499">
                  <a:solidFill>
                    <a:srgbClr val="000000"/>
                  </a:solidFill>
                  <a:latin typeface="Aileron Bold"/>
                  <a:ea typeface="Aileron Bold"/>
                  <a:cs typeface="Aileron Bold"/>
                  <a:sym typeface="Aileron Bold"/>
                </a:rPr>
                <a:t>If valid, entries need a date or ‘active’ column</a:t>
              </a:r>
            </a:p>
            <a:p>
              <a:pPr algn="l" marL="539749" indent="-269875" lvl="1">
                <a:lnSpc>
                  <a:spcPts val="3499"/>
                </a:lnSpc>
                <a:buFont typeface="Arial"/>
                <a:buChar char="•"/>
              </a:pPr>
              <a:r>
                <a:rPr lang="en-US" b="true" sz="2499">
                  <a:solidFill>
                    <a:srgbClr val="000000"/>
                  </a:solidFill>
                  <a:latin typeface="Aileron Bold"/>
                  <a:ea typeface="Aileron Bold"/>
                  <a:cs typeface="Aileron Bold"/>
                  <a:sym typeface="Aileron Bold"/>
                </a:rPr>
                <a:t>Ultimately, dropping these would lose too much data.</a:t>
              </a:r>
            </a:p>
          </p:txBody>
        </p:sp>
        <p:sp>
          <p:nvSpPr>
            <p:cNvPr name="TextBox 5" id="5"/>
            <p:cNvSpPr txBox="true"/>
            <p:nvPr/>
          </p:nvSpPr>
          <p:spPr>
            <a:xfrm rot="0">
              <a:off x="36603" y="-66675"/>
              <a:ext cx="15650599" cy="676219"/>
            </a:xfrm>
            <a:prstGeom prst="rect">
              <a:avLst/>
            </a:prstGeom>
          </p:spPr>
          <p:txBody>
            <a:bodyPr anchor="t" rtlCol="false" tIns="0" lIns="0" bIns="0" rIns="0">
              <a:spAutoFit/>
            </a:bodyPr>
            <a:lstStyle/>
            <a:p>
              <a:pPr algn="l" marL="0" indent="0" lvl="0">
                <a:lnSpc>
                  <a:spcPts val="4200"/>
                </a:lnSpc>
              </a:pPr>
              <a:r>
                <a:rPr lang="en-US" sz="3000">
                  <a:solidFill>
                    <a:srgbClr val="000000"/>
                  </a:solidFill>
                  <a:latin typeface="Aileron"/>
                  <a:ea typeface="Aileron"/>
                  <a:cs typeface="Aileron"/>
                  <a:sym typeface="Aileron"/>
                </a:rPr>
                <a:t>Duplicate Records</a:t>
              </a:r>
            </a:p>
          </p:txBody>
        </p:sp>
      </p:grpSp>
      <p:sp>
        <p:nvSpPr>
          <p:cNvPr name="AutoShape 6" id="6"/>
          <p:cNvSpPr/>
          <p:nvPr/>
        </p:nvSpPr>
        <p:spPr>
          <a:xfrm>
            <a:off x="1828251" y="4652729"/>
            <a:ext cx="5122944" cy="0"/>
          </a:xfrm>
          <a:prstGeom prst="line">
            <a:avLst/>
          </a:prstGeom>
          <a:ln cap="flat" w="38100">
            <a:solidFill>
              <a:srgbClr val="000000"/>
            </a:solidFill>
            <a:prstDash val="solid"/>
            <a:headEnd type="none" len="sm" w="sm"/>
            <a:tailEnd type="none" len="sm" w="sm"/>
          </a:ln>
        </p:spPr>
      </p:sp>
      <p:sp>
        <p:nvSpPr>
          <p:cNvPr name="TextBox 7" id="7"/>
          <p:cNvSpPr txBox="true"/>
          <p:nvPr/>
        </p:nvSpPr>
        <p:spPr>
          <a:xfrm rot="0">
            <a:off x="3668916" y="8167874"/>
            <a:ext cx="11801206" cy="1189940"/>
          </a:xfrm>
          <a:prstGeom prst="rect">
            <a:avLst/>
          </a:prstGeom>
        </p:spPr>
        <p:txBody>
          <a:bodyPr anchor="t" rtlCol="false" tIns="0" lIns="0" bIns="0" rIns="0">
            <a:spAutoFit/>
          </a:bodyPr>
          <a:lstStyle/>
          <a:p>
            <a:pPr algn="ctr">
              <a:lnSpc>
                <a:spcPts val="4759"/>
              </a:lnSpc>
            </a:pPr>
            <a:r>
              <a:rPr lang="en-US" b="true" sz="3399">
                <a:solidFill>
                  <a:srgbClr val="000000"/>
                </a:solidFill>
                <a:latin typeface="Aileron Bold"/>
                <a:ea typeface="Aileron Bold"/>
                <a:cs typeface="Aileron Bold"/>
                <a:sym typeface="Aileron Bold"/>
              </a:rPr>
              <a:t>Exact duplicates were dropped.</a:t>
            </a:r>
          </a:p>
          <a:p>
            <a:pPr algn="ctr">
              <a:lnSpc>
                <a:spcPts val="4759"/>
              </a:lnSpc>
            </a:pPr>
            <a:r>
              <a:rPr lang="en-US" b="true" sz="3399">
                <a:solidFill>
                  <a:srgbClr val="000000"/>
                </a:solidFill>
                <a:latin typeface="Aileron Bold"/>
                <a:ea typeface="Aileron Bold"/>
                <a:cs typeface="Aileron Bold"/>
                <a:sym typeface="Aileron Bold"/>
              </a:rPr>
              <a:t>Near duplicates were kept.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DAGVn19HNRI</dc:identifier>
  <dcterms:modified xsi:type="dcterms:W3CDTF">2011-08-01T06:04:30Z</dcterms:modified>
  <cp:revision>1</cp:revision>
  <dc:title>Customer Churn Prediction</dc:title>
</cp:coreProperties>
</file>