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6" r:id="rId8"/>
    <p:sldId id="261" r:id="rId9"/>
    <p:sldId id="263" r:id="rId10"/>
    <p:sldId id="264" r:id="rId11"/>
    <p:sldId id="268" r:id="rId12"/>
    <p:sldId id="283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253C-CC43-4013-BD83-E402E00BCD0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8AC9-5751-45C9-8D13-BDE0F66A61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3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253C-CC43-4013-BD83-E402E00BCD0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8AC9-5751-45C9-8D13-BDE0F66A61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3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253C-CC43-4013-BD83-E402E00BCD0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8AC9-5751-45C9-8D13-BDE0F66A61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253C-CC43-4013-BD83-E402E00BCD0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8AC9-5751-45C9-8D13-BDE0F66A61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9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253C-CC43-4013-BD83-E402E00BCD0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8AC9-5751-45C9-8D13-BDE0F66A61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2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253C-CC43-4013-BD83-E402E00BCD0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8AC9-5751-45C9-8D13-BDE0F66A61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8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253C-CC43-4013-BD83-E402E00BCD0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8AC9-5751-45C9-8D13-BDE0F66A61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4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253C-CC43-4013-BD83-E402E00BCD0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8AC9-5751-45C9-8D13-BDE0F66A61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1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253C-CC43-4013-BD83-E402E00BCD0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8AC9-5751-45C9-8D13-BDE0F66A61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9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253C-CC43-4013-BD83-E402E00BCD0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8AC9-5751-45C9-8D13-BDE0F66A61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9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253C-CC43-4013-BD83-E402E00BCD0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8AC9-5751-45C9-8D13-BDE0F66A61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5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9253C-CC43-4013-BD83-E402E00BCD0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78AC9-5751-45C9-8D13-BDE0F66A61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4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gzxIwAlnFplrEiAn64ER82yz_71tL7q9/view?usp=drive_link" TargetMode="External"/><Relationship Id="rId2" Type="http://schemas.openxmlformats.org/officeDocument/2006/relationships/hyperlink" Target="mailto:adz@gmail.com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2Ypq0YpqkOo_Le6DqlKPMLpmHLPSHShK/view?usp=drive_link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5LKae_3GMVbL4hwt1xOca-J13MRssjMo/view?usp=drive_link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mT4JEUCKnRWqC-qA1xA13kS-yYlwA--u/view?usp=drive_link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524000" y="796842"/>
            <a:ext cx="9144000" cy="27131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>
                <a:latin typeface="Nunito ExtraBold" pitchFamily="2" charset="0"/>
              </a:rPr>
              <a:t/>
            </a:r>
            <a:br>
              <a:rPr lang="es-ES">
                <a:latin typeface="Nunito ExtraBold" pitchFamily="2" charset="0"/>
              </a:rPr>
            </a:br>
            <a:r>
              <a:rPr lang="es-ES">
                <a:latin typeface="Nunito ExtraBold" pitchFamily="2" charset="0"/>
              </a:rPr>
              <a:t>No Country Seleccionado</a:t>
            </a:r>
            <a:r>
              <a:rPr lang="en-US">
                <a:latin typeface="Nunito ExtraBold" pitchFamily="2" charset="0"/>
              </a:rPr>
              <a:t/>
            </a:r>
            <a:br>
              <a:rPr lang="en-US">
                <a:latin typeface="Nunito ExtraBold" pitchFamily="2" charset="0"/>
              </a:rPr>
            </a:br>
            <a:r>
              <a:rPr lang="es-ES">
                <a:latin typeface="Nunito ExtraBold" pitchFamily="2" charset="0"/>
              </a:rPr>
              <a:t>Equipo S20-16 webapp</a:t>
            </a:r>
            <a:r>
              <a:rPr lang="en-US">
                <a:latin typeface="Nunito ExtraBold" pitchFamily="2" charset="0"/>
              </a:rPr>
              <a:t/>
            </a:r>
            <a:br>
              <a:rPr lang="en-US">
                <a:latin typeface="Nunito ExtraBold" pitchFamily="2" charset="0"/>
              </a:rPr>
            </a:br>
            <a:r>
              <a:rPr lang="es-ES">
                <a:latin typeface="Nunito ExtraBold" pitchFamily="2" charset="0"/>
              </a:rPr>
              <a:t> </a:t>
            </a:r>
            <a:endParaRPr lang="en-US" dirty="0">
              <a:latin typeface="Nunito ExtraBold" pitchFamily="2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524000" y="3602045"/>
            <a:ext cx="9144000" cy="24721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>
                <a:latin typeface="Nunito SemiBold" pitchFamily="2" charset="0"/>
              </a:rPr>
              <a:t>Integrantes:</a:t>
            </a:r>
            <a:endParaRPr lang="en-US">
              <a:latin typeface="Nunito SemiBold" pitchFamily="2" charset="0"/>
            </a:endParaRPr>
          </a:p>
          <a:p>
            <a:r>
              <a:rPr lang="en-US" b="1">
                <a:latin typeface="Nunito SemiBold" pitchFamily="2" charset="0"/>
              </a:rPr>
              <a:t>BACK END</a:t>
            </a:r>
            <a:r>
              <a:rPr lang="en-US">
                <a:latin typeface="Nunito SemiBold" pitchFamily="2" charset="0"/>
              </a:rPr>
              <a:t>:</a:t>
            </a:r>
            <a:r>
              <a:rPr lang="en-US">
                <a:latin typeface="Nunito ExtraBold" pitchFamily="2" charset="0"/>
              </a:rPr>
              <a:t> Sofia Isoardi Prieto</a:t>
            </a:r>
          </a:p>
          <a:p>
            <a:r>
              <a:rPr lang="es-ES">
                <a:latin typeface="Nunito SemiBold" pitchFamily="2" charset="0"/>
              </a:rPr>
              <a:t>FRONT END: </a:t>
            </a:r>
            <a:r>
              <a:rPr lang="es-ES">
                <a:latin typeface="Nunito ExtraBold" pitchFamily="2" charset="0"/>
              </a:rPr>
              <a:t>Luis Gonzalo Reyes Miranda</a:t>
            </a:r>
            <a:endParaRPr lang="en-US">
              <a:latin typeface="Nunito ExtraBold" pitchFamily="2" charset="0"/>
            </a:endParaRPr>
          </a:p>
          <a:p>
            <a:r>
              <a:rPr lang="es-ES">
                <a:latin typeface="Nunito SemiBold" pitchFamily="2" charset="0"/>
              </a:rPr>
              <a:t>UX UI: </a:t>
            </a:r>
            <a:r>
              <a:rPr lang="es-ES">
                <a:latin typeface="Nunito ExtraBold" pitchFamily="2" charset="0"/>
              </a:rPr>
              <a:t>Magali Silva </a:t>
            </a:r>
            <a:endParaRPr lang="en-US">
              <a:latin typeface="Nunito ExtraBold" pitchFamily="2" charset="0"/>
            </a:endParaRPr>
          </a:p>
          <a:p>
            <a:r>
              <a:rPr lang="es-ES">
                <a:latin typeface="Nunito SemiBold" pitchFamily="2" charset="0"/>
              </a:rPr>
              <a:t>QA: </a:t>
            </a:r>
            <a:r>
              <a:rPr lang="es-ES">
                <a:latin typeface="Nunito ExtraBold" pitchFamily="2" charset="0"/>
              </a:rPr>
              <a:t>Adriana Lazzeretti</a:t>
            </a:r>
            <a:endParaRPr lang="en-US">
              <a:latin typeface="Nunito ExtraBold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9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332510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EduLink</a:t>
            </a:r>
            <a:r>
              <a:rPr lang="es-ES" b="1" dirty="0" smtClean="0"/>
              <a:t>: casos de prueba</a:t>
            </a:r>
            <a:endParaRPr lang="en-US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9" y="987425"/>
            <a:ext cx="1806430" cy="4873628"/>
          </a:xfrm>
        </p:spPr>
        <p:txBody>
          <a:bodyPr>
            <a:normAutofit/>
          </a:bodyPr>
          <a:lstStyle/>
          <a:p>
            <a:r>
              <a:rPr lang="es-ES" sz="1400" dirty="0" smtClean="0"/>
              <a:t>CP011</a:t>
            </a:r>
            <a:endParaRPr lang="es-ES" sz="1400" dirty="0"/>
          </a:p>
          <a:p>
            <a:r>
              <a:rPr lang="es-ES" sz="1100" dirty="0" smtClean="0">
                <a:solidFill>
                  <a:srgbClr val="FF0000"/>
                </a:solidFill>
              </a:rPr>
              <a:t>Funcionalidad</a:t>
            </a:r>
            <a:r>
              <a:rPr lang="es-ES" sz="1100" dirty="0" smtClean="0"/>
              <a:t>: </a:t>
            </a:r>
            <a:r>
              <a:rPr lang="es-ES" sz="1100" dirty="0" err="1" smtClean="0"/>
              <a:t>Visualizacón</a:t>
            </a:r>
            <a:r>
              <a:rPr lang="es-ES" sz="1100" dirty="0" smtClean="0"/>
              <a:t> de materias y exámenes</a:t>
            </a:r>
          </a:p>
          <a:p>
            <a:endParaRPr lang="es-ES" sz="1100" dirty="0" smtClean="0"/>
          </a:p>
          <a:p>
            <a:r>
              <a:rPr lang="es-ES" sz="1100" dirty="0" smtClean="0">
                <a:solidFill>
                  <a:srgbClr val="FF0000"/>
                </a:solidFill>
              </a:rPr>
              <a:t>Título</a:t>
            </a:r>
            <a:r>
              <a:rPr lang="es-ES" sz="1100" dirty="0" smtClean="0"/>
              <a:t>: Cambio de exámenes a materias</a:t>
            </a:r>
          </a:p>
          <a:p>
            <a:r>
              <a:rPr lang="es-ES" sz="1100" dirty="0" smtClean="0">
                <a:solidFill>
                  <a:srgbClr val="FF0000"/>
                </a:solidFill>
              </a:rPr>
              <a:t>Descripción</a:t>
            </a:r>
            <a:r>
              <a:rPr lang="es-ES" sz="1100" dirty="0" smtClean="0"/>
              <a:t>: </a:t>
            </a:r>
          </a:p>
          <a:p>
            <a:r>
              <a:rPr lang="es-AR" sz="1100" dirty="0" smtClean="0"/>
              <a:t>Verificar que se pueda navegar desde la pestaña de Próximos exámenes a la de Tus materias</a:t>
            </a:r>
            <a:endParaRPr lang="es-ES" sz="1100" dirty="0" smtClean="0"/>
          </a:p>
          <a:p>
            <a:r>
              <a:rPr lang="es-ES" sz="1100" dirty="0" smtClean="0">
                <a:solidFill>
                  <a:srgbClr val="FF0000"/>
                </a:solidFill>
              </a:rPr>
              <a:t>Criticidad</a:t>
            </a:r>
            <a:r>
              <a:rPr lang="es-ES" sz="1100" dirty="0" smtClean="0"/>
              <a:t>: Alta</a:t>
            </a:r>
          </a:p>
          <a:p>
            <a:r>
              <a:rPr lang="es-ES" sz="1100" dirty="0" smtClean="0">
                <a:solidFill>
                  <a:srgbClr val="FF0000"/>
                </a:solidFill>
              </a:rPr>
              <a:t>Datos de </a:t>
            </a:r>
            <a:r>
              <a:rPr lang="es-ES" sz="1100" dirty="0" err="1" smtClean="0">
                <a:solidFill>
                  <a:srgbClr val="FF0000"/>
                </a:solidFill>
              </a:rPr>
              <a:t>entrada:</a:t>
            </a:r>
            <a:r>
              <a:rPr lang="es-ES" sz="1100" dirty="0" err="1" smtClean="0"/>
              <a:t>n</a:t>
            </a:r>
            <a:r>
              <a:rPr lang="es-ES" sz="1100" dirty="0" smtClean="0"/>
              <a:t>/a</a:t>
            </a:r>
            <a:endParaRPr lang="es-ES" sz="1100" dirty="0" smtClean="0">
              <a:solidFill>
                <a:srgbClr val="FF0000"/>
              </a:solidFill>
            </a:endParaRPr>
          </a:p>
          <a:p>
            <a:r>
              <a:rPr lang="es-ES" sz="1100" dirty="0" smtClean="0">
                <a:solidFill>
                  <a:srgbClr val="FF0000"/>
                </a:solidFill>
              </a:rPr>
              <a:t>Precondiciones</a:t>
            </a:r>
            <a:r>
              <a:rPr lang="es-ES" sz="1100" dirty="0" smtClean="0"/>
              <a:t>:</a:t>
            </a:r>
          </a:p>
          <a:p>
            <a:r>
              <a:rPr lang="es-AR" sz="1100" dirty="0" smtClean="0"/>
              <a:t>1. Haber ingresado al sitio</a:t>
            </a:r>
          </a:p>
          <a:p>
            <a:r>
              <a:rPr lang="es-AR" sz="1100" dirty="0" smtClean="0"/>
              <a:t>2. Estar </a:t>
            </a:r>
            <a:r>
              <a:rPr lang="es-AR" sz="1100" dirty="0" err="1" smtClean="0"/>
              <a:t>logueado</a:t>
            </a:r>
            <a:endParaRPr lang="es-AR" sz="1100" dirty="0" smtClean="0"/>
          </a:p>
          <a:p>
            <a:r>
              <a:rPr lang="es-AR" sz="1100" dirty="0" smtClean="0"/>
              <a:t>3. Visualizar el contenido de  la sección Próximos exámenes</a:t>
            </a:r>
            <a:endParaRPr lang="es-ES" sz="1100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703278"/>
              </p:ext>
            </p:extLst>
          </p:nvPr>
        </p:nvGraphicFramePr>
        <p:xfrm>
          <a:off x="3380508" y="1177636"/>
          <a:ext cx="8243456" cy="3884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1095">
                  <a:extLst>
                    <a:ext uri="{9D8B030D-6E8A-4147-A177-3AD203B41FA5}">
                      <a16:colId xmlns:a16="http://schemas.microsoft.com/office/drawing/2014/main" val="948329628"/>
                    </a:ext>
                  </a:extLst>
                </a:gridCol>
                <a:gridCol w="1877649">
                  <a:extLst>
                    <a:ext uri="{9D8B030D-6E8A-4147-A177-3AD203B41FA5}">
                      <a16:colId xmlns:a16="http://schemas.microsoft.com/office/drawing/2014/main" val="2657107213"/>
                    </a:ext>
                  </a:extLst>
                </a:gridCol>
                <a:gridCol w="1997397">
                  <a:extLst>
                    <a:ext uri="{9D8B030D-6E8A-4147-A177-3AD203B41FA5}">
                      <a16:colId xmlns:a16="http://schemas.microsoft.com/office/drawing/2014/main" val="3613163982"/>
                    </a:ext>
                  </a:extLst>
                </a:gridCol>
                <a:gridCol w="1130422">
                  <a:extLst>
                    <a:ext uri="{9D8B030D-6E8A-4147-A177-3AD203B41FA5}">
                      <a16:colId xmlns:a16="http://schemas.microsoft.com/office/drawing/2014/main" val="4113683811"/>
                    </a:ext>
                  </a:extLst>
                </a:gridCol>
                <a:gridCol w="1666893">
                  <a:extLst>
                    <a:ext uri="{9D8B030D-6E8A-4147-A177-3AD203B41FA5}">
                      <a16:colId xmlns:a16="http://schemas.microsoft.com/office/drawing/2014/main" val="3717480959"/>
                    </a:ext>
                  </a:extLst>
                </a:gridCol>
              </a:tblGrid>
              <a:tr h="47105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Pasos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Resultados esperados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Resultados obtenidos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Estado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Observaciones Evidencias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38116366"/>
                  </a:ext>
                </a:extLst>
              </a:tr>
              <a:tr h="3413653"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 Hacer clic sobre la flecha izquierda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 Se visualizan las materias elegidas</a:t>
                      </a:r>
                      <a:br>
                        <a:rPr lang="es-AR" sz="1100" u="none" strike="noStrike">
                          <a:effectLst/>
                        </a:rPr>
                      </a:br>
                      <a:r>
                        <a:rPr lang="es-AR" sz="1100" u="none" strike="noStrike">
                          <a:effectLst/>
                        </a:rPr>
                        <a:t>2. Deja de visualizarse el contenido de los próximos exámenes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 Se visualizan las materias elegidas</a:t>
                      </a:r>
                      <a:br>
                        <a:rPr lang="es-AR" sz="1100" u="none" strike="noStrike">
                          <a:effectLst/>
                        </a:rPr>
                      </a:br>
                      <a:r>
                        <a:rPr lang="es-AR" sz="1100" u="none" strike="noStrike">
                          <a:effectLst/>
                        </a:rPr>
                        <a:t>2. Deja de visualizarse el contenido de los próximos exámenes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Exitoso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https://drive.google.com/file/d/1zEnZWKWEM_m3XlbfitZfjO_4huTVx1hP/view?usp=drive_link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940149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37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332510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EduLink</a:t>
            </a:r>
            <a:r>
              <a:rPr lang="es-ES" b="1" dirty="0" smtClean="0"/>
              <a:t>: casos de prueba</a:t>
            </a:r>
            <a:endParaRPr lang="en-US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9" y="987425"/>
            <a:ext cx="1806430" cy="4873628"/>
          </a:xfrm>
        </p:spPr>
        <p:txBody>
          <a:bodyPr>
            <a:normAutofit/>
          </a:bodyPr>
          <a:lstStyle/>
          <a:p>
            <a:r>
              <a:rPr lang="es-ES" sz="1400" dirty="0" smtClean="0"/>
              <a:t>CP012</a:t>
            </a:r>
            <a:endParaRPr lang="es-ES" sz="1400" dirty="0"/>
          </a:p>
          <a:p>
            <a:r>
              <a:rPr lang="es-ES" sz="1100" dirty="0" smtClean="0">
                <a:solidFill>
                  <a:srgbClr val="FF0000"/>
                </a:solidFill>
              </a:rPr>
              <a:t>Funcionalidad</a:t>
            </a:r>
            <a:r>
              <a:rPr lang="es-ES" sz="1100" dirty="0" smtClean="0"/>
              <a:t>: Visualización de materias y exámenes</a:t>
            </a:r>
          </a:p>
          <a:p>
            <a:endParaRPr lang="es-ES" sz="1100" dirty="0" smtClean="0"/>
          </a:p>
          <a:p>
            <a:r>
              <a:rPr lang="es-ES" sz="1100" dirty="0" smtClean="0">
                <a:solidFill>
                  <a:srgbClr val="FF0000"/>
                </a:solidFill>
              </a:rPr>
              <a:t>Título</a:t>
            </a:r>
            <a:r>
              <a:rPr lang="es-ES" sz="1100" dirty="0" smtClean="0"/>
              <a:t>: Visualización correcta de exámenes</a:t>
            </a:r>
          </a:p>
          <a:p>
            <a:r>
              <a:rPr lang="es-ES" sz="1100" dirty="0" smtClean="0">
                <a:solidFill>
                  <a:srgbClr val="FF0000"/>
                </a:solidFill>
              </a:rPr>
              <a:t>Descripción</a:t>
            </a:r>
            <a:r>
              <a:rPr lang="es-ES" sz="1100" dirty="0" smtClean="0"/>
              <a:t>: </a:t>
            </a:r>
            <a:r>
              <a:rPr lang="es-AR" sz="1100" dirty="0" smtClean="0"/>
              <a:t>Verificar que esté prevista en la sección la información correcta de próximos exámenes </a:t>
            </a:r>
            <a:endParaRPr lang="es-ES" sz="1100" dirty="0" smtClean="0"/>
          </a:p>
          <a:p>
            <a:r>
              <a:rPr lang="es-ES" sz="1100" dirty="0" smtClean="0">
                <a:solidFill>
                  <a:srgbClr val="FF0000"/>
                </a:solidFill>
              </a:rPr>
              <a:t>Criticidad</a:t>
            </a:r>
            <a:r>
              <a:rPr lang="es-ES" sz="1100" dirty="0" smtClean="0"/>
              <a:t>: Media</a:t>
            </a:r>
          </a:p>
          <a:p>
            <a:r>
              <a:rPr lang="es-ES" sz="1100" dirty="0" smtClean="0">
                <a:solidFill>
                  <a:srgbClr val="FF0000"/>
                </a:solidFill>
              </a:rPr>
              <a:t>Datos relevantes:</a:t>
            </a:r>
            <a:r>
              <a:rPr lang="es-ES" sz="1100" dirty="0" smtClean="0"/>
              <a:t> nombre de las materias y fecha del examen</a:t>
            </a:r>
            <a:endParaRPr lang="es-ES" sz="1100" dirty="0" smtClean="0">
              <a:solidFill>
                <a:srgbClr val="FF0000"/>
              </a:solidFill>
            </a:endParaRPr>
          </a:p>
          <a:p>
            <a:r>
              <a:rPr lang="es-ES" sz="1100" dirty="0" smtClean="0">
                <a:solidFill>
                  <a:srgbClr val="FF0000"/>
                </a:solidFill>
              </a:rPr>
              <a:t>Precondiciones</a:t>
            </a:r>
            <a:r>
              <a:rPr lang="es-ES" sz="1100" dirty="0" smtClean="0"/>
              <a:t>: </a:t>
            </a:r>
          </a:p>
          <a:p>
            <a:r>
              <a:rPr lang="es-AR" sz="1100" dirty="0" smtClean="0"/>
              <a:t>1. Haber ingresado al sitio</a:t>
            </a:r>
          </a:p>
          <a:p>
            <a:r>
              <a:rPr lang="es-AR" sz="1100" dirty="0" smtClean="0"/>
              <a:t>2. Estar </a:t>
            </a:r>
            <a:r>
              <a:rPr lang="es-AR" sz="1100" dirty="0" err="1" smtClean="0"/>
              <a:t>logueado</a:t>
            </a:r>
            <a:endParaRPr lang="es-AR" sz="1100" dirty="0" smtClean="0"/>
          </a:p>
          <a:p>
            <a:r>
              <a:rPr lang="es-AR" sz="1100" dirty="0" smtClean="0"/>
              <a:t>3. Visualizar el contenido de  la sección Próximos exámenes</a:t>
            </a:r>
            <a:endParaRPr lang="es-ES" sz="1100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931654"/>
              </p:ext>
            </p:extLst>
          </p:nvPr>
        </p:nvGraphicFramePr>
        <p:xfrm>
          <a:off x="3422073" y="1191491"/>
          <a:ext cx="8146472" cy="33370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2610">
                  <a:extLst>
                    <a:ext uri="{9D8B030D-6E8A-4147-A177-3AD203B41FA5}">
                      <a16:colId xmlns:a16="http://schemas.microsoft.com/office/drawing/2014/main" val="1011177158"/>
                    </a:ext>
                  </a:extLst>
                </a:gridCol>
                <a:gridCol w="1855559">
                  <a:extLst>
                    <a:ext uri="{9D8B030D-6E8A-4147-A177-3AD203B41FA5}">
                      <a16:colId xmlns:a16="http://schemas.microsoft.com/office/drawing/2014/main" val="3314290679"/>
                    </a:ext>
                  </a:extLst>
                </a:gridCol>
                <a:gridCol w="1973898">
                  <a:extLst>
                    <a:ext uri="{9D8B030D-6E8A-4147-A177-3AD203B41FA5}">
                      <a16:colId xmlns:a16="http://schemas.microsoft.com/office/drawing/2014/main" val="474533742"/>
                    </a:ext>
                  </a:extLst>
                </a:gridCol>
                <a:gridCol w="1117123">
                  <a:extLst>
                    <a:ext uri="{9D8B030D-6E8A-4147-A177-3AD203B41FA5}">
                      <a16:colId xmlns:a16="http://schemas.microsoft.com/office/drawing/2014/main" val="1320672031"/>
                    </a:ext>
                  </a:extLst>
                </a:gridCol>
                <a:gridCol w="1647282">
                  <a:extLst>
                    <a:ext uri="{9D8B030D-6E8A-4147-A177-3AD203B41FA5}">
                      <a16:colId xmlns:a16="http://schemas.microsoft.com/office/drawing/2014/main" val="1911651700"/>
                    </a:ext>
                  </a:extLst>
                </a:gridCol>
              </a:tblGrid>
              <a:tr h="429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Pasos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Resultados esperados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Resultados obtenidos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Estado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Observaciones Evidencias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295659211"/>
                  </a:ext>
                </a:extLst>
              </a:tr>
              <a:tr h="2907538"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>
                          <a:effectLst/>
                        </a:rPr>
                        <a:t>1. Visualizar el listado de próximos exámenes</a:t>
                      </a:r>
                      <a:br>
                        <a:rPr lang="es-AR" sz="1100" u="none" strike="noStrike" dirty="0">
                          <a:effectLst/>
                        </a:rPr>
                      </a:br>
                      <a:r>
                        <a:rPr lang="es-AR" sz="1100" u="none" strike="noStrike" dirty="0">
                          <a:effectLst/>
                        </a:rPr>
                        <a:t>2. Verificar que esté visible el nombre correcto de la materia y el la fecha del examen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 Se visualiza el listado de los próximos exámenes</a:t>
                      </a:r>
                      <a:br>
                        <a:rPr lang="es-AR" sz="1100" u="none" strike="noStrike">
                          <a:effectLst/>
                        </a:rPr>
                      </a:br>
                      <a:r>
                        <a:rPr lang="es-AR" sz="1100" u="none" strike="noStrike">
                          <a:effectLst/>
                        </a:rPr>
                        <a:t>2. La información incluye el nombre de la materia</a:t>
                      </a:r>
                      <a:br>
                        <a:rPr lang="es-AR" sz="1100" u="none" strike="noStrike">
                          <a:effectLst/>
                        </a:rPr>
                      </a:br>
                      <a:r>
                        <a:rPr lang="es-AR" sz="1100" u="none" strike="noStrike">
                          <a:effectLst/>
                        </a:rPr>
                        <a:t>3. La información incluye la fecha del examen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 Se visualiza el listado de los próximos exámenes</a:t>
                      </a:r>
                      <a:br>
                        <a:rPr lang="es-AR" sz="1100" u="none" strike="noStrike">
                          <a:effectLst/>
                        </a:rPr>
                      </a:br>
                      <a:r>
                        <a:rPr lang="es-AR" sz="1100" u="none" strike="noStrike">
                          <a:effectLst/>
                        </a:rPr>
                        <a:t>2. La información incluye el nombre de la materia</a:t>
                      </a:r>
                      <a:br>
                        <a:rPr lang="es-AR" sz="1100" u="none" strike="noStrike">
                          <a:effectLst/>
                        </a:rPr>
                      </a:br>
                      <a:r>
                        <a:rPr lang="es-AR" sz="1100" u="none" strike="noStrike">
                          <a:effectLst/>
                        </a:rPr>
                        <a:t>3. La información incluye la fecha del examen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Exitoso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https://drive.google.com/file/d/175W-sfaIlNgpSgM9YQeF-j_VqRRQHaVm/view?usp=drive_link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21557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3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332510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EduLink</a:t>
            </a:r>
            <a:r>
              <a:rPr lang="es-ES" b="1" dirty="0" smtClean="0"/>
              <a:t>: casos de prueba</a:t>
            </a:r>
            <a:endParaRPr lang="en-US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9" y="987425"/>
            <a:ext cx="1806430" cy="4873628"/>
          </a:xfrm>
        </p:spPr>
        <p:txBody>
          <a:bodyPr>
            <a:normAutofit/>
          </a:bodyPr>
          <a:lstStyle/>
          <a:p>
            <a:r>
              <a:rPr lang="es-ES" sz="1400" dirty="0" smtClean="0"/>
              <a:t>CP013</a:t>
            </a:r>
            <a:endParaRPr lang="es-ES" sz="1400" dirty="0"/>
          </a:p>
          <a:p>
            <a:r>
              <a:rPr lang="es-ES" sz="1100" dirty="0">
                <a:solidFill>
                  <a:srgbClr val="FF0000"/>
                </a:solidFill>
              </a:rPr>
              <a:t>Funcionalidad</a:t>
            </a:r>
            <a:r>
              <a:rPr lang="es-ES" sz="1100" dirty="0"/>
              <a:t>: Visualización de materias y exámenes</a:t>
            </a:r>
          </a:p>
          <a:p>
            <a:endParaRPr lang="es-ES" sz="1100" dirty="0"/>
          </a:p>
          <a:p>
            <a:r>
              <a:rPr lang="es-ES" sz="1100" dirty="0">
                <a:solidFill>
                  <a:srgbClr val="FF0000"/>
                </a:solidFill>
              </a:rPr>
              <a:t>Título</a:t>
            </a:r>
            <a:r>
              <a:rPr lang="es-ES" sz="1100" dirty="0"/>
              <a:t>: Visualización correcta de materias</a:t>
            </a:r>
          </a:p>
          <a:p>
            <a:r>
              <a:rPr lang="es-ES" sz="1100" dirty="0">
                <a:solidFill>
                  <a:srgbClr val="FF0000"/>
                </a:solidFill>
              </a:rPr>
              <a:t>Descripción</a:t>
            </a:r>
            <a:r>
              <a:rPr lang="es-ES" sz="1100" dirty="0"/>
              <a:t>: </a:t>
            </a:r>
            <a:r>
              <a:rPr lang="es-AR" sz="1100" dirty="0"/>
              <a:t>Verificar que esté presente en la pestaña la información correcta de las materias a cursa</a:t>
            </a:r>
            <a:endParaRPr lang="es-ES" sz="1100" dirty="0"/>
          </a:p>
          <a:p>
            <a:r>
              <a:rPr lang="es-ES" sz="1100" dirty="0">
                <a:solidFill>
                  <a:srgbClr val="FF0000"/>
                </a:solidFill>
              </a:rPr>
              <a:t>Criticidad</a:t>
            </a:r>
            <a:r>
              <a:rPr lang="es-ES" sz="1100" dirty="0"/>
              <a:t>:  Media</a:t>
            </a:r>
          </a:p>
          <a:p>
            <a:r>
              <a:rPr lang="es-ES" sz="1100" dirty="0">
                <a:solidFill>
                  <a:srgbClr val="FF0000"/>
                </a:solidFill>
              </a:rPr>
              <a:t>Datos relevantes</a:t>
            </a:r>
            <a:r>
              <a:rPr lang="es-ES" sz="1100" dirty="0"/>
              <a:t>: </a:t>
            </a:r>
          </a:p>
          <a:p>
            <a:r>
              <a:rPr lang="es-AR" sz="1100" dirty="0"/>
              <a:t>1. nombre de la materia </a:t>
            </a:r>
          </a:p>
          <a:p>
            <a:r>
              <a:rPr lang="es-AR" sz="1100" dirty="0"/>
              <a:t>2. fecha del curso</a:t>
            </a:r>
            <a:endParaRPr lang="es-ES" sz="1100" dirty="0"/>
          </a:p>
          <a:p>
            <a:r>
              <a:rPr lang="es-ES" sz="1100" dirty="0">
                <a:solidFill>
                  <a:srgbClr val="FF0000"/>
                </a:solidFill>
              </a:rPr>
              <a:t>Precondiciones</a:t>
            </a:r>
            <a:r>
              <a:rPr lang="es-ES" sz="1100" dirty="0"/>
              <a:t>:</a:t>
            </a:r>
          </a:p>
          <a:p>
            <a:r>
              <a:rPr lang="es-AR" sz="1100" dirty="0"/>
              <a:t>1. Haber ingresado al sitio</a:t>
            </a:r>
          </a:p>
          <a:p>
            <a:r>
              <a:rPr lang="es-AR" sz="1100" dirty="0"/>
              <a:t>2. Estar </a:t>
            </a:r>
            <a:r>
              <a:rPr lang="es-AR" sz="1100" dirty="0" err="1"/>
              <a:t>logueado</a:t>
            </a:r>
            <a:endParaRPr lang="es-AR" sz="1100" dirty="0"/>
          </a:p>
          <a:p>
            <a:r>
              <a:rPr lang="es-AR" sz="1100" dirty="0"/>
              <a:t>3. Visualizar el contenido de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147600"/>
              </p:ext>
            </p:extLst>
          </p:nvPr>
        </p:nvGraphicFramePr>
        <p:xfrm>
          <a:off x="3422073" y="1191491"/>
          <a:ext cx="8146472" cy="33370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2610">
                  <a:extLst>
                    <a:ext uri="{9D8B030D-6E8A-4147-A177-3AD203B41FA5}">
                      <a16:colId xmlns:a16="http://schemas.microsoft.com/office/drawing/2014/main" val="1011177158"/>
                    </a:ext>
                  </a:extLst>
                </a:gridCol>
                <a:gridCol w="1855559">
                  <a:extLst>
                    <a:ext uri="{9D8B030D-6E8A-4147-A177-3AD203B41FA5}">
                      <a16:colId xmlns:a16="http://schemas.microsoft.com/office/drawing/2014/main" val="3314290679"/>
                    </a:ext>
                  </a:extLst>
                </a:gridCol>
                <a:gridCol w="1973898">
                  <a:extLst>
                    <a:ext uri="{9D8B030D-6E8A-4147-A177-3AD203B41FA5}">
                      <a16:colId xmlns:a16="http://schemas.microsoft.com/office/drawing/2014/main" val="474533742"/>
                    </a:ext>
                  </a:extLst>
                </a:gridCol>
                <a:gridCol w="1117123">
                  <a:extLst>
                    <a:ext uri="{9D8B030D-6E8A-4147-A177-3AD203B41FA5}">
                      <a16:colId xmlns:a16="http://schemas.microsoft.com/office/drawing/2014/main" val="1320672031"/>
                    </a:ext>
                  </a:extLst>
                </a:gridCol>
                <a:gridCol w="1647282">
                  <a:extLst>
                    <a:ext uri="{9D8B030D-6E8A-4147-A177-3AD203B41FA5}">
                      <a16:colId xmlns:a16="http://schemas.microsoft.com/office/drawing/2014/main" val="1911651700"/>
                    </a:ext>
                  </a:extLst>
                </a:gridCol>
              </a:tblGrid>
              <a:tr h="429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Pasos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Resultados esperados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Resultados obtenidos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Estado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Observaciones Evidencias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295659211"/>
                  </a:ext>
                </a:extLst>
              </a:tr>
              <a:tr h="2907538"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1. Visualizar el listado de materias a cursar</a:t>
                      </a:r>
                    </a:p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2. Verificar que esté visible el nombre de la materia y el día y hora del curso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1. Se visualiza el listado de las materias a cursar</a:t>
                      </a:r>
                    </a:p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2. La información incluye el nombre de la materia</a:t>
                      </a:r>
                    </a:p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3. La información incluye la referencia al horario.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1. Se visualiza el listado de las materias a cursar</a:t>
                      </a:r>
                    </a:p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2. La información incluye el nombre de la materia</a:t>
                      </a:r>
                    </a:p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3. La información incluye la referencia al horario.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Exitoso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21557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98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332510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EduLink</a:t>
            </a:r>
            <a:r>
              <a:rPr lang="es-ES" b="1" dirty="0" smtClean="0"/>
              <a:t>: casos de prueba</a:t>
            </a:r>
            <a:endParaRPr lang="en-US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9" y="987425"/>
            <a:ext cx="1806430" cy="4873628"/>
          </a:xfrm>
        </p:spPr>
        <p:txBody>
          <a:bodyPr>
            <a:normAutofit/>
          </a:bodyPr>
          <a:lstStyle/>
          <a:p>
            <a:r>
              <a:rPr lang="es-ES" sz="1400" dirty="0" smtClean="0"/>
              <a:t>CP014</a:t>
            </a:r>
            <a:endParaRPr lang="es-ES" sz="1400" dirty="0"/>
          </a:p>
          <a:p>
            <a:r>
              <a:rPr lang="es-ES" sz="1100" dirty="0" smtClean="0">
                <a:solidFill>
                  <a:srgbClr val="FF0000"/>
                </a:solidFill>
              </a:rPr>
              <a:t>Funcionalidad</a:t>
            </a:r>
            <a:r>
              <a:rPr lang="es-ES" sz="1100" dirty="0" smtClean="0"/>
              <a:t>: Visualización de materias</a:t>
            </a:r>
          </a:p>
          <a:p>
            <a:r>
              <a:rPr lang="es-ES" sz="1100" dirty="0" smtClean="0">
                <a:solidFill>
                  <a:srgbClr val="FF0000"/>
                </a:solidFill>
              </a:rPr>
              <a:t>Título</a:t>
            </a:r>
            <a:r>
              <a:rPr lang="es-ES" sz="1100" dirty="0" smtClean="0"/>
              <a:t>:  Estado persistente</a:t>
            </a:r>
          </a:p>
          <a:p>
            <a:r>
              <a:rPr lang="es-ES" sz="1100" dirty="0" smtClean="0">
                <a:solidFill>
                  <a:srgbClr val="FF0000"/>
                </a:solidFill>
              </a:rPr>
              <a:t>Descripción</a:t>
            </a:r>
            <a:r>
              <a:rPr lang="es-ES" sz="1100" dirty="0" smtClean="0"/>
              <a:t>: </a:t>
            </a:r>
            <a:r>
              <a:rPr lang="es-AR" sz="1100" dirty="0" smtClean="0"/>
              <a:t>Comprobar que, cuando se actualiza la página, se sigue visualizando la misma sección que antes de la actualización</a:t>
            </a:r>
            <a:endParaRPr lang="es-ES" sz="1100" dirty="0" smtClean="0"/>
          </a:p>
          <a:p>
            <a:r>
              <a:rPr lang="es-ES" sz="1100" dirty="0" smtClean="0">
                <a:solidFill>
                  <a:srgbClr val="FF0000"/>
                </a:solidFill>
              </a:rPr>
              <a:t>Criticidad</a:t>
            </a:r>
            <a:r>
              <a:rPr lang="es-ES" sz="1100" dirty="0" smtClean="0"/>
              <a:t>: Media</a:t>
            </a:r>
          </a:p>
          <a:p>
            <a:r>
              <a:rPr lang="es-ES" sz="1100" dirty="0" smtClean="0">
                <a:solidFill>
                  <a:srgbClr val="FF0000"/>
                </a:solidFill>
              </a:rPr>
              <a:t>Datos de entrada</a:t>
            </a:r>
            <a:r>
              <a:rPr lang="es-ES" sz="1100" dirty="0" smtClean="0"/>
              <a:t>: n/a</a:t>
            </a:r>
          </a:p>
          <a:p>
            <a:r>
              <a:rPr lang="es-ES" sz="1100" dirty="0" smtClean="0">
                <a:solidFill>
                  <a:srgbClr val="FF0000"/>
                </a:solidFill>
              </a:rPr>
              <a:t>Precondiciones</a:t>
            </a:r>
            <a:r>
              <a:rPr lang="es-ES" sz="1100" dirty="0" smtClean="0"/>
              <a:t>:</a:t>
            </a:r>
          </a:p>
          <a:p>
            <a:r>
              <a:rPr lang="es-AR" sz="1100" dirty="0" smtClean="0"/>
              <a:t>1. Haber ingresado al sitio</a:t>
            </a:r>
          </a:p>
          <a:p>
            <a:r>
              <a:rPr lang="es-AR" sz="1100" dirty="0" smtClean="0"/>
              <a:t>2. Estar </a:t>
            </a:r>
            <a:r>
              <a:rPr lang="es-AR" sz="1100" dirty="0" err="1" smtClean="0"/>
              <a:t>logueado</a:t>
            </a:r>
            <a:endParaRPr lang="es-AR" sz="1100" dirty="0" smtClean="0"/>
          </a:p>
          <a:p>
            <a:r>
              <a:rPr lang="es-AR" sz="1100" dirty="0" smtClean="0"/>
              <a:t>3. Visualizar las materias correspondientes al Segundo  año.</a:t>
            </a:r>
            <a:endParaRPr lang="es-ES" sz="1100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124916"/>
              </p:ext>
            </p:extLst>
          </p:nvPr>
        </p:nvGraphicFramePr>
        <p:xfrm>
          <a:off x="2909456" y="1177635"/>
          <a:ext cx="8465128" cy="3837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3342">
                  <a:extLst>
                    <a:ext uri="{9D8B030D-6E8A-4147-A177-3AD203B41FA5}">
                      <a16:colId xmlns:a16="http://schemas.microsoft.com/office/drawing/2014/main" val="3136276778"/>
                    </a:ext>
                  </a:extLst>
                </a:gridCol>
                <a:gridCol w="1928141">
                  <a:extLst>
                    <a:ext uri="{9D8B030D-6E8A-4147-A177-3AD203B41FA5}">
                      <a16:colId xmlns:a16="http://schemas.microsoft.com/office/drawing/2014/main" val="3551779290"/>
                    </a:ext>
                  </a:extLst>
                </a:gridCol>
                <a:gridCol w="2051109">
                  <a:extLst>
                    <a:ext uri="{9D8B030D-6E8A-4147-A177-3AD203B41FA5}">
                      <a16:colId xmlns:a16="http://schemas.microsoft.com/office/drawing/2014/main" val="496967087"/>
                    </a:ext>
                  </a:extLst>
                </a:gridCol>
                <a:gridCol w="1160820">
                  <a:extLst>
                    <a:ext uri="{9D8B030D-6E8A-4147-A177-3AD203B41FA5}">
                      <a16:colId xmlns:a16="http://schemas.microsoft.com/office/drawing/2014/main" val="415962518"/>
                    </a:ext>
                  </a:extLst>
                </a:gridCol>
                <a:gridCol w="1711716">
                  <a:extLst>
                    <a:ext uri="{9D8B030D-6E8A-4147-A177-3AD203B41FA5}">
                      <a16:colId xmlns:a16="http://schemas.microsoft.com/office/drawing/2014/main" val="1540078496"/>
                    </a:ext>
                  </a:extLst>
                </a:gridCol>
              </a:tblGrid>
              <a:tr h="83833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err="1">
                          <a:effectLst/>
                        </a:rPr>
                        <a:t>Pasos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Resultados esperados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Resultados obtenidos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Estado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Observaciones Evidencias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824900607"/>
                  </a:ext>
                </a:extLst>
              </a:tr>
              <a:tr h="299937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1. Actualizar la página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 No se visualiza ningún cambio en la pantalla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1.La pantalla se actualiza regresando al Primer año.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err="1" smtClean="0">
                          <a:effectLst/>
                        </a:rPr>
                        <a:t>En</a:t>
                      </a:r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ejecución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https://drive.google.com/file/d/1QrRDiWXhtZZ6qnihGj_311p2rTBHIlkc/view?usp=drive_link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975301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332510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EduLink</a:t>
            </a:r>
            <a:r>
              <a:rPr lang="es-ES" b="1" dirty="0" smtClean="0"/>
              <a:t>: casos de prueba</a:t>
            </a:r>
            <a:endParaRPr lang="en-US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9" y="987425"/>
            <a:ext cx="1806430" cy="4873628"/>
          </a:xfrm>
        </p:spPr>
        <p:txBody>
          <a:bodyPr>
            <a:normAutofit/>
          </a:bodyPr>
          <a:lstStyle/>
          <a:p>
            <a:r>
              <a:rPr lang="es-ES" sz="1400" dirty="0" smtClean="0"/>
              <a:t>CP015</a:t>
            </a:r>
            <a:endParaRPr lang="es-ES" sz="1400" dirty="0"/>
          </a:p>
          <a:p>
            <a:r>
              <a:rPr lang="es-ES" sz="1100" dirty="0" smtClean="0">
                <a:solidFill>
                  <a:srgbClr val="FF0000"/>
                </a:solidFill>
              </a:rPr>
              <a:t>Funcionalidad</a:t>
            </a:r>
            <a:r>
              <a:rPr lang="es-ES" sz="1100" dirty="0" smtClean="0"/>
              <a:t>: Visualización de materias y exámenes</a:t>
            </a:r>
          </a:p>
          <a:p>
            <a:r>
              <a:rPr lang="es-ES" sz="1100" dirty="0" smtClean="0">
                <a:solidFill>
                  <a:srgbClr val="FF0000"/>
                </a:solidFill>
              </a:rPr>
              <a:t>Título</a:t>
            </a:r>
            <a:r>
              <a:rPr lang="es-ES" sz="1100" dirty="0" smtClean="0"/>
              <a:t>:  Estado persistente</a:t>
            </a:r>
          </a:p>
          <a:p>
            <a:r>
              <a:rPr lang="es-ES" sz="1100" dirty="0" smtClean="0">
                <a:solidFill>
                  <a:srgbClr val="FF0000"/>
                </a:solidFill>
              </a:rPr>
              <a:t>Descripción</a:t>
            </a:r>
            <a:r>
              <a:rPr lang="es-ES" sz="1100" dirty="0" smtClean="0"/>
              <a:t>: </a:t>
            </a:r>
            <a:r>
              <a:rPr lang="es-AR" sz="1100" dirty="0" smtClean="0"/>
              <a:t>Comprobar que, cuando se actualiza la página, se sigue visualizando la misma sección que antes de la actualización</a:t>
            </a:r>
            <a:endParaRPr lang="es-ES" sz="1100" dirty="0" smtClean="0"/>
          </a:p>
          <a:p>
            <a:r>
              <a:rPr lang="es-ES" sz="1100" dirty="0" smtClean="0">
                <a:solidFill>
                  <a:srgbClr val="FF0000"/>
                </a:solidFill>
              </a:rPr>
              <a:t>Criticidad</a:t>
            </a:r>
            <a:r>
              <a:rPr lang="es-ES" sz="1100" dirty="0" smtClean="0"/>
              <a:t>: Media</a:t>
            </a:r>
          </a:p>
          <a:p>
            <a:r>
              <a:rPr lang="es-ES" sz="1100" dirty="0" smtClean="0">
                <a:solidFill>
                  <a:srgbClr val="FF0000"/>
                </a:solidFill>
              </a:rPr>
              <a:t>Datos de entrada</a:t>
            </a:r>
            <a:r>
              <a:rPr lang="es-ES" sz="1100" dirty="0" smtClean="0"/>
              <a:t>: n/a</a:t>
            </a:r>
          </a:p>
          <a:p>
            <a:r>
              <a:rPr lang="es-ES" sz="1100" dirty="0" smtClean="0">
                <a:solidFill>
                  <a:srgbClr val="FF0000"/>
                </a:solidFill>
              </a:rPr>
              <a:t>Precondiciones</a:t>
            </a:r>
            <a:r>
              <a:rPr lang="es-ES" sz="1100" dirty="0" smtClean="0"/>
              <a:t>:</a:t>
            </a:r>
          </a:p>
          <a:p>
            <a:r>
              <a:rPr lang="es-AR" sz="1100" dirty="0" smtClean="0"/>
              <a:t>1. Haber ingresado al sitio</a:t>
            </a:r>
          </a:p>
          <a:p>
            <a:r>
              <a:rPr lang="es-AR" sz="1100" dirty="0" smtClean="0"/>
              <a:t>2. Estar </a:t>
            </a:r>
            <a:r>
              <a:rPr lang="es-AR" sz="1100" dirty="0" err="1" smtClean="0"/>
              <a:t>logueado</a:t>
            </a:r>
            <a:endParaRPr lang="es-AR" sz="1100" dirty="0" smtClean="0"/>
          </a:p>
          <a:p>
            <a:r>
              <a:rPr lang="es-AR" sz="1100" dirty="0" smtClean="0"/>
              <a:t>3. Visualizar mis próximos exámenes</a:t>
            </a:r>
          </a:p>
          <a:p>
            <a:endParaRPr lang="es-ES" sz="1100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459862"/>
              </p:ext>
            </p:extLst>
          </p:nvPr>
        </p:nvGraphicFramePr>
        <p:xfrm>
          <a:off x="3366656" y="1399309"/>
          <a:ext cx="7703126" cy="34301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8115">
                  <a:extLst>
                    <a:ext uri="{9D8B030D-6E8A-4147-A177-3AD203B41FA5}">
                      <a16:colId xmlns:a16="http://schemas.microsoft.com/office/drawing/2014/main" val="3999215093"/>
                    </a:ext>
                  </a:extLst>
                </a:gridCol>
                <a:gridCol w="1754576">
                  <a:extLst>
                    <a:ext uri="{9D8B030D-6E8A-4147-A177-3AD203B41FA5}">
                      <a16:colId xmlns:a16="http://schemas.microsoft.com/office/drawing/2014/main" val="2302817958"/>
                    </a:ext>
                  </a:extLst>
                </a:gridCol>
                <a:gridCol w="1866475">
                  <a:extLst>
                    <a:ext uri="{9D8B030D-6E8A-4147-A177-3AD203B41FA5}">
                      <a16:colId xmlns:a16="http://schemas.microsoft.com/office/drawing/2014/main" val="874695403"/>
                    </a:ext>
                  </a:extLst>
                </a:gridCol>
                <a:gridCol w="1056326">
                  <a:extLst>
                    <a:ext uri="{9D8B030D-6E8A-4147-A177-3AD203B41FA5}">
                      <a16:colId xmlns:a16="http://schemas.microsoft.com/office/drawing/2014/main" val="1453561414"/>
                    </a:ext>
                  </a:extLst>
                </a:gridCol>
                <a:gridCol w="1557634">
                  <a:extLst>
                    <a:ext uri="{9D8B030D-6E8A-4147-A177-3AD203B41FA5}">
                      <a16:colId xmlns:a16="http://schemas.microsoft.com/office/drawing/2014/main" val="1220699521"/>
                    </a:ext>
                  </a:extLst>
                </a:gridCol>
              </a:tblGrid>
              <a:tr h="48490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Pasos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Resultados esperados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err="1">
                          <a:effectLst/>
                        </a:rPr>
                        <a:t>Resultados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obtenidos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Estado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Observaciones Evidencias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97622425"/>
                  </a:ext>
                </a:extLst>
              </a:tr>
              <a:tr h="294523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1. Actualizar la página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 No se visualiza ningún cambio en la pantalla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1. Redirige a la pantalla con las materias de las cuales es posible cancelar la inscripción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Exitoso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https://drive.google.com/file/d/1P1yM8Gw6Mp_lMyaRX6pn_s-iS0uitB3f/view?usp=drive_link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9433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91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332510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EduLink</a:t>
            </a:r>
            <a:r>
              <a:rPr lang="es-ES" b="1" dirty="0" smtClean="0"/>
              <a:t>: casos de prueba</a:t>
            </a:r>
            <a:endParaRPr lang="en-US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9" y="987425"/>
            <a:ext cx="1806430" cy="4873628"/>
          </a:xfrm>
        </p:spPr>
        <p:txBody>
          <a:bodyPr>
            <a:normAutofit/>
          </a:bodyPr>
          <a:lstStyle/>
          <a:p>
            <a:r>
              <a:rPr lang="es-ES" sz="1400" dirty="0" smtClean="0"/>
              <a:t>CP016</a:t>
            </a:r>
            <a:endParaRPr lang="es-ES" sz="1400" dirty="0"/>
          </a:p>
          <a:p>
            <a:r>
              <a:rPr lang="es-ES" sz="1100" dirty="0" smtClean="0">
                <a:solidFill>
                  <a:srgbClr val="FF0000"/>
                </a:solidFill>
              </a:rPr>
              <a:t>Funcionalidad</a:t>
            </a:r>
            <a:r>
              <a:rPr lang="es-ES" sz="1100" dirty="0" smtClean="0"/>
              <a:t>: Visualización de materias y exámenes</a:t>
            </a:r>
          </a:p>
          <a:p>
            <a:r>
              <a:rPr lang="es-ES" sz="1100" dirty="0" smtClean="0">
                <a:solidFill>
                  <a:srgbClr val="FF0000"/>
                </a:solidFill>
              </a:rPr>
              <a:t>Título</a:t>
            </a:r>
            <a:r>
              <a:rPr lang="es-ES" sz="1100" dirty="0" smtClean="0"/>
              <a:t>:  Claridad del contenido</a:t>
            </a:r>
          </a:p>
          <a:p>
            <a:r>
              <a:rPr lang="es-ES" sz="1100" dirty="0" smtClean="0">
                <a:solidFill>
                  <a:srgbClr val="FF0000"/>
                </a:solidFill>
              </a:rPr>
              <a:t>Descripción</a:t>
            </a:r>
            <a:r>
              <a:rPr lang="es-ES" sz="1100" dirty="0" smtClean="0"/>
              <a:t>: </a:t>
            </a:r>
          </a:p>
          <a:p>
            <a:r>
              <a:rPr lang="es-AR" sz="1100" dirty="0" smtClean="0"/>
              <a:t>Verificar que no se confundan las dos secciones de Materias de Primero y Segundo Año y de Mis materias actuales</a:t>
            </a:r>
            <a:endParaRPr lang="es-ES" sz="1100" dirty="0" smtClean="0"/>
          </a:p>
          <a:p>
            <a:r>
              <a:rPr lang="es-ES" sz="1100" dirty="0" smtClean="0">
                <a:solidFill>
                  <a:srgbClr val="FF0000"/>
                </a:solidFill>
              </a:rPr>
              <a:t>Criticidad</a:t>
            </a:r>
            <a:r>
              <a:rPr lang="es-ES" sz="1100" dirty="0" smtClean="0"/>
              <a:t>: Baja</a:t>
            </a:r>
          </a:p>
          <a:p>
            <a:r>
              <a:rPr lang="es-ES" sz="1100" dirty="0" smtClean="0">
                <a:solidFill>
                  <a:srgbClr val="FF0000"/>
                </a:solidFill>
              </a:rPr>
              <a:t>Datos de entrada</a:t>
            </a:r>
            <a:r>
              <a:rPr lang="es-ES" sz="1100" dirty="0" smtClean="0"/>
              <a:t>: n/a</a:t>
            </a:r>
          </a:p>
          <a:p>
            <a:r>
              <a:rPr lang="es-ES" sz="1100" dirty="0" smtClean="0">
                <a:solidFill>
                  <a:srgbClr val="FF0000"/>
                </a:solidFill>
              </a:rPr>
              <a:t>Precondiciones</a:t>
            </a:r>
            <a:r>
              <a:rPr lang="es-ES" sz="1100" dirty="0" smtClean="0"/>
              <a:t>:</a:t>
            </a:r>
          </a:p>
          <a:p>
            <a:r>
              <a:rPr lang="es-AR" sz="1100" dirty="0" smtClean="0"/>
              <a:t>1. Haber ingresado al sitio</a:t>
            </a:r>
          </a:p>
          <a:p>
            <a:r>
              <a:rPr lang="es-AR" sz="1100" dirty="0" smtClean="0"/>
              <a:t>2. Estar </a:t>
            </a:r>
            <a:r>
              <a:rPr lang="es-AR" sz="1100" dirty="0" err="1" smtClean="0"/>
              <a:t>logueado</a:t>
            </a:r>
            <a:endParaRPr lang="es-AR" sz="1100" dirty="0" smtClean="0"/>
          </a:p>
          <a:p>
            <a:r>
              <a:rPr lang="es-AR" sz="1100" dirty="0" smtClean="0"/>
              <a:t>3. Visualizar las materias de Primero y Segundo Año</a:t>
            </a:r>
          </a:p>
          <a:p>
            <a:r>
              <a:rPr lang="es-AR" sz="1100" dirty="0" smtClean="0"/>
              <a:t>4. Visualizar Mis materias actuales</a:t>
            </a:r>
            <a:endParaRPr lang="es-ES" sz="1100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01470"/>
              </p:ext>
            </p:extLst>
          </p:nvPr>
        </p:nvGraphicFramePr>
        <p:xfrm>
          <a:off x="3366656" y="1260764"/>
          <a:ext cx="8118761" cy="388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7329">
                  <a:extLst>
                    <a:ext uri="{9D8B030D-6E8A-4147-A177-3AD203B41FA5}">
                      <a16:colId xmlns:a16="http://schemas.microsoft.com/office/drawing/2014/main" val="3316561118"/>
                    </a:ext>
                  </a:extLst>
                </a:gridCol>
                <a:gridCol w="1849247">
                  <a:extLst>
                    <a:ext uri="{9D8B030D-6E8A-4147-A177-3AD203B41FA5}">
                      <a16:colId xmlns:a16="http://schemas.microsoft.com/office/drawing/2014/main" val="1466987685"/>
                    </a:ext>
                  </a:extLst>
                </a:gridCol>
                <a:gridCol w="1967184">
                  <a:extLst>
                    <a:ext uri="{9D8B030D-6E8A-4147-A177-3AD203B41FA5}">
                      <a16:colId xmlns:a16="http://schemas.microsoft.com/office/drawing/2014/main" val="2026367950"/>
                    </a:ext>
                  </a:extLst>
                </a:gridCol>
                <a:gridCol w="1113322">
                  <a:extLst>
                    <a:ext uri="{9D8B030D-6E8A-4147-A177-3AD203B41FA5}">
                      <a16:colId xmlns:a16="http://schemas.microsoft.com/office/drawing/2014/main" val="184143554"/>
                    </a:ext>
                  </a:extLst>
                </a:gridCol>
                <a:gridCol w="1641679">
                  <a:extLst>
                    <a:ext uri="{9D8B030D-6E8A-4147-A177-3AD203B41FA5}">
                      <a16:colId xmlns:a16="http://schemas.microsoft.com/office/drawing/2014/main" val="27023287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Pasos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Resultados esperados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Resultados obtenidos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Estado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err="1">
                          <a:effectLst/>
                        </a:rPr>
                        <a:t>Observaciones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Evidencias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75335782"/>
                  </a:ext>
                </a:extLst>
              </a:tr>
              <a:tr h="3431400"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 Leer el contenido de ambas secciones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 Hay una diferencia clara de Mis materias actuales respecto de las materias de Primero y Segundo año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>
                          <a:effectLst/>
                        </a:rPr>
                        <a:t>1. Hay una diferencia clara de Mis materias actuales respecto de las materias de Primero y Segundo año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Exitoso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>
                          <a:effectLst/>
                        </a:rPr>
                        <a:t>Se </a:t>
                      </a:r>
                      <a:r>
                        <a:rPr lang="es-AR" sz="1100" u="none" strike="noStrike" dirty="0" smtClean="0">
                          <a:effectLst/>
                        </a:rPr>
                        <a:t>corrigió </a:t>
                      </a:r>
                      <a:r>
                        <a:rPr lang="es-AR" sz="1100" u="none" strike="noStrike" dirty="0">
                          <a:effectLst/>
                        </a:rPr>
                        <a:t>adecuadamente la formulación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632030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73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332510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EduLink</a:t>
            </a:r>
            <a:r>
              <a:rPr lang="es-ES" b="1" dirty="0" smtClean="0"/>
              <a:t>: casos de prueba</a:t>
            </a:r>
            <a:endParaRPr lang="en-US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9" y="987425"/>
            <a:ext cx="2111229" cy="5361799"/>
          </a:xfrm>
        </p:spPr>
        <p:txBody>
          <a:bodyPr>
            <a:normAutofit/>
          </a:bodyPr>
          <a:lstStyle/>
          <a:p>
            <a:r>
              <a:rPr lang="es-ES" sz="1400" dirty="0" smtClean="0"/>
              <a:t>CP017</a:t>
            </a:r>
            <a:endParaRPr lang="es-ES" sz="1400" dirty="0"/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Funcionalidad</a:t>
            </a:r>
            <a:r>
              <a:rPr lang="es-ES" sz="1100" dirty="0" smtClean="0"/>
              <a:t>: Menú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Título</a:t>
            </a:r>
            <a:r>
              <a:rPr lang="es-ES" sz="1100" dirty="0" smtClean="0"/>
              <a:t>: Navegación del menú Home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Descripción</a:t>
            </a:r>
            <a:r>
              <a:rPr lang="es-ES" sz="1100" dirty="0" smtClean="0"/>
              <a:t>: </a:t>
            </a:r>
            <a:r>
              <a:rPr lang="es-AR" sz="1100" dirty="0"/>
              <a:t>Verificar que se puede navegar en las distintas opciones del menú (Home)</a:t>
            </a:r>
            <a:endParaRPr lang="es-ES" sz="1100" dirty="0" smtClean="0"/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Criticidad</a:t>
            </a:r>
            <a:r>
              <a:rPr lang="es-ES" sz="1100" dirty="0" smtClean="0"/>
              <a:t>: Alta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Datos de entrada</a:t>
            </a:r>
            <a:r>
              <a:rPr lang="es-ES" sz="1100" dirty="0" smtClean="0"/>
              <a:t>: n/a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Precondiciones</a:t>
            </a:r>
            <a:r>
              <a:rPr lang="es-ES" sz="1100" dirty="0" smtClean="0"/>
              <a:t>: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s-AR" sz="1100" dirty="0"/>
              <a:t>1. Estar en el sitio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s-AR" sz="1100" dirty="0"/>
              <a:t>2- Estar </a:t>
            </a:r>
            <a:r>
              <a:rPr lang="es-AR" sz="1100" dirty="0" err="1"/>
              <a:t>logueado</a:t>
            </a:r>
            <a:r>
              <a:rPr lang="es-AR" sz="1100" dirty="0"/>
              <a:t> en el sitio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s-AR" sz="1100" dirty="0"/>
              <a:t>3- Estar en la </a:t>
            </a:r>
            <a:r>
              <a:rPr lang="es-AR" sz="1100" dirty="0" smtClean="0"/>
              <a:t>Home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endParaRPr lang="es-AR" sz="1100" dirty="0"/>
          </a:p>
          <a:p>
            <a:r>
              <a:rPr lang="es-ES" sz="1400" dirty="0" smtClean="0"/>
              <a:t>CP018</a:t>
            </a:r>
            <a:endParaRPr lang="es-ES" sz="1400" dirty="0"/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Funcionalidad</a:t>
            </a:r>
            <a:r>
              <a:rPr lang="es-ES" sz="1100" dirty="0"/>
              <a:t>: Menú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Título</a:t>
            </a:r>
            <a:r>
              <a:rPr lang="es-ES" sz="1100" dirty="0"/>
              <a:t>: Navegación del menú </a:t>
            </a:r>
            <a:r>
              <a:rPr lang="es-ES" sz="1100" dirty="0" smtClean="0"/>
              <a:t>(Inscripciones)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Descripción</a:t>
            </a:r>
            <a:r>
              <a:rPr lang="es-ES" sz="1100" dirty="0"/>
              <a:t>: </a:t>
            </a:r>
            <a:r>
              <a:rPr lang="es-AR" sz="1100" dirty="0"/>
              <a:t>Verificar que se puede navegar en las distintas opciones del menú </a:t>
            </a:r>
            <a:r>
              <a:rPr lang="es-AR" sz="1100" dirty="0" smtClean="0"/>
              <a:t>(Inscripciones)</a:t>
            </a:r>
            <a:endParaRPr lang="es-ES" sz="1100" dirty="0"/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Criticidad</a:t>
            </a:r>
            <a:r>
              <a:rPr lang="es-ES" sz="1100" dirty="0"/>
              <a:t>: Alta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Datos de entrada</a:t>
            </a:r>
            <a:r>
              <a:rPr lang="es-ES" sz="1100" dirty="0"/>
              <a:t>: n/a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Precondiciones</a:t>
            </a:r>
            <a:r>
              <a:rPr lang="es-ES" sz="1100" dirty="0"/>
              <a:t>: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s-AR" sz="1100" dirty="0"/>
              <a:t>1. Estar en el sitio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s-AR" sz="1100" dirty="0"/>
              <a:t>2- Estar </a:t>
            </a:r>
            <a:r>
              <a:rPr lang="es-AR" sz="1100" dirty="0" err="1"/>
              <a:t>logueado</a:t>
            </a:r>
            <a:r>
              <a:rPr lang="es-AR" sz="1100" dirty="0"/>
              <a:t> en el sitio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s-AR" sz="1100" dirty="0"/>
              <a:t>3- Estar en la Home</a:t>
            </a:r>
            <a:endParaRPr lang="es-ES" sz="1100" dirty="0"/>
          </a:p>
          <a:p>
            <a:pPr>
              <a:lnSpc>
                <a:spcPts val="1400"/>
              </a:lnSpc>
              <a:spcBef>
                <a:spcPts val="0"/>
              </a:spcBef>
            </a:pPr>
            <a:endParaRPr lang="es-ES" sz="1100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718277"/>
              </p:ext>
            </p:extLst>
          </p:nvPr>
        </p:nvGraphicFramePr>
        <p:xfrm>
          <a:off x="3172692" y="987425"/>
          <a:ext cx="8382000" cy="5288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8239">
                  <a:extLst>
                    <a:ext uri="{9D8B030D-6E8A-4147-A177-3AD203B41FA5}">
                      <a16:colId xmlns:a16="http://schemas.microsoft.com/office/drawing/2014/main" val="3499559764"/>
                    </a:ext>
                  </a:extLst>
                </a:gridCol>
                <a:gridCol w="1949978">
                  <a:extLst>
                    <a:ext uri="{9D8B030D-6E8A-4147-A177-3AD203B41FA5}">
                      <a16:colId xmlns:a16="http://schemas.microsoft.com/office/drawing/2014/main" val="3158980871"/>
                    </a:ext>
                  </a:extLst>
                </a:gridCol>
                <a:gridCol w="2535382">
                  <a:extLst>
                    <a:ext uri="{9D8B030D-6E8A-4147-A177-3AD203B41FA5}">
                      <a16:colId xmlns:a16="http://schemas.microsoft.com/office/drawing/2014/main" val="1446626156"/>
                    </a:ext>
                  </a:extLst>
                </a:gridCol>
                <a:gridCol w="775854">
                  <a:extLst>
                    <a:ext uri="{9D8B030D-6E8A-4147-A177-3AD203B41FA5}">
                      <a16:colId xmlns:a16="http://schemas.microsoft.com/office/drawing/2014/main" val="1986117429"/>
                    </a:ext>
                  </a:extLst>
                </a:gridCol>
                <a:gridCol w="1662547">
                  <a:extLst>
                    <a:ext uri="{9D8B030D-6E8A-4147-A177-3AD203B41FA5}">
                      <a16:colId xmlns:a16="http://schemas.microsoft.com/office/drawing/2014/main" val="813249767"/>
                    </a:ext>
                  </a:extLst>
                </a:gridCol>
              </a:tblGrid>
              <a:tr h="43614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Pasos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1" marR="6341" marT="63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Resultados esperados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1" marR="6341" marT="63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Resultados obtenidos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1" marR="6341" marT="63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Estado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1" marR="6341" marT="63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Observaciones Evidencias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1" marR="6341" marT="6341" marB="0"/>
                </a:tc>
                <a:extLst>
                  <a:ext uri="{0D108BD9-81ED-4DB2-BD59-A6C34878D82A}">
                    <a16:rowId xmlns:a16="http://schemas.microsoft.com/office/drawing/2014/main" val="4232977416"/>
                  </a:ext>
                </a:extLst>
              </a:tr>
              <a:tr h="2611875"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 Llevar el cursor al home </a:t>
                      </a:r>
                      <a:br>
                        <a:rPr lang="es-AR" sz="1100" u="none" strike="noStrike">
                          <a:effectLst/>
                        </a:rPr>
                      </a:br>
                      <a:r>
                        <a:rPr lang="es-AR" sz="1100" u="none" strike="noStrike">
                          <a:effectLst/>
                        </a:rPr>
                        <a:t>2. Cliquear sobre el item Home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1" marR="6341" marT="63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 No ocurre ningún cambio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1" marR="6341" marT="63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 No ocurre ningún cambio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1" marR="6341" marT="63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Exitoso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1" marR="6341" marT="63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https://drive.google.com/file/d/1ExDEQ2_XkrzJ_UROzEMji1ZeNKHYztBU/view?usp=drive_link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1" marR="6341" marT="6341" marB="0"/>
                </a:tc>
                <a:extLst>
                  <a:ext uri="{0D108BD9-81ED-4DB2-BD59-A6C34878D82A}">
                    <a16:rowId xmlns:a16="http://schemas.microsoft.com/office/drawing/2014/main" val="307710079"/>
                  </a:ext>
                </a:extLst>
              </a:tr>
              <a:tr h="2240663"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 Llevar el cursor al home </a:t>
                      </a:r>
                      <a:br>
                        <a:rPr lang="es-AR" sz="1100" u="none" strike="noStrike">
                          <a:effectLst/>
                        </a:rPr>
                      </a:br>
                      <a:r>
                        <a:rPr lang="es-AR" sz="1100" u="none" strike="noStrike">
                          <a:effectLst/>
                        </a:rPr>
                        <a:t>2. Cliquear sobre el item Inscripciones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1" marR="6341" marT="63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 Redirige a la pantalla con las opciones de materias para inscripciones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1" marR="6341" marT="63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 Redirige a la pantalla con las opciones de materias para inscripciones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1" marR="6341" marT="63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Exitoso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1" marR="6341" marT="63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https://drive.google.com/file/d/1C1ClxhLFSS5QekHdhvAwuAVrBdfkpbDM/view?usp=drive_link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1" marR="6341" marT="6341" marB="0"/>
                </a:tc>
                <a:extLst>
                  <a:ext uri="{0D108BD9-81ED-4DB2-BD59-A6C34878D82A}">
                    <a16:rowId xmlns:a16="http://schemas.microsoft.com/office/drawing/2014/main" val="2637336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41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332510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EduLink</a:t>
            </a:r>
            <a:r>
              <a:rPr lang="es-ES" b="1" dirty="0" smtClean="0"/>
              <a:t>: casos de prueba</a:t>
            </a:r>
            <a:endParaRPr lang="en-US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2319047" cy="5579630"/>
          </a:xfrm>
        </p:spPr>
        <p:txBody>
          <a:bodyPr>
            <a:normAutofit/>
          </a:bodyPr>
          <a:lstStyle/>
          <a:p>
            <a:r>
              <a:rPr lang="es-ES" sz="1400" dirty="0" smtClean="0"/>
              <a:t>CP019</a:t>
            </a:r>
            <a:endParaRPr lang="es-ES" sz="14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Funcionalidad</a:t>
            </a:r>
            <a:r>
              <a:rPr lang="es-ES" sz="1100" dirty="0" smtClean="0"/>
              <a:t>: Menú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Título</a:t>
            </a:r>
            <a:r>
              <a:rPr lang="es-ES" sz="1100" dirty="0" smtClean="0"/>
              <a:t>: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Navegación del menú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(Cancelar inscripciones)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Descripción</a:t>
            </a:r>
            <a:r>
              <a:rPr lang="es-ES" sz="1100" dirty="0" smtClean="0"/>
              <a:t>: </a:t>
            </a:r>
            <a:r>
              <a:rPr lang="es-AR" sz="1100" dirty="0"/>
              <a:t>Verificar que se puede navegar en las distintas opciones del menú (Cancelar </a:t>
            </a:r>
            <a:r>
              <a:rPr lang="es-AR" sz="1100" dirty="0" smtClean="0"/>
              <a:t>inscripciones</a:t>
            </a:r>
            <a:r>
              <a:rPr lang="es-AR" sz="1100" dirty="0"/>
              <a:t>)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Criticidad</a:t>
            </a:r>
            <a:r>
              <a:rPr lang="es-ES" sz="1100" dirty="0" smtClean="0"/>
              <a:t>: Media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Datos de entrada</a:t>
            </a:r>
            <a:r>
              <a:rPr lang="es-ES" sz="1100" dirty="0" smtClean="0"/>
              <a:t>: n/a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Precondiciones</a:t>
            </a:r>
            <a:r>
              <a:rPr lang="es-ES" sz="1100" dirty="0" smtClean="0"/>
              <a:t>: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1. Estar en el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2- Estar </a:t>
            </a:r>
            <a:r>
              <a:rPr lang="es-AR" sz="1100" dirty="0" err="1"/>
              <a:t>logueado</a:t>
            </a:r>
            <a:r>
              <a:rPr lang="es-AR" sz="1100" dirty="0"/>
              <a:t> en el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3- Estar en la </a:t>
            </a:r>
            <a:r>
              <a:rPr lang="es-AR" sz="1100" dirty="0" smtClean="0"/>
              <a:t>Home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AR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400" dirty="0" smtClean="0"/>
              <a:t>CP020</a:t>
            </a:r>
            <a:endParaRPr lang="es-ES" sz="14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Funcionalidad</a:t>
            </a:r>
            <a:r>
              <a:rPr lang="es-ES" sz="1100" dirty="0" smtClean="0"/>
              <a:t>: Menú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Título</a:t>
            </a:r>
            <a:r>
              <a:rPr lang="es-ES" sz="1100" dirty="0"/>
              <a:t>: 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Navegación del menú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 smtClean="0"/>
              <a:t>(Comprobantes)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Descripción</a:t>
            </a:r>
            <a:r>
              <a:rPr lang="es-ES" sz="1100" dirty="0"/>
              <a:t>: </a:t>
            </a:r>
            <a:r>
              <a:rPr lang="es-AR" sz="1100" dirty="0"/>
              <a:t>Verificar que se puede navegar en las distintas opciones del menú </a:t>
            </a:r>
            <a:r>
              <a:rPr lang="es-AR" sz="1100" dirty="0" smtClean="0"/>
              <a:t>(Comprobantes)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Criticidad</a:t>
            </a:r>
            <a:r>
              <a:rPr lang="es-ES" sz="1100" dirty="0" smtClean="0"/>
              <a:t>: Media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Datos de </a:t>
            </a:r>
            <a:r>
              <a:rPr lang="es-ES" sz="1100" dirty="0" smtClean="0">
                <a:solidFill>
                  <a:srgbClr val="FF0000"/>
                </a:solidFill>
              </a:rPr>
              <a:t>entrada </a:t>
            </a:r>
            <a:r>
              <a:rPr lang="es-ES" sz="1100" dirty="0" smtClean="0"/>
              <a:t>:n/a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Precondiciones</a:t>
            </a:r>
            <a:r>
              <a:rPr lang="es-ES" sz="1100" dirty="0" smtClean="0"/>
              <a:t>: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1. Estar en el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2- Estar </a:t>
            </a:r>
            <a:r>
              <a:rPr lang="es-AR" sz="1100" dirty="0" err="1"/>
              <a:t>logueado</a:t>
            </a:r>
            <a:r>
              <a:rPr lang="es-AR" sz="1100" dirty="0"/>
              <a:t> en el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3- Estar en la Home</a:t>
            </a:r>
            <a:endParaRPr lang="es-ES" sz="1100" dirty="0"/>
          </a:p>
          <a:p>
            <a:endParaRPr lang="es-ES" sz="1100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923502"/>
              </p:ext>
            </p:extLst>
          </p:nvPr>
        </p:nvGraphicFramePr>
        <p:xfrm>
          <a:off x="3463637" y="1246910"/>
          <a:ext cx="8104477" cy="51895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957">
                  <a:extLst>
                    <a:ext uri="{9D8B030D-6E8A-4147-A177-3AD203B41FA5}">
                      <a16:colId xmlns:a16="http://schemas.microsoft.com/office/drawing/2014/main" val="2587614650"/>
                    </a:ext>
                  </a:extLst>
                </a:gridCol>
                <a:gridCol w="2453548">
                  <a:extLst>
                    <a:ext uri="{9D8B030D-6E8A-4147-A177-3AD203B41FA5}">
                      <a16:colId xmlns:a16="http://schemas.microsoft.com/office/drawing/2014/main" val="2004609282"/>
                    </a:ext>
                  </a:extLst>
                </a:gridCol>
                <a:gridCol w="2268486">
                  <a:extLst>
                    <a:ext uri="{9D8B030D-6E8A-4147-A177-3AD203B41FA5}">
                      <a16:colId xmlns:a16="http://schemas.microsoft.com/office/drawing/2014/main" val="2342688950"/>
                    </a:ext>
                  </a:extLst>
                </a:gridCol>
                <a:gridCol w="719842">
                  <a:extLst>
                    <a:ext uri="{9D8B030D-6E8A-4147-A177-3AD203B41FA5}">
                      <a16:colId xmlns:a16="http://schemas.microsoft.com/office/drawing/2014/main" val="1869505228"/>
                    </a:ext>
                  </a:extLst>
                </a:gridCol>
                <a:gridCol w="1252644">
                  <a:extLst>
                    <a:ext uri="{9D8B030D-6E8A-4147-A177-3AD203B41FA5}">
                      <a16:colId xmlns:a16="http://schemas.microsoft.com/office/drawing/2014/main" val="648631932"/>
                    </a:ext>
                  </a:extLst>
                </a:gridCol>
              </a:tblGrid>
              <a:tr h="52483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Pasos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Resultados esperados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Resultados obtenidos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Estado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Observaciones Evidencias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extLst>
                  <a:ext uri="{0D108BD9-81ED-4DB2-BD59-A6C34878D82A}">
                    <a16:rowId xmlns:a16="http://schemas.microsoft.com/office/drawing/2014/main" val="871463742"/>
                  </a:ext>
                </a:extLst>
              </a:tr>
              <a:tr h="2554383"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>
                          <a:effectLst/>
                        </a:rPr>
                        <a:t>1. Llevar el cursor al home </a:t>
                      </a:r>
                      <a:br>
                        <a:rPr lang="es-AR" sz="1100" u="none" strike="noStrike" dirty="0">
                          <a:effectLst/>
                        </a:rPr>
                      </a:br>
                      <a:r>
                        <a:rPr lang="es-AR" sz="1100" u="none" strike="noStrike" dirty="0">
                          <a:effectLst/>
                        </a:rPr>
                        <a:t>2. Cliquear sobre el </a:t>
                      </a:r>
                      <a:r>
                        <a:rPr lang="es-AR" sz="1100" u="none" strike="noStrike" dirty="0" err="1">
                          <a:effectLst/>
                        </a:rPr>
                        <a:t>item</a:t>
                      </a:r>
                      <a:r>
                        <a:rPr lang="es-AR" sz="1100" u="none" strike="noStrike" dirty="0">
                          <a:effectLst/>
                        </a:rPr>
                        <a:t> Cancelar Inscripciones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 Redirige a la pantalla con las inscripciones realizadas anteriormente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Redirige a la pantalla con las materias de las cuales es posible cancelar la inscripción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Exitoso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algn="l" fontAlgn="t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extLst>
                  <a:ext uri="{0D108BD9-81ED-4DB2-BD59-A6C34878D82A}">
                    <a16:rowId xmlns:a16="http://schemas.microsoft.com/office/drawing/2014/main" val="1240922737"/>
                  </a:ext>
                </a:extLst>
              </a:tr>
              <a:tr h="2110280"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 Llevar el cursor al home </a:t>
                      </a:r>
                      <a:br>
                        <a:rPr lang="es-AR" sz="1100" u="none" strike="noStrike">
                          <a:effectLst/>
                        </a:rPr>
                      </a:br>
                      <a:r>
                        <a:rPr lang="es-AR" sz="1100" u="none" strike="noStrike">
                          <a:effectLst/>
                        </a:rPr>
                        <a:t>2. Cliquear sobre el item Comprobantes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 Redirige a la pantalla donde es posible descargar comprobantes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marL="228600" indent="-228600" algn="l" fontAlgn="t">
                        <a:buAutoNum type="arabicPeriod"/>
                      </a:pPr>
                      <a:r>
                        <a:rPr lang="es-A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Redirige a la pantalla donde </a:t>
                      </a:r>
                      <a:r>
                        <a:rPr lang="es-A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aparaece</a:t>
                      </a:r>
                      <a:r>
                        <a:rPr lang="es-A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un alerta de que el comprobante fue enviado a la casilla de email del usuario</a:t>
                      </a: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Exitoso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algn="l" fontAlgn="t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extLst>
                  <a:ext uri="{0D108BD9-81ED-4DB2-BD59-A6C34878D82A}">
                    <a16:rowId xmlns:a16="http://schemas.microsoft.com/office/drawing/2014/main" val="417675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11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332510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EduLink</a:t>
            </a:r>
            <a:r>
              <a:rPr lang="es-ES" b="1" dirty="0" smtClean="0"/>
              <a:t>: casos de prueba</a:t>
            </a:r>
            <a:endParaRPr lang="en-US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9" y="987425"/>
            <a:ext cx="1806430" cy="4873628"/>
          </a:xfrm>
        </p:spPr>
        <p:txBody>
          <a:bodyPr>
            <a:normAutofit/>
          </a:bodyPr>
          <a:lstStyle/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400" dirty="0" smtClean="0"/>
              <a:t>CP021</a:t>
            </a:r>
            <a:endParaRPr lang="es-ES" sz="14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Funcionalidad</a:t>
            </a:r>
            <a:r>
              <a:rPr lang="es-ES" sz="1100" dirty="0" smtClean="0"/>
              <a:t>: Menú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Título</a:t>
            </a:r>
            <a:r>
              <a:rPr lang="es-ES" sz="1100" dirty="0" smtClean="0"/>
              <a:t>: </a:t>
            </a:r>
            <a:r>
              <a:rPr lang="es-ES" sz="1100" dirty="0"/>
              <a:t>Navegación del menú (Ayuda)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Descripción</a:t>
            </a:r>
            <a:r>
              <a:rPr lang="es-ES" sz="1100" dirty="0" smtClean="0"/>
              <a:t>: </a:t>
            </a:r>
            <a:r>
              <a:rPr lang="es-AR" sz="1100" dirty="0"/>
              <a:t>Verificar que se puede navegar en las distintas opciones del menú (Ayuda)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Criticidad</a:t>
            </a:r>
            <a:r>
              <a:rPr lang="es-ES" sz="1100" dirty="0" smtClean="0"/>
              <a:t>: Media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Datos de entrada</a:t>
            </a:r>
            <a:r>
              <a:rPr lang="es-ES" sz="1100" dirty="0" smtClean="0"/>
              <a:t>: N/a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Precondiciones</a:t>
            </a:r>
            <a:r>
              <a:rPr lang="es-ES" sz="1100" dirty="0" smtClean="0"/>
              <a:t>: </a:t>
            </a:r>
            <a:r>
              <a:rPr lang="es-AR" sz="1100" dirty="0"/>
              <a:t>1. Estar en el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2- Estar </a:t>
            </a:r>
            <a:r>
              <a:rPr lang="es-AR" sz="1100" dirty="0" err="1"/>
              <a:t>logueado</a:t>
            </a:r>
            <a:r>
              <a:rPr lang="es-AR" sz="1100" dirty="0"/>
              <a:t> en el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3- Estar en la </a:t>
            </a:r>
            <a:r>
              <a:rPr lang="es-AR" sz="1100" dirty="0" smtClean="0"/>
              <a:t>Home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AR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400" dirty="0" smtClean="0"/>
              <a:t>CP022</a:t>
            </a:r>
            <a:endParaRPr lang="es-ES" sz="14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Funcionalidad</a:t>
            </a:r>
            <a:r>
              <a:rPr lang="es-ES" sz="1100" dirty="0" smtClean="0"/>
              <a:t>: Menú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Título</a:t>
            </a:r>
            <a:r>
              <a:rPr lang="es-ES" sz="1100" dirty="0"/>
              <a:t>: </a:t>
            </a:r>
            <a:r>
              <a:rPr lang="es-ES" sz="1100" dirty="0" smtClean="0"/>
              <a:t>Cerrar sesión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Descripción</a:t>
            </a:r>
            <a:r>
              <a:rPr lang="es-ES" sz="1100" dirty="0"/>
              <a:t>: </a:t>
            </a:r>
            <a:r>
              <a:rPr lang="es-AR" sz="1100" dirty="0"/>
              <a:t>Verificar que se puede cerrar sesión desde el menú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Criticidad</a:t>
            </a:r>
            <a:r>
              <a:rPr lang="es-ES" sz="1100" dirty="0" smtClean="0"/>
              <a:t>: Alta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Datos de entrada</a:t>
            </a:r>
            <a:r>
              <a:rPr lang="es-ES" sz="1100" dirty="0" smtClean="0"/>
              <a:t>: n/a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Precondiciones</a:t>
            </a:r>
            <a:r>
              <a:rPr lang="es-ES" sz="1100" dirty="0" smtClean="0"/>
              <a:t>: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1. Estar en el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2- Estar </a:t>
            </a:r>
            <a:r>
              <a:rPr lang="es-AR" sz="1100" dirty="0" err="1"/>
              <a:t>logueado</a:t>
            </a:r>
            <a:r>
              <a:rPr lang="es-AR" sz="1100" dirty="0"/>
              <a:t> en el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3- Estar en la Home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sz="1100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903326"/>
              </p:ext>
            </p:extLst>
          </p:nvPr>
        </p:nvGraphicFramePr>
        <p:xfrm>
          <a:off x="2826327" y="1108362"/>
          <a:ext cx="8741787" cy="4433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0832">
                  <a:extLst>
                    <a:ext uri="{9D8B030D-6E8A-4147-A177-3AD203B41FA5}">
                      <a16:colId xmlns:a16="http://schemas.microsoft.com/office/drawing/2014/main" val="2689860657"/>
                    </a:ext>
                  </a:extLst>
                </a:gridCol>
                <a:gridCol w="2646486">
                  <a:extLst>
                    <a:ext uri="{9D8B030D-6E8A-4147-A177-3AD203B41FA5}">
                      <a16:colId xmlns:a16="http://schemas.microsoft.com/office/drawing/2014/main" val="1329471938"/>
                    </a:ext>
                  </a:extLst>
                </a:gridCol>
                <a:gridCol w="2441300">
                  <a:extLst>
                    <a:ext uri="{9D8B030D-6E8A-4147-A177-3AD203B41FA5}">
                      <a16:colId xmlns:a16="http://schemas.microsoft.com/office/drawing/2014/main" val="615419971"/>
                    </a:ext>
                  </a:extLst>
                </a:gridCol>
                <a:gridCol w="969819">
                  <a:extLst>
                    <a:ext uri="{9D8B030D-6E8A-4147-A177-3AD203B41FA5}">
                      <a16:colId xmlns:a16="http://schemas.microsoft.com/office/drawing/2014/main" val="4205786605"/>
                    </a:ext>
                  </a:extLst>
                </a:gridCol>
                <a:gridCol w="1163350">
                  <a:extLst>
                    <a:ext uri="{9D8B030D-6E8A-4147-A177-3AD203B41FA5}">
                      <a16:colId xmlns:a16="http://schemas.microsoft.com/office/drawing/2014/main" val="1662206897"/>
                    </a:ext>
                  </a:extLst>
                </a:gridCol>
              </a:tblGrid>
              <a:tr h="61598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Pasos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Resultados esperados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Resultados obtenidos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Estado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Observaciones Evidencias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extLst>
                  <a:ext uri="{0D108BD9-81ED-4DB2-BD59-A6C34878D82A}">
                    <a16:rowId xmlns:a16="http://schemas.microsoft.com/office/drawing/2014/main" val="2787180068"/>
                  </a:ext>
                </a:extLst>
              </a:tr>
              <a:tr h="2418083"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 Llevar el cursor al home </a:t>
                      </a:r>
                      <a:br>
                        <a:rPr lang="es-AR" sz="1100" u="none" strike="noStrike">
                          <a:effectLst/>
                        </a:rPr>
                      </a:br>
                      <a:r>
                        <a:rPr lang="es-AR" sz="1100" u="none" strike="noStrike">
                          <a:effectLst/>
                        </a:rPr>
                        <a:t>2. Cliquear sobre el item Ayuda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>
                          <a:effectLst/>
                        </a:rPr>
                        <a:t>1. Despliega campos para insertar un mensaje o bien abre un formulario en el cual escribir un mensaje, o redirige a una página de Q&amp;A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El sistema abre un mensaje con un mail al cual escribir para solicitar ayuda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Exitoso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algn="l" fontAlgn="t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extLst>
                  <a:ext uri="{0D108BD9-81ED-4DB2-BD59-A6C34878D82A}">
                    <a16:rowId xmlns:a16="http://schemas.microsoft.com/office/drawing/2014/main" val="3728955294"/>
                  </a:ext>
                </a:extLst>
              </a:tr>
              <a:tr h="1399383"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 Llevar el cursor al home </a:t>
                      </a:r>
                      <a:br>
                        <a:rPr lang="es-AR" sz="1100" u="none" strike="noStrike">
                          <a:effectLst/>
                        </a:rPr>
                      </a:br>
                      <a:r>
                        <a:rPr lang="es-AR" sz="1100" u="none" strike="noStrike">
                          <a:effectLst/>
                        </a:rPr>
                        <a:t>2. Cliquear sobre el item Cerrar sesión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>
                          <a:effectLst/>
                        </a:rPr>
                        <a:t>1. Reenvía a la pantalla de </a:t>
                      </a:r>
                      <a:r>
                        <a:rPr lang="es-AR" sz="1100" u="none" strike="noStrike" dirty="0" err="1">
                          <a:effectLst/>
                        </a:rPr>
                        <a:t>Login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 Reenvía a la pantalla de Login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err="1">
                          <a:effectLst/>
                        </a:rPr>
                        <a:t>Exitoso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extLst>
                  <a:ext uri="{0D108BD9-81ED-4DB2-BD59-A6C34878D82A}">
                    <a16:rowId xmlns:a16="http://schemas.microsoft.com/office/drawing/2014/main" val="883098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47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332510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EduLink</a:t>
            </a:r>
            <a:r>
              <a:rPr lang="es-ES" b="1" dirty="0" smtClean="0"/>
              <a:t>: casos de prueba</a:t>
            </a:r>
            <a:endParaRPr lang="en-US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9" y="987425"/>
            <a:ext cx="1806430" cy="4873628"/>
          </a:xfrm>
        </p:spPr>
        <p:txBody>
          <a:bodyPr>
            <a:normAutofit/>
          </a:bodyPr>
          <a:lstStyle/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400" dirty="0" smtClean="0"/>
              <a:t>CP023</a:t>
            </a:r>
            <a:endParaRPr lang="es-ES" sz="14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Funcionalidad</a:t>
            </a:r>
            <a:r>
              <a:rPr lang="es-ES" sz="1100" dirty="0" smtClean="0"/>
              <a:t>: Menú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Título</a:t>
            </a:r>
            <a:r>
              <a:rPr lang="es-ES" sz="1100" dirty="0" smtClean="0"/>
              <a:t>:  Destaque de ítems (inscripciones)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Descripción</a:t>
            </a:r>
            <a:r>
              <a:rPr lang="es-ES" sz="1100" dirty="0" smtClean="0"/>
              <a:t>: </a:t>
            </a:r>
            <a:r>
              <a:rPr lang="es-AR" sz="1100" dirty="0"/>
              <a:t>Verificar que se resalte el </a:t>
            </a:r>
            <a:r>
              <a:rPr lang="es-AR" sz="1100" dirty="0" err="1"/>
              <a:t>item</a:t>
            </a:r>
            <a:r>
              <a:rPr lang="es-AR" sz="1100" dirty="0"/>
              <a:t> de la página en la que está situado el </a:t>
            </a:r>
            <a:r>
              <a:rPr lang="es-AR" sz="1100" dirty="0" smtClean="0"/>
              <a:t>usuario (Inscripciones)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Criticidad</a:t>
            </a:r>
            <a:r>
              <a:rPr lang="es-ES" sz="1100" dirty="0" smtClean="0"/>
              <a:t>: Baja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Datos de entrada</a:t>
            </a:r>
            <a:r>
              <a:rPr lang="es-ES" sz="1100" dirty="0" smtClean="0"/>
              <a:t>: n/a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Precondiciones</a:t>
            </a:r>
            <a:r>
              <a:rPr lang="es-ES" sz="1100" dirty="0" smtClean="0"/>
              <a:t>: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1. Estar en el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2- Estar </a:t>
            </a:r>
            <a:r>
              <a:rPr lang="es-AR" sz="1100" dirty="0" err="1"/>
              <a:t>logueado</a:t>
            </a:r>
            <a:r>
              <a:rPr lang="es-AR" sz="1100" dirty="0"/>
              <a:t> en el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400" dirty="0" smtClean="0"/>
              <a:t>CP024</a:t>
            </a:r>
            <a:endParaRPr lang="es-ES" sz="14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Funcionalidad</a:t>
            </a:r>
            <a:r>
              <a:rPr lang="es-ES" sz="1100" dirty="0" smtClean="0"/>
              <a:t>: Menú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Título</a:t>
            </a:r>
            <a:r>
              <a:rPr lang="es-ES" sz="1100" dirty="0"/>
              <a:t>: </a:t>
            </a:r>
            <a:r>
              <a:rPr lang="es-ES" sz="1100" dirty="0" smtClean="0"/>
              <a:t> Destaque de ítems (Cancelar inscripciones)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Descripción</a:t>
            </a:r>
            <a:r>
              <a:rPr lang="es-ES" sz="1100" dirty="0"/>
              <a:t>: </a:t>
            </a:r>
            <a:r>
              <a:rPr lang="es-AR" sz="1100" dirty="0"/>
              <a:t>Verificar que se resalte el </a:t>
            </a:r>
            <a:r>
              <a:rPr lang="es-AR" sz="1100" dirty="0" err="1"/>
              <a:t>item</a:t>
            </a:r>
            <a:r>
              <a:rPr lang="es-AR" sz="1100" dirty="0"/>
              <a:t> de la página en la que está situado el </a:t>
            </a:r>
            <a:r>
              <a:rPr lang="es-AR" sz="1100" dirty="0" smtClean="0"/>
              <a:t>usuario (Cancelar inscripciones)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Criticidad</a:t>
            </a:r>
            <a:r>
              <a:rPr lang="es-ES" sz="1100" dirty="0" smtClean="0"/>
              <a:t>: Baja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Datos de entrada</a:t>
            </a:r>
            <a:r>
              <a:rPr lang="es-ES" sz="1100" dirty="0" smtClean="0"/>
              <a:t>: n/a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Precondiciones</a:t>
            </a:r>
            <a:r>
              <a:rPr lang="es-ES" sz="1100" dirty="0" smtClean="0"/>
              <a:t>: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1. Estar en el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2- Estar </a:t>
            </a:r>
            <a:r>
              <a:rPr lang="es-AR" sz="1100" dirty="0" err="1"/>
              <a:t>logueado</a:t>
            </a:r>
            <a:r>
              <a:rPr lang="es-AR" sz="1100" dirty="0"/>
              <a:t> en el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sz="1100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983150"/>
              </p:ext>
            </p:extLst>
          </p:nvPr>
        </p:nvGraphicFramePr>
        <p:xfrm>
          <a:off x="2646219" y="987425"/>
          <a:ext cx="8921895" cy="53180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2165">
                  <a:extLst>
                    <a:ext uri="{9D8B030D-6E8A-4147-A177-3AD203B41FA5}">
                      <a16:colId xmlns:a16="http://schemas.microsoft.com/office/drawing/2014/main" val="3410890030"/>
                    </a:ext>
                  </a:extLst>
                </a:gridCol>
                <a:gridCol w="2701012">
                  <a:extLst>
                    <a:ext uri="{9D8B030D-6E8A-4147-A177-3AD203B41FA5}">
                      <a16:colId xmlns:a16="http://schemas.microsoft.com/office/drawing/2014/main" val="3387953397"/>
                    </a:ext>
                  </a:extLst>
                </a:gridCol>
                <a:gridCol w="2660240">
                  <a:extLst>
                    <a:ext uri="{9D8B030D-6E8A-4147-A177-3AD203B41FA5}">
                      <a16:colId xmlns:a16="http://schemas.microsoft.com/office/drawing/2014/main" val="1755006139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3020001281"/>
                    </a:ext>
                  </a:extLst>
                </a:gridCol>
                <a:gridCol w="1204914">
                  <a:extLst>
                    <a:ext uri="{9D8B030D-6E8A-4147-A177-3AD203B41FA5}">
                      <a16:colId xmlns:a16="http://schemas.microsoft.com/office/drawing/2014/main" val="1624252022"/>
                    </a:ext>
                  </a:extLst>
                </a:gridCol>
              </a:tblGrid>
              <a:tr h="4950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Pasos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Resultados esperados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Resultados obtenidos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Estado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Observaciones Evidencias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extLst>
                  <a:ext uri="{0D108BD9-81ED-4DB2-BD59-A6C34878D82A}">
                    <a16:rowId xmlns:a16="http://schemas.microsoft.com/office/drawing/2014/main" val="2914244541"/>
                  </a:ext>
                </a:extLst>
              </a:tr>
              <a:tr h="3046140"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 Llevar el cursor al home </a:t>
                      </a:r>
                      <a:br>
                        <a:rPr lang="es-AR" sz="1100" u="none" strike="noStrike">
                          <a:effectLst/>
                        </a:rPr>
                      </a:br>
                      <a:r>
                        <a:rPr lang="es-AR" sz="1100" u="none" strike="noStrike">
                          <a:effectLst/>
                        </a:rPr>
                        <a:t>2. Cliquear sobre el item Inscripciones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 Dirige a la pantalla de Inscripciones</a:t>
                      </a:r>
                      <a:br>
                        <a:rPr lang="es-AR" sz="1100" u="none" strike="noStrike">
                          <a:effectLst/>
                        </a:rPr>
                      </a:br>
                      <a:r>
                        <a:rPr lang="es-AR" sz="1100" u="none" strike="noStrike">
                          <a:effectLst/>
                        </a:rPr>
                        <a:t>2. El item de Inscripciones se destaca en el menú con un cambio de color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1. Dirige a la pantalla de Inscripciones</a:t>
                      </a:r>
                    </a:p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2. El </a:t>
                      </a:r>
                      <a:r>
                        <a:rPr lang="es-AR" sz="1100" u="none" strike="noStrike" dirty="0" err="1" smtClean="0">
                          <a:effectLst/>
                        </a:rPr>
                        <a:t>item</a:t>
                      </a:r>
                      <a:r>
                        <a:rPr lang="es-AR" sz="1100" u="none" strike="noStrike" dirty="0" smtClean="0">
                          <a:effectLst/>
                        </a:rPr>
                        <a:t> de Inscripciones se destaca en el menú con un cambio de color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err="1" smtClean="0">
                          <a:effectLst/>
                        </a:rPr>
                        <a:t>Exitoso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extLst>
                  <a:ext uri="{0D108BD9-81ED-4DB2-BD59-A6C34878D82A}">
                    <a16:rowId xmlns:a16="http://schemas.microsoft.com/office/drawing/2014/main" val="3258684265"/>
                  </a:ext>
                </a:extLst>
              </a:tr>
              <a:tr h="1776916"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 Llevar el cursor al home </a:t>
                      </a:r>
                      <a:br>
                        <a:rPr lang="es-AR" sz="1100" u="none" strike="noStrike">
                          <a:effectLst/>
                        </a:rPr>
                      </a:br>
                      <a:r>
                        <a:rPr lang="es-AR" sz="1100" u="none" strike="noStrike">
                          <a:effectLst/>
                        </a:rPr>
                        <a:t>2. Cliquear sobre el item Cancelar Inscripciones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1. Dirige a la pantalla de Inscripciones</a:t>
                      </a:r>
                    </a:p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2. El </a:t>
                      </a:r>
                      <a:r>
                        <a:rPr lang="es-AR" sz="1100" u="none" strike="noStrike" dirty="0" err="1" smtClean="0">
                          <a:effectLst/>
                        </a:rPr>
                        <a:t>item</a:t>
                      </a:r>
                      <a:r>
                        <a:rPr lang="es-AR" sz="1100" u="none" strike="noStrike" dirty="0" smtClean="0">
                          <a:effectLst/>
                        </a:rPr>
                        <a:t> de Inscripciones se destaca en el menú con un cambio de color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1. Dirige a la pantalla de Inscripciones</a:t>
                      </a:r>
                    </a:p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2. El </a:t>
                      </a:r>
                      <a:r>
                        <a:rPr lang="es-AR" sz="1100" u="none" strike="noStrike" dirty="0" err="1" smtClean="0">
                          <a:effectLst/>
                        </a:rPr>
                        <a:t>item</a:t>
                      </a:r>
                      <a:r>
                        <a:rPr lang="es-AR" sz="1100" u="none" strike="noStrike" dirty="0" smtClean="0">
                          <a:effectLst/>
                        </a:rPr>
                        <a:t> de Inscripciones se destaca en el menú con un cambio de color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err="1" smtClean="0">
                          <a:effectLst/>
                        </a:rPr>
                        <a:t>Exitoso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0" marR="9010" marT="9010" marB="0"/>
                </a:tc>
                <a:extLst>
                  <a:ext uri="{0D108BD9-81ED-4DB2-BD59-A6C34878D82A}">
                    <a16:rowId xmlns:a16="http://schemas.microsoft.com/office/drawing/2014/main" val="4186955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332510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EduLink</a:t>
            </a:r>
            <a:r>
              <a:rPr lang="es-ES" b="1" dirty="0" smtClean="0"/>
              <a:t>: casos de prueba</a:t>
            </a:r>
            <a:endParaRPr lang="en-US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9" y="987424"/>
            <a:ext cx="1806430" cy="5648903"/>
          </a:xfrm>
        </p:spPr>
        <p:txBody>
          <a:bodyPr>
            <a:normAutofit/>
          </a:bodyPr>
          <a:lstStyle/>
          <a:p>
            <a:r>
              <a:rPr lang="es-ES" sz="1400" dirty="0"/>
              <a:t>CP001</a:t>
            </a:r>
          </a:p>
          <a:p>
            <a:pPr>
              <a:lnSpc>
                <a:spcPts val="1200"/>
              </a:lnSpc>
              <a:spcBef>
                <a:spcPts val="120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Funcionalidad</a:t>
            </a:r>
            <a:r>
              <a:rPr lang="es-ES" sz="1100" dirty="0" smtClean="0"/>
              <a:t>: </a:t>
            </a:r>
            <a:r>
              <a:rPr lang="es-ES" sz="1100" dirty="0" err="1" smtClean="0"/>
              <a:t>Login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120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Título</a:t>
            </a:r>
            <a:r>
              <a:rPr lang="es-ES" sz="1100" dirty="0" smtClean="0"/>
              <a:t>: </a:t>
            </a:r>
            <a:r>
              <a:rPr lang="es-ES" sz="1100" dirty="0" err="1" smtClean="0"/>
              <a:t>Login</a:t>
            </a:r>
            <a:r>
              <a:rPr lang="es-ES" sz="1100" dirty="0" smtClean="0"/>
              <a:t> con datos válidos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120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Descripción</a:t>
            </a:r>
            <a:r>
              <a:rPr lang="es-ES" sz="1100" dirty="0" smtClean="0"/>
              <a:t>: </a:t>
            </a:r>
            <a:r>
              <a:rPr lang="es-AR" sz="1100" dirty="0" smtClean="0"/>
              <a:t>Verificar inicio de sesión con credenciales válidas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120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Criticidad</a:t>
            </a:r>
            <a:r>
              <a:rPr lang="es-ES" sz="1100" dirty="0" smtClean="0"/>
              <a:t>: Alta</a:t>
            </a:r>
          </a:p>
          <a:p>
            <a:pPr>
              <a:lnSpc>
                <a:spcPts val="1200"/>
              </a:lnSpc>
              <a:spcBef>
                <a:spcPts val="120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Datos de entrada:</a:t>
            </a:r>
          </a:p>
          <a:p>
            <a:pPr>
              <a:lnSpc>
                <a:spcPts val="1200"/>
              </a:lnSpc>
              <a:spcBef>
                <a:spcPts val="1200"/>
              </a:spcBef>
            </a:pPr>
            <a:r>
              <a:rPr lang="es-ES" sz="1100" dirty="0" smtClean="0"/>
              <a:t>Usuario: </a:t>
            </a:r>
            <a:r>
              <a:rPr lang="es-ES" sz="1100" dirty="0" smtClean="0">
                <a:hlinkClick r:id="rId2"/>
              </a:rPr>
              <a:t>adz@gmail.com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1200"/>
              </a:spcBef>
            </a:pPr>
            <a:r>
              <a:rPr lang="es-ES" sz="1100" dirty="0" err="1" smtClean="0"/>
              <a:t>Constraseña</a:t>
            </a:r>
            <a:r>
              <a:rPr lang="es-ES" sz="1100" dirty="0" smtClean="0"/>
              <a:t>: 123456</a:t>
            </a:r>
          </a:p>
          <a:p>
            <a:pPr>
              <a:lnSpc>
                <a:spcPts val="1200"/>
              </a:lnSpc>
              <a:spcBef>
                <a:spcPts val="120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Precondiciones</a:t>
            </a:r>
            <a:r>
              <a:rPr lang="es-ES" sz="1100" dirty="0" smtClean="0"/>
              <a:t>:</a:t>
            </a:r>
          </a:p>
          <a:p>
            <a:pPr>
              <a:lnSpc>
                <a:spcPts val="1200"/>
              </a:lnSpc>
              <a:spcBef>
                <a:spcPts val="1200"/>
              </a:spcBef>
            </a:pPr>
            <a:r>
              <a:rPr lang="es-AR" sz="1100" dirty="0"/>
              <a:t>1-Haber ingresado al sitio </a:t>
            </a:r>
            <a:br>
              <a:rPr lang="es-AR" sz="1100" dirty="0"/>
            </a:br>
            <a:r>
              <a:rPr lang="es-AR" sz="1100" dirty="0"/>
              <a:t>2-No estar </a:t>
            </a:r>
            <a:r>
              <a:rPr lang="es-AR" sz="1100" dirty="0" err="1"/>
              <a:t>logueado</a:t>
            </a:r>
            <a:endParaRPr lang="es-AR" sz="1100" dirty="0">
              <a:solidFill>
                <a:srgbClr val="000000"/>
              </a:solidFill>
            </a:endParaRP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039098"/>
              </p:ext>
            </p:extLst>
          </p:nvPr>
        </p:nvGraphicFramePr>
        <p:xfrm>
          <a:off x="3061855" y="1233053"/>
          <a:ext cx="8534400" cy="3026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2669">
                  <a:extLst>
                    <a:ext uri="{9D8B030D-6E8A-4147-A177-3AD203B41FA5}">
                      <a16:colId xmlns:a16="http://schemas.microsoft.com/office/drawing/2014/main" val="1251160490"/>
                    </a:ext>
                  </a:extLst>
                </a:gridCol>
                <a:gridCol w="2224707">
                  <a:extLst>
                    <a:ext uri="{9D8B030D-6E8A-4147-A177-3AD203B41FA5}">
                      <a16:colId xmlns:a16="http://schemas.microsoft.com/office/drawing/2014/main" val="3569422478"/>
                    </a:ext>
                  </a:extLst>
                </a:gridCol>
                <a:gridCol w="2084869">
                  <a:extLst>
                    <a:ext uri="{9D8B030D-6E8A-4147-A177-3AD203B41FA5}">
                      <a16:colId xmlns:a16="http://schemas.microsoft.com/office/drawing/2014/main" val="3166338504"/>
                    </a:ext>
                  </a:extLst>
                </a:gridCol>
                <a:gridCol w="711905">
                  <a:extLst>
                    <a:ext uri="{9D8B030D-6E8A-4147-A177-3AD203B41FA5}">
                      <a16:colId xmlns:a16="http://schemas.microsoft.com/office/drawing/2014/main" val="3527450186"/>
                    </a:ext>
                  </a:extLst>
                </a:gridCol>
                <a:gridCol w="1360250">
                  <a:extLst>
                    <a:ext uri="{9D8B030D-6E8A-4147-A177-3AD203B41FA5}">
                      <a16:colId xmlns:a16="http://schemas.microsoft.com/office/drawing/2014/main" val="2496422445"/>
                    </a:ext>
                  </a:extLst>
                </a:gridCol>
              </a:tblGrid>
              <a:tr h="60960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err="1">
                          <a:effectLst/>
                        </a:rPr>
                        <a:t>Pasos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Resultados esperados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Resultados obtenidos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Estado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Observaciones / Evidencias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437555104"/>
                  </a:ext>
                </a:extLst>
              </a:tr>
              <a:tr h="2416694"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>
                          <a:effectLst/>
                        </a:rPr>
                        <a:t>1-Completar los campos con datos válidos. </a:t>
                      </a:r>
                      <a:br>
                        <a:rPr lang="es-AR" sz="1100" u="none" strike="noStrike" dirty="0">
                          <a:effectLst/>
                        </a:rPr>
                      </a:br>
                      <a:r>
                        <a:rPr lang="es-AR" sz="1100" u="none" strike="noStrike" dirty="0">
                          <a:effectLst/>
                        </a:rPr>
                        <a:t>2-Hacer clic en el botón </a:t>
                      </a:r>
                      <a:r>
                        <a:rPr lang="es-AR" sz="1100" u="none" strike="noStrike" dirty="0" err="1" smtClean="0">
                          <a:effectLst/>
                        </a:rPr>
                        <a:t>login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>
                          <a:effectLst/>
                        </a:rPr>
                        <a:t>1-Los campos aceptan caracteres y el campo de </a:t>
                      </a:r>
                      <a:r>
                        <a:rPr lang="es-AR" sz="1100" u="none" strike="noStrike" dirty="0" err="1">
                          <a:effectLst/>
                        </a:rPr>
                        <a:t>password</a:t>
                      </a:r>
                      <a:r>
                        <a:rPr lang="es-AR" sz="1100" u="none" strike="noStrike" dirty="0">
                          <a:effectLst/>
                        </a:rPr>
                        <a:t> se encripta</a:t>
                      </a:r>
                      <a:br>
                        <a:rPr lang="es-AR" sz="1100" u="none" strike="noStrike" dirty="0">
                          <a:effectLst/>
                        </a:rPr>
                      </a:br>
                      <a:r>
                        <a:rPr lang="es-AR" sz="1100" u="none" strike="noStrike" dirty="0">
                          <a:effectLst/>
                        </a:rPr>
                        <a:t>2-Se ingresa al sistema con la información del alumno </a:t>
                      </a:r>
                      <a:r>
                        <a:rPr lang="es-AR" sz="1100" u="none" strike="noStrike" dirty="0" err="1">
                          <a:effectLst/>
                        </a:rPr>
                        <a:t>logueado</a:t>
                      </a:r>
                      <a:r>
                        <a:rPr lang="es-AR" sz="1100" u="none" strike="noStrike" dirty="0">
                          <a:effectLst/>
                        </a:rPr>
                        <a:t/>
                      </a:r>
                      <a:br>
                        <a:rPr lang="es-AR" sz="1100" u="none" strike="noStrike" dirty="0">
                          <a:effectLst/>
                        </a:rPr>
                      </a:br>
                      <a:r>
                        <a:rPr lang="es-AR" sz="1100" u="none" strike="noStrike" dirty="0">
                          <a:effectLst/>
                        </a:rPr>
                        <a:t>3- La página redirige a un pedido de cambio de contraseña asignada por defecto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1-Los campos aceptan caracteres y el campo de password se encripta</a:t>
                      </a:r>
                      <a:br>
                        <a:rPr lang="es-AR" sz="1100" u="none" strike="noStrike">
                          <a:effectLst/>
                        </a:rPr>
                      </a:br>
                      <a:r>
                        <a:rPr lang="es-AR" sz="1100" u="none" strike="noStrike">
                          <a:effectLst/>
                        </a:rPr>
                        <a:t>2-Se ingresa al sistema con la información del alumno logueado</a:t>
                      </a:r>
                      <a:br>
                        <a:rPr lang="es-AR" sz="1100" u="none" strike="noStrike">
                          <a:effectLst/>
                        </a:rPr>
                      </a:br>
                      <a:r>
                        <a:rPr lang="es-AR" sz="1100" u="none" strike="noStrike">
                          <a:effectLst/>
                        </a:rPr>
                        <a:t>3- La página redirige a un pedido de cambio de contraseña asignada por defecto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Exitoso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sng" strike="noStrike" dirty="0">
                          <a:effectLst/>
                          <a:hlinkClick r:id="rId3"/>
                        </a:rPr>
                        <a:t>https://</a:t>
                      </a:r>
                      <a:r>
                        <a:rPr lang="en-US" sz="1100" u="sng" strike="noStrike" dirty="0" smtClean="0">
                          <a:effectLst/>
                          <a:hlinkClick r:id="rId3"/>
                        </a:rPr>
                        <a:t>drive.google.com/file/d/1gzxIwAlnFplrEiAn64ER82yz_71tL7q9/view?usp=drive_link</a:t>
                      </a:r>
                      <a:endParaRPr lang="en-US" sz="1100" u="sng" strike="noStrike" dirty="0" smtClean="0">
                        <a:effectLst/>
                      </a:endParaRPr>
                    </a:p>
                    <a:p>
                      <a:pPr algn="l" fontAlgn="t"/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3968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332510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EduLink</a:t>
            </a:r>
            <a:r>
              <a:rPr lang="es-ES" b="1" dirty="0" smtClean="0"/>
              <a:t>: casos de prueba</a:t>
            </a:r>
            <a:endParaRPr lang="en-US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9" y="987425"/>
            <a:ext cx="1806430" cy="4873628"/>
          </a:xfrm>
        </p:spPr>
        <p:txBody>
          <a:bodyPr>
            <a:normAutofit/>
          </a:bodyPr>
          <a:lstStyle/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400" dirty="0" smtClean="0"/>
              <a:t>CP025</a:t>
            </a:r>
            <a:endParaRPr lang="es-ES" sz="14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Funcionalidad</a:t>
            </a:r>
            <a:r>
              <a:rPr lang="es-ES" sz="1100" dirty="0" smtClean="0"/>
              <a:t>: Inscripciones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Título</a:t>
            </a:r>
            <a:r>
              <a:rPr lang="es-ES" sz="1100" dirty="0" smtClean="0"/>
              <a:t>:  Inscripción a una materia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Descripción</a:t>
            </a:r>
            <a:r>
              <a:rPr lang="es-ES" sz="1100" dirty="0" smtClean="0"/>
              <a:t>: Verificar la posibilidad de inscribirse a una materia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Criticidad</a:t>
            </a:r>
            <a:r>
              <a:rPr lang="es-ES" sz="1100" dirty="0" smtClean="0"/>
              <a:t>: Alta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Datos de entrada</a:t>
            </a:r>
            <a:r>
              <a:rPr lang="es-ES" sz="1100" dirty="0" smtClean="0"/>
              <a:t>: n/a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Precondiciones</a:t>
            </a:r>
            <a:r>
              <a:rPr lang="es-ES" sz="1100" dirty="0" smtClean="0"/>
              <a:t>: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1. Estar en el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2- Estar </a:t>
            </a:r>
            <a:r>
              <a:rPr lang="es-AR" sz="1100" dirty="0" err="1"/>
              <a:t>logueado</a:t>
            </a:r>
            <a:r>
              <a:rPr lang="es-AR" sz="1100" dirty="0"/>
              <a:t> en el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3- Estar en la pantalla de </a:t>
            </a:r>
            <a:r>
              <a:rPr lang="es-AR" sz="1100" dirty="0" smtClean="0"/>
              <a:t>inscripciones a materias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AR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400" dirty="0" smtClean="0"/>
              <a:t>CP026</a:t>
            </a:r>
            <a:endParaRPr lang="es-ES" sz="14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Funcionalidad</a:t>
            </a:r>
            <a:r>
              <a:rPr lang="es-ES" sz="1100" dirty="0"/>
              <a:t>: Inscripciones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Título</a:t>
            </a:r>
            <a:r>
              <a:rPr lang="es-ES" sz="1100" dirty="0"/>
              <a:t>:  </a:t>
            </a:r>
            <a:r>
              <a:rPr lang="es-ES" sz="1100" dirty="0" smtClean="0"/>
              <a:t>Inscripción a múltiples materias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Descripción</a:t>
            </a:r>
            <a:r>
              <a:rPr lang="es-ES" sz="1100" dirty="0"/>
              <a:t>: Verificar la posibilidad de inscribirse a </a:t>
            </a:r>
            <a:r>
              <a:rPr lang="es-ES" sz="1100" dirty="0" smtClean="0"/>
              <a:t>más de una materia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Criticidad</a:t>
            </a:r>
            <a:r>
              <a:rPr lang="es-ES" sz="1100" dirty="0"/>
              <a:t>: Alta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Datos de entrada</a:t>
            </a:r>
            <a:r>
              <a:rPr lang="es-ES" sz="1100" dirty="0"/>
              <a:t>: n/a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Precondiciones</a:t>
            </a:r>
            <a:r>
              <a:rPr lang="es-ES" sz="1100" dirty="0"/>
              <a:t>: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1. Estar en el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2- Estar </a:t>
            </a:r>
            <a:r>
              <a:rPr lang="es-AR" sz="1100" dirty="0" err="1"/>
              <a:t>logueado</a:t>
            </a:r>
            <a:r>
              <a:rPr lang="es-AR" sz="1100" dirty="0"/>
              <a:t> en el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3- Estar en la pantalla de </a:t>
            </a:r>
            <a:r>
              <a:rPr lang="es-AR" sz="1100" dirty="0" smtClean="0"/>
              <a:t>inscripciones a materias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sz="1100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623579"/>
              </p:ext>
            </p:extLst>
          </p:nvPr>
        </p:nvGraphicFramePr>
        <p:xfrm>
          <a:off x="2798763" y="987425"/>
          <a:ext cx="8769349" cy="45959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3839">
                  <a:extLst>
                    <a:ext uri="{9D8B030D-6E8A-4147-A177-3AD203B41FA5}">
                      <a16:colId xmlns:a16="http://schemas.microsoft.com/office/drawing/2014/main" val="3368532140"/>
                    </a:ext>
                  </a:extLst>
                </a:gridCol>
                <a:gridCol w="2147595">
                  <a:extLst>
                    <a:ext uri="{9D8B030D-6E8A-4147-A177-3AD203B41FA5}">
                      <a16:colId xmlns:a16="http://schemas.microsoft.com/office/drawing/2014/main" val="894615224"/>
                    </a:ext>
                  </a:extLst>
                </a:gridCol>
                <a:gridCol w="3344616">
                  <a:extLst>
                    <a:ext uri="{9D8B030D-6E8A-4147-A177-3AD203B41FA5}">
                      <a16:colId xmlns:a16="http://schemas.microsoft.com/office/drawing/2014/main" val="742703833"/>
                    </a:ext>
                  </a:extLst>
                </a:gridCol>
                <a:gridCol w="457684">
                  <a:extLst>
                    <a:ext uri="{9D8B030D-6E8A-4147-A177-3AD203B41FA5}">
                      <a16:colId xmlns:a16="http://schemas.microsoft.com/office/drawing/2014/main" val="3164430368"/>
                    </a:ext>
                  </a:extLst>
                </a:gridCol>
                <a:gridCol w="1525615">
                  <a:extLst>
                    <a:ext uri="{9D8B030D-6E8A-4147-A177-3AD203B41FA5}">
                      <a16:colId xmlns:a16="http://schemas.microsoft.com/office/drawing/2014/main" val="1994334070"/>
                    </a:ext>
                  </a:extLst>
                </a:gridCol>
              </a:tblGrid>
              <a:tr h="30787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Pasos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Resultados esperados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Resultados obtenidos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Estado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Observaciones Evidencias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extLst>
                  <a:ext uri="{0D108BD9-81ED-4DB2-BD59-A6C34878D82A}">
                    <a16:rowId xmlns:a16="http://schemas.microsoft.com/office/drawing/2014/main" val="3159474079"/>
                  </a:ext>
                </a:extLst>
              </a:tr>
              <a:tr h="2011058">
                <a:tc>
                  <a:txBody>
                    <a:bodyPr/>
                    <a:lstStyle/>
                    <a:p>
                      <a:pPr algn="l" fontAlgn="t"/>
                      <a:r>
                        <a:rPr lang="es-AR" sz="1000" u="none" strike="noStrike" dirty="0">
                          <a:effectLst/>
                        </a:rPr>
                        <a:t>1. Seleccionar una materia de primer año</a:t>
                      </a:r>
                      <a:br>
                        <a:rPr lang="es-AR" sz="1000" u="none" strike="noStrike" dirty="0">
                          <a:effectLst/>
                        </a:rPr>
                      </a:br>
                      <a:r>
                        <a:rPr lang="es-AR" sz="1000" u="none" strike="noStrike" dirty="0">
                          <a:effectLst/>
                        </a:rPr>
                        <a:t>2. Hacer clic en continuar</a:t>
                      </a:r>
                      <a:br>
                        <a:rPr lang="es-AR" sz="1000" u="none" strike="noStrike" dirty="0">
                          <a:effectLst/>
                        </a:rPr>
                      </a:br>
                      <a:r>
                        <a:rPr lang="es-AR" sz="1000" u="none" strike="noStrike" dirty="0">
                          <a:effectLst/>
                        </a:rPr>
                        <a:t>3- Visualizar la materia seleccionada</a:t>
                      </a:r>
                      <a:br>
                        <a:rPr lang="es-AR" sz="1000" u="none" strike="noStrike" dirty="0">
                          <a:effectLst/>
                        </a:rPr>
                      </a:br>
                      <a:r>
                        <a:rPr lang="es-AR" sz="1000" u="none" strike="noStrike" dirty="0">
                          <a:effectLst/>
                        </a:rPr>
                        <a:t>4- Hacer clic en finalizar </a:t>
                      </a:r>
                      <a:r>
                        <a:rPr lang="es-AR" sz="1000" u="none" strike="noStrike" dirty="0" smtClean="0">
                          <a:effectLst/>
                        </a:rPr>
                        <a:t>inscripción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000" u="none" strike="noStrike" dirty="0">
                          <a:effectLst/>
                        </a:rPr>
                        <a:t>1- Aparece un mensaje que confirma la inscripción</a:t>
                      </a:r>
                      <a:br>
                        <a:rPr lang="es-AR" sz="1000" u="none" strike="noStrike" dirty="0">
                          <a:effectLst/>
                        </a:rPr>
                      </a:b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000" u="none" strike="noStrike" dirty="0" smtClean="0">
                          <a:effectLst/>
                        </a:rPr>
                        <a:t>1-  Aparece un mensaje "inscripción finalizada"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Exitoso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https://drive.google.com/file/d/1GHeKwsXgeln1IQR7zFiVk11lRn5v1rVb/view?usp=drive_link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extLst>
                  <a:ext uri="{0D108BD9-81ED-4DB2-BD59-A6C34878D82A}">
                    <a16:rowId xmlns:a16="http://schemas.microsoft.com/office/drawing/2014/main" val="990420507"/>
                  </a:ext>
                </a:extLst>
              </a:tr>
              <a:tr h="2277023">
                <a:tc>
                  <a:txBody>
                    <a:bodyPr/>
                    <a:lstStyle/>
                    <a:p>
                      <a:pPr algn="l" fontAlgn="t"/>
                      <a:r>
                        <a:rPr lang="es-AR" sz="1000" u="none" strike="noStrike" dirty="0">
                          <a:effectLst/>
                        </a:rPr>
                        <a:t>1. Seleccionar una materia de primer año, y luego seleccionar una materia más</a:t>
                      </a:r>
                      <a:br>
                        <a:rPr lang="es-AR" sz="1000" u="none" strike="noStrike" dirty="0">
                          <a:effectLst/>
                        </a:rPr>
                      </a:br>
                      <a:r>
                        <a:rPr lang="es-AR" sz="1000" u="none" strike="noStrike" dirty="0">
                          <a:effectLst/>
                        </a:rPr>
                        <a:t>2. Hacer clic en continuar</a:t>
                      </a:r>
                      <a:br>
                        <a:rPr lang="es-AR" sz="1000" u="none" strike="noStrike" dirty="0">
                          <a:effectLst/>
                        </a:rPr>
                      </a:br>
                      <a:r>
                        <a:rPr lang="es-AR" sz="1000" u="none" strike="noStrike" dirty="0">
                          <a:effectLst/>
                        </a:rPr>
                        <a:t>3- Visualizar la materia seleccionada</a:t>
                      </a:r>
                      <a:br>
                        <a:rPr lang="es-AR" sz="1000" u="none" strike="noStrike" dirty="0">
                          <a:effectLst/>
                        </a:rPr>
                      </a:br>
                      <a:r>
                        <a:rPr lang="es-AR" sz="1000" u="none" strike="noStrike" dirty="0">
                          <a:effectLst/>
                        </a:rPr>
                        <a:t>4- Hacer clic en finalizar </a:t>
                      </a:r>
                      <a:r>
                        <a:rPr lang="es-AR" sz="1000" u="none" strike="noStrike" dirty="0" smtClean="0">
                          <a:effectLst/>
                        </a:rPr>
                        <a:t>inscripción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000" u="none" strike="noStrike" dirty="0" smtClean="0">
                          <a:effectLst/>
                        </a:rPr>
                        <a:t>1- Aparece un mensaje que confirma la inscripción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000" u="none" strike="noStrike" dirty="0" smtClean="0">
                          <a:effectLst/>
                        </a:rPr>
                        <a:t>1- Aparece un mensaje "inscripción finalizada"</a:t>
                      </a:r>
                      <a:br>
                        <a:rPr lang="es-AR" sz="1000" u="none" strike="noStrike" dirty="0" smtClean="0">
                          <a:effectLst/>
                        </a:rPr>
                      </a:b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Exitoso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https://drive.google.com/file/d/1LY6UHOctIl_l1Q4FW1R_8ibj58uKmr3P/view?usp=drive_link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extLst>
                  <a:ext uri="{0D108BD9-81ED-4DB2-BD59-A6C34878D82A}">
                    <a16:rowId xmlns:a16="http://schemas.microsoft.com/office/drawing/2014/main" val="1843738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9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332510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EduLink</a:t>
            </a:r>
            <a:r>
              <a:rPr lang="es-ES" b="1" dirty="0" smtClean="0"/>
              <a:t>: casos de prueba</a:t>
            </a:r>
            <a:endParaRPr lang="en-US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9" y="987424"/>
            <a:ext cx="2041955" cy="5759740"/>
          </a:xfrm>
        </p:spPr>
        <p:txBody>
          <a:bodyPr>
            <a:normAutofit/>
          </a:bodyPr>
          <a:lstStyle/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400" dirty="0" smtClean="0"/>
              <a:t>CP027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Funcionalidad</a:t>
            </a:r>
            <a:r>
              <a:rPr lang="es-ES" sz="1100" dirty="0" smtClean="0"/>
              <a:t>: Inscripciones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Título</a:t>
            </a:r>
            <a:r>
              <a:rPr lang="es-ES" sz="1100" dirty="0" smtClean="0"/>
              <a:t>: Inscripción sin materias elegidas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Descripción</a:t>
            </a:r>
            <a:r>
              <a:rPr lang="es-ES" sz="1100" dirty="0" smtClean="0"/>
              <a:t>: </a:t>
            </a:r>
            <a:r>
              <a:rPr lang="es-AR" sz="1100" dirty="0"/>
              <a:t>Verificar si el sistema reconoce que no hay materias </a:t>
            </a:r>
            <a:r>
              <a:rPr lang="es-AR" sz="1100" dirty="0" smtClean="0"/>
              <a:t>seleccionadas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err="1" smtClean="0">
                <a:solidFill>
                  <a:srgbClr val="FF0000"/>
                </a:solidFill>
              </a:rPr>
              <a:t>Criticidad</a:t>
            </a:r>
            <a:r>
              <a:rPr lang="es-ES" sz="1100" dirty="0" err="1" smtClean="0"/>
              <a:t>:Media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Datos de entrada</a:t>
            </a:r>
            <a:r>
              <a:rPr lang="es-ES" sz="1100" dirty="0" smtClean="0"/>
              <a:t>: n/a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Precondiciones</a:t>
            </a:r>
            <a:r>
              <a:rPr lang="es-ES" sz="1100" dirty="0" smtClean="0"/>
              <a:t>: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1. Estar en el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2- Estar </a:t>
            </a:r>
            <a:r>
              <a:rPr lang="es-AR" sz="1100" dirty="0" err="1"/>
              <a:t>logueado</a:t>
            </a:r>
            <a:r>
              <a:rPr lang="es-AR" sz="1100" dirty="0"/>
              <a:t> en el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3- Estar en la pantalla de </a:t>
            </a:r>
            <a:r>
              <a:rPr lang="es-AR" sz="1100" dirty="0" smtClean="0"/>
              <a:t>inscripciones a materias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AR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400" dirty="0" smtClean="0"/>
              <a:t>CP028</a:t>
            </a:r>
            <a:endParaRPr lang="es-ES" sz="14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Funcionalidad</a:t>
            </a:r>
            <a:r>
              <a:rPr lang="es-ES" sz="1100" dirty="0" smtClean="0"/>
              <a:t>: Inscripciones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Título</a:t>
            </a:r>
            <a:r>
              <a:rPr lang="es-ES" sz="1100" dirty="0"/>
              <a:t>: </a:t>
            </a:r>
            <a:r>
              <a:rPr lang="es-ES" sz="1100" dirty="0" err="1" smtClean="0"/>
              <a:t>Desinscripción</a:t>
            </a:r>
            <a:r>
              <a:rPr lang="es-ES" sz="1100" dirty="0" smtClean="0"/>
              <a:t> de una materia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Descripción</a:t>
            </a:r>
            <a:r>
              <a:rPr lang="es-ES" sz="1100" dirty="0"/>
              <a:t>: </a:t>
            </a:r>
            <a:r>
              <a:rPr lang="es-AR" sz="1100" dirty="0"/>
              <a:t>Verificar que es posible </a:t>
            </a:r>
            <a:r>
              <a:rPr lang="es-AR" sz="1100" dirty="0" err="1"/>
              <a:t>desinscribirse</a:t>
            </a:r>
            <a:r>
              <a:rPr lang="es-AR" sz="1100" dirty="0"/>
              <a:t> de una materia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Criticidad </a:t>
            </a:r>
            <a:r>
              <a:rPr lang="es-ES" sz="1100" dirty="0" smtClean="0"/>
              <a:t>:Media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Datos de </a:t>
            </a:r>
            <a:r>
              <a:rPr lang="es-ES" sz="1100" dirty="0" smtClean="0">
                <a:solidFill>
                  <a:srgbClr val="FF0000"/>
                </a:solidFill>
              </a:rPr>
              <a:t>entrada</a:t>
            </a:r>
            <a:r>
              <a:rPr lang="es-ES" sz="1100" dirty="0" smtClean="0"/>
              <a:t>: n/a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Precondiciones</a:t>
            </a:r>
            <a:r>
              <a:rPr lang="es-ES" sz="1100" dirty="0" smtClean="0"/>
              <a:t>: 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1. Estar en el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2- Estar </a:t>
            </a:r>
            <a:r>
              <a:rPr lang="es-AR" sz="1100" dirty="0" err="1"/>
              <a:t>logueado</a:t>
            </a:r>
            <a:r>
              <a:rPr lang="es-AR" sz="1100" dirty="0"/>
              <a:t> en el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3- Estar en la pantalla de </a:t>
            </a:r>
            <a:r>
              <a:rPr lang="es-AR" sz="1100" dirty="0" smtClean="0"/>
              <a:t>inscripciones a materias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dirty="0"/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dirty="0"/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658377"/>
              </p:ext>
            </p:extLst>
          </p:nvPr>
        </p:nvGraphicFramePr>
        <p:xfrm>
          <a:off x="3061855" y="987425"/>
          <a:ext cx="8451272" cy="5645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6910">
                  <a:extLst>
                    <a:ext uri="{9D8B030D-6E8A-4147-A177-3AD203B41FA5}">
                      <a16:colId xmlns:a16="http://schemas.microsoft.com/office/drawing/2014/main" val="2528805998"/>
                    </a:ext>
                  </a:extLst>
                </a:gridCol>
                <a:gridCol w="2069699">
                  <a:extLst>
                    <a:ext uri="{9D8B030D-6E8A-4147-A177-3AD203B41FA5}">
                      <a16:colId xmlns:a16="http://schemas.microsoft.com/office/drawing/2014/main" val="249028092"/>
                    </a:ext>
                  </a:extLst>
                </a:gridCol>
                <a:gridCol w="3223302">
                  <a:extLst>
                    <a:ext uri="{9D8B030D-6E8A-4147-A177-3AD203B41FA5}">
                      <a16:colId xmlns:a16="http://schemas.microsoft.com/office/drawing/2014/main" val="44699451"/>
                    </a:ext>
                  </a:extLst>
                </a:gridCol>
                <a:gridCol w="441083">
                  <a:extLst>
                    <a:ext uri="{9D8B030D-6E8A-4147-A177-3AD203B41FA5}">
                      <a16:colId xmlns:a16="http://schemas.microsoft.com/office/drawing/2014/main" val="676598075"/>
                    </a:ext>
                  </a:extLst>
                </a:gridCol>
                <a:gridCol w="1470278">
                  <a:extLst>
                    <a:ext uri="{9D8B030D-6E8A-4147-A177-3AD203B41FA5}">
                      <a16:colId xmlns:a16="http://schemas.microsoft.com/office/drawing/2014/main" val="535526855"/>
                    </a:ext>
                  </a:extLst>
                </a:gridCol>
              </a:tblGrid>
              <a:tr h="42573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Pasos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Resultados esperados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Resultados obtenidos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Estado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Observaciones Evidencias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extLst>
                  <a:ext uri="{0D108BD9-81ED-4DB2-BD59-A6C34878D82A}">
                    <a16:rowId xmlns:a16="http://schemas.microsoft.com/office/drawing/2014/main" val="1817071750"/>
                  </a:ext>
                </a:extLst>
              </a:tr>
              <a:tr h="2396836"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>
                          <a:effectLst/>
                        </a:rPr>
                        <a:t>1-No seleccionar materias y hacer clic en continuar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1-Redirige a la panalla que muestra las materias seleccionadas pero hay un mensaje que indica que no hay materias seleccionadas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1-Redirige a la panalla que muestra las materias seleccionadas pero hay un mensaje que indica que no hay materias seleccionadas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Exitoso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https://drive.google.com/file/d/10ls9C1OBNHmlRr-KtpXxMcev6GdZhDmk/view?usp=drive_link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extLst>
                  <a:ext uri="{0D108BD9-81ED-4DB2-BD59-A6C34878D82A}">
                    <a16:rowId xmlns:a16="http://schemas.microsoft.com/office/drawing/2014/main" val="3628857663"/>
                  </a:ext>
                </a:extLst>
              </a:tr>
              <a:tr h="2823240"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 Seleccionar una materia.</a:t>
                      </a:r>
                      <a:br>
                        <a:rPr lang="es-AR" sz="1100" u="none" strike="noStrike">
                          <a:effectLst/>
                        </a:rPr>
                      </a:br>
                      <a:r>
                        <a:rPr lang="es-AR" sz="1100" u="none" strike="noStrike">
                          <a:effectLst/>
                        </a:rPr>
                        <a:t>2. Hacer clic en Continuar</a:t>
                      </a:r>
                      <a:br>
                        <a:rPr lang="es-AR" sz="1100" u="none" strike="noStrike">
                          <a:effectLst/>
                        </a:rPr>
                      </a:br>
                      <a:r>
                        <a:rPr lang="es-AR" sz="1100" u="none" strike="noStrike">
                          <a:effectLst/>
                        </a:rPr>
                        <a:t>3-En la pantalla de materias inscritas, hacer clic en la cruz para desinscribirse.</a:t>
                      </a:r>
                      <a:br>
                        <a:rPr lang="es-AR" sz="1100" u="none" strike="noStrike">
                          <a:effectLst/>
                        </a:rPr>
                      </a:b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1-La materia desaparece de la lista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1-La materia desaparece de la lista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Exitoso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https://drive.google.com/file/d/1Tret0ZA1Lzuh9toWg2W3JoLHruYzrkp-/view?usp=drive_link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extLst>
                  <a:ext uri="{0D108BD9-81ED-4DB2-BD59-A6C34878D82A}">
                    <a16:rowId xmlns:a16="http://schemas.microsoft.com/office/drawing/2014/main" val="2061704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39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332510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EduLink</a:t>
            </a:r>
            <a:r>
              <a:rPr lang="es-ES" b="1" dirty="0" smtClean="0"/>
              <a:t>: casos de prueba</a:t>
            </a:r>
            <a:endParaRPr lang="en-US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9" y="987425"/>
            <a:ext cx="1972684" cy="5399520"/>
          </a:xfrm>
        </p:spPr>
        <p:txBody>
          <a:bodyPr>
            <a:normAutofit/>
          </a:bodyPr>
          <a:lstStyle/>
          <a:p>
            <a:r>
              <a:rPr lang="es-ES" sz="1400" dirty="0" smtClean="0"/>
              <a:t>CP029</a:t>
            </a:r>
            <a:endParaRPr lang="es-ES" sz="14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Funcionalidad</a:t>
            </a:r>
            <a:r>
              <a:rPr lang="es-ES" sz="1100" dirty="0" smtClean="0"/>
              <a:t>: Inscripciones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Título</a:t>
            </a:r>
            <a:r>
              <a:rPr lang="es-ES" sz="1100" dirty="0" smtClean="0"/>
              <a:t>: </a:t>
            </a:r>
            <a:r>
              <a:rPr lang="es-ES" sz="1100" dirty="0" err="1" smtClean="0"/>
              <a:t>Desinscripción</a:t>
            </a:r>
            <a:r>
              <a:rPr lang="es-ES" sz="1100" dirty="0" smtClean="0"/>
              <a:t> de una materia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Descripción</a:t>
            </a:r>
            <a:r>
              <a:rPr lang="es-ES" sz="1100" dirty="0" smtClean="0"/>
              <a:t>: </a:t>
            </a:r>
            <a:r>
              <a:rPr lang="es-AR" sz="1100" dirty="0"/>
              <a:t>Verificar que es posible </a:t>
            </a:r>
            <a:r>
              <a:rPr lang="es-AR" sz="1100" dirty="0" err="1"/>
              <a:t>desinscribirse</a:t>
            </a:r>
            <a:r>
              <a:rPr lang="es-AR" sz="1100" dirty="0"/>
              <a:t> de una materia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Criticidad</a:t>
            </a:r>
            <a:r>
              <a:rPr lang="es-ES" sz="1100" dirty="0" smtClean="0"/>
              <a:t>: Media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Datos de entrada</a:t>
            </a:r>
            <a:r>
              <a:rPr lang="es-ES" sz="1100" dirty="0" smtClean="0"/>
              <a:t>: n/a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Precondiciones</a:t>
            </a:r>
            <a:r>
              <a:rPr lang="es-ES" sz="1100" dirty="0" smtClean="0"/>
              <a:t>: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1. Estar en el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2- Estar </a:t>
            </a:r>
            <a:r>
              <a:rPr lang="es-AR" sz="1100" dirty="0" err="1"/>
              <a:t>logueado</a:t>
            </a:r>
            <a:r>
              <a:rPr lang="es-AR" sz="1100" dirty="0"/>
              <a:t> en el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3- Estar en la pantalla de inscripciones a materias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400" dirty="0" smtClean="0"/>
              <a:t>CP030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Funcionalidad</a:t>
            </a:r>
            <a:r>
              <a:rPr lang="es-ES" sz="1100" dirty="0" smtClean="0"/>
              <a:t>: Inscripciones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Título</a:t>
            </a:r>
            <a:r>
              <a:rPr lang="es-ES" sz="1100" dirty="0"/>
              <a:t>: </a:t>
            </a:r>
            <a:r>
              <a:rPr lang="es-ES" sz="1100" dirty="0" err="1" smtClean="0"/>
              <a:t>Desinscripción</a:t>
            </a:r>
            <a:r>
              <a:rPr lang="es-ES" sz="1100" dirty="0" smtClean="0"/>
              <a:t> de múltiples materias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Descripción</a:t>
            </a:r>
            <a:r>
              <a:rPr lang="es-ES" sz="1100" dirty="0"/>
              <a:t>: </a:t>
            </a:r>
            <a:r>
              <a:rPr lang="es-AR" sz="1100" dirty="0"/>
              <a:t>Verificar que es posible </a:t>
            </a:r>
            <a:r>
              <a:rPr lang="es-AR" sz="1100" dirty="0" err="1"/>
              <a:t>desinscribirse</a:t>
            </a:r>
            <a:r>
              <a:rPr lang="es-AR" sz="1100" dirty="0"/>
              <a:t> de más de una materia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Criticidad</a:t>
            </a:r>
            <a:r>
              <a:rPr lang="es-ES" sz="1100" dirty="0" smtClean="0"/>
              <a:t>: Media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Datos de entrada</a:t>
            </a:r>
            <a:r>
              <a:rPr lang="es-ES" sz="1100" dirty="0" smtClean="0"/>
              <a:t>: n/a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Precondiciones</a:t>
            </a:r>
            <a:r>
              <a:rPr lang="es-ES" sz="1100" dirty="0" smtClean="0"/>
              <a:t>: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1. Estar en el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2- Estar </a:t>
            </a:r>
            <a:r>
              <a:rPr lang="es-AR" sz="1100" dirty="0" err="1"/>
              <a:t>logueado</a:t>
            </a:r>
            <a:r>
              <a:rPr lang="es-AR" sz="1100" dirty="0"/>
              <a:t> en el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3- Estar en la pantalla de inscripciones a materias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dirty="0"/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607369"/>
              </p:ext>
            </p:extLst>
          </p:nvPr>
        </p:nvGraphicFramePr>
        <p:xfrm>
          <a:off x="3075710" y="1149927"/>
          <a:ext cx="8279678" cy="44939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1593">
                  <a:extLst>
                    <a:ext uri="{9D8B030D-6E8A-4147-A177-3AD203B41FA5}">
                      <a16:colId xmlns:a16="http://schemas.microsoft.com/office/drawing/2014/main" val="4039200843"/>
                    </a:ext>
                  </a:extLst>
                </a:gridCol>
                <a:gridCol w="2027676">
                  <a:extLst>
                    <a:ext uri="{9D8B030D-6E8A-4147-A177-3AD203B41FA5}">
                      <a16:colId xmlns:a16="http://schemas.microsoft.com/office/drawing/2014/main" val="4126900672"/>
                    </a:ext>
                  </a:extLst>
                </a:gridCol>
                <a:gridCol w="3157856">
                  <a:extLst>
                    <a:ext uri="{9D8B030D-6E8A-4147-A177-3AD203B41FA5}">
                      <a16:colId xmlns:a16="http://schemas.microsoft.com/office/drawing/2014/main" val="3125302969"/>
                    </a:ext>
                  </a:extLst>
                </a:gridCol>
                <a:gridCol w="432127">
                  <a:extLst>
                    <a:ext uri="{9D8B030D-6E8A-4147-A177-3AD203B41FA5}">
                      <a16:colId xmlns:a16="http://schemas.microsoft.com/office/drawing/2014/main" val="3460827150"/>
                    </a:ext>
                  </a:extLst>
                </a:gridCol>
                <a:gridCol w="1440426">
                  <a:extLst>
                    <a:ext uri="{9D8B030D-6E8A-4147-A177-3AD203B41FA5}">
                      <a16:colId xmlns:a16="http://schemas.microsoft.com/office/drawing/2014/main" val="3069267533"/>
                    </a:ext>
                  </a:extLst>
                </a:gridCol>
              </a:tblGrid>
              <a:tr h="2632364"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Pasos</a:t>
                      </a:r>
                    </a:p>
                    <a:p>
                      <a:pPr algn="l" fontAlgn="t"/>
                      <a:endParaRPr lang="es-AR" sz="11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s-AR" sz="11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1</a:t>
                      </a:r>
                      <a:r>
                        <a:rPr lang="es-AR" sz="1100" u="none" strike="noStrike" dirty="0">
                          <a:effectLst/>
                        </a:rPr>
                        <a:t>. Seleccionar dos o más materias.</a:t>
                      </a:r>
                      <a:br>
                        <a:rPr lang="es-AR" sz="1100" u="none" strike="noStrike" dirty="0">
                          <a:effectLst/>
                        </a:rPr>
                      </a:br>
                      <a:r>
                        <a:rPr lang="es-AR" sz="1100" u="none" strike="noStrike" dirty="0">
                          <a:effectLst/>
                        </a:rPr>
                        <a:t>2. Hacer clic en Continuar</a:t>
                      </a:r>
                      <a:br>
                        <a:rPr lang="es-AR" sz="1100" u="none" strike="noStrike" dirty="0">
                          <a:effectLst/>
                        </a:rPr>
                      </a:br>
                      <a:r>
                        <a:rPr lang="es-AR" sz="1100" u="none" strike="noStrike" dirty="0">
                          <a:effectLst/>
                        </a:rPr>
                        <a:t>3-En la pantalla de materias inscritas, hacer clic en la cruz de dos materias para </a:t>
                      </a:r>
                      <a:r>
                        <a:rPr lang="es-AR" sz="1100" u="none" strike="noStrike" dirty="0" err="1">
                          <a:effectLst/>
                        </a:rPr>
                        <a:t>desinscribirse</a:t>
                      </a:r>
                      <a:r>
                        <a:rPr lang="es-AR" sz="1100" u="none" strike="noStrike" dirty="0">
                          <a:effectLst/>
                        </a:rPr>
                        <a:t>.</a:t>
                      </a:r>
                      <a:br>
                        <a:rPr lang="es-AR" sz="1100" u="none" strike="noStrike" dirty="0">
                          <a:effectLst/>
                        </a:rPr>
                      </a:b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Resultados esperados</a:t>
                      </a:r>
                    </a:p>
                    <a:p>
                      <a:pPr algn="l" fontAlgn="t"/>
                      <a:endParaRPr lang="es-AR" sz="11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s-AR" sz="11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1-La </a:t>
                      </a:r>
                      <a:r>
                        <a:rPr lang="es-AR" sz="1100" u="none" strike="noStrike" dirty="0">
                          <a:effectLst/>
                        </a:rPr>
                        <a:t>materias desaparecen de la lista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Resultados</a:t>
                      </a:r>
                      <a:r>
                        <a:rPr lang="es-AR" sz="1100" u="none" strike="noStrike" baseline="0" dirty="0" smtClean="0">
                          <a:effectLst/>
                        </a:rPr>
                        <a:t> obtenidos</a:t>
                      </a:r>
                      <a:endParaRPr lang="es-AR" sz="11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s-AR" sz="11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s-AR" sz="11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-</a:t>
                      </a:r>
                      <a:r>
                        <a:rPr lang="es-AR" sz="1100" u="none" strike="noStrike" dirty="0">
                          <a:effectLst/>
                        </a:rPr>
                        <a:t>La materias desaparecen de la lista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dirty="0" smtClean="0">
                          <a:effectLst/>
                        </a:rPr>
                        <a:t>Estado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100" u="none" strike="noStrike" dirty="0" err="1" smtClean="0">
                          <a:effectLst/>
                        </a:rPr>
                        <a:t>Exitoso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err="1" smtClean="0">
                          <a:effectLst/>
                        </a:rPr>
                        <a:t>Observaciones</a:t>
                      </a:r>
                      <a:r>
                        <a:rPr lang="en-US" sz="1100" u="none" strike="noStrike" dirty="0" smtClean="0">
                          <a:effectLst/>
                        </a:rPr>
                        <a:t>/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Evidencias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/>
                </a:tc>
                <a:extLst>
                  <a:ext uri="{0D108BD9-81ED-4DB2-BD59-A6C34878D82A}">
                    <a16:rowId xmlns:a16="http://schemas.microsoft.com/office/drawing/2014/main" val="1129629732"/>
                  </a:ext>
                </a:extLst>
              </a:tr>
              <a:tr h="1861595"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 Seleccionar dos o más materias.</a:t>
                      </a:r>
                      <a:br>
                        <a:rPr lang="es-AR" sz="1100" u="none" strike="noStrike">
                          <a:effectLst/>
                        </a:rPr>
                      </a:br>
                      <a:r>
                        <a:rPr lang="es-AR" sz="1100" u="none" strike="noStrike">
                          <a:effectLst/>
                        </a:rPr>
                        <a:t>2. Hacer clic en Continuar</a:t>
                      </a:r>
                      <a:br>
                        <a:rPr lang="es-AR" sz="1100" u="none" strike="noStrike">
                          <a:effectLst/>
                        </a:rPr>
                      </a:br>
                      <a:r>
                        <a:rPr lang="es-AR" sz="1100" u="none" strike="noStrike">
                          <a:effectLst/>
                        </a:rPr>
                        <a:t>3-En la pantalla de materias inscritas, hacer clic en la cruz de dos materias para desinscribirse.</a:t>
                      </a:r>
                      <a:br>
                        <a:rPr lang="es-AR" sz="1100" u="none" strike="noStrike">
                          <a:effectLst/>
                        </a:rPr>
                      </a:b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>
                          <a:effectLst/>
                        </a:rPr>
                        <a:t>1-El sistema avisa que no hay inscripciones realizadas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1-El sistema avisa que no hay inscripciones realizadas</a:t>
                      </a:r>
                      <a:br>
                        <a:rPr lang="es-AR" sz="1100" u="none" strike="noStrike">
                          <a:effectLst/>
                        </a:rPr>
                      </a:b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Exitoso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/>
                </a:tc>
                <a:extLst>
                  <a:ext uri="{0D108BD9-81ED-4DB2-BD59-A6C34878D82A}">
                    <a16:rowId xmlns:a16="http://schemas.microsoft.com/office/drawing/2014/main" val="2022978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44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332510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EduLink</a:t>
            </a:r>
            <a:r>
              <a:rPr lang="es-ES" b="1" dirty="0" smtClean="0"/>
              <a:t>: casos de prueba</a:t>
            </a:r>
            <a:endParaRPr lang="en-US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2416029" cy="4873628"/>
          </a:xfrm>
        </p:spPr>
        <p:txBody>
          <a:bodyPr>
            <a:normAutofit/>
          </a:bodyPr>
          <a:lstStyle/>
          <a:p>
            <a:r>
              <a:rPr lang="es-ES" sz="1400" dirty="0" smtClean="0"/>
              <a:t>CP032</a:t>
            </a:r>
            <a:endParaRPr lang="es-ES" sz="14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Funcionalidad</a:t>
            </a:r>
            <a:r>
              <a:rPr lang="es-ES" sz="1100" dirty="0" smtClean="0"/>
              <a:t>: Inscripciones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Título</a:t>
            </a:r>
            <a:r>
              <a:rPr lang="es-ES" sz="1100" dirty="0"/>
              <a:t>: </a:t>
            </a:r>
            <a:r>
              <a:rPr lang="es-ES" sz="1100" dirty="0" smtClean="0"/>
              <a:t>Estado persistente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Descripción</a:t>
            </a:r>
            <a:r>
              <a:rPr lang="es-ES" sz="1100" dirty="0"/>
              <a:t>: </a:t>
            </a:r>
            <a:r>
              <a:rPr lang="es-AR" sz="1100" dirty="0"/>
              <a:t>Comprobar que, cuando se actualiza la página, se sigue visualizando la misma sección que antes de la actualización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Criticidad</a:t>
            </a:r>
            <a:r>
              <a:rPr lang="es-ES" sz="1100" dirty="0" smtClean="0"/>
              <a:t>: Baja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Datos de entrada</a:t>
            </a:r>
            <a:r>
              <a:rPr lang="es-ES" sz="1100" dirty="0" smtClean="0"/>
              <a:t>: n/a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Precondiciones</a:t>
            </a:r>
            <a:r>
              <a:rPr lang="es-ES" sz="1100" dirty="0" smtClean="0"/>
              <a:t>: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/>
              <a:t> </a:t>
            </a:r>
            <a:r>
              <a:rPr lang="es-AR" sz="1100" dirty="0"/>
              <a:t>1. Haber ingresado al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2. Estar </a:t>
            </a:r>
            <a:r>
              <a:rPr lang="es-AR" sz="1100" dirty="0" err="1"/>
              <a:t>logueado</a:t>
            </a:r>
            <a:endParaRPr lang="es-AR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3. Estar en la página de inscripciones.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4. Visualizar la oferta de materias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400" dirty="0" smtClean="0"/>
              <a:t>CP033</a:t>
            </a:r>
            <a:endParaRPr lang="es-ES" sz="14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Funcionalidad</a:t>
            </a:r>
            <a:r>
              <a:rPr lang="es-ES" sz="1100" dirty="0" smtClean="0"/>
              <a:t>: Inscripciones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Título</a:t>
            </a:r>
            <a:r>
              <a:rPr lang="es-ES" sz="1100" dirty="0"/>
              <a:t>: </a:t>
            </a:r>
            <a:r>
              <a:rPr lang="es-ES" sz="1100" dirty="0" smtClean="0"/>
              <a:t>Estado persistente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Descripción</a:t>
            </a:r>
            <a:r>
              <a:rPr lang="es-ES" sz="1100" dirty="0"/>
              <a:t>: </a:t>
            </a:r>
            <a:r>
              <a:rPr lang="es-AR" sz="1100" dirty="0"/>
              <a:t>Comprobar que, cuando se actualiza la página de materias inscritas, se sigue visualizando la misma sección que antes de la actualización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Criticidad</a:t>
            </a:r>
            <a:r>
              <a:rPr lang="es-ES" sz="1100" dirty="0" smtClean="0"/>
              <a:t>: Baja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Datos de entrada</a:t>
            </a:r>
            <a:r>
              <a:rPr lang="es-ES" sz="1100" dirty="0" smtClean="0"/>
              <a:t>: n/a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Precondiciones</a:t>
            </a:r>
            <a:r>
              <a:rPr lang="es-ES" sz="1100" dirty="0" smtClean="0"/>
              <a:t>: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1. Haber ingresado al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2. Estar </a:t>
            </a:r>
            <a:r>
              <a:rPr lang="es-AR" sz="1100" dirty="0" err="1"/>
              <a:t>logueado</a:t>
            </a:r>
            <a:endParaRPr lang="es-AR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3. Visualizar las materias inscritas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sz="1100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791311"/>
              </p:ext>
            </p:extLst>
          </p:nvPr>
        </p:nvGraphicFramePr>
        <p:xfrm>
          <a:off x="3255818" y="987425"/>
          <a:ext cx="8099569" cy="4464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5019">
                  <a:extLst>
                    <a:ext uri="{9D8B030D-6E8A-4147-A177-3AD203B41FA5}">
                      <a16:colId xmlns:a16="http://schemas.microsoft.com/office/drawing/2014/main" val="1133662864"/>
                    </a:ext>
                  </a:extLst>
                </a:gridCol>
                <a:gridCol w="1983568">
                  <a:extLst>
                    <a:ext uri="{9D8B030D-6E8A-4147-A177-3AD203B41FA5}">
                      <a16:colId xmlns:a16="http://schemas.microsoft.com/office/drawing/2014/main" val="2646688144"/>
                    </a:ext>
                  </a:extLst>
                </a:gridCol>
                <a:gridCol w="2737304">
                  <a:extLst>
                    <a:ext uri="{9D8B030D-6E8A-4147-A177-3AD203B41FA5}">
                      <a16:colId xmlns:a16="http://schemas.microsoft.com/office/drawing/2014/main" val="2237086012"/>
                    </a:ext>
                  </a:extLst>
                </a:gridCol>
                <a:gridCol w="774586">
                  <a:extLst>
                    <a:ext uri="{9D8B030D-6E8A-4147-A177-3AD203B41FA5}">
                      <a16:colId xmlns:a16="http://schemas.microsoft.com/office/drawing/2014/main" val="444815241"/>
                    </a:ext>
                  </a:extLst>
                </a:gridCol>
                <a:gridCol w="1409092">
                  <a:extLst>
                    <a:ext uri="{9D8B030D-6E8A-4147-A177-3AD203B41FA5}">
                      <a16:colId xmlns:a16="http://schemas.microsoft.com/office/drawing/2014/main" val="4163395842"/>
                    </a:ext>
                  </a:extLst>
                </a:gridCol>
              </a:tblGrid>
              <a:tr h="2600902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dirty="0" smtClean="0">
                          <a:effectLst/>
                        </a:rPr>
                        <a:t>Pasos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100" u="none" strike="noStrike" dirty="0" smtClean="0">
                          <a:effectLst/>
                        </a:rPr>
                        <a:t>1</a:t>
                      </a:r>
                      <a:r>
                        <a:rPr lang="en-US" sz="1100" u="none" strike="noStrike" dirty="0">
                          <a:effectLst/>
                        </a:rPr>
                        <a:t>. </a:t>
                      </a:r>
                      <a:r>
                        <a:rPr lang="en-US" sz="1100" u="none" strike="noStrike" dirty="0" err="1">
                          <a:effectLst/>
                        </a:rPr>
                        <a:t>Actualizar</a:t>
                      </a:r>
                      <a:r>
                        <a:rPr lang="en-US" sz="1100" u="none" strike="noStrike" dirty="0">
                          <a:effectLst/>
                        </a:rPr>
                        <a:t> la </a:t>
                      </a:r>
                      <a:r>
                        <a:rPr lang="en-US" sz="1100" u="none" strike="noStrike" dirty="0" err="1">
                          <a:effectLst/>
                        </a:rPr>
                        <a:t>página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Resultado esperado</a:t>
                      </a:r>
                    </a:p>
                    <a:p>
                      <a:pPr algn="l" fontAlgn="t"/>
                      <a:endParaRPr lang="es-AR" sz="11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s-AR" sz="11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1</a:t>
                      </a:r>
                      <a:r>
                        <a:rPr lang="es-AR" sz="1100" u="none" strike="noStrike" dirty="0">
                          <a:effectLst/>
                        </a:rPr>
                        <a:t>. No se visualiza ningún cambio en la pantalla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Resultado obtenido</a:t>
                      </a:r>
                    </a:p>
                    <a:p>
                      <a:pPr algn="l" fontAlgn="t"/>
                      <a:endParaRPr lang="es-AR" sz="11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s-AR" sz="11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1.No </a:t>
                      </a:r>
                      <a:r>
                        <a:rPr lang="es-AR" sz="1100" u="none" strike="noStrike" dirty="0">
                          <a:effectLst/>
                        </a:rPr>
                        <a:t>se visualizan las materias disponibles para inscripciones.</a:t>
                      </a:r>
                      <a:br>
                        <a:rPr lang="es-AR" sz="1100" u="none" strike="noStrike" dirty="0">
                          <a:effectLst/>
                        </a:rPr>
                      </a:br>
                      <a:r>
                        <a:rPr lang="es-AR" sz="1100" u="none" strike="noStrike" dirty="0">
                          <a:effectLst/>
                        </a:rPr>
                        <a:t>2. Al cliquear en el </a:t>
                      </a:r>
                      <a:r>
                        <a:rPr lang="es-AR" sz="1100" u="none" strike="noStrike" dirty="0" err="1">
                          <a:effectLst/>
                        </a:rPr>
                        <a:t>item</a:t>
                      </a:r>
                      <a:r>
                        <a:rPr lang="es-AR" sz="1100" u="none" strike="noStrike" dirty="0">
                          <a:effectLst/>
                        </a:rPr>
                        <a:t> del menú no es posible regresar a la página con la oferta de materias para inscribirse</a:t>
                      </a:r>
                      <a:br>
                        <a:rPr lang="es-AR" sz="1100" u="none" strike="noStrike" dirty="0">
                          <a:effectLst/>
                        </a:rPr>
                      </a:br>
                      <a:r>
                        <a:rPr lang="es-AR" sz="1100" u="none" strike="noStrike" dirty="0">
                          <a:effectLst/>
                        </a:rPr>
                        <a:t>3- Aparece un mensaje de carrera no disponible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dirty="0" smtClean="0">
                          <a:effectLst/>
                        </a:rPr>
                        <a:t>Estado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100" u="none" strike="noStrike" dirty="0" err="1" smtClean="0">
                          <a:effectLst/>
                        </a:rPr>
                        <a:t>En</a:t>
                      </a:r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ejecución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Observaciones</a:t>
                      </a:r>
                      <a:r>
                        <a:rPr lang="en-US" sz="1100" u="none" strike="noStrike" dirty="0" smtClean="0">
                          <a:effectLst/>
                        </a:rPr>
                        <a:t>/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evidencias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s-E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endParaRPr lang="es-E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https://drive.google.com/file/d/1gygTgMpNEdSmceDFRD0oe_LvH98NVGwn/view?usp=drive_link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/>
                </a:tc>
                <a:extLst>
                  <a:ext uri="{0D108BD9-81ED-4DB2-BD59-A6C34878D82A}">
                    <a16:rowId xmlns:a16="http://schemas.microsoft.com/office/drawing/2014/main" val="3166381002"/>
                  </a:ext>
                </a:extLst>
              </a:tr>
              <a:tr h="18637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1. Actualizar la página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 No se visualiza ningún cambio en la pantalla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 No se visualiza ningún cambio en la pantalla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err="1">
                          <a:effectLst/>
                        </a:rPr>
                        <a:t>Exitoso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7" marR="6197" marT="6197" marB="0"/>
                </a:tc>
                <a:extLst>
                  <a:ext uri="{0D108BD9-81ED-4DB2-BD59-A6C34878D82A}">
                    <a16:rowId xmlns:a16="http://schemas.microsoft.com/office/drawing/2014/main" val="563970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3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332510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EduLink</a:t>
            </a:r>
            <a:r>
              <a:rPr lang="es-ES" b="1" dirty="0" smtClean="0"/>
              <a:t>: casos de prueba</a:t>
            </a:r>
            <a:endParaRPr lang="en-US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9" y="987425"/>
            <a:ext cx="1806430" cy="4873628"/>
          </a:xfrm>
        </p:spPr>
        <p:txBody>
          <a:bodyPr>
            <a:normAutofit/>
          </a:bodyPr>
          <a:lstStyle/>
          <a:p>
            <a:r>
              <a:rPr lang="es-ES" sz="1400" dirty="0" smtClean="0"/>
              <a:t>CP034</a:t>
            </a:r>
            <a:endParaRPr lang="es-ES" sz="14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Funcionalidad</a:t>
            </a:r>
            <a:r>
              <a:rPr lang="es-ES" sz="1100" dirty="0" smtClean="0"/>
              <a:t>: Inscripciones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Título</a:t>
            </a:r>
            <a:r>
              <a:rPr lang="es-ES" sz="1100" dirty="0" smtClean="0"/>
              <a:t>: </a:t>
            </a:r>
            <a:r>
              <a:rPr lang="es-ES" sz="1100" dirty="0" smtClean="0"/>
              <a:t> Inscripción sin exámenes elegidos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Descripción</a:t>
            </a:r>
            <a:r>
              <a:rPr lang="es-ES" sz="1100" dirty="0" smtClean="0"/>
              <a:t>: </a:t>
            </a:r>
            <a:r>
              <a:rPr lang="es-AR" sz="1100" dirty="0"/>
              <a:t>Verificar si el sistema reconoce que no hay exámenes seleccionados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Criticidad</a:t>
            </a:r>
            <a:r>
              <a:rPr lang="es-ES" sz="1100" dirty="0" smtClean="0"/>
              <a:t>: Media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Datos de entrada</a:t>
            </a:r>
            <a:r>
              <a:rPr lang="es-ES" sz="1100" dirty="0" smtClean="0"/>
              <a:t>: n/a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Precondiciones</a:t>
            </a:r>
            <a:r>
              <a:rPr lang="es-ES" sz="1100" dirty="0" smtClean="0"/>
              <a:t>: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1. Estar en el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2- Estar </a:t>
            </a:r>
            <a:r>
              <a:rPr lang="es-AR" sz="1100" dirty="0" err="1"/>
              <a:t>logueado</a:t>
            </a:r>
            <a:r>
              <a:rPr lang="es-AR" sz="1100" dirty="0"/>
              <a:t> en el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3- Estar en la pantalla de inscripción a exámenes</a:t>
            </a:r>
            <a:endParaRPr lang="es-ES" sz="1100" dirty="0" smtClean="0"/>
          </a:p>
          <a:p>
            <a:r>
              <a:rPr lang="es-ES" sz="1400" dirty="0" smtClean="0"/>
              <a:t>CP035</a:t>
            </a:r>
            <a:endParaRPr lang="es-ES" sz="14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Funcionalidad</a:t>
            </a:r>
            <a:r>
              <a:rPr lang="es-ES" sz="1100" dirty="0" smtClean="0"/>
              <a:t>: Inscripciones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Título</a:t>
            </a:r>
            <a:r>
              <a:rPr lang="es-ES" sz="1100" dirty="0"/>
              <a:t>: </a:t>
            </a:r>
            <a:r>
              <a:rPr lang="es-ES" sz="1100" dirty="0" smtClean="0"/>
              <a:t> </a:t>
            </a:r>
            <a:r>
              <a:rPr lang="es-ES" sz="1100" dirty="0" err="1" smtClean="0"/>
              <a:t>Desinscripción</a:t>
            </a:r>
            <a:r>
              <a:rPr lang="es-ES" sz="1100" dirty="0" smtClean="0"/>
              <a:t> de un examen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Descripción</a:t>
            </a:r>
            <a:r>
              <a:rPr lang="es-ES" sz="1100" dirty="0"/>
              <a:t>: </a:t>
            </a:r>
            <a:r>
              <a:rPr lang="es-AR" sz="1100" dirty="0"/>
              <a:t>Verificar que es posible </a:t>
            </a:r>
            <a:r>
              <a:rPr lang="es-AR" sz="1100" dirty="0" err="1"/>
              <a:t>desinscribirse</a:t>
            </a:r>
            <a:r>
              <a:rPr lang="es-AR" sz="1100" dirty="0"/>
              <a:t> de un examen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Criticidad</a:t>
            </a:r>
            <a:r>
              <a:rPr lang="es-ES" sz="1100" dirty="0" smtClean="0"/>
              <a:t>: Alta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Datos de entrada</a:t>
            </a:r>
            <a:r>
              <a:rPr lang="es-ES" sz="1100" dirty="0" smtClean="0"/>
              <a:t>: n/a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Precondiciones</a:t>
            </a:r>
            <a:r>
              <a:rPr lang="es-ES" sz="1100" dirty="0" smtClean="0"/>
              <a:t>: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1. Estar en el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2- Estar </a:t>
            </a:r>
            <a:r>
              <a:rPr lang="es-AR" sz="1100" dirty="0" err="1"/>
              <a:t>logueado</a:t>
            </a:r>
            <a:r>
              <a:rPr lang="es-AR" sz="1100" dirty="0"/>
              <a:t> en el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3- Estar en la pantalla de inscripción a exámenes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sz="1100" dirty="0"/>
          </a:p>
          <a:p>
            <a:endParaRPr lang="es-ES" sz="1100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984417"/>
              </p:ext>
            </p:extLst>
          </p:nvPr>
        </p:nvGraphicFramePr>
        <p:xfrm>
          <a:off x="2798763" y="1149927"/>
          <a:ext cx="8769350" cy="45041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3839">
                  <a:extLst>
                    <a:ext uri="{9D8B030D-6E8A-4147-A177-3AD203B41FA5}">
                      <a16:colId xmlns:a16="http://schemas.microsoft.com/office/drawing/2014/main" val="1533409427"/>
                    </a:ext>
                  </a:extLst>
                </a:gridCol>
                <a:gridCol w="2147595">
                  <a:extLst>
                    <a:ext uri="{9D8B030D-6E8A-4147-A177-3AD203B41FA5}">
                      <a16:colId xmlns:a16="http://schemas.microsoft.com/office/drawing/2014/main" val="450570297"/>
                    </a:ext>
                  </a:extLst>
                </a:gridCol>
                <a:gridCol w="3344617">
                  <a:extLst>
                    <a:ext uri="{9D8B030D-6E8A-4147-A177-3AD203B41FA5}">
                      <a16:colId xmlns:a16="http://schemas.microsoft.com/office/drawing/2014/main" val="1356615178"/>
                    </a:ext>
                  </a:extLst>
                </a:gridCol>
                <a:gridCol w="457684">
                  <a:extLst>
                    <a:ext uri="{9D8B030D-6E8A-4147-A177-3AD203B41FA5}">
                      <a16:colId xmlns:a16="http://schemas.microsoft.com/office/drawing/2014/main" val="304114073"/>
                    </a:ext>
                  </a:extLst>
                </a:gridCol>
                <a:gridCol w="1525615">
                  <a:extLst>
                    <a:ext uri="{9D8B030D-6E8A-4147-A177-3AD203B41FA5}">
                      <a16:colId xmlns:a16="http://schemas.microsoft.com/office/drawing/2014/main" val="267119130"/>
                    </a:ext>
                  </a:extLst>
                </a:gridCol>
              </a:tblGrid>
              <a:tr h="2507673"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Pasos</a:t>
                      </a:r>
                    </a:p>
                    <a:p>
                      <a:pPr algn="l" fontAlgn="t"/>
                      <a:endParaRPr lang="es-AR" sz="11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s-AR" sz="11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1-No </a:t>
                      </a:r>
                      <a:r>
                        <a:rPr lang="es-AR" sz="1100" u="none" strike="noStrike" dirty="0">
                          <a:effectLst/>
                        </a:rPr>
                        <a:t>seleccionar exámenes y hacer clic en continuar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Resultado esperado</a:t>
                      </a:r>
                    </a:p>
                    <a:p>
                      <a:pPr algn="l" fontAlgn="t"/>
                      <a:endParaRPr lang="es-AR" sz="11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s-AR" sz="11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1-Redirige </a:t>
                      </a:r>
                      <a:r>
                        <a:rPr lang="es-AR" sz="1100" u="none" strike="noStrike" dirty="0">
                          <a:effectLst/>
                        </a:rPr>
                        <a:t>a la </a:t>
                      </a:r>
                      <a:r>
                        <a:rPr lang="es-AR" sz="1100" u="none" strike="noStrike" dirty="0" err="1">
                          <a:effectLst/>
                        </a:rPr>
                        <a:t>panalla</a:t>
                      </a:r>
                      <a:r>
                        <a:rPr lang="es-AR" sz="1100" u="none" strike="noStrike" dirty="0">
                          <a:effectLst/>
                        </a:rPr>
                        <a:t> que muestra si hay exámenes seleccionados pero hay un mensaje que indica que no hay exámenes seleccionados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Resultado obtenido</a:t>
                      </a:r>
                    </a:p>
                    <a:p>
                      <a:pPr algn="l" fontAlgn="t"/>
                      <a:endParaRPr lang="es-AR" sz="11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s-AR" sz="11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1-Redirige </a:t>
                      </a:r>
                      <a:r>
                        <a:rPr lang="es-AR" sz="1100" u="none" strike="noStrike" dirty="0">
                          <a:effectLst/>
                        </a:rPr>
                        <a:t>a la </a:t>
                      </a:r>
                      <a:r>
                        <a:rPr lang="es-AR" sz="1100" u="none" strike="noStrike" dirty="0" err="1">
                          <a:effectLst/>
                        </a:rPr>
                        <a:t>panalla</a:t>
                      </a:r>
                      <a:r>
                        <a:rPr lang="es-AR" sz="1100" u="none" strike="noStrike" dirty="0">
                          <a:effectLst/>
                        </a:rPr>
                        <a:t> que muestra si hay exámenes seleccionados pero hay un mensaje que indica que no hay exámenes seleccionados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smtClean="0">
                          <a:effectLst/>
                        </a:rPr>
                        <a:t>Estado</a:t>
                      </a:r>
                    </a:p>
                    <a:p>
                      <a:pPr algn="l" fontAlgn="t"/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100" u="none" strike="noStrike" dirty="0" err="1" smtClean="0">
                          <a:effectLst/>
                        </a:rPr>
                        <a:t>Exitoso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err="1" smtClean="0">
                          <a:effectLst/>
                        </a:rPr>
                        <a:t>Observaciones</a:t>
                      </a:r>
                      <a:r>
                        <a:rPr lang="en-US" sz="1100" u="none" strike="noStrike" dirty="0" smtClean="0">
                          <a:effectLst/>
                        </a:rPr>
                        <a:t>(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Evidencias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100" u="none" strike="noStrike" dirty="0" smtClean="0">
                          <a:effectLst/>
                        </a:rPr>
                        <a:t>https</a:t>
                      </a:r>
                      <a:r>
                        <a:rPr lang="en-US" sz="1100" u="none" strike="noStrike" dirty="0">
                          <a:effectLst/>
                        </a:rPr>
                        <a:t>://drive.google.com/file/d/10ls9C1OBNHmlRr-KtpXxMcev6GdZhDmk/view?usp=drive_link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extLst>
                  <a:ext uri="{0D108BD9-81ED-4DB2-BD59-A6C34878D82A}">
                    <a16:rowId xmlns:a16="http://schemas.microsoft.com/office/drawing/2014/main" val="2784360557"/>
                  </a:ext>
                </a:extLst>
              </a:tr>
              <a:tr h="1996458"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 Seleccionar un examen</a:t>
                      </a:r>
                      <a:br>
                        <a:rPr lang="es-AR" sz="1100" u="none" strike="noStrike">
                          <a:effectLst/>
                        </a:rPr>
                      </a:br>
                      <a:r>
                        <a:rPr lang="es-AR" sz="1100" u="none" strike="noStrike">
                          <a:effectLst/>
                        </a:rPr>
                        <a:t>2. Hacer clic en Continuar</a:t>
                      </a:r>
                      <a:br>
                        <a:rPr lang="es-AR" sz="1100" u="none" strike="noStrike">
                          <a:effectLst/>
                        </a:rPr>
                      </a:br>
                      <a:r>
                        <a:rPr lang="es-AR" sz="1100" u="none" strike="noStrike">
                          <a:effectLst/>
                        </a:rPr>
                        <a:t>3-En la pantalla de exámenes inscritos, hacer clic en la cruz para desinscribirse.</a:t>
                      </a:r>
                      <a:br>
                        <a:rPr lang="es-AR" sz="1100" u="none" strike="noStrike">
                          <a:effectLst/>
                        </a:rPr>
                      </a:b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1-El examen desaparece de la lista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1-El examen desaparece de la lista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Exitoso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https://drive.google.com/file/d/1Tret0ZA1Lzuh9toWg2W3JoLHruYzrkp-/view?usp=drive_link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extLst>
                  <a:ext uri="{0D108BD9-81ED-4DB2-BD59-A6C34878D82A}">
                    <a16:rowId xmlns:a16="http://schemas.microsoft.com/office/drawing/2014/main" val="1551281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88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332510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EduLink</a:t>
            </a:r>
            <a:r>
              <a:rPr lang="es-ES" b="1" dirty="0" smtClean="0"/>
              <a:t>: casos de prueba</a:t>
            </a:r>
            <a:endParaRPr lang="en-US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9" y="987425"/>
            <a:ext cx="2332902" cy="4873628"/>
          </a:xfrm>
        </p:spPr>
        <p:txBody>
          <a:bodyPr>
            <a:normAutofit/>
          </a:bodyPr>
          <a:lstStyle/>
          <a:p>
            <a:r>
              <a:rPr lang="es-ES" sz="1400" dirty="0" smtClean="0"/>
              <a:t>CP036</a:t>
            </a:r>
            <a:endParaRPr lang="es-ES" sz="14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Funcionalidad</a:t>
            </a:r>
            <a:r>
              <a:rPr lang="es-ES" sz="1100" dirty="0" smtClean="0"/>
              <a:t>: Inscripciones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Título</a:t>
            </a:r>
            <a:r>
              <a:rPr lang="es-ES" sz="1100" dirty="0" smtClean="0"/>
              <a:t>: </a:t>
            </a:r>
            <a:r>
              <a:rPr lang="es-ES" sz="1100" dirty="0" err="1" smtClean="0"/>
              <a:t>Desinscripción</a:t>
            </a:r>
            <a:r>
              <a:rPr lang="es-ES" sz="1100" dirty="0" smtClean="0"/>
              <a:t> de exámenes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Descripción</a:t>
            </a:r>
            <a:r>
              <a:rPr lang="es-ES" sz="1100" dirty="0" smtClean="0"/>
              <a:t>: </a:t>
            </a:r>
            <a:r>
              <a:rPr lang="es-AR" sz="1100" dirty="0"/>
              <a:t>Verificar que es posible </a:t>
            </a:r>
            <a:r>
              <a:rPr lang="es-AR" sz="1100" dirty="0" err="1"/>
              <a:t>desinscribirse</a:t>
            </a:r>
            <a:r>
              <a:rPr lang="es-AR" sz="1100" dirty="0"/>
              <a:t> de más de un examen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Criticidad</a:t>
            </a:r>
            <a:r>
              <a:rPr lang="es-ES" sz="1100" dirty="0" smtClean="0"/>
              <a:t>: Alta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Datos de entrada</a:t>
            </a:r>
            <a:r>
              <a:rPr lang="es-ES" sz="1100" dirty="0" smtClean="0"/>
              <a:t>: n/a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Precondiciones</a:t>
            </a:r>
            <a:r>
              <a:rPr lang="es-ES" sz="1100" dirty="0" smtClean="0"/>
              <a:t>: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1. Estar en el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2- Estar </a:t>
            </a:r>
            <a:r>
              <a:rPr lang="es-AR" sz="1100" dirty="0" err="1"/>
              <a:t>logueado</a:t>
            </a:r>
            <a:r>
              <a:rPr lang="es-AR" sz="1100" dirty="0"/>
              <a:t> en el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3- Estar en la pantalla de inscripción a exámenes</a:t>
            </a:r>
            <a:endParaRPr lang="es-ES" sz="1100" dirty="0" smtClean="0"/>
          </a:p>
          <a:p>
            <a:endParaRPr lang="es-ES" sz="1100" dirty="0" smtClean="0"/>
          </a:p>
          <a:p>
            <a:r>
              <a:rPr lang="es-ES" sz="1400" dirty="0" smtClean="0"/>
              <a:t>CP037 </a:t>
            </a:r>
            <a:endParaRPr lang="es-ES" sz="14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Funcionalidad</a:t>
            </a:r>
            <a:r>
              <a:rPr lang="es-ES" sz="1100" dirty="0" smtClean="0"/>
              <a:t>: Inscripciones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Título</a:t>
            </a:r>
            <a:r>
              <a:rPr lang="es-ES" sz="1100" dirty="0"/>
              <a:t>: </a:t>
            </a:r>
            <a:r>
              <a:rPr lang="es-ES" sz="1100" dirty="0" smtClean="0"/>
              <a:t> Alerta </a:t>
            </a:r>
            <a:r>
              <a:rPr lang="es-ES" sz="1100" dirty="0" err="1" smtClean="0"/>
              <a:t>desinscripción</a:t>
            </a:r>
            <a:r>
              <a:rPr lang="es-ES" sz="1100" dirty="0" smtClean="0"/>
              <a:t> de múltiples exámenes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Descripción</a:t>
            </a:r>
            <a:r>
              <a:rPr lang="es-ES" sz="1100" dirty="0"/>
              <a:t>: </a:t>
            </a:r>
            <a:r>
              <a:rPr lang="es-AR" sz="1100" dirty="0"/>
              <a:t>Verificar que el sistema avisa que no hay inscripciones al completar el proceso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Criticidad</a:t>
            </a:r>
            <a:r>
              <a:rPr lang="es-ES" sz="1100" dirty="0" smtClean="0"/>
              <a:t>: Media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Datos de entrada</a:t>
            </a:r>
            <a:r>
              <a:rPr lang="es-ES" sz="1100" dirty="0" smtClean="0"/>
              <a:t>: n/a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Precondiciones</a:t>
            </a:r>
            <a:r>
              <a:rPr lang="es-ES" sz="1100" dirty="0" smtClean="0"/>
              <a:t>: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1. Estar en el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2- Estar </a:t>
            </a:r>
            <a:r>
              <a:rPr lang="es-AR" sz="1100" dirty="0" err="1"/>
              <a:t>logueado</a:t>
            </a:r>
            <a:r>
              <a:rPr lang="es-AR" sz="1100" dirty="0"/>
              <a:t> en el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3- Estar en la pantalla de inscripción a exámenes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sz="1100" dirty="0"/>
          </a:p>
          <a:p>
            <a:endParaRPr lang="es-ES" sz="1100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652139"/>
              </p:ext>
            </p:extLst>
          </p:nvPr>
        </p:nvGraphicFramePr>
        <p:xfrm>
          <a:off x="3338945" y="987425"/>
          <a:ext cx="8229167" cy="41977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4140">
                  <a:extLst>
                    <a:ext uri="{9D8B030D-6E8A-4147-A177-3AD203B41FA5}">
                      <a16:colId xmlns:a16="http://schemas.microsoft.com/office/drawing/2014/main" val="3161796665"/>
                    </a:ext>
                  </a:extLst>
                </a:gridCol>
                <a:gridCol w="2015306">
                  <a:extLst>
                    <a:ext uri="{9D8B030D-6E8A-4147-A177-3AD203B41FA5}">
                      <a16:colId xmlns:a16="http://schemas.microsoft.com/office/drawing/2014/main" val="1472478194"/>
                    </a:ext>
                  </a:extLst>
                </a:gridCol>
                <a:gridCol w="3138591">
                  <a:extLst>
                    <a:ext uri="{9D8B030D-6E8A-4147-A177-3AD203B41FA5}">
                      <a16:colId xmlns:a16="http://schemas.microsoft.com/office/drawing/2014/main" val="392906783"/>
                    </a:ext>
                  </a:extLst>
                </a:gridCol>
                <a:gridCol w="429491">
                  <a:extLst>
                    <a:ext uri="{9D8B030D-6E8A-4147-A177-3AD203B41FA5}">
                      <a16:colId xmlns:a16="http://schemas.microsoft.com/office/drawing/2014/main" val="1768257899"/>
                    </a:ext>
                  </a:extLst>
                </a:gridCol>
                <a:gridCol w="1431639">
                  <a:extLst>
                    <a:ext uri="{9D8B030D-6E8A-4147-A177-3AD203B41FA5}">
                      <a16:colId xmlns:a16="http://schemas.microsoft.com/office/drawing/2014/main" val="177909454"/>
                    </a:ext>
                  </a:extLst>
                </a:gridCol>
              </a:tblGrid>
              <a:tr h="2307489"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Pasos</a:t>
                      </a:r>
                    </a:p>
                    <a:p>
                      <a:pPr algn="l" fontAlgn="t"/>
                      <a:endParaRPr lang="es-AR" sz="11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s-AR" sz="11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1</a:t>
                      </a:r>
                      <a:r>
                        <a:rPr lang="es-AR" sz="1100" u="none" strike="noStrike" dirty="0">
                          <a:effectLst/>
                        </a:rPr>
                        <a:t>. Seleccionar dos o más exámenes</a:t>
                      </a:r>
                      <a:br>
                        <a:rPr lang="es-AR" sz="1100" u="none" strike="noStrike" dirty="0">
                          <a:effectLst/>
                        </a:rPr>
                      </a:br>
                      <a:r>
                        <a:rPr lang="es-AR" sz="1100" u="none" strike="noStrike" dirty="0">
                          <a:effectLst/>
                        </a:rPr>
                        <a:t>2. Hacer clic en Continuar</a:t>
                      </a:r>
                      <a:br>
                        <a:rPr lang="es-AR" sz="1100" u="none" strike="noStrike" dirty="0">
                          <a:effectLst/>
                        </a:rPr>
                      </a:br>
                      <a:r>
                        <a:rPr lang="es-AR" sz="1100" u="none" strike="noStrike" dirty="0">
                          <a:effectLst/>
                        </a:rPr>
                        <a:t>3-En la pantalla de </a:t>
                      </a:r>
                      <a:r>
                        <a:rPr lang="es-AR" sz="1100" u="none" strike="noStrike" dirty="0" err="1">
                          <a:effectLst/>
                        </a:rPr>
                        <a:t>exámens</a:t>
                      </a:r>
                      <a:r>
                        <a:rPr lang="es-AR" sz="1100" u="none" strike="noStrike" dirty="0">
                          <a:effectLst/>
                        </a:rPr>
                        <a:t> inscritos, hacer clic en la cruz de dos exámenes para </a:t>
                      </a:r>
                      <a:r>
                        <a:rPr lang="es-AR" sz="1100" u="none" strike="noStrike" dirty="0" err="1">
                          <a:effectLst/>
                        </a:rPr>
                        <a:t>desinscribirse</a:t>
                      </a:r>
                      <a:r>
                        <a:rPr lang="es-AR" sz="1100" u="none" strike="noStrike" dirty="0">
                          <a:effectLst/>
                        </a:rPr>
                        <a:t>.</a:t>
                      </a:r>
                      <a:br>
                        <a:rPr lang="es-AR" sz="1100" u="none" strike="noStrike" dirty="0">
                          <a:effectLst/>
                        </a:rPr>
                      </a:b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Resultado esperado</a:t>
                      </a:r>
                    </a:p>
                    <a:p>
                      <a:pPr algn="l" fontAlgn="t"/>
                      <a:endParaRPr lang="es-AR" sz="11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s-AR" sz="11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1-Los </a:t>
                      </a:r>
                      <a:r>
                        <a:rPr lang="es-AR" sz="1100" u="none" strike="noStrike" dirty="0">
                          <a:effectLst/>
                        </a:rPr>
                        <a:t>exámenes desaparecen de la lista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Resultado</a:t>
                      </a:r>
                      <a:r>
                        <a:rPr lang="es-AR" sz="1100" u="none" strike="noStrike" baseline="0" dirty="0" smtClean="0">
                          <a:effectLst/>
                        </a:rPr>
                        <a:t> obtenido</a:t>
                      </a:r>
                    </a:p>
                    <a:p>
                      <a:pPr algn="l" fontAlgn="t"/>
                      <a:endParaRPr lang="es-AR" sz="1100" u="none" strike="noStrike" baseline="0" dirty="0" smtClean="0">
                        <a:effectLst/>
                      </a:endParaRPr>
                    </a:p>
                    <a:p>
                      <a:pPr algn="l" fontAlgn="t"/>
                      <a:endParaRPr lang="es-AR" sz="1100" u="none" strike="noStrike" baseline="0" dirty="0" smtClean="0">
                        <a:effectLst/>
                      </a:endParaRPr>
                    </a:p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1-Los </a:t>
                      </a:r>
                      <a:r>
                        <a:rPr lang="es-AR" sz="1100" u="none" strike="noStrike" dirty="0">
                          <a:effectLst/>
                        </a:rPr>
                        <a:t>exámenes desaparecen de la lista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err="1" smtClean="0">
                          <a:effectLst/>
                        </a:rPr>
                        <a:t>Extado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</a:t>
                      </a:r>
                    </a:p>
                    <a:p>
                      <a:pPr algn="l" fontAlgn="t"/>
                      <a:endParaRPr lang="en-US" sz="1100" u="none" strike="noStrike" baseline="0" dirty="0" smtClean="0">
                        <a:effectLst/>
                      </a:endParaRPr>
                    </a:p>
                    <a:p>
                      <a:pPr algn="l" fontAlgn="t"/>
                      <a:endParaRPr lang="en-US" sz="1100" u="none" strike="noStrike" baseline="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100" u="none" strike="noStrike" baseline="0" dirty="0" err="1" smtClean="0">
                          <a:effectLst/>
                        </a:rPr>
                        <a:t>E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xitoso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Observaciones</a:t>
                      </a:r>
                      <a:r>
                        <a:rPr lang="en-US" sz="1100" u="none" strike="noStrike" dirty="0" smtClean="0">
                          <a:effectLst/>
                        </a:rPr>
                        <a:t>/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Evidencias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extLst>
                  <a:ext uri="{0D108BD9-81ED-4DB2-BD59-A6C34878D82A}">
                    <a16:rowId xmlns:a16="http://schemas.microsoft.com/office/drawing/2014/main" val="2657804756"/>
                  </a:ext>
                </a:extLst>
              </a:tr>
              <a:tr h="1890238"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>
                          <a:effectLst/>
                        </a:rPr>
                        <a:t>1. Seleccionar dos o más exámenes</a:t>
                      </a:r>
                      <a:br>
                        <a:rPr lang="es-AR" sz="1100" u="none" strike="noStrike" dirty="0">
                          <a:effectLst/>
                        </a:rPr>
                      </a:br>
                      <a:r>
                        <a:rPr lang="es-AR" sz="1100" u="none" strike="noStrike" dirty="0">
                          <a:effectLst/>
                        </a:rPr>
                        <a:t>2. Hacer clic en Continuar</a:t>
                      </a:r>
                      <a:br>
                        <a:rPr lang="es-AR" sz="1100" u="none" strike="noStrike" dirty="0">
                          <a:effectLst/>
                        </a:rPr>
                      </a:br>
                      <a:r>
                        <a:rPr lang="es-AR" sz="1100" u="none" strike="noStrike" dirty="0">
                          <a:effectLst/>
                        </a:rPr>
                        <a:t>3-En la pantalla de exámenes inscritos, hacer clic en la cruz de los dos exámenes para </a:t>
                      </a:r>
                      <a:r>
                        <a:rPr lang="es-AR" sz="1100" u="none" strike="noStrike" dirty="0" err="1">
                          <a:effectLst/>
                        </a:rPr>
                        <a:t>desinscribirse</a:t>
                      </a:r>
                      <a:r>
                        <a:rPr lang="es-AR" sz="1100" u="none" strike="noStrike" dirty="0">
                          <a:effectLst/>
                        </a:rPr>
                        <a:t>.</a:t>
                      </a:r>
                      <a:br>
                        <a:rPr lang="es-AR" sz="1100" u="none" strike="noStrike" dirty="0">
                          <a:effectLst/>
                        </a:rPr>
                      </a:b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1-El sistema avisa que no hay inscripciones realizadas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1-El sistema avisa que no hay inscripciones realizadas</a:t>
                      </a:r>
                      <a:br>
                        <a:rPr lang="es-AR" sz="1100" u="none" strike="noStrike">
                          <a:effectLst/>
                        </a:rPr>
                      </a:b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Exitoso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5" marR="8805" marT="8805" marB="0"/>
                </a:tc>
                <a:extLst>
                  <a:ext uri="{0D108BD9-81ED-4DB2-BD59-A6C34878D82A}">
                    <a16:rowId xmlns:a16="http://schemas.microsoft.com/office/drawing/2014/main" val="1078948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33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332510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EduLink</a:t>
            </a:r>
            <a:r>
              <a:rPr lang="es-ES" b="1" dirty="0" smtClean="0"/>
              <a:t>: casos de prueba</a:t>
            </a:r>
            <a:endParaRPr lang="en-US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9" y="987424"/>
            <a:ext cx="2416029" cy="5524211"/>
          </a:xfrm>
        </p:spPr>
        <p:txBody>
          <a:bodyPr>
            <a:normAutofit/>
          </a:bodyPr>
          <a:lstStyle/>
          <a:p>
            <a:r>
              <a:rPr lang="es-ES" sz="1400" dirty="0" smtClean="0"/>
              <a:t>CP038</a:t>
            </a:r>
            <a:endParaRPr lang="es-ES" sz="14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Funcionalidad</a:t>
            </a:r>
            <a:r>
              <a:rPr lang="es-ES" sz="1100" dirty="0" smtClean="0"/>
              <a:t>: Inscripciones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Título</a:t>
            </a:r>
            <a:r>
              <a:rPr lang="es-ES" sz="1100" dirty="0" smtClean="0"/>
              <a:t>: </a:t>
            </a:r>
            <a:r>
              <a:rPr lang="es-ES" sz="1100" dirty="0" smtClean="0"/>
              <a:t> Estado persistente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Descripción</a:t>
            </a:r>
            <a:r>
              <a:rPr lang="es-ES" sz="1100" dirty="0" smtClean="0"/>
              <a:t>: </a:t>
            </a:r>
            <a:r>
              <a:rPr lang="es-AR" sz="1100" dirty="0"/>
              <a:t>Comprobar que, cuando se actualiza la página de inscripción a exámenes, se sigue visualizando la misma sección que antes de la actualización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Criticidad</a:t>
            </a:r>
            <a:r>
              <a:rPr lang="es-ES" sz="1100" dirty="0" smtClean="0"/>
              <a:t>: Media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Datos de entrada</a:t>
            </a:r>
            <a:r>
              <a:rPr lang="es-ES" sz="1100" dirty="0" smtClean="0"/>
              <a:t>: n/a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Precondiciones</a:t>
            </a:r>
            <a:r>
              <a:rPr lang="es-ES" sz="1100" dirty="0" smtClean="0"/>
              <a:t>: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1. Haber ingresado al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2. Estar </a:t>
            </a:r>
            <a:r>
              <a:rPr lang="es-AR" sz="1100" dirty="0" err="1"/>
              <a:t>logueado</a:t>
            </a:r>
            <a:endParaRPr lang="es-AR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3. Estar en la página de inscripciones.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4. Visualizar la oferta de exámenes a rendir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sz="1100" dirty="0" smtClean="0"/>
          </a:p>
          <a:p>
            <a:r>
              <a:rPr lang="es-ES" sz="1400" dirty="0" smtClean="0"/>
              <a:t>CP039</a:t>
            </a:r>
            <a:endParaRPr lang="es-ES" sz="14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Funcionalidad</a:t>
            </a:r>
            <a:r>
              <a:rPr lang="es-ES" sz="1100" dirty="0" smtClean="0"/>
              <a:t>: Inscripciones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Título</a:t>
            </a:r>
            <a:r>
              <a:rPr lang="es-ES" sz="1100" dirty="0"/>
              <a:t>: </a:t>
            </a:r>
            <a:r>
              <a:rPr lang="es-ES" sz="1100" dirty="0" smtClean="0"/>
              <a:t>Estado persistente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Descripción</a:t>
            </a:r>
            <a:r>
              <a:rPr lang="es-ES" sz="1100" dirty="0"/>
              <a:t>: </a:t>
            </a:r>
            <a:r>
              <a:rPr lang="es-AR" sz="1100" dirty="0"/>
              <a:t>Comprobar que, cuando se actualiza la página de inscripción a exámenes, se sigue visualizando la misma sección que antes de la actualización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Criticidad</a:t>
            </a:r>
            <a:r>
              <a:rPr lang="es-ES" sz="1100" dirty="0" smtClean="0"/>
              <a:t>: Media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Datos de entrada</a:t>
            </a:r>
            <a:r>
              <a:rPr lang="es-ES" sz="1100" dirty="0" smtClean="0"/>
              <a:t>: n/a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Precondiciones</a:t>
            </a:r>
            <a:r>
              <a:rPr lang="es-ES" sz="1100" dirty="0" smtClean="0"/>
              <a:t>: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1. Haber ingresado al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2. Estar </a:t>
            </a:r>
            <a:r>
              <a:rPr lang="es-AR" sz="1100" dirty="0" err="1"/>
              <a:t>logueado</a:t>
            </a:r>
            <a:endParaRPr lang="es-AR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3. Visualizar los exámenes inscritos</a:t>
            </a:r>
            <a:endParaRPr lang="es-ES" sz="1100" dirty="0"/>
          </a:p>
          <a:p>
            <a:endParaRPr lang="es-ES" sz="1100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902821"/>
              </p:ext>
            </p:extLst>
          </p:nvPr>
        </p:nvGraphicFramePr>
        <p:xfrm>
          <a:off x="3574473" y="987425"/>
          <a:ext cx="7793560" cy="51892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9870">
                  <a:extLst>
                    <a:ext uri="{9D8B030D-6E8A-4147-A177-3AD203B41FA5}">
                      <a16:colId xmlns:a16="http://schemas.microsoft.com/office/drawing/2014/main" val="2389036163"/>
                    </a:ext>
                  </a:extLst>
                </a:gridCol>
                <a:gridCol w="1908626">
                  <a:extLst>
                    <a:ext uri="{9D8B030D-6E8A-4147-A177-3AD203B41FA5}">
                      <a16:colId xmlns:a16="http://schemas.microsoft.com/office/drawing/2014/main" val="2434138857"/>
                    </a:ext>
                  </a:extLst>
                </a:gridCol>
                <a:gridCol w="2972452">
                  <a:extLst>
                    <a:ext uri="{9D8B030D-6E8A-4147-A177-3AD203B41FA5}">
                      <a16:colId xmlns:a16="http://schemas.microsoft.com/office/drawing/2014/main" val="584197677"/>
                    </a:ext>
                  </a:extLst>
                </a:gridCol>
                <a:gridCol w="646268">
                  <a:extLst>
                    <a:ext uri="{9D8B030D-6E8A-4147-A177-3AD203B41FA5}">
                      <a16:colId xmlns:a16="http://schemas.microsoft.com/office/drawing/2014/main" val="2562444441"/>
                    </a:ext>
                  </a:extLst>
                </a:gridCol>
                <a:gridCol w="1116344">
                  <a:extLst>
                    <a:ext uri="{9D8B030D-6E8A-4147-A177-3AD203B41FA5}">
                      <a16:colId xmlns:a16="http://schemas.microsoft.com/office/drawing/2014/main" val="2041834719"/>
                    </a:ext>
                  </a:extLst>
                </a:gridCol>
              </a:tblGrid>
              <a:tr h="2836430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dirty="0" smtClean="0">
                          <a:effectLst/>
                        </a:rPr>
                        <a:t>Pasos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100" u="none" strike="noStrike" dirty="0" smtClean="0">
                          <a:effectLst/>
                        </a:rPr>
                        <a:t>1</a:t>
                      </a:r>
                      <a:r>
                        <a:rPr lang="en-US" sz="1100" u="none" strike="noStrike" dirty="0">
                          <a:effectLst/>
                        </a:rPr>
                        <a:t>. </a:t>
                      </a:r>
                      <a:r>
                        <a:rPr lang="en-US" sz="1100" u="none" strike="noStrike" dirty="0" err="1">
                          <a:effectLst/>
                        </a:rPr>
                        <a:t>Actualizar</a:t>
                      </a:r>
                      <a:r>
                        <a:rPr lang="en-US" sz="1100" u="none" strike="noStrike" dirty="0">
                          <a:effectLst/>
                        </a:rPr>
                        <a:t> la </a:t>
                      </a:r>
                      <a:r>
                        <a:rPr lang="en-US" sz="1100" u="none" strike="noStrike" dirty="0" err="1">
                          <a:effectLst/>
                        </a:rPr>
                        <a:t>página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3" marR="8403" marT="84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Resultado esperado</a:t>
                      </a:r>
                    </a:p>
                    <a:p>
                      <a:pPr algn="l" fontAlgn="t"/>
                      <a:endParaRPr lang="es-AR" sz="11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s-AR" sz="11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1</a:t>
                      </a:r>
                      <a:r>
                        <a:rPr lang="es-AR" sz="1100" u="none" strike="noStrike" dirty="0">
                          <a:effectLst/>
                        </a:rPr>
                        <a:t>. No se visualiza ningún cambio en la pantalla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3" marR="8403" marT="84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Resultado obtenido</a:t>
                      </a:r>
                    </a:p>
                    <a:p>
                      <a:pPr algn="l" fontAlgn="t"/>
                      <a:endParaRPr lang="es-AR" sz="11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s-AR" sz="11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1.No </a:t>
                      </a:r>
                      <a:r>
                        <a:rPr lang="es-AR" sz="1100" u="none" strike="noStrike" dirty="0">
                          <a:effectLst/>
                        </a:rPr>
                        <a:t>se visualizan los exámenes disponibles para inscripciones.</a:t>
                      </a:r>
                      <a:br>
                        <a:rPr lang="es-AR" sz="1100" u="none" strike="noStrike" dirty="0">
                          <a:effectLst/>
                        </a:rPr>
                      </a:br>
                      <a:r>
                        <a:rPr lang="es-AR" sz="1100" u="none" strike="noStrike" dirty="0">
                          <a:effectLst/>
                        </a:rPr>
                        <a:t>2. Al cliquear en el </a:t>
                      </a:r>
                      <a:r>
                        <a:rPr lang="es-AR" sz="1100" u="none" strike="noStrike" dirty="0" err="1">
                          <a:effectLst/>
                        </a:rPr>
                        <a:t>item</a:t>
                      </a:r>
                      <a:r>
                        <a:rPr lang="es-AR" sz="1100" u="none" strike="noStrike" dirty="0">
                          <a:effectLst/>
                        </a:rPr>
                        <a:t> del menú no es posible regresar a la página con la oferta de materias para inscribirse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3" marR="8403" marT="84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dirty="0" smtClean="0">
                          <a:effectLst/>
                        </a:rPr>
                        <a:t>Estado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100" u="none" strike="noStrike" dirty="0" err="1" smtClean="0">
                          <a:effectLst/>
                        </a:rPr>
                        <a:t>Fallido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3" marR="8403" marT="84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Observaciones</a:t>
                      </a:r>
                      <a:r>
                        <a:rPr lang="en-US" sz="1100" u="none" strike="noStrike" dirty="0" smtClean="0">
                          <a:effectLst/>
                        </a:rPr>
                        <a:t>/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Evidencias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s-E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https://drive.google.com/file/d/1G6Z1hjttiGoAPkmu6Fr9GRV1EBBcfxRT/view?usp=drive_link</a:t>
                      </a:r>
                    </a:p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3" marR="8403" marT="8403" marB="0"/>
                </a:tc>
                <a:extLst>
                  <a:ext uri="{0D108BD9-81ED-4DB2-BD59-A6C34878D82A}">
                    <a16:rowId xmlns:a16="http://schemas.microsoft.com/office/drawing/2014/main" val="1010719255"/>
                  </a:ext>
                </a:extLst>
              </a:tr>
              <a:tr h="235278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1. Actualizar la página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3" marR="8403" marT="84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>
                          <a:effectLst/>
                        </a:rPr>
                        <a:t>1. No se visualiza ningún cambio en la pantalla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3" marR="8403" marT="84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>
                          <a:effectLst/>
                        </a:rPr>
                        <a:t>1. No se visualiza ningún cambio en la pantalla pero aparece un mensaje de Carrera no disponible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3" marR="8403" marT="84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err="1">
                          <a:effectLst/>
                        </a:rPr>
                        <a:t>En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ejecución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3" marR="8403" marT="84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100" u="none" strike="noStrike" dirty="0" smtClean="0">
                          <a:effectLst/>
                        </a:rPr>
                        <a:t>https://drive.google.com/file/d/1Kc-ROqtQsZ_I9yBaSAhzc8hEB3YJNlEz/view?usp=drive_link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3" marR="8403" marT="8403" marB="0"/>
                </a:tc>
                <a:extLst>
                  <a:ext uri="{0D108BD9-81ED-4DB2-BD59-A6C34878D82A}">
                    <a16:rowId xmlns:a16="http://schemas.microsoft.com/office/drawing/2014/main" val="1068259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14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332510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EduLink</a:t>
            </a:r>
            <a:r>
              <a:rPr lang="es-ES" b="1" dirty="0" smtClean="0"/>
              <a:t>: casos de prueba</a:t>
            </a:r>
            <a:endParaRPr lang="en-US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2263629" cy="4873628"/>
          </a:xfrm>
        </p:spPr>
        <p:txBody>
          <a:bodyPr>
            <a:normAutofit/>
          </a:bodyPr>
          <a:lstStyle/>
          <a:p>
            <a:r>
              <a:rPr lang="es-ES" sz="1400" dirty="0" smtClean="0"/>
              <a:t>CP040</a:t>
            </a:r>
            <a:endParaRPr lang="es-ES" sz="14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Funcionalidad</a:t>
            </a:r>
            <a:r>
              <a:rPr lang="es-ES" sz="1100" dirty="0" smtClean="0"/>
              <a:t>: Inscripciones (materias)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Título</a:t>
            </a:r>
            <a:r>
              <a:rPr lang="es-ES" sz="1100" dirty="0" smtClean="0"/>
              <a:t>: </a:t>
            </a:r>
            <a:r>
              <a:rPr lang="es-ES" sz="1100" dirty="0"/>
              <a:t>Botón volver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Descripción</a:t>
            </a:r>
            <a:r>
              <a:rPr lang="es-ES" sz="1100" dirty="0" smtClean="0"/>
              <a:t>: </a:t>
            </a:r>
            <a:r>
              <a:rPr lang="es-AR" sz="1100" dirty="0"/>
              <a:t>Comprobar que al hacer clic sobre el botón volver se vuelve a la pantalla anterior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Criticidad</a:t>
            </a:r>
            <a:r>
              <a:rPr lang="es-ES" sz="1100" dirty="0" smtClean="0"/>
              <a:t>: Media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Datos de entrada</a:t>
            </a:r>
            <a:r>
              <a:rPr lang="es-ES" sz="1100" dirty="0" smtClean="0"/>
              <a:t>: n/a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Precondiciones</a:t>
            </a:r>
            <a:r>
              <a:rPr lang="es-ES" sz="1100" dirty="0" smtClean="0"/>
              <a:t>: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1. Haber ingresado al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2. Estar </a:t>
            </a:r>
            <a:r>
              <a:rPr lang="es-AR" sz="1100" dirty="0" err="1"/>
              <a:t>logueado</a:t>
            </a:r>
            <a:endParaRPr lang="es-AR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3. Estar en la pantalla de inscripción a materias</a:t>
            </a:r>
            <a:endParaRPr lang="es-ES" sz="1100" dirty="0" smtClean="0"/>
          </a:p>
          <a:p>
            <a:endParaRPr lang="es-ES" sz="1100" dirty="0" smtClean="0"/>
          </a:p>
          <a:p>
            <a:r>
              <a:rPr lang="es-ES" sz="1400" dirty="0" smtClean="0"/>
              <a:t>CP041</a:t>
            </a:r>
            <a:endParaRPr lang="es-ES" sz="14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Funcionalidad</a:t>
            </a:r>
            <a:r>
              <a:rPr lang="es-ES" sz="1100" dirty="0" smtClean="0"/>
              <a:t>: Inscripciones (exámenes)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Título</a:t>
            </a:r>
            <a:r>
              <a:rPr lang="es-ES" sz="1100" dirty="0"/>
              <a:t>: Botón volver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Descripción</a:t>
            </a:r>
            <a:r>
              <a:rPr lang="es-ES" sz="1100" dirty="0"/>
              <a:t>: </a:t>
            </a:r>
            <a:r>
              <a:rPr lang="es-AR" sz="1100" dirty="0"/>
              <a:t>Comprobar que al hacer clic sobre el botón volver se vuelve a la pantalla anterior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Criticidad</a:t>
            </a:r>
            <a:r>
              <a:rPr lang="es-ES" sz="1100" dirty="0" smtClean="0"/>
              <a:t>: Media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Datos de entrada</a:t>
            </a:r>
            <a:r>
              <a:rPr lang="es-ES" sz="1100" dirty="0" smtClean="0"/>
              <a:t>: n/a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Precondiciones</a:t>
            </a:r>
            <a:r>
              <a:rPr lang="es-ES" sz="1100" dirty="0" smtClean="0"/>
              <a:t>: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1. Haber ingresado al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2. Estar </a:t>
            </a:r>
            <a:r>
              <a:rPr lang="es-AR" sz="1100" dirty="0" err="1"/>
              <a:t>logueado</a:t>
            </a:r>
            <a:endParaRPr lang="es-AR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3. Estar en la pantalla de inscripción a </a:t>
            </a:r>
            <a:r>
              <a:rPr lang="es-AR" sz="1100" dirty="0" smtClean="0"/>
              <a:t>exámenes</a:t>
            </a:r>
            <a:endParaRPr lang="es-ES" sz="1100" dirty="0"/>
          </a:p>
          <a:p>
            <a:endParaRPr lang="es-ES" sz="1100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710386"/>
              </p:ext>
            </p:extLst>
          </p:nvPr>
        </p:nvGraphicFramePr>
        <p:xfrm>
          <a:off x="3574473" y="1094509"/>
          <a:ext cx="7993639" cy="45757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9390">
                  <a:extLst>
                    <a:ext uri="{9D8B030D-6E8A-4147-A177-3AD203B41FA5}">
                      <a16:colId xmlns:a16="http://schemas.microsoft.com/office/drawing/2014/main" val="3506017838"/>
                    </a:ext>
                  </a:extLst>
                </a:gridCol>
                <a:gridCol w="1957625">
                  <a:extLst>
                    <a:ext uri="{9D8B030D-6E8A-4147-A177-3AD203B41FA5}">
                      <a16:colId xmlns:a16="http://schemas.microsoft.com/office/drawing/2014/main" val="42619196"/>
                    </a:ext>
                  </a:extLst>
                </a:gridCol>
                <a:gridCol w="3048761">
                  <a:extLst>
                    <a:ext uri="{9D8B030D-6E8A-4147-A177-3AD203B41FA5}">
                      <a16:colId xmlns:a16="http://schemas.microsoft.com/office/drawing/2014/main" val="555056361"/>
                    </a:ext>
                  </a:extLst>
                </a:gridCol>
                <a:gridCol w="547533">
                  <a:extLst>
                    <a:ext uri="{9D8B030D-6E8A-4147-A177-3AD203B41FA5}">
                      <a16:colId xmlns:a16="http://schemas.microsoft.com/office/drawing/2014/main" val="4208319407"/>
                    </a:ext>
                  </a:extLst>
                </a:gridCol>
                <a:gridCol w="1260330">
                  <a:extLst>
                    <a:ext uri="{9D8B030D-6E8A-4147-A177-3AD203B41FA5}">
                      <a16:colId xmlns:a16="http://schemas.microsoft.com/office/drawing/2014/main" val="2714446001"/>
                    </a:ext>
                  </a:extLst>
                </a:gridCol>
              </a:tblGrid>
              <a:tr h="2618509"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 smtClean="0">
                          <a:effectLst/>
                          <a:latin typeface="+mn-lt"/>
                        </a:rPr>
                        <a:t>Pasos</a:t>
                      </a:r>
                    </a:p>
                    <a:p>
                      <a:pPr algn="l" fontAlgn="t"/>
                      <a:endParaRPr lang="es-AR" sz="1100" u="none" strike="noStrike" dirty="0" smtClean="0">
                        <a:effectLst/>
                        <a:latin typeface="+mn-lt"/>
                      </a:endParaRPr>
                    </a:p>
                    <a:p>
                      <a:pPr algn="l" fontAlgn="t"/>
                      <a:endParaRPr lang="es-AR" sz="1100" u="none" strike="noStrike" dirty="0" smtClean="0"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es-AR" sz="1100" u="none" strike="noStrike" dirty="0" smtClean="0">
                          <a:effectLst/>
                          <a:latin typeface="+mn-lt"/>
                        </a:rPr>
                        <a:t>1</a:t>
                      </a:r>
                      <a:r>
                        <a:rPr lang="es-AR" sz="1100" u="none" strike="noStrike" dirty="0">
                          <a:effectLst/>
                          <a:latin typeface="+mn-lt"/>
                        </a:rPr>
                        <a:t>. Cliquear el botón Volver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 smtClean="0">
                          <a:effectLst/>
                          <a:latin typeface="+mn-lt"/>
                        </a:rPr>
                        <a:t>Resultado esperado</a:t>
                      </a:r>
                    </a:p>
                    <a:p>
                      <a:pPr algn="l" fontAlgn="t"/>
                      <a:endParaRPr lang="es-AR" sz="1100" u="none" strike="noStrike" dirty="0" smtClean="0">
                        <a:effectLst/>
                        <a:latin typeface="+mn-lt"/>
                      </a:endParaRPr>
                    </a:p>
                    <a:p>
                      <a:pPr algn="l" fontAlgn="t"/>
                      <a:endParaRPr lang="es-AR" sz="1100" u="none" strike="noStrike" dirty="0" smtClean="0"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es-AR" sz="1100" u="none" strike="noStrike" dirty="0" smtClean="0">
                          <a:effectLst/>
                          <a:latin typeface="+mn-lt"/>
                        </a:rPr>
                        <a:t>1- </a:t>
                      </a:r>
                      <a:r>
                        <a:rPr lang="es-AR" sz="1100" u="none" strike="noStrike" dirty="0">
                          <a:effectLst/>
                          <a:latin typeface="+mn-lt"/>
                        </a:rPr>
                        <a:t>Vuelve a la pantalla anterior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 smtClean="0">
                          <a:effectLst/>
                          <a:latin typeface="+mn-lt"/>
                        </a:rPr>
                        <a:t>Resultado obtenido</a:t>
                      </a:r>
                    </a:p>
                    <a:p>
                      <a:pPr algn="l" fontAlgn="t"/>
                      <a:endParaRPr lang="es-AR" sz="1100" u="none" strike="noStrike" dirty="0" smtClean="0">
                        <a:effectLst/>
                        <a:latin typeface="+mn-lt"/>
                      </a:endParaRPr>
                    </a:p>
                    <a:p>
                      <a:pPr algn="l" fontAlgn="t"/>
                      <a:endParaRPr lang="es-AR" sz="1100" u="none" strike="noStrike" dirty="0" smtClean="0"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es-AR" sz="1100" u="none" strike="noStrike" dirty="0" smtClean="0">
                          <a:effectLst/>
                          <a:latin typeface="+mn-lt"/>
                        </a:rPr>
                        <a:t>1- </a:t>
                      </a:r>
                      <a:r>
                        <a:rPr lang="es-AR" sz="1100" u="none" strike="noStrike" dirty="0">
                          <a:effectLst/>
                          <a:latin typeface="+mn-lt"/>
                        </a:rPr>
                        <a:t>Vuelve a la pantalla anterior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dirty="0" smtClean="0">
                          <a:effectLst/>
                          <a:latin typeface="+mn-lt"/>
                        </a:rPr>
                        <a:t>Estado</a:t>
                      </a:r>
                      <a:endParaRPr lang="en-US" sz="1100" u="none" strike="noStrike" dirty="0" smtClean="0">
                        <a:effectLst/>
                        <a:latin typeface="+mn-lt"/>
                      </a:endParaRPr>
                    </a:p>
                    <a:p>
                      <a:pPr algn="l" fontAlgn="t"/>
                      <a:endParaRPr lang="en-US" sz="1100" u="none" strike="noStrike" dirty="0" smtClean="0">
                        <a:effectLst/>
                        <a:latin typeface="+mn-lt"/>
                      </a:endParaRPr>
                    </a:p>
                    <a:p>
                      <a:pPr algn="l" fontAlgn="t"/>
                      <a:endParaRPr lang="en-US" sz="1100" u="none" strike="noStrike" dirty="0" smtClean="0"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en-US" sz="1100" u="none" strike="noStrike" dirty="0" err="1" smtClean="0">
                          <a:effectLst/>
                          <a:latin typeface="+mn-lt"/>
                        </a:rPr>
                        <a:t>Exitoso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Obaervaciones</a:t>
                      </a:r>
                      <a:r>
                        <a:rPr lang="es-E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/ evidencias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05" marR="8805" marT="8805" marB="0"/>
                </a:tc>
                <a:extLst>
                  <a:ext uri="{0D108BD9-81ED-4DB2-BD59-A6C34878D82A}">
                    <a16:rowId xmlns:a16="http://schemas.microsoft.com/office/drawing/2014/main" val="3266767924"/>
                  </a:ext>
                </a:extLst>
              </a:tr>
              <a:tr h="1957275"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  <a:latin typeface="+mn-lt"/>
                        </a:rPr>
                        <a:t>1. Cliquear el botón Volver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 smtClean="0">
                          <a:effectLst/>
                          <a:latin typeface="+mn-lt"/>
                        </a:rPr>
                        <a:t>1- </a:t>
                      </a:r>
                      <a:r>
                        <a:rPr lang="es-AR" sz="1100" u="none" strike="noStrike" dirty="0">
                          <a:effectLst/>
                          <a:latin typeface="+mn-lt"/>
                        </a:rPr>
                        <a:t>Vuelve a la pantalla anterior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  <a:latin typeface="+mn-lt"/>
                        </a:rPr>
                        <a:t>1- Vuelve a la pantalla anterior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latin typeface="+mn-lt"/>
                        </a:rPr>
                        <a:t>Exitoso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05" marR="8805" marT="880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05" marR="8805" marT="8805" marB="0" anchor="b"/>
                </a:tc>
                <a:extLst>
                  <a:ext uri="{0D108BD9-81ED-4DB2-BD59-A6C34878D82A}">
                    <a16:rowId xmlns:a16="http://schemas.microsoft.com/office/drawing/2014/main" val="1614385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1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332510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EduLink</a:t>
            </a:r>
            <a:r>
              <a:rPr lang="es-ES" b="1" dirty="0" smtClean="0"/>
              <a:t>: casos de prueba</a:t>
            </a:r>
            <a:endParaRPr lang="en-US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9" y="987424"/>
            <a:ext cx="1806430" cy="5648903"/>
          </a:xfrm>
        </p:spPr>
        <p:txBody>
          <a:bodyPr>
            <a:normAutofit/>
          </a:bodyPr>
          <a:lstStyle/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400" dirty="0" smtClean="0"/>
              <a:t>CP002</a:t>
            </a:r>
            <a:endParaRPr lang="es-ES" sz="1400" dirty="0"/>
          </a:p>
          <a:p>
            <a:pPr>
              <a:lnSpc>
                <a:spcPts val="1200"/>
              </a:lnSpc>
              <a:spcBef>
                <a:spcPts val="120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Funcionalidad</a:t>
            </a:r>
            <a:r>
              <a:rPr lang="es-ES" sz="1100" dirty="0" smtClean="0"/>
              <a:t>: </a:t>
            </a:r>
            <a:r>
              <a:rPr lang="es-ES" sz="1100" dirty="0" err="1" smtClean="0"/>
              <a:t>Login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120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Título</a:t>
            </a:r>
            <a:r>
              <a:rPr lang="es-ES" sz="1100" dirty="0" smtClean="0"/>
              <a:t>:  Cambio de contraseña</a:t>
            </a:r>
          </a:p>
          <a:p>
            <a:pPr>
              <a:lnSpc>
                <a:spcPts val="1200"/>
              </a:lnSpc>
              <a:spcBef>
                <a:spcPts val="120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Descripción</a:t>
            </a:r>
            <a:r>
              <a:rPr lang="es-ES" sz="1100" dirty="0" smtClean="0"/>
              <a:t>:  </a:t>
            </a:r>
            <a:r>
              <a:rPr lang="es-AR" sz="1100" dirty="0" smtClean="0"/>
              <a:t>Verificar la correcta operación de cambio de contraseña después del primer </a:t>
            </a:r>
            <a:r>
              <a:rPr lang="es-AR" sz="1100" dirty="0" err="1" smtClean="0"/>
              <a:t>login</a:t>
            </a:r>
            <a:r>
              <a:rPr lang="es-AR" sz="1100" dirty="0" smtClean="0"/>
              <a:t> con la contraseña asignada por defecto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120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Criticidad</a:t>
            </a:r>
            <a:r>
              <a:rPr lang="es-ES" sz="1100" dirty="0" smtClean="0"/>
              <a:t>: Alta</a:t>
            </a:r>
          </a:p>
          <a:p>
            <a:pPr>
              <a:lnSpc>
                <a:spcPts val="1200"/>
              </a:lnSpc>
              <a:spcBef>
                <a:spcPts val="120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Datos de entrada:</a:t>
            </a:r>
          </a:p>
          <a:p>
            <a:pPr>
              <a:lnSpc>
                <a:spcPts val="1200"/>
              </a:lnSpc>
              <a:spcBef>
                <a:spcPts val="1200"/>
              </a:spcBef>
            </a:pPr>
            <a:r>
              <a:rPr lang="es-AR" sz="1100" dirty="0" smtClean="0"/>
              <a:t>contraseña por defecto:123456</a:t>
            </a:r>
          </a:p>
          <a:p>
            <a:pPr>
              <a:lnSpc>
                <a:spcPts val="1200"/>
              </a:lnSpc>
              <a:spcBef>
                <a:spcPts val="1200"/>
              </a:spcBef>
            </a:pPr>
            <a:r>
              <a:rPr lang="es-AR" sz="1100" dirty="0" smtClean="0"/>
              <a:t>nueva contraseña: SuiGeneris12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120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Precondiciones</a:t>
            </a:r>
            <a:r>
              <a:rPr lang="es-ES" sz="1100" dirty="0" smtClean="0"/>
              <a:t>:</a:t>
            </a:r>
          </a:p>
          <a:p>
            <a:pPr>
              <a:lnSpc>
                <a:spcPts val="1200"/>
              </a:lnSpc>
              <a:spcBef>
                <a:spcPts val="1200"/>
              </a:spcBef>
            </a:pPr>
            <a:r>
              <a:rPr lang="es-AR" sz="1100" dirty="0" smtClean="0"/>
              <a:t>1-Haber ingresado al sitio</a:t>
            </a:r>
          </a:p>
          <a:p>
            <a:pPr>
              <a:lnSpc>
                <a:spcPts val="1200"/>
              </a:lnSpc>
              <a:spcBef>
                <a:spcPts val="1200"/>
              </a:spcBef>
            </a:pPr>
            <a:r>
              <a:rPr lang="es-AR" sz="1100" dirty="0" smtClean="0"/>
              <a:t>2-Haberse </a:t>
            </a:r>
            <a:r>
              <a:rPr lang="es-AR" sz="1100" dirty="0" err="1" smtClean="0"/>
              <a:t>logueado</a:t>
            </a:r>
            <a:r>
              <a:rPr lang="es-AR" sz="1100" dirty="0" smtClean="0"/>
              <a:t> con la contraseña asignada por defecto</a:t>
            </a:r>
          </a:p>
          <a:p>
            <a:pPr>
              <a:lnSpc>
                <a:spcPts val="1200"/>
              </a:lnSpc>
              <a:spcBef>
                <a:spcPts val="1200"/>
              </a:spcBef>
            </a:pPr>
            <a:r>
              <a:rPr lang="es-AR" sz="1100" dirty="0" smtClean="0"/>
              <a:t>3-Visualizar la pantalla para el cambio de contraseña</a:t>
            </a:r>
            <a:endParaRPr lang="es-ES" sz="1100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359032"/>
              </p:ext>
            </p:extLst>
          </p:nvPr>
        </p:nvGraphicFramePr>
        <p:xfrm>
          <a:off x="3172691" y="1413164"/>
          <a:ext cx="8478981" cy="40593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8690">
                  <a:extLst>
                    <a:ext uri="{9D8B030D-6E8A-4147-A177-3AD203B41FA5}">
                      <a16:colId xmlns:a16="http://schemas.microsoft.com/office/drawing/2014/main" val="776275663"/>
                    </a:ext>
                  </a:extLst>
                </a:gridCol>
                <a:gridCol w="2210261">
                  <a:extLst>
                    <a:ext uri="{9D8B030D-6E8A-4147-A177-3AD203B41FA5}">
                      <a16:colId xmlns:a16="http://schemas.microsoft.com/office/drawing/2014/main" val="3969715539"/>
                    </a:ext>
                  </a:extLst>
                </a:gridCol>
                <a:gridCol w="2071330">
                  <a:extLst>
                    <a:ext uri="{9D8B030D-6E8A-4147-A177-3AD203B41FA5}">
                      <a16:colId xmlns:a16="http://schemas.microsoft.com/office/drawing/2014/main" val="2278081097"/>
                    </a:ext>
                  </a:extLst>
                </a:gridCol>
                <a:gridCol w="707283">
                  <a:extLst>
                    <a:ext uri="{9D8B030D-6E8A-4147-A177-3AD203B41FA5}">
                      <a16:colId xmlns:a16="http://schemas.microsoft.com/office/drawing/2014/main" val="1886013865"/>
                    </a:ext>
                  </a:extLst>
                </a:gridCol>
                <a:gridCol w="1351417">
                  <a:extLst>
                    <a:ext uri="{9D8B030D-6E8A-4147-A177-3AD203B41FA5}">
                      <a16:colId xmlns:a16="http://schemas.microsoft.com/office/drawing/2014/main" val="3881685819"/>
                    </a:ext>
                  </a:extLst>
                </a:gridCol>
              </a:tblGrid>
              <a:tr h="67656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Pasos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3" marR="9203" marT="92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Resultados esperados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3" marR="9203" marT="92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Resultados obtenidos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3" marR="9203" marT="92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Estado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3" marR="9203" marT="92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Observaciones / Evidencias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3" marR="9203" marT="9203" marB="0"/>
                </a:tc>
                <a:extLst>
                  <a:ext uri="{0D108BD9-81ED-4DB2-BD59-A6C34878D82A}">
                    <a16:rowId xmlns:a16="http://schemas.microsoft.com/office/drawing/2014/main" val="2708435604"/>
                  </a:ext>
                </a:extLst>
              </a:tr>
              <a:tr h="3382818"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>
                          <a:effectLst/>
                        </a:rPr>
                        <a:t>1-Ingresar la contraseña asignada por defecto</a:t>
                      </a:r>
                      <a:br>
                        <a:rPr lang="es-AR" sz="1100" u="none" strike="noStrike" dirty="0">
                          <a:effectLst/>
                        </a:rPr>
                      </a:br>
                      <a:r>
                        <a:rPr lang="es-AR" sz="1100" u="none" strike="noStrike" dirty="0">
                          <a:effectLst/>
                        </a:rPr>
                        <a:t>2- Ingresar la nueva contraseña elegida</a:t>
                      </a:r>
                      <a:br>
                        <a:rPr lang="es-AR" sz="1100" u="none" strike="noStrike" dirty="0">
                          <a:effectLst/>
                        </a:rPr>
                      </a:br>
                      <a:r>
                        <a:rPr lang="es-AR" sz="1100" u="none" strike="noStrike" dirty="0">
                          <a:effectLst/>
                        </a:rPr>
                        <a:t>3-Reiterar la nueva contraseña elegida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3" marR="9203" marT="92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>
                          <a:effectLst/>
                        </a:rPr>
                        <a:t>1- Se ingresa al </a:t>
                      </a:r>
                      <a:r>
                        <a:rPr lang="es-AR" sz="1100" u="none" strike="noStrike" dirty="0" err="1">
                          <a:effectLst/>
                        </a:rPr>
                        <a:t>dashboard</a:t>
                      </a:r>
                      <a:r>
                        <a:rPr lang="es-AR" sz="1100" u="none" strike="noStrike" dirty="0">
                          <a:effectLst/>
                        </a:rPr>
                        <a:t> con la identificación del estudiante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3" marR="9203" marT="92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1- Se ingresa al dashboard con la identificación del estudiante 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3" marR="9203" marT="92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Exitoso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3" marR="9203" marT="92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sng" strike="noStrike" dirty="0">
                          <a:effectLst/>
                          <a:hlinkClick r:id="rId2"/>
                        </a:rPr>
                        <a:t>https://drive.google.com/file/d/12Ypq0YpqkOo_Le6DqlKPMLpmHLPSHShK/view?usp=drive_link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3" marR="9203" marT="9203" marB="0"/>
                </a:tc>
                <a:extLst>
                  <a:ext uri="{0D108BD9-81ED-4DB2-BD59-A6C34878D82A}">
                    <a16:rowId xmlns:a16="http://schemas.microsoft.com/office/drawing/2014/main" val="1599500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84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332510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EduLink</a:t>
            </a:r>
            <a:r>
              <a:rPr lang="es-ES" b="1" dirty="0" smtClean="0"/>
              <a:t>: casos de prueba</a:t>
            </a:r>
            <a:endParaRPr lang="en-US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9" y="987425"/>
            <a:ext cx="1806430" cy="4873628"/>
          </a:xfrm>
        </p:spPr>
        <p:txBody>
          <a:bodyPr>
            <a:normAutofit lnSpcReduction="10000"/>
          </a:bodyPr>
          <a:lstStyle/>
          <a:p>
            <a:r>
              <a:rPr lang="es-ES" sz="1400" dirty="0" smtClean="0"/>
              <a:t>CP003</a:t>
            </a:r>
            <a:endParaRPr lang="es-ES" sz="1400" dirty="0"/>
          </a:p>
          <a:p>
            <a:r>
              <a:rPr lang="es-ES" sz="1100" dirty="0" smtClean="0">
                <a:solidFill>
                  <a:srgbClr val="FF0000"/>
                </a:solidFill>
              </a:rPr>
              <a:t>Funcionalidad</a:t>
            </a:r>
            <a:r>
              <a:rPr lang="es-ES" sz="1100" dirty="0" smtClean="0"/>
              <a:t>: </a:t>
            </a:r>
            <a:r>
              <a:rPr lang="es-ES" sz="1100" dirty="0" err="1" smtClean="0"/>
              <a:t>Login</a:t>
            </a:r>
            <a:endParaRPr lang="es-ES" sz="1100" dirty="0" smtClean="0"/>
          </a:p>
          <a:p>
            <a:r>
              <a:rPr lang="es-ES" sz="1100" dirty="0" smtClean="0">
                <a:solidFill>
                  <a:srgbClr val="FF0000"/>
                </a:solidFill>
              </a:rPr>
              <a:t>Título</a:t>
            </a:r>
            <a:r>
              <a:rPr lang="es-ES" sz="1100" dirty="0" smtClean="0"/>
              <a:t>: </a:t>
            </a:r>
            <a:r>
              <a:rPr lang="es-AR" sz="1100" dirty="0" smtClean="0"/>
              <a:t>Cambio de contraseña con error en el ingreso de datos</a:t>
            </a:r>
            <a:endParaRPr lang="es-ES" sz="1100" dirty="0" smtClean="0"/>
          </a:p>
          <a:p>
            <a:r>
              <a:rPr lang="es-ES" sz="1100" dirty="0" smtClean="0">
                <a:solidFill>
                  <a:srgbClr val="FF0000"/>
                </a:solidFill>
              </a:rPr>
              <a:t>Descripción</a:t>
            </a:r>
            <a:r>
              <a:rPr lang="es-ES" sz="1100" dirty="0" smtClean="0"/>
              <a:t>: </a:t>
            </a:r>
            <a:r>
              <a:rPr lang="es-AR" sz="1100" dirty="0" smtClean="0"/>
              <a:t>Verificar si es posible el cambio de contraseña con errores en el ingreso de datos</a:t>
            </a:r>
            <a:endParaRPr lang="es-ES" sz="1100" dirty="0" smtClean="0"/>
          </a:p>
          <a:p>
            <a:pPr>
              <a:lnSpc>
                <a:spcPct val="100000"/>
              </a:lnSpc>
            </a:pPr>
            <a:r>
              <a:rPr lang="es-ES" sz="1100" dirty="0" smtClean="0">
                <a:solidFill>
                  <a:srgbClr val="FF0000"/>
                </a:solidFill>
              </a:rPr>
              <a:t>Criticidad</a:t>
            </a:r>
            <a:r>
              <a:rPr lang="es-ES" sz="1100" dirty="0" smtClean="0"/>
              <a:t>: Alta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ES" sz="1100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Datos de entrada:</a:t>
            </a:r>
          </a:p>
          <a:p>
            <a:pPr>
              <a:lnSpc>
                <a:spcPts val="1000"/>
              </a:lnSpc>
              <a:spcBef>
                <a:spcPts val="0"/>
              </a:spcBef>
            </a:pPr>
            <a:r>
              <a:rPr lang="es-AR" sz="1100" dirty="0" smtClean="0"/>
              <a:t>-contraseña por defecto:123456</a:t>
            </a:r>
          </a:p>
          <a:p>
            <a:pPr>
              <a:lnSpc>
                <a:spcPts val="1000"/>
              </a:lnSpc>
              <a:spcBef>
                <a:spcPts val="0"/>
              </a:spcBef>
            </a:pPr>
            <a:r>
              <a:rPr lang="es-AR" sz="1100" dirty="0" smtClean="0"/>
              <a:t>-nueva contraseña: SuiGeneris12</a:t>
            </a:r>
          </a:p>
          <a:p>
            <a:pPr>
              <a:lnSpc>
                <a:spcPts val="1000"/>
              </a:lnSpc>
              <a:spcBef>
                <a:spcPts val="0"/>
              </a:spcBef>
            </a:pPr>
            <a:r>
              <a:rPr lang="es-AR" sz="1100" dirty="0" smtClean="0"/>
              <a:t>-segundo ingreso de contraseña con error: </a:t>
            </a:r>
            <a:r>
              <a:rPr lang="es-AR" sz="1100" dirty="0" err="1" smtClean="0"/>
              <a:t>SuiGeneris</a:t>
            </a:r>
            <a:endParaRPr lang="es-ES" sz="1100" dirty="0" smtClean="0"/>
          </a:p>
          <a:p>
            <a:r>
              <a:rPr lang="es-ES" sz="1100" dirty="0" smtClean="0">
                <a:solidFill>
                  <a:srgbClr val="FF0000"/>
                </a:solidFill>
              </a:rPr>
              <a:t>Precondiciones</a:t>
            </a:r>
            <a:r>
              <a:rPr lang="es-ES" sz="1100" dirty="0" smtClean="0"/>
              <a:t>:</a:t>
            </a:r>
          </a:p>
          <a:p>
            <a:r>
              <a:rPr lang="es-AR" sz="1100" dirty="0" smtClean="0"/>
              <a:t>1-Haber ingresado al sitio</a:t>
            </a:r>
          </a:p>
          <a:p>
            <a:r>
              <a:rPr lang="es-AR" sz="1100" dirty="0" smtClean="0"/>
              <a:t>2-Haberse </a:t>
            </a:r>
            <a:r>
              <a:rPr lang="es-AR" sz="1100" dirty="0" err="1" smtClean="0"/>
              <a:t>logueado</a:t>
            </a:r>
            <a:r>
              <a:rPr lang="es-AR" sz="1100" dirty="0" smtClean="0"/>
              <a:t> con la contraseña asignada por defecto</a:t>
            </a:r>
          </a:p>
          <a:p>
            <a:r>
              <a:rPr lang="es-AR" sz="1100" dirty="0" smtClean="0"/>
              <a:t>3-Visualizar la pantalla para el cambio de contraseña</a:t>
            </a:r>
            <a:endParaRPr lang="es-ES" sz="1100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409291"/>
              </p:ext>
            </p:extLst>
          </p:nvPr>
        </p:nvGraphicFramePr>
        <p:xfrm>
          <a:off x="2784763" y="987425"/>
          <a:ext cx="8963890" cy="36369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1001">
                  <a:extLst>
                    <a:ext uri="{9D8B030D-6E8A-4147-A177-3AD203B41FA5}">
                      <a16:colId xmlns:a16="http://schemas.microsoft.com/office/drawing/2014/main" val="1450627067"/>
                    </a:ext>
                  </a:extLst>
                </a:gridCol>
                <a:gridCol w="2336665">
                  <a:extLst>
                    <a:ext uri="{9D8B030D-6E8A-4147-A177-3AD203B41FA5}">
                      <a16:colId xmlns:a16="http://schemas.microsoft.com/office/drawing/2014/main" val="4096343308"/>
                    </a:ext>
                  </a:extLst>
                </a:gridCol>
                <a:gridCol w="2189789">
                  <a:extLst>
                    <a:ext uri="{9D8B030D-6E8A-4147-A177-3AD203B41FA5}">
                      <a16:colId xmlns:a16="http://schemas.microsoft.com/office/drawing/2014/main" val="3530479939"/>
                    </a:ext>
                  </a:extLst>
                </a:gridCol>
                <a:gridCol w="747732">
                  <a:extLst>
                    <a:ext uri="{9D8B030D-6E8A-4147-A177-3AD203B41FA5}">
                      <a16:colId xmlns:a16="http://schemas.microsoft.com/office/drawing/2014/main" val="1676554385"/>
                    </a:ext>
                  </a:extLst>
                </a:gridCol>
                <a:gridCol w="1428703">
                  <a:extLst>
                    <a:ext uri="{9D8B030D-6E8A-4147-A177-3AD203B41FA5}">
                      <a16:colId xmlns:a16="http://schemas.microsoft.com/office/drawing/2014/main" val="732418976"/>
                    </a:ext>
                  </a:extLst>
                </a:gridCol>
              </a:tblGrid>
              <a:tr h="60616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Pasos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Resultados esperados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Resultados obtenidos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Estado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Observaciones / Evidencias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79581949"/>
                  </a:ext>
                </a:extLst>
              </a:tr>
              <a:tr h="3030802"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1-Ingresar la contraseña asignada por defecto</a:t>
                      </a:r>
                      <a:br>
                        <a:rPr lang="es-AR" sz="1100" u="none" strike="noStrike">
                          <a:effectLst/>
                        </a:rPr>
                      </a:br>
                      <a:r>
                        <a:rPr lang="es-AR" sz="1100" u="none" strike="noStrike">
                          <a:effectLst/>
                        </a:rPr>
                        <a:t>2- Ingresar la nueva contraseña elegida</a:t>
                      </a:r>
                      <a:br>
                        <a:rPr lang="es-AR" sz="1100" u="none" strike="noStrike">
                          <a:effectLst/>
                        </a:rPr>
                      </a:br>
                      <a:r>
                        <a:rPr lang="es-AR" sz="1100" u="none" strike="noStrike">
                          <a:effectLst/>
                        </a:rPr>
                        <a:t>3-Reiterar la nueva contraseña elegida con un error de tipeo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1-Se despliega un mensaje de error que indica que las contraseñas no coinciden.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1-Se despliega un mensaje de error que indica que las contraseñas no coinciden.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Exitoso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sng" strike="noStrike" dirty="0">
                          <a:effectLst/>
                          <a:hlinkClick r:id="rId2"/>
                        </a:rPr>
                        <a:t>https://drive.google.com/file/d/15LKae_3GMVbL4hwt1xOca-J13MRssjMo/view?usp=drive_link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4454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17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332510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EduLink</a:t>
            </a:r>
            <a:r>
              <a:rPr lang="es-ES" b="1" dirty="0" smtClean="0"/>
              <a:t>: casos de prueba</a:t>
            </a:r>
            <a:endParaRPr lang="en-US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9" y="987425"/>
            <a:ext cx="1806430" cy="4873628"/>
          </a:xfrm>
        </p:spPr>
        <p:txBody>
          <a:bodyPr>
            <a:normAutofit/>
          </a:bodyPr>
          <a:lstStyle/>
          <a:p>
            <a:r>
              <a:rPr lang="es-ES" sz="1400" dirty="0" smtClean="0"/>
              <a:t>CP004</a:t>
            </a:r>
            <a:endParaRPr lang="es-ES" sz="1400" dirty="0"/>
          </a:p>
          <a:p>
            <a:r>
              <a:rPr lang="es-ES" sz="1100" dirty="0" smtClean="0">
                <a:solidFill>
                  <a:srgbClr val="FF0000"/>
                </a:solidFill>
              </a:rPr>
              <a:t>Funcionalidad</a:t>
            </a:r>
            <a:r>
              <a:rPr lang="es-ES" sz="1100" dirty="0" smtClean="0"/>
              <a:t>:</a:t>
            </a:r>
          </a:p>
          <a:p>
            <a:r>
              <a:rPr lang="es-ES" sz="1100" dirty="0" err="1" smtClean="0"/>
              <a:t>Login</a:t>
            </a:r>
            <a:endParaRPr lang="es-ES" sz="1100" dirty="0" smtClean="0"/>
          </a:p>
          <a:p>
            <a:r>
              <a:rPr lang="es-ES" sz="1100" dirty="0" smtClean="0">
                <a:solidFill>
                  <a:srgbClr val="FF0000"/>
                </a:solidFill>
              </a:rPr>
              <a:t>Título</a:t>
            </a:r>
            <a:r>
              <a:rPr lang="es-ES" sz="1100" dirty="0" smtClean="0"/>
              <a:t>: </a:t>
            </a:r>
          </a:p>
          <a:p>
            <a:r>
              <a:rPr lang="es-ES" sz="1100" dirty="0" err="1" smtClean="0"/>
              <a:t>Login</a:t>
            </a:r>
            <a:r>
              <a:rPr lang="es-ES" sz="1100" dirty="0" smtClean="0"/>
              <a:t> con datos inválidos</a:t>
            </a:r>
          </a:p>
          <a:p>
            <a:r>
              <a:rPr lang="es-ES" sz="1100" dirty="0" smtClean="0">
                <a:solidFill>
                  <a:srgbClr val="FF0000"/>
                </a:solidFill>
              </a:rPr>
              <a:t>Descripción</a:t>
            </a:r>
            <a:r>
              <a:rPr lang="es-ES" sz="1100" dirty="0" smtClean="0"/>
              <a:t>: </a:t>
            </a:r>
            <a:r>
              <a:rPr lang="es-AR" sz="1100" dirty="0" smtClean="0"/>
              <a:t>Verificar mensaje de error al intentar iniciar sesión con credenciales inválidas</a:t>
            </a:r>
            <a:endParaRPr lang="es-ES" sz="1100" dirty="0" smtClean="0"/>
          </a:p>
          <a:p>
            <a:r>
              <a:rPr lang="es-ES" sz="1100" dirty="0" smtClean="0">
                <a:solidFill>
                  <a:srgbClr val="FF0000"/>
                </a:solidFill>
              </a:rPr>
              <a:t>Criticidad</a:t>
            </a:r>
            <a:r>
              <a:rPr lang="es-ES" sz="1100" dirty="0" smtClean="0"/>
              <a:t>: Alta</a:t>
            </a:r>
          </a:p>
          <a:p>
            <a:r>
              <a:rPr lang="es-ES" sz="1100" dirty="0" smtClean="0">
                <a:solidFill>
                  <a:srgbClr val="FF0000"/>
                </a:solidFill>
              </a:rPr>
              <a:t>Datos de entrada: </a:t>
            </a:r>
            <a:r>
              <a:rPr lang="es-ES" sz="1100" dirty="0" smtClean="0"/>
              <a:t>aleatorio</a:t>
            </a:r>
            <a:endParaRPr lang="es-ES" sz="1100" dirty="0" smtClean="0">
              <a:solidFill>
                <a:srgbClr val="FF0000"/>
              </a:solidFill>
            </a:endParaRPr>
          </a:p>
          <a:p>
            <a:r>
              <a:rPr lang="es-ES" sz="1100" dirty="0" smtClean="0">
                <a:solidFill>
                  <a:srgbClr val="FF0000"/>
                </a:solidFill>
              </a:rPr>
              <a:t>Precondiciones</a:t>
            </a:r>
            <a:r>
              <a:rPr lang="es-ES" sz="1100" dirty="0" smtClean="0"/>
              <a:t>:</a:t>
            </a:r>
          </a:p>
          <a:p>
            <a:r>
              <a:rPr lang="es-AR" sz="1100" dirty="0" smtClean="0"/>
              <a:t>1-Haber ingresado al sitio</a:t>
            </a:r>
          </a:p>
          <a:p>
            <a:r>
              <a:rPr lang="es-AR" sz="1100" dirty="0" smtClean="0"/>
              <a:t>2-No estar </a:t>
            </a:r>
            <a:r>
              <a:rPr lang="es-AR" sz="1100" dirty="0" err="1" smtClean="0"/>
              <a:t>logueado</a:t>
            </a:r>
            <a:endParaRPr lang="es-ES" sz="1100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333006"/>
              </p:ext>
            </p:extLst>
          </p:nvPr>
        </p:nvGraphicFramePr>
        <p:xfrm>
          <a:off x="2798619" y="1122218"/>
          <a:ext cx="8756073" cy="32830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8582">
                  <a:extLst>
                    <a:ext uri="{9D8B030D-6E8A-4147-A177-3AD203B41FA5}">
                      <a16:colId xmlns:a16="http://schemas.microsoft.com/office/drawing/2014/main" val="893686355"/>
                    </a:ext>
                  </a:extLst>
                </a:gridCol>
                <a:gridCol w="2282492">
                  <a:extLst>
                    <a:ext uri="{9D8B030D-6E8A-4147-A177-3AD203B41FA5}">
                      <a16:colId xmlns:a16="http://schemas.microsoft.com/office/drawing/2014/main" val="764121269"/>
                    </a:ext>
                  </a:extLst>
                </a:gridCol>
                <a:gridCol w="2139021">
                  <a:extLst>
                    <a:ext uri="{9D8B030D-6E8A-4147-A177-3AD203B41FA5}">
                      <a16:colId xmlns:a16="http://schemas.microsoft.com/office/drawing/2014/main" val="1291926938"/>
                    </a:ext>
                  </a:extLst>
                </a:gridCol>
                <a:gridCol w="730397">
                  <a:extLst>
                    <a:ext uri="{9D8B030D-6E8A-4147-A177-3AD203B41FA5}">
                      <a16:colId xmlns:a16="http://schemas.microsoft.com/office/drawing/2014/main" val="3112347892"/>
                    </a:ext>
                  </a:extLst>
                </a:gridCol>
                <a:gridCol w="1395581">
                  <a:extLst>
                    <a:ext uri="{9D8B030D-6E8A-4147-A177-3AD203B41FA5}">
                      <a16:colId xmlns:a16="http://schemas.microsoft.com/office/drawing/2014/main" val="2624957989"/>
                    </a:ext>
                  </a:extLst>
                </a:gridCol>
              </a:tblGrid>
              <a:tr h="66936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Pasos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Resultados esperados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Resultados obtenidos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Estado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Observaciones / Evidencias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020498090"/>
                  </a:ext>
                </a:extLst>
              </a:tr>
              <a:tr h="2613725"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1-Rellenar los campos con datos requeridos al azar.</a:t>
                      </a:r>
                      <a:br>
                        <a:rPr lang="es-AR" sz="1100" u="none" strike="noStrike">
                          <a:effectLst/>
                        </a:rPr>
                      </a:br>
                      <a:r>
                        <a:rPr lang="es-AR" sz="1100" u="none" strike="noStrike">
                          <a:effectLst/>
                        </a:rPr>
                        <a:t>2-Hacer clic en el botón login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1-Los campos aceptan caracteres y el campo de password se encripta. </a:t>
                      </a:r>
                      <a:br>
                        <a:rPr lang="es-AR" sz="1100" u="none" strike="noStrike">
                          <a:effectLst/>
                        </a:rPr>
                      </a:br>
                      <a:r>
                        <a:rPr lang="es-AR" sz="1100" u="none" strike="noStrike">
                          <a:effectLst/>
                        </a:rPr>
                        <a:t>2- El sistema arroja una ventana emergente con el un mensaje de error, de usuario o contraseña inválidos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1-Los campos aceptan caracteres y el campo de password se encripta. </a:t>
                      </a:r>
                      <a:br>
                        <a:rPr lang="es-AR" sz="1100" u="none" strike="noStrike">
                          <a:effectLst/>
                        </a:rPr>
                      </a:br>
                      <a:r>
                        <a:rPr lang="es-AR" sz="1100" u="none" strike="noStrike">
                          <a:effectLst/>
                        </a:rPr>
                        <a:t>2- El sistema arroja una ventana emergente con el mensaje "Error de inicio de sesión. Verifica tus credenciales"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Exitoso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sng" strike="noStrike" dirty="0">
                          <a:effectLst/>
                          <a:hlinkClick r:id="rId2"/>
                        </a:rPr>
                        <a:t>https://drive.google.com/file/d/1mT4JEUCKnRWqC-qA1xA13kS-yYlwA--u/view?usp=drive_link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2045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02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332510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EduLink</a:t>
            </a:r>
            <a:r>
              <a:rPr lang="es-ES" b="1" dirty="0" smtClean="0"/>
              <a:t>: casos de prueba</a:t>
            </a:r>
            <a:endParaRPr lang="en-US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9" y="987425"/>
            <a:ext cx="1806430" cy="4873628"/>
          </a:xfrm>
        </p:spPr>
        <p:txBody>
          <a:bodyPr>
            <a:normAutofit/>
          </a:bodyPr>
          <a:lstStyle/>
          <a:p>
            <a:r>
              <a:rPr lang="es-ES" sz="1400" dirty="0" smtClean="0"/>
              <a:t>CP005</a:t>
            </a:r>
            <a:endParaRPr lang="es-ES" sz="1400" dirty="0"/>
          </a:p>
          <a:p>
            <a:r>
              <a:rPr lang="es-ES" sz="1100" dirty="0" smtClean="0">
                <a:solidFill>
                  <a:srgbClr val="FF0000"/>
                </a:solidFill>
              </a:rPr>
              <a:t>Funcionalidad</a:t>
            </a:r>
            <a:r>
              <a:rPr lang="es-ES" sz="1100" dirty="0" smtClean="0"/>
              <a:t>:</a:t>
            </a:r>
          </a:p>
          <a:p>
            <a:r>
              <a:rPr lang="es-ES" sz="1100" dirty="0" err="1" smtClean="0"/>
              <a:t>Login</a:t>
            </a:r>
            <a:endParaRPr lang="es-ES" sz="1100" dirty="0" smtClean="0"/>
          </a:p>
          <a:p>
            <a:r>
              <a:rPr lang="es-ES" sz="1100" dirty="0" smtClean="0">
                <a:solidFill>
                  <a:srgbClr val="FF0000"/>
                </a:solidFill>
              </a:rPr>
              <a:t>Título</a:t>
            </a:r>
            <a:r>
              <a:rPr lang="es-ES" sz="1100" dirty="0" smtClean="0"/>
              <a:t>: </a:t>
            </a:r>
          </a:p>
          <a:p>
            <a:r>
              <a:rPr lang="es-ES" sz="1100" dirty="0" err="1" smtClean="0"/>
              <a:t>Login</a:t>
            </a:r>
            <a:r>
              <a:rPr lang="es-ES" sz="1100" dirty="0" smtClean="0"/>
              <a:t> sin ingresar datos</a:t>
            </a:r>
          </a:p>
          <a:p>
            <a:r>
              <a:rPr lang="es-ES" sz="1100" dirty="0" smtClean="0">
                <a:solidFill>
                  <a:srgbClr val="FF0000"/>
                </a:solidFill>
              </a:rPr>
              <a:t>Descripción</a:t>
            </a:r>
            <a:r>
              <a:rPr lang="es-ES" sz="1100" dirty="0" smtClean="0"/>
              <a:t>: </a:t>
            </a:r>
          </a:p>
          <a:p>
            <a:r>
              <a:rPr lang="es-AR" sz="1100" dirty="0" smtClean="0"/>
              <a:t>Verificar que no se puede ingresar al sistema sin ingresar un usuario correcto</a:t>
            </a:r>
            <a:endParaRPr lang="es-ES" sz="1100" dirty="0" smtClean="0"/>
          </a:p>
          <a:p>
            <a:r>
              <a:rPr lang="es-ES" sz="1100" dirty="0" smtClean="0">
                <a:solidFill>
                  <a:srgbClr val="FF0000"/>
                </a:solidFill>
              </a:rPr>
              <a:t>Criticidad</a:t>
            </a:r>
            <a:r>
              <a:rPr lang="es-ES" sz="1100" dirty="0" smtClean="0"/>
              <a:t>:</a:t>
            </a:r>
          </a:p>
          <a:p>
            <a:r>
              <a:rPr lang="es-ES" sz="1100" dirty="0" smtClean="0"/>
              <a:t>Alta</a:t>
            </a:r>
          </a:p>
          <a:p>
            <a:r>
              <a:rPr lang="es-ES" sz="1100" dirty="0" smtClean="0">
                <a:solidFill>
                  <a:srgbClr val="FF0000"/>
                </a:solidFill>
              </a:rPr>
              <a:t>Datos de entrada:</a:t>
            </a:r>
          </a:p>
          <a:p>
            <a:r>
              <a:rPr lang="es-ES" sz="1100" dirty="0" smtClean="0"/>
              <a:t>Sin datos</a:t>
            </a:r>
          </a:p>
          <a:p>
            <a:r>
              <a:rPr lang="es-ES" sz="1100" dirty="0" smtClean="0">
                <a:solidFill>
                  <a:srgbClr val="FF0000"/>
                </a:solidFill>
              </a:rPr>
              <a:t>Precondiciones</a:t>
            </a:r>
            <a:r>
              <a:rPr lang="es-ES" sz="1100" dirty="0" smtClean="0"/>
              <a:t>:</a:t>
            </a:r>
          </a:p>
          <a:p>
            <a:r>
              <a:rPr lang="es-AR" sz="1100" dirty="0" smtClean="0"/>
              <a:t>1-Haber ingresado al sitio </a:t>
            </a:r>
          </a:p>
          <a:p>
            <a:r>
              <a:rPr lang="es-AR" sz="1100" dirty="0" smtClean="0"/>
              <a:t>2-No estar </a:t>
            </a:r>
            <a:r>
              <a:rPr lang="es-AR" sz="1100" dirty="0" err="1" smtClean="0"/>
              <a:t>logueado</a:t>
            </a:r>
            <a:r>
              <a:rPr lang="es-AR" sz="1100" dirty="0" smtClean="0"/>
              <a:t>.</a:t>
            </a:r>
            <a:endParaRPr lang="es-ES" sz="1100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543624"/>
              </p:ext>
            </p:extLst>
          </p:nvPr>
        </p:nvGraphicFramePr>
        <p:xfrm>
          <a:off x="2784763" y="1163782"/>
          <a:ext cx="8728364" cy="4697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1593">
                  <a:extLst>
                    <a:ext uri="{9D8B030D-6E8A-4147-A177-3AD203B41FA5}">
                      <a16:colId xmlns:a16="http://schemas.microsoft.com/office/drawing/2014/main" val="2484637435"/>
                    </a:ext>
                  </a:extLst>
                </a:gridCol>
                <a:gridCol w="2275269">
                  <a:extLst>
                    <a:ext uri="{9D8B030D-6E8A-4147-A177-3AD203B41FA5}">
                      <a16:colId xmlns:a16="http://schemas.microsoft.com/office/drawing/2014/main" val="1159700615"/>
                    </a:ext>
                  </a:extLst>
                </a:gridCol>
                <a:gridCol w="2132252">
                  <a:extLst>
                    <a:ext uri="{9D8B030D-6E8A-4147-A177-3AD203B41FA5}">
                      <a16:colId xmlns:a16="http://schemas.microsoft.com/office/drawing/2014/main" val="16714136"/>
                    </a:ext>
                  </a:extLst>
                </a:gridCol>
                <a:gridCol w="728086">
                  <a:extLst>
                    <a:ext uri="{9D8B030D-6E8A-4147-A177-3AD203B41FA5}">
                      <a16:colId xmlns:a16="http://schemas.microsoft.com/office/drawing/2014/main" val="2242359123"/>
                    </a:ext>
                  </a:extLst>
                </a:gridCol>
                <a:gridCol w="1391164">
                  <a:extLst>
                    <a:ext uri="{9D8B030D-6E8A-4147-A177-3AD203B41FA5}">
                      <a16:colId xmlns:a16="http://schemas.microsoft.com/office/drawing/2014/main" val="4164168679"/>
                    </a:ext>
                  </a:extLst>
                </a:gridCol>
              </a:tblGrid>
              <a:tr h="54831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Pasos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Resultados esperados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Resultados obtenidos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Estado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Observaciones / Evidencias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063912823"/>
                  </a:ext>
                </a:extLst>
              </a:tr>
              <a:tr h="4148952"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1-No Rellenar los campos con datos.</a:t>
                      </a:r>
                      <a:br>
                        <a:rPr lang="es-AR" sz="1100" u="none" strike="noStrike">
                          <a:effectLst/>
                        </a:rPr>
                      </a:br>
                      <a:r>
                        <a:rPr lang="es-AR" sz="1100" u="none" strike="noStrike">
                          <a:effectLst/>
                        </a:rPr>
                        <a:t>2-Hacer clic en el botón login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Mensaje de error , o alerta de completar con datos correctos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Se despliega un mensaje que pide completar el campo vacío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Exitoso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smtClean="0">
                          <a:effectLst/>
                        </a:rPr>
                        <a:t>1-</a:t>
                      </a:r>
                    </a:p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/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https://drive.google.com/file/d/1lSxqJpJQJ0mluXS0W3s4_ZbbV4mFi-mh/view?usp=drive_link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2-</a:t>
                      </a:r>
                    </a:p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/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https://drive.google.com/file/d/1RTe4MfxMkExtmMjUs8cuZJkRJGuebS3E/view?usp=drive_link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/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/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endParaRPr lang="en-US" sz="1100" b="0" i="0" u="none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23771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26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332510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EduLink</a:t>
            </a:r>
            <a:r>
              <a:rPr lang="es-ES" b="1" dirty="0" smtClean="0"/>
              <a:t>: casos de prueba</a:t>
            </a:r>
            <a:endParaRPr lang="en-US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9" y="789708"/>
            <a:ext cx="2277484" cy="5846619"/>
          </a:xfrm>
        </p:spPr>
        <p:txBody>
          <a:bodyPr>
            <a:normAutofit/>
          </a:bodyPr>
          <a:lstStyle/>
          <a:p>
            <a:r>
              <a:rPr lang="es-ES" sz="1400" dirty="0" smtClean="0"/>
              <a:t>CP006</a:t>
            </a:r>
            <a:endParaRPr lang="es-ES" sz="14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Funcionalidad</a:t>
            </a:r>
            <a:r>
              <a:rPr lang="es-ES" sz="1100" dirty="0" smtClean="0"/>
              <a:t>: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err="1" smtClean="0"/>
              <a:t>Visualizacón</a:t>
            </a:r>
            <a:r>
              <a:rPr lang="es-ES" sz="1100" dirty="0" smtClean="0"/>
              <a:t> de materias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Título</a:t>
            </a:r>
            <a:r>
              <a:rPr lang="es-ES" sz="1100" dirty="0" smtClean="0"/>
              <a:t>: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/>
              <a:t>Navegación hacia año posterior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Descripción</a:t>
            </a:r>
            <a:r>
              <a:rPr lang="es-ES" sz="1100" dirty="0" smtClean="0"/>
              <a:t>: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 smtClean="0"/>
              <a:t>Verificar que la flecha derecha permita visualizar las materias del año posterior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Criticidad</a:t>
            </a:r>
            <a:r>
              <a:rPr lang="es-ES" sz="1100" dirty="0" smtClean="0"/>
              <a:t>: Media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Datos de entrada: </a:t>
            </a:r>
            <a:r>
              <a:rPr lang="es-ES" sz="1100" dirty="0" smtClean="0"/>
              <a:t>n/a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Precondiciones</a:t>
            </a:r>
            <a:r>
              <a:rPr lang="es-ES" sz="1100" dirty="0" smtClean="0"/>
              <a:t>: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 smtClean="0"/>
              <a:t>1. Haber ingresado al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 smtClean="0"/>
              <a:t>2. Estar </a:t>
            </a:r>
            <a:r>
              <a:rPr lang="es-AR" sz="1100" dirty="0" err="1" smtClean="0"/>
              <a:t>logueado</a:t>
            </a:r>
            <a:endParaRPr lang="es-AR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 smtClean="0"/>
              <a:t>3. Visualizar las materias cursadas del Primer año</a:t>
            </a:r>
            <a:r>
              <a:rPr lang="es-AR" sz="1100" dirty="0" smtClean="0"/>
              <a:t>.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AR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AR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AR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400" dirty="0"/>
              <a:t>CP007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Funcionalidad</a:t>
            </a:r>
            <a:r>
              <a:rPr lang="es-ES" sz="1100" dirty="0"/>
              <a:t>: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/>
              <a:t>Visualización de materias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Título</a:t>
            </a:r>
            <a:r>
              <a:rPr lang="es-ES" sz="1100" dirty="0"/>
              <a:t>: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/>
              <a:t>Navegación hacia el año anterior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Descripción</a:t>
            </a:r>
            <a:r>
              <a:rPr lang="es-ES" sz="1100" dirty="0"/>
              <a:t>: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Verificar que la flecha izquierda permita visualizar las materias del año anterior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Criticidad</a:t>
            </a:r>
            <a:r>
              <a:rPr lang="es-ES" sz="1100" dirty="0"/>
              <a:t>: Media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Datos de entrada: </a:t>
            </a:r>
            <a:r>
              <a:rPr lang="es-ES" sz="1100" dirty="0"/>
              <a:t>n/a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Precondiciones</a:t>
            </a:r>
            <a:r>
              <a:rPr lang="es-ES" sz="1100" dirty="0"/>
              <a:t>: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1. Haber ingresado al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2. Estar </a:t>
            </a:r>
            <a:r>
              <a:rPr lang="es-AR" sz="1100" dirty="0" err="1"/>
              <a:t>logueado</a:t>
            </a:r>
            <a:endParaRPr lang="es-AR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3. Visualizar las materias correspondientes al Segundo  año.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sz="1100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483829"/>
              </p:ext>
            </p:extLst>
          </p:nvPr>
        </p:nvGraphicFramePr>
        <p:xfrm>
          <a:off x="3380510" y="1122220"/>
          <a:ext cx="7827817" cy="47251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1970">
                  <a:extLst>
                    <a:ext uri="{9D8B030D-6E8A-4147-A177-3AD203B41FA5}">
                      <a16:colId xmlns:a16="http://schemas.microsoft.com/office/drawing/2014/main" val="2977668247"/>
                    </a:ext>
                  </a:extLst>
                </a:gridCol>
                <a:gridCol w="1567963">
                  <a:extLst>
                    <a:ext uri="{9D8B030D-6E8A-4147-A177-3AD203B41FA5}">
                      <a16:colId xmlns:a16="http://schemas.microsoft.com/office/drawing/2014/main" val="189817089"/>
                    </a:ext>
                  </a:extLst>
                </a:gridCol>
                <a:gridCol w="1667961">
                  <a:extLst>
                    <a:ext uri="{9D8B030D-6E8A-4147-A177-3AD203B41FA5}">
                      <a16:colId xmlns:a16="http://schemas.microsoft.com/office/drawing/2014/main" val="1168426768"/>
                    </a:ext>
                  </a:extLst>
                </a:gridCol>
                <a:gridCol w="943978">
                  <a:extLst>
                    <a:ext uri="{9D8B030D-6E8A-4147-A177-3AD203B41FA5}">
                      <a16:colId xmlns:a16="http://schemas.microsoft.com/office/drawing/2014/main" val="3866008290"/>
                    </a:ext>
                  </a:extLst>
                </a:gridCol>
                <a:gridCol w="1391967">
                  <a:extLst>
                    <a:ext uri="{9D8B030D-6E8A-4147-A177-3AD203B41FA5}">
                      <a16:colId xmlns:a16="http://schemas.microsoft.com/office/drawing/2014/main" val="1746634289"/>
                    </a:ext>
                  </a:extLst>
                </a:gridCol>
                <a:gridCol w="943978">
                  <a:extLst>
                    <a:ext uri="{9D8B030D-6E8A-4147-A177-3AD203B41FA5}">
                      <a16:colId xmlns:a16="http://schemas.microsoft.com/office/drawing/2014/main" val="1547552048"/>
                    </a:ext>
                  </a:extLst>
                </a:gridCol>
              </a:tblGrid>
              <a:tr h="509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err="1">
                          <a:effectLst/>
                        </a:rPr>
                        <a:t>Pasos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Resultados esperados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Resultados obtenidos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Estado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Observaciones Evidencias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esperado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268349872"/>
                  </a:ext>
                </a:extLst>
              </a:tr>
              <a:tr h="2358278"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>
                          <a:effectLst/>
                        </a:rPr>
                        <a:t>1. Hacer clic sobre la flecha derecha en el recuadro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>
                          <a:effectLst/>
                        </a:rPr>
                        <a:t>1. Se visualizan las materias del Segundo año.</a:t>
                      </a:r>
                      <a:br>
                        <a:rPr lang="es-AR" sz="1100" u="none" strike="noStrike" dirty="0">
                          <a:effectLst/>
                        </a:rPr>
                      </a:br>
                      <a:r>
                        <a:rPr lang="es-AR" sz="1100" u="none" strike="noStrike" dirty="0">
                          <a:effectLst/>
                        </a:rPr>
                        <a:t>2. Se visualiza el título de Segundo año</a:t>
                      </a:r>
                      <a:br>
                        <a:rPr lang="es-AR" sz="1100" u="none" strike="noStrike" dirty="0">
                          <a:effectLst/>
                        </a:rPr>
                      </a:b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1. Se visualizan las materias del Segundo año.</a:t>
                      </a:r>
                      <a:br>
                        <a:rPr lang="es-AR" sz="1100" u="none" strike="noStrike" dirty="0" smtClean="0">
                          <a:effectLst/>
                        </a:rPr>
                      </a:br>
                      <a:r>
                        <a:rPr lang="es-AR" sz="1100" u="none" strike="noStrike" dirty="0" smtClean="0">
                          <a:effectLst/>
                        </a:rPr>
                        <a:t>2. Se visualiza el título de Segundo año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err="1" smtClean="0">
                          <a:effectLst/>
                        </a:rPr>
                        <a:t>Exitoso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42058884"/>
                  </a:ext>
                </a:extLst>
              </a:tr>
              <a:tr h="1857250"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 Hacer clic sobre la flecha izquierda en el recuadro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>
                          <a:effectLst/>
                        </a:rPr>
                        <a:t>1. Se visualizan las materias del Primer año.</a:t>
                      </a:r>
                      <a:br>
                        <a:rPr lang="es-AR" sz="1100" u="none" strike="noStrike" dirty="0">
                          <a:effectLst/>
                        </a:rPr>
                      </a:br>
                      <a:r>
                        <a:rPr lang="es-AR" sz="1100" u="none" strike="noStrike" dirty="0">
                          <a:effectLst/>
                        </a:rPr>
                        <a:t>2. Se visualiza el título de Primer año</a:t>
                      </a:r>
                      <a:br>
                        <a:rPr lang="es-AR" sz="1100" u="none" strike="noStrike" dirty="0">
                          <a:effectLst/>
                        </a:rPr>
                      </a:b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1. Se visualizan las materias del Primer año.</a:t>
                      </a:r>
                      <a:br>
                        <a:rPr lang="es-AR" sz="1100" u="none" strike="noStrike" dirty="0" smtClean="0">
                          <a:effectLst/>
                        </a:rPr>
                      </a:br>
                      <a:r>
                        <a:rPr lang="es-AR" sz="1100" u="none" strike="noStrike" dirty="0" smtClean="0">
                          <a:effectLst/>
                        </a:rPr>
                        <a:t>2. Se visualiza el título de Primer año</a:t>
                      </a:r>
                      <a:r>
                        <a:rPr lang="es-AR" sz="1100" u="none" strike="noStrike" dirty="0">
                          <a:effectLst/>
                        </a:rPr>
                        <a:t/>
                      </a:r>
                      <a:br>
                        <a:rPr lang="es-AR" sz="1100" u="none" strike="noStrike" dirty="0">
                          <a:effectLst/>
                        </a:rPr>
                      </a:b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err="1" smtClean="0">
                          <a:effectLst/>
                        </a:rPr>
                        <a:t>Exitoso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924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87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332510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EduLink</a:t>
            </a:r>
            <a:r>
              <a:rPr lang="es-ES" b="1" dirty="0" smtClean="0"/>
              <a:t>: casos de prueba</a:t>
            </a:r>
            <a:endParaRPr lang="en-US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9" y="987425"/>
            <a:ext cx="1806430" cy="5635048"/>
          </a:xfrm>
        </p:spPr>
        <p:txBody>
          <a:bodyPr>
            <a:normAutofit/>
          </a:bodyPr>
          <a:lstStyle/>
          <a:p>
            <a:r>
              <a:rPr lang="es-ES" sz="1400" dirty="0" smtClean="0"/>
              <a:t>CP008</a:t>
            </a:r>
            <a:endParaRPr lang="es-ES" sz="14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Funcionalidad</a:t>
            </a:r>
            <a:r>
              <a:rPr lang="es-ES" sz="1100" dirty="0" smtClean="0"/>
              <a:t>: Visualización de materias 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Título</a:t>
            </a:r>
            <a:r>
              <a:rPr lang="es-ES" sz="1100" dirty="0" smtClean="0"/>
              <a:t>: Cambio de materias a exámenes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Descripción</a:t>
            </a:r>
            <a:r>
              <a:rPr lang="es-ES" sz="1100" dirty="0" smtClean="0"/>
              <a:t>: </a:t>
            </a:r>
            <a:r>
              <a:rPr lang="es-AR" sz="1100" dirty="0" smtClean="0"/>
              <a:t>Verificar que la flecha derecha no reenvíe a ninguna pantalla después del último año</a:t>
            </a: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Criticidad</a:t>
            </a:r>
            <a:r>
              <a:rPr lang="es-ES" sz="1100" dirty="0" smtClean="0"/>
              <a:t>: Media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Datos de entrada: </a:t>
            </a:r>
            <a:r>
              <a:rPr lang="es-ES" sz="1100" dirty="0" smtClean="0"/>
              <a:t>n/a</a:t>
            </a:r>
            <a:endParaRPr lang="es-ES" sz="1100" dirty="0" smtClean="0">
              <a:solidFill>
                <a:srgbClr val="FF0000"/>
              </a:solidFill>
            </a:endParaRP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 smtClean="0">
                <a:solidFill>
                  <a:srgbClr val="FF0000"/>
                </a:solidFill>
              </a:rPr>
              <a:t>Precondiciones</a:t>
            </a:r>
            <a:r>
              <a:rPr lang="es-ES" sz="1100" dirty="0" smtClean="0"/>
              <a:t>: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 smtClean="0"/>
              <a:t>1. Haber ingresado al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 smtClean="0"/>
              <a:t>2. Estar </a:t>
            </a:r>
            <a:r>
              <a:rPr lang="es-AR" sz="1100" dirty="0" err="1" smtClean="0"/>
              <a:t>logueado</a:t>
            </a:r>
            <a:endParaRPr lang="es-AR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 smtClean="0"/>
              <a:t>3. Visualizar las materias correspondientes al Segundo  año.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AR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400" dirty="0" smtClean="0"/>
              <a:t>CP009</a:t>
            </a:r>
            <a:endParaRPr lang="es-AR" sz="14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Funcionalidad</a:t>
            </a:r>
            <a:r>
              <a:rPr lang="es-ES" sz="1100" dirty="0"/>
              <a:t>: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/>
              <a:t>Visualización de materias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Título</a:t>
            </a:r>
            <a:r>
              <a:rPr lang="es-ES" sz="1100" dirty="0"/>
              <a:t>: Limitación de navegación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Descripción</a:t>
            </a:r>
            <a:r>
              <a:rPr lang="es-ES" sz="1100" dirty="0"/>
              <a:t>: </a:t>
            </a:r>
            <a:r>
              <a:rPr lang="es-AR" sz="1100" dirty="0"/>
              <a:t>Verificar que la flecha izquierda no reenvíe a ninguna pantalla si se cliquea desde el Primer año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Criticidad</a:t>
            </a:r>
            <a:r>
              <a:rPr lang="es-ES" sz="1100" dirty="0"/>
              <a:t>: Baja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Datos de entrada: </a:t>
            </a:r>
            <a:r>
              <a:rPr lang="es-ES" sz="1100" dirty="0"/>
              <a:t>n/a</a:t>
            </a:r>
            <a:endParaRPr lang="es-ES" sz="1100" dirty="0">
              <a:solidFill>
                <a:srgbClr val="FF0000"/>
              </a:solidFill>
            </a:endParaRP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ES" sz="1100" dirty="0">
                <a:solidFill>
                  <a:srgbClr val="FF0000"/>
                </a:solidFill>
              </a:rPr>
              <a:t>Precondiciones</a:t>
            </a:r>
            <a:r>
              <a:rPr lang="es-ES" sz="1100" dirty="0"/>
              <a:t>: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1. Haber ingresado al sitio</a:t>
            </a:r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2. Estar </a:t>
            </a:r>
            <a:r>
              <a:rPr lang="es-AR" sz="1100" dirty="0" err="1"/>
              <a:t>logueado</a:t>
            </a:r>
            <a:endParaRPr lang="es-AR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r>
              <a:rPr lang="es-AR" sz="1100" dirty="0"/>
              <a:t>3. Visualizar las materias correspondientes al Primer  año.</a:t>
            </a:r>
            <a:endParaRPr lang="es-ES" sz="1100" dirty="0"/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sz="1100" dirty="0" smtClean="0"/>
          </a:p>
          <a:p>
            <a:pPr>
              <a:lnSpc>
                <a:spcPts val="1200"/>
              </a:lnSpc>
              <a:spcBef>
                <a:spcPts val="0"/>
              </a:spcBef>
            </a:pPr>
            <a:endParaRPr lang="es-ES" sz="1100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478619"/>
              </p:ext>
            </p:extLst>
          </p:nvPr>
        </p:nvGraphicFramePr>
        <p:xfrm>
          <a:off x="3214255" y="1163782"/>
          <a:ext cx="8492835" cy="5043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8623">
                  <a:extLst>
                    <a:ext uri="{9D8B030D-6E8A-4147-A177-3AD203B41FA5}">
                      <a16:colId xmlns:a16="http://schemas.microsoft.com/office/drawing/2014/main" val="1786158949"/>
                    </a:ext>
                  </a:extLst>
                </a:gridCol>
                <a:gridCol w="1934452">
                  <a:extLst>
                    <a:ext uri="{9D8B030D-6E8A-4147-A177-3AD203B41FA5}">
                      <a16:colId xmlns:a16="http://schemas.microsoft.com/office/drawing/2014/main" val="3166909869"/>
                    </a:ext>
                  </a:extLst>
                </a:gridCol>
                <a:gridCol w="2057822">
                  <a:extLst>
                    <a:ext uri="{9D8B030D-6E8A-4147-A177-3AD203B41FA5}">
                      <a16:colId xmlns:a16="http://schemas.microsoft.com/office/drawing/2014/main" val="1585673603"/>
                    </a:ext>
                  </a:extLst>
                </a:gridCol>
                <a:gridCol w="1164619">
                  <a:extLst>
                    <a:ext uri="{9D8B030D-6E8A-4147-A177-3AD203B41FA5}">
                      <a16:colId xmlns:a16="http://schemas.microsoft.com/office/drawing/2014/main" val="3352810826"/>
                    </a:ext>
                  </a:extLst>
                </a:gridCol>
                <a:gridCol w="1717319">
                  <a:extLst>
                    <a:ext uri="{9D8B030D-6E8A-4147-A177-3AD203B41FA5}">
                      <a16:colId xmlns:a16="http://schemas.microsoft.com/office/drawing/2014/main" val="3116217368"/>
                    </a:ext>
                  </a:extLst>
                </a:gridCol>
              </a:tblGrid>
              <a:tr h="2675437"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Pasos</a:t>
                      </a:r>
                    </a:p>
                    <a:p>
                      <a:pPr algn="l" fontAlgn="t"/>
                      <a:endParaRPr lang="es-AR" sz="11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1</a:t>
                      </a:r>
                      <a:r>
                        <a:rPr lang="es-AR" sz="1100" u="none" strike="noStrike" dirty="0">
                          <a:effectLst/>
                        </a:rPr>
                        <a:t>. Hacer clic sobre la flecha derecha en la sección de Plan de Estudios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Resultados Esperados</a:t>
                      </a:r>
                    </a:p>
                    <a:p>
                      <a:pPr algn="l" fontAlgn="t"/>
                      <a:endParaRPr lang="es-AR" sz="11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s-AR" sz="1100" u="none" strike="noStrike" dirty="0" smtClean="0">
                          <a:effectLst/>
                        </a:rPr>
                        <a:t>1</a:t>
                      </a:r>
                      <a:r>
                        <a:rPr lang="es-AR" sz="1100" u="none" strike="noStrike" dirty="0">
                          <a:effectLst/>
                        </a:rPr>
                        <a:t>. No se visualiza ningún cambio en la pantalla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dirty="0" smtClean="0">
                          <a:effectLst/>
                        </a:rPr>
                        <a:t>Resultados Obtenidos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100" u="none" strike="noStrike" dirty="0" smtClean="0">
                          <a:effectLst/>
                        </a:rPr>
                        <a:t>1</a:t>
                      </a:r>
                      <a:r>
                        <a:rPr lang="en-US" sz="1100" u="none" strike="noStrike" dirty="0">
                          <a:effectLst/>
                        </a:rPr>
                        <a:t>. La </a:t>
                      </a:r>
                      <a:r>
                        <a:rPr lang="en-US" sz="1100" u="none" strike="noStrike" dirty="0" err="1">
                          <a:effectLst/>
                        </a:rPr>
                        <a:t>pantalla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regresa</a:t>
                      </a:r>
                      <a:r>
                        <a:rPr lang="en-US" sz="1100" u="none" strike="noStrike" dirty="0">
                          <a:effectLst/>
                        </a:rPr>
                        <a:t> al primer </a:t>
                      </a:r>
                      <a:r>
                        <a:rPr lang="en-US" sz="1100" u="none" strike="noStrike" dirty="0" err="1">
                          <a:effectLst/>
                        </a:rPr>
                        <a:t>año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dirty="0" smtClean="0">
                          <a:effectLst/>
                        </a:rPr>
                        <a:t>Estado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100" u="none" strike="noStrike" dirty="0" err="1" smtClean="0">
                          <a:effectLst/>
                        </a:rPr>
                        <a:t>Fuera</a:t>
                      </a:r>
                      <a:r>
                        <a:rPr lang="en-US" sz="1100" u="none" strike="noStrike" dirty="0" smtClean="0">
                          <a:effectLst/>
                        </a:rPr>
                        <a:t> del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alcance</a:t>
                      </a:r>
                      <a:r>
                        <a:rPr lang="en-US" sz="1100" u="none" strike="noStrike" dirty="0" smtClean="0">
                          <a:effectLst/>
                        </a:rPr>
                        <a:t> del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presente</a:t>
                      </a:r>
                      <a:r>
                        <a:rPr lang="en-US" sz="1100" u="none" strike="noStrike" dirty="0" smtClean="0">
                          <a:effectLst/>
                        </a:rPr>
                        <a:t> MVP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dirty="0" smtClean="0">
                          <a:effectLst/>
                        </a:rPr>
                        <a:t>Observaciones/ Evidencias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n-US" sz="1100" u="none" strike="noStrike" dirty="0" smtClean="0">
                        <a:effectLst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04422912"/>
                  </a:ext>
                </a:extLst>
              </a:tr>
              <a:tr h="2367617"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 Hacer clic sobre la flecha izquierda en la sección de Plan de Estudios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 dirty="0">
                          <a:effectLst/>
                        </a:rPr>
                        <a:t>1. No se visualiza ningún cambio en la pantalla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 La pantalla regresa al segundo año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Fuera</a:t>
                      </a:r>
                      <a:r>
                        <a:rPr lang="es-ES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del </a:t>
                      </a:r>
                      <a:r>
                        <a:rPr lang="es-ES" sz="1100" b="0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alccance</a:t>
                      </a:r>
                      <a:r>
                        <a:rPr lang="es-ES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del presente MVP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98153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60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332510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EduLink</a:t>
            </a:r>
            <a:r>
              <a:rPr lang="es-ES" b="1" dirty="0" smtClean="0"/>
              <a:t>: casos de prueba</a:t>
            </a:r>
            <a:endParaRPr lang="en-US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9" y="987425"/>
            <a:ext cx="1806430" cy="4873628"/>
          </a:xfrm>
        </p:spPr>
        <p:txBody>
          <a:bodyPr>
            <a:normAutofit/>
          </a:bodyPr>
          <a:lstStyle/>
          <a:p>
            <a:r>
              <a:rPr lang="es-ES" sz="1400" dirty="0" smtClean="0"/>
              <a:t>CP010</a:t>
            </a:r>
            <a:endParaRPr lang="es-ES" sz="1400" dirty="0"/>
          </a:p>
          <a:p>
            <a:r>
              <a:rPr lang="es-ES" sz="1100" dirty="0" smtClean="0">
                <a:solidFill>
                  <a:srgbClr val="FF0000"/>
                </a:solidFill>
              </a:rPr>
              <a:t>Funcionalidad</a:t>
            </a:r>
            <a:r>
              <a:rPr lang="es-ES" sz="1100" dirty="0" smtClean="0"/>
              <a:t>:</a:t>
            </a:r>
          </a:p>
          <a:p>
            <a:r>
              <a:rPr lang="es-ES" sz="1100" dirty="0" smtClean="0"/>
              <a:t>Visualización de materias y exámenes</a:t>
            </a:r>
          </a:p>
          <a:p>
            <a:endParaRPr lang="es-ES" sz="1100" dirty="0" smtClean="0"/>
          </a:p>
          <a:p>
            <a:r>
              <a:rPr lang="es-ES" sz="1100" dirty="0" smtClean="0">
                <a:solidFill>
                  <a:srgbClr val="FF0000"/>
                </a:solidFill>
              </a:rPr>
              <a:t>Título</a:t>
            </a:r>
            <a:r>
              <a:rPr lang="es-ES" sz="1100" dirty="0" smtClean="0"/>
              <a:t>: Cambio de materias a exámenes</a:t>
            </a:r>
          </a:p>
          <a:p>
            <a:r>
              <a:rPr lang="es-ES" sz="1100" dirty="0" smtClean="0">
                <a:solidFill>
                  <a:srgbClr val="FF0000"/>
                </a:solidFill>
              </a:rPr>
              <a:t>Descripción</a:t>
            </a:r>
            <a:r>
              <a:rPr lang="es-ES" sz="1100" dirty="0" smtClean="0"/>
              <a:t>: </a:t>
            </a:r>
            <a:r>
              <a:rPr lang="es-AR" sz="1100" dirty="0" smtClean="0"/>
              <a:t>Verificar que se pueda navegar desde la pestaña de Tus materias a la de Próximos exámenes</a:t>
            </a:r>
          </a:p>
          <a:p>
            <a:r>
              <a:rPr lang="es-ES" sz="1100" dirty="0" smtClean="0">
                <a:solidFill>
                  <a:srgbClr val="FF0000"/>
                </a:solidFill>
              </a:rPr>
              <a:t>Criticidad</a:t>
            </a:r>
            <a:r>
              <a:rPr lang="es-ES" sz="1100" dirty="0" smtClean="0"/>
              <a:t>: Alta</a:t>
            </a:r>
          </a:p>
          <a:p>
            <a:r>
              <a:rPr lang="es-ES" sz="1100" dirty="0" smtClean="0">
                <a:solidFill>
                  <a:srgbClr val="FF0000"/>
                </a:solidFill>
              </a:rPr>
              <a:t>Datos de entrada: </a:t>
            </a:r>
            <a:r>
              <a:rPr lang="es-ES" sz="1100" dirty="0" smtClean="0"/>
              <a:t>n/a</a:t>
            </a:r>
            <a:endParaRPr lang="es-ES" sz="1100" dirty="0" smtClean="0">
              <a:solidFill>
                <a:srgbClr val="FF0000"/>
              </a:solidFill>
            </a:endParaRPr>
          </a:p>
          <a:p>
            <a:r>
              <a:rPr lang="es-ES" sz="1100" dirty="0" smtClean="0">
                <a:solidFill>
                  <a:srgbClr val="FF0000"/>
                </a:solidFill>
              </a:rPr>
              <a:t>Precondiciones</a:t>
            </a:r>
            <a:r>
              <a:rPr lang="es-ES" sz="1100" dirty="0" smtClean="0"/>
              <a:t>:</a:t>
            </a:r>
          </a:p>
          <a:p>
            <a:r>
              <a:rPr lang="es-AR" sz="1100" dirty="0" smtClean="0"/>
              <a:t>1. Haber ingresado al sitio</a:t>
            </a:r>
          </a:p>
          <a:p>
            <a:r>
              <a:rPr lang="es-AR" sz="1100" dirty="0" smtClean="0"/>
              <a:t>2. Estar </a:t>
            </a:r>
            <a:r>
              <a:rPr lang="es-AR" sz="1100" dirty="0" err="1" smtClean="0"/>
              <a:t>logueado</a:t>
            </a:r>
            <a:endParaRPr lang="es-AR" sz="1100" dirty="0" smtClean="0"/>
          </a:p>
          <a:p>
            <a:r>
              <a:rPr lang="es-AR" sz="1100" dirty="0" smtClean="0"/>
              <a:t>3. Visualizar el contenido de la pestaña materias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025420"/>
              </p:ext>
            </p:extLst>
          </p:nvPr>
        </p:nvGraphicFramePr>
        <p:xfrm>
          <a:off x="3477490" y="1136073"/>
          <a:ext cx="7994074" cy="30476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3565">
                  <a:extLst>
                    <a:ext uri="{9D8B030D-6E8A-4147-A177-3AD203B41FA5}">
                      <a16:colId xmlns:a16="http://schemas.microsoft.com/office/drawing/2014/main" val="1394157115"/>
                    </a:ext>
                  </a:extLst>
                </a:gridCol>
                <a:gridCol w="1820847">
                  <a:extLst>
                    <a:ext uri="{9D8B030D-6E8A-4147-A177-3AD203B41FA5}">
                      <a16:colId xmlns:a16="http://schemas.microsoft.com/office/drawing/2014/main" val="3020619893"/>
                    </a:ext>
                  </a:extLst>
                </a:gridCol>
                <a:gridCol w="1936972">
                  <a:extLst>
                    <a:ext uri="{9D8B030D-6E8A-4147-A177-3AD203B41FA5}">
                      <a16:colId xmlns:a16="http://schemas.microsoft.com/office/drawing/2014/main" val="3375916236"/>
                    </a:ext>
                  </a:extLst>
                </a:gridCol>
                <a:gridCol w="1096224">
                  <a:extLst>
                    <a:ext uri="{9D8B030D-6E8A-4147-A177-3AD203B41FA5}">
                      <a16:colId xmlns:a16="http://schemas.microsoft.com/office/drawing/2014/main" val="3578328843"/>
                    </a:ext>
                  </a:extLst>
                </a:gridCol>
                <a:gridCol w="1616466">
                  <a:extLst>
                    <a:ext uri="{9D8B030D-6E8A-4147-A177-3AD203B41FA5}">
                      <a16:colId xmlns:a16="http://schemas.microsoft.com/office/drawing/2014/main" val="59860712"/>
                    </a:ext>
                  </a:extLst>
                </a:gridCol>
              </a:tblGrid>
              <a:tr h="47105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Pasos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Resultados esperados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Resultados obtenidos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Estado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Observaciones Evidencias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63544502"/>
                  </a:ext>
                </a:extLst>
              </a:tr>
              <a:tr h="2576548"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 Hacer clic sobre la flecha derecha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 Se visualizan los próximos exámenes</a:t>
                      </a:r>
                      <a:br>
                        <a:rPr lang="es-AR" sz="1100" u="none" strike="noStrike">
                          <a:effectLst/>
                        </a:rPr>
                      </a:br>
                      <a:r>
                        <a:rPr lang="es-AR" sz="1100" u="none" strike="noStrike">
                          <a:effectLst/>
                        </a:rPr>
                        <a:t>2. Deja de visualizarse el contenido de las  materias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100" u="none" strike="noStrike">
                          <a:effectLst/>
                        </a:rPr>
                        <a:t>1. Se visualizan los próximos exámenes</a:t>
                      </a:r>
                      <a:br>
                        <a:rPr lang="es-AR" sz="1100" u="none" strike="noStrike">
                          <a:effectLst/>
                        </a:rPr>
                      </a:br>
                      <a:r>
                        <a:rPr lang="es-AR" sz="1100" u="none" strike="noStrike">
                          <a:effectLst/>
                        </a:rPr>
                        <a:t>2. Deja de visualizarse el contenido de las materias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Exitoso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https://drive.google.com/file/d/168Jj89Hnkfek961JLIIH2RvwzKkWQoDc/view?usp=drive_link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829032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6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1334</TotalTime>
  <Words>4011</Words>
  <Application>Microsoft Office PowerPoint</Application>
  <PresentationFormat>Panorámica</PresentationFormat>
  <Paragraphs>951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Nunito ExtraBold</vt:lpstr>
      <vt:lpstr>Nunito SemiBold</vt:lpstr>
      <vt:lpstr>Tema de Office</vt:lpstr>
      <vt:lpstr>Presentación de PowerPoint</vt:lpstr>
      <vt:lpstr>EduLink: casos de prueba</vt:lpstr>
      <vt:lpstr>EduLink: casos de prueba</vt:lpstr>
      <vt:lpstr>EduLink: casos de prueba</vt:lpstr>
      <vt:lpstr>EduLink: casos de prueba</vt:lpstr>
      <vt:lpstr>EduLink: casos de prueba</vt:lpstr>
      <vt:lpstr>EduLink: casos de prueba</vt:lpstr>
      <vt:lpstr>EduLink: casos de prueba</vt:lpstr>
      <vt:lpstr>EduLink: casos de prueba</vt:lpstr>
      <vt:lpstr>EduLink: casos de prueba</vt:lpstr>
      <vt:lpstr>EduLink: casos de prueba</vt:lpstr>
      <vt:lpstr>EduLink: casos de prueba</vt:lpstr>
      <vt:lpstr>EduLink: casos de prueba</vt:lpstr>
      <vt:lpstr>EduLink: casos de prueba</vt:lpstr>
      <vt:lpstr>EduLink: casos de prueba</vt:lpstr>
      <vt:lpstr>EduLink: casos de prueba</vt:lpstr>
      <vt:lpstr>EduLink: casos de prueba</vt:lpstr>
      <vt:lpstr>EduLink: casos de prueba</vt:lpstr>
      <vt:lpstr>EduLink: casos de prueba</vt:lpstr>
      <vt:lpstr>EduLink: casos de prueba</vt:lpstr>
      <vt:lpstr>EduLink: casos de prueba</vt:lpstr>
      <vt:lpstr>EduLink: casos de prueba</vt:lpstr>
      <vt:lpstr>EduLink: casos de prueba</vt:lpstr>
      <vt:lpstr>EduLink: casos de prueba</vt:lpstr>
      <vt:lpstr>EduLink: casos de prueba</vt:lpstr>
      <vt:lpstr>EduLink: casos de prueba</vt:lpstr>
      <vt:lpstr>EduLink: casos de prueba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71</cp:revision>
  <dcterms:created xsi:type="dcterms:W3CDTF">2025-02-02T19:06:00Z</dcterms:created>
  <dcterms:modified xsi:type="dcterms:W3CDTF">2025-02-09T10:46:57Z</dcterms:modified>
</cp:coreProperties>
</file>