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0" r:id="rId5"/>
    <p:sldId id="261" r:id="rId6"/>
    <p:sldId id="257" r:id="rId7"/>
    <p:sldId id="259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4B3FC-DED0-479A-9F10-B5B8E08F2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3DA556-BE37-4334-B596-80633651C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3C4AEA-05C3-45A4-B637-984095FCE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AEE2-49CD-4B62-A4CA-B2D64F0829F9}" type="datetimeFigureOut">
              <a:rPr lang="es-ES" smtClean="0"/>
              <a:t>09/03/2025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B8093D-3223-4606-865D-E1EF68CBB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44B3C2-49B7-4A13-82B0-A6F68B65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F4BE-D820-4A3A-9D93-2164F2706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199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1870B-FBEE-4916-B47B-0B8D1FF0A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563901-2D00-44F3-9ACE-64B39955A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1282A5-8985-4AD8-A10A-B09BF0A8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AEE2-49CD-4B62-A4CA-B2D64F0829F9}" type="datetimeFigureOut">
              <a:rPr lang="es-ES" smtClean="0"/>
              <a:t>09/03/2025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040F66-23A8-4E53-BFC2-75D042E3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A1992B-5883-4B42-8D68-3604A658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F4BE-D820-4A3A-9D93-2164F2706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309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A77D5E6-E67E-4A66-9F31-A5E42374A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D50289-A609-4DD6-99F3-A7902E989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3A494D-F867-42B6-BA41-FDF5F3EF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AEE2-49CD-4B62-A4CA-B2D64F0829F9}" type="datetimeFigureOut">
              <a:rPr lang="es-ES" smtClean="0"/>
              <a:t>09/03/2025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3B7DFE-444D-4312-BBAF-F0307BD4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2AADC3-A148-48C5-A314-925CDA47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F4BE-D820-4A3A-9D93-2164F2706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786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A0DB5-7685-407D-B72C-839D0E2D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F3019E-DD14-487A-BB94-4521595F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E35FB-3259-4791-8755-58749DBA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AEE2-49CD-4B62-A4CA-B2D64F0829F9}" type="datetimeFigureOut">
              <a:rPr lang="es-ES" smtClean="0"/>
              <a:t>09/03/2025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5DE6F9-1FCF-4E44-9AA4-ACF582C4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1BC8F-2697-4FB8-AD08-47CFFA92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F4BE-D820-4A3A-9D93-2164F2706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3461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DD6D2-3AF9-4BC3-A552-7249386B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9A9713-CD8C-4DCD-94C8-A30B09C1B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2EEBD-23FA-4834-B16D-D5832D731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AEE2-49CD-4B62-A4CA-B2D64F0829F9}" type="datetimeFigureOut">
              <a:rPr lang="es-ES" smtClean="0"/>
              <a:t>09/03/2025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FB75A4-7ACC-4388-B524-AD5997F77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5BBB95-2345-4D65-9B82-BD90DB33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F4BE-D820-4A3A-9D93-2164F2706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592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34FC3-949D-4EF7-AC8F-059B306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554FEE-CD28-4BC8-87C9-A74B42DBB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702D10-AAF4-43D8-BBE2-03FABBC43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2A2386-F025-4078-A93E-DB77113F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AEE2-49CD-4B62-A4CA-B2D64F0829F9}" type="datetimeFigureOut">
              <a:rPr lang="es-ES" smtClean="0"/>
              <a:t>09/03/2025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A9C6C0-EB18-4BF9-9AA5-05C8F2E4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7E7E74-9935-411F-A929-CED5E536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F4BE-D820-4A3A-9D93-2164F2706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7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1C7A7-C4B5-486D-AA43-8E2EB96E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B1A6EB-B700-4EBE-A045-C7AE8F057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E2090E-8AD5-403C-BFD5-85A28CD5A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F36D2D-57AB-4D68-AD85-CCF09A0A93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01311C-E61E-4634-87CD-067F51DD9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CEBEB50-D141-4848-A09B-D86BAF64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AEE2-49CD-4B62-A4CA-B2D64F0829F9}" type="datetimeFigureOut">
              <a:rPr lang="es-ES" smtClean="0"/>
              <a:t>09/03/2025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1BD763E-F458-4EFC-94FB-B38650F6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A85055-DA36-454A-BF4C-A3C14A8B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F4BE-D820-4A3A-9D93-2164F2706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622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212C29-9125-47CA-B99D-964922A2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CEB628-8C19-4FFE-83EA-9E49931B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AEE2-49CD-4B62-A4CA-B2D64F0829F9}" type="datetimeFigureOut">
              <a:rPr lang="es-ES" smtClean="0"/>
              <a:t>09/03/2025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5A2731-B6E6-4249-BF5B-384F3364E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712AFE-B718-4CED-864F-AE029FA8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F4BE-D820-4A3A-9D93-2164F2706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37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4CB426-8576-426B-A5D2-6D23D317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AEE2-49CD-4B62-A4CA-B2D64F0829F9}" type="datetimeFigureOut">
              <a:rPr lang="es-ES" smtClean="0"/>
              <a:t>09/03/2025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1CD6E4-A858-4E46-9D54-40C25A02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CA1DEF-5B65-4A83-A34A-2C168551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F4BE-D820-4A3A-9D93-2164F2706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507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735F9-CF2D-4E73-AE74-96119AB3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F0D2AE-D50F-47B2-98C3-52427CCB2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C73554-3F3E-4DBA-AA29-ECEEF41EA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C5CF9A-1449-4C45-AFEC-656B9417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AEE2-49CD-4B62-A4CA-B2D64F0829F9}" type="datetimeFigureOut">
              <a:rPr lang="es-ES" smtClean="0"/>
              <a:t>09/03/2025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707E8B-D6D7-4B0C-9E52-932C1FF6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443978-D91C-4D05-A51B-69DDD8D2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F4BE-D820-4A3A-9D93-2164F2706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12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B9A96-7200-451C-8D19-E34FE547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653902-DF14-45F2-A29A-E593047AF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DD8DD-4337-411E-A530-FF8DF52CB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B91716-ED10-47BE-8426-84C9300C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AEE2-49CD-4B62-A4CA-B2D64F0829F9}" type="datetimeFigureOut">
              <a:rPr lang="es-ES" smtClean="0"/>
              <a:t>09/03/2025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F14A2C-02C1-4203-8810-B796E2D2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306E32-7E86-43BA-B036-58849F4F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F4BE-D820-4A3A-9D93-2164F2706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97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85C5E6-05FB-44B3-B2AF-A05BF832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983FCE-BFA3-473A-A7EF-E7348A64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A67A7-459F-42C8-BE56-1B6A6E29F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3AEE2-49CD-4B62-A4CA-B2D64F0829F9}" type="datetimeFigureOut">
              <a:rPr lang="es-ES" smtClean="0"/>
              <a:t>09/03/2025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2FA709-CCBE-4600-934F-3FCFD0E6F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0D0CDC-FEF0-450F-97A7-5D875B95A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7F4BE-D820-4A3A-9D93-2164F27060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133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16308-06C4-4D69-8B0D-58A7603F5C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E3E8D7-2CB6-426C-9D21-4EC32B22A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422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111B72-DEDD-4C65-B0C2-1C64A9CD8DD7}"/>
              </a:ext>
            </a:extLst>
          </p:cNvPr>
          <p:cNvSpPr txBox="1"/>
          <p:nvPr/>
        </p:nvSpPr>
        <p:spPr>
          <a:xfrm>
            <a:off x="933275" y="234891"/>
            <a:ext cx="3611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Arquetipos: Juan Carlos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FAC26CC-C8E0-4832-A6B3-F0AAA6EDEB08}"/>
              </a:ext>
            </a:extLst>
          </p:cNvPr>
          <p:cNvSpPr/>
          <p:nvPr/>
        </p:nvSpPr>
        <p:spPr>
          <a:xfrm>
            <a:off x="1023457" y="956345"/>
            <a:ext cx="10511405" cy="56667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52B0140-187D-498A-BFB6-36C30572E3FD}"/>
              </a:ext>
            </a:extLst>
          </p:cNvPr>
          <p:cNvSpPr/>
          <p:nvPr/>
        </p:nvSpPr>
        <p:spPr>
          <a:xfrm>
            <a:off x="1023458" y="956346"/>
            <a:ext cx="3254928" cy="302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622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4111B72-DEDD-4C65-B0C2-1C64A9CD8DD7}"/>
              </a:ext>
            </a:extLst>
          </p:cNvPr>
          <p:cNvSpPr txBox="1"/>
          <p:nvPr/>
        </p:nvSpPr>
        <p:spPr>
          <a:xfrm>
            <a:off x="933275" y="234891"/>
            <a:ext cx="3611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Arquetipos: Juan Carlos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FAC26CC-C8E0-4832-A6B3-F0AAA6EDEB08}"/>
              </a:ext>
            </a:extLst>
          </p:cNvPr>
          <p:cNvSpPr/>
          <p:nvPr/>
        </p:nvSpPr>
        <p:spPr>
          <a:xfrm>
            <a:off x="1023457" y="956345"/>
            <a:ext cx="10511405" cy="56667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52B0140-187D-498A-BFB6-36C30572E3FD}"/>
              </a:ext>
            </a:extLst>
          </p:cNvPr>
          <p:cNvSpPr/>
          <p:nvPr/>
        </p:nvSpPr>
        <p:spPr>
          <a:xfrm>
            <a:off x="1023458" y="956346"/>
            <a:ext cx="3254928" cy="3028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51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B0232D63-F7A9-4D25-8A24-E012E03761C6}"/>
              </a:ext>
            </a:extLst>
          </p:cNvPr>
          <p:cNvSpPr txBox="1"/>
          <p:nvPr/>
        </p:nvSpPr>
        <p:spPr>
          <a:xfrm>
            <a:off x="4473429" y="71306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Mapa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65D8911-8C36-417C-9CB4-FCC647F3DFE2}"/>
              </a:ext>
            </a:extLst>
          </p:cNvPr>
          <p:cNvGrpSpPr/>
          <p:nvPr/>
        </p:nvGrpSpPr>
        <p:grpSpPr>
          <a:xfrm>
            <a:off x="729839" y="771787"/>
            <a:ext cx="10410742" cy="6014907"/>
            <a:chOff x="729839" y="771787"/>
            <a:chExt cx="10410742" cy="6014907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FF4051DD-48AF-4088-A347-B39DB04DC42C}"/>
                </a:ext>
              </a:extLst>
            </p:cNvPr>
            <p:cNvGrpSpPr/>
            <p:nvPr/>
          </p:nvGrpSpPr>
          <p:grpSpPr>
            <a:xfrm>
              <a:off x="729839" y="771787"/>
              <a:ext cx="10410742" cy="6014907"/>
              <a:chOff x="696283" y="780176"/>
              <a:chExt cx="10410742" cy="6014907"/>
            </a:xfrm>
          </p:grpSpPr>
          <p:grpSp>
            <p:nvGrpSpPr>
              <p:cNvPr id="6" name="Grupo 5">
                <a:extLst>
                  <a:ext uri="{FF2B5EF4-FFF2-40B4-BE49-F238E27FC236}">
                    <a16:creationId xmlns:a16="http://schemas.microsoft.com/office/drawing/2014/main" id="{BE4B1CDB-BBAE-4EDB-872B-8F124FC7EE80}"/>
                  </a:ext>
                </a:extLst>
              </p:cNvPr>
              <p:cNvGrpSpPr/>
              <p:nvPr/>
            </p:nvGrpSpPr>
            <p:grpSpPr>
              <a:xfrm>
                <a:off x="696284" y="780176"/>
                <a:ext cx="10410741" cy="4328719"/>
                <a:chOff x="696284" y="780176"/>
                <a:chExt cx="10410741" cy="4328719"/>
              </a:xfrm>
            </p:grpSpPr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13E55E7E-D9C8-4E9F-B97A-5443E54A0E2F}"/>
                    </a:ext>
                  </a:extLst>
                </p:cNvPr>
                <p:cNvSpPr/>
                <p:nvPr/>
              </p:nvSpPr>
              <p:spPr>
                <a:xfrm>
                  <a:off x="696286" y="780176"/>
                  <a:ext cx="10410738" cy="4328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" name="Trapecio 2">
                  <a:extLst>
                    <a:ext uri="{FF2B5EF4-FFF2-40B4-BE49-F238E27FC236}">
                      <a16:creationId xmlns:a16="http://schemas.microsoft.com/office/drawing/2014/main" id="{935D94E6-0F6C-481B-9243-38493FB7CCA5}"/>
                    </a:ext>
                  </a:extLst>
                </p:cNvPr>
                <p:cNvSpPr/>
                <p:nvPr/>
              </p:nvSpPr>
              <p:spPr>
                <a:xfrm rot="5400000">
                  <a:off x="2030134" y="285226"/>
                  <a:ext cx="2567031" cy="5234732"/>
                </a:xfrm>
                <a:prstGeom prst="trapezoid">
                  <a:avLst>
                    <a:gd name="adj" fmla="val 3382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Trapecio 3">
                  <a:extLst>
                    <a:ext uri="{FF2B5EF4-FFF2-40B4-BE49-F238E27FC236}">
                      <a16:creationId xmlns:a16="http://schemas.microsoft.com/office/drawing/2014/main" id="{DB9B112A-2A21-4EB3-91E6-D5283B2D6F21}"/>
                    </a:ext>
                  </a:extLst>
                </p:cNvPr>
                <p:cNvSpPr/>
                <p:nvPr/>
              </p:nvSpPr>
              <p:spPr>
                <a:xfrm rot="16200000">
                  <a:off x="7206143" y="285225"/>
                  <a:ext cx="2567031" cy="5234732"/>
                </a:xfrm>
                <a:prstGeom prst="trapezoid">
                  <a:avLst>
                    <a:gd name="adj" fmla="val 3382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F16CA399-4C8F-4EA2-82B3-1721AEEF7982}"/>
                  </a:ext>
                </a:extLst>
              </p:cNvPr>
              <p:cNvSpPr/>
              <p:nvPr/>
            </p:nvSpPr>
            <p:spPr>
              <a:xfrm>
                <a:off x="696283" y="5108895"/>
                <a:ext cx="10410738" cy="168618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85D15EE-4E12-42A9-AA31-A4BF86763721}"/>
                </a:ext>
              </a:extLst>
            </p:cNvPr>
            <p:cNvSpPr txBox="1"/>
            <p:nvPr/>
          </p:nvSpPr>
          <p:spPr>
            <a:xfrm>
              <a:off x="1627465" y="5481934"/>
              <a:ext cx="2726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</a:rPr>
                <a:t>Esfuerzos</a:t>
              </a:r>
            </a:p>
            <a:p>
              <a:r>
                <a:rPr lang="es-ES" sz="1200" dirty="0" err="1">
                  <a:solidFill>
                    <a:schemeClr val="bg1"/>
                  </a:solidFill>
                </a:rPr>
                <a:t>Lorem</a:t>
              </a:r>
              <a:r>
                <a:rPr lang="es-ES" sz="12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34389C84-7110-4997-9631-9F35E605680B}"/>
                </a:ext>
              </a:extLst>
            </p:cNvPr>
            <p:cNvSpPr txBox="1"/>
            <p:nvPr/>
          </p:nvSpPr>
          <p:spPr>
            <a:xfrm>
              <a:off x="6863594" y="5477740"/>
              <a:ext cx="2726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</a:rPr>
                <a:t>Resultados</a:t>
              </a:r>
            </a:p>
            <a:p>
              <a:r>
                <a:rPr lang="es-ES" sz="1200" dirty="0" err="1">
                  <a:solidFill>
                    <a:schemeClr val="bg1"/>
                  </a:solidFill>
                </a:rPr>
                <a:t>Lorem</a:t>
              </a:r>
              <a:r>
                <a:rPr lang="es-ES" sz="12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A1D45957-14EC-4937-8B49-7A9DAC645AD0}"/>
                </a:ext>
              </a:extLst>
            </p:cNvPr>
            <p:cNvSpPr txBox="1"/>
            <p:nvPr/>
          </p:nvSpPr>
          <p:spPr>
            <a:xfrm>
              <a:off x="4542637" y="1056878"/>
              <a:ext cx="2726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</a:rPr>
                <a:t>Esfuerzos</a:t>
              </a:r>
            </a:p>
            <a:p>
              <a:r>
                <a:rPr lang="es-ES" sz="1200" dirty="0" err="1">
                  <a:solidFill>
                    <a:schemeClr val="bg1"/>
                  </a:solidFill>
                </a:rPr>
                <a:t>Lorem</a:t>
              </a:r>
              <a:r>
                <a:rPr lang="es-ES" sz="12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82131143-A3D8-4C27-AAB5-F456C8AA4E74}"/>
                </a:ext>
              </a:extLst>
            </p:cNvPr>
            <p:cNvSpPr txBox="1"/>
            <p:nvPr/>
          </p:nvSpPr>
          <p:spPr>
            <a:xfrm>
              <a:off x="1627465" y="2508038"/>
              <a:ext cx="2726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/>
                <a:t>Esfuerzos</a:t>
              </a:r>
            </a:p>
            <a:p>
              <a:r>
                <a:rPr lang="es-ES" sz="1200" dirty="0" err="1"/>
                <a:t>Lorem</a:t>
              </a:r>
              <a:r>
                <a:rPr lang="es-ES" sz="1200" dirty="0"/>
                <a:t> 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6C71ABC-8B20-464D-BECE-033C09E34CD9}"/>
                </a:ext>
              </a:extLst>
            </p:cNvPr>
            <p:cNvSpPr txBox="1"/>
            <p:nvPr/>
          </p:nvSpPr>
          <p:spPr>
            <a:xfrm>
              <a:off x="8414155" y="2556140"/>
              <a:ext cx="2726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/>
                <a:t>Esfuerzos</a:t>
              </a:r>
            </a:p>
            <a:p>
              <a:r>
                <a:rPr lang="es-ES" sz="1200" dirty="0" err="1"/>
                <a:t>Lorem</a:t>
              </a:r>
              <a:r>
                <a:rPr lang="es-ES" sz="1200" dirty="0"/>
                <a:t> 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270A2F2B-F8CE-4690-8BF4-057479D4B7F0}"/>
                </a:ext>
              </a:extLst>
            </p:cNvPr>
            <p:cNvSpPr txBox="1"/>
            <p:nvPr/>
          </p:nvSpPr>
          <p:spPr>
            <a:xfrm>
              <a:off x="4542637" y="3808196"/>
              <a:ext cx="2726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</a:rPr>
                <a:t>Esfuerzos</a:t>
              </a:r>
            </a:p>
            <a:p>
              <a:r>
                <a:rPr lang="es-ES" sz="1200" dirty="0" err="1">
                  <a:solidFill>
                    <a:schemeClr val="bg1"/>
                  </a:solidFill>
                </a:rPr>
                <a:t>Lorem</a:t>
              </a:r>
              <a:r>
                <a:rPr lang="es-ES" sz="12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1D3FC50-8E36-4DE8-AA03-4CAA7604149B}"/>
                </a:ext>
              </a:extLst>
            </p:cNvPr>
            <p:cNvSpPr/>
            <p:nvPr/>
          </p:nvSpPr>
          <p:spPr>
            <a:xfrm>
              <a:off x="4991274" y="1899454"/>
              <a:ext cx="1887867" cy="188786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69113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B0232D63-F7A9-4D25-8A24-E012E03761C6}"/>
              </a:ext>
            </a:extLst>
          </p:cNvPr>
          <p:cNvSpPr txBox="1"/>
          <p:nvPr/>
        </p:nvSpPr>
        <p:spPr>
          <a:xfrm>
            <a:off x="4473429" y="71306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Mapa</a:t>
            </a: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565D8911-8C36-417C-9CB4-FCC647F3DFE2}"/>
              </a:ext>
            </a:extLst>
          </p:cNvPr>
          <p:cNvGrpSpPr/>
          <p:nvPr/>
        </p:nvGrpSpPr>
        <p:grpSpPr>
          <a:xfrm>
            <a:off x="729839" y="771787"/>
            <a:ext cx="10410742" cy="6014907"/>
            <a:chOff x="729839" y="771787"/>
            <a:chExt cx="10410742" cy="6014907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FF4051DD-48AF-4088-A347-B39DB04DC42C}"/>
                </a:ext>
              </a:extLst>
            </p:cNvPr>
            <p:cNvGrpSpPr/>
            <p:nvPr/>
          </p:nvGrpSpPr>
          <p:grpSpPr>
            <a:xfrm>
              <a:off x="729839" y="771787"/>
              <a:ext cx="10410742" cy="6014907"/>
              <a:chOff x="696283" y="780176"/>
              <a:chExt cx="10410742" cy="6014907"/>
            </a:xfrm>
          </p:grpSpPr>
          <p:grpSp>
            <p:nvGrpSpPr>
              <p:cNvPr id="6" name="Grupo 5">
                <a:extLst>
                  <a:ext uri="{FF2B5EF4-FFF2-40B4-BE49-F238E27FC236}">
                    <a16:creationId xmlns:a16="http://schemas.microsoft.com/office/drawing/2014/main" id="{BE4B1CDB-BBAE-4EDB-872B-8F124FC7EE80}"/>
                  </a:ext>
                </a:extLst>
              </p:cNvPr>
              <p:cNvGrpSpPr/>
              <p:nvPr/>
            </p:nvGrpSpPr>
            <p:grpSpPr>
              <a:xfrm>
                <a:off x="696284" y="780176"/>
                <a:ext cx="10410741" cy="4328719"/>
                <a:chOff x="696284" y="780176"/>
                <a:chExt cx="10410741" cy="4328719"/>
              </a:xfrm>
            </p:grpSpPr>
            <p:sp>
              <p:nvSpPr>
                <p:cNvPr id="2" name="Rectángulo 1">
                  <a:extLst>
                    <a:ext uri="{FF2B5EF4-FFF2-40B4-BE49-F238E27FC236}">
                      <a16:creationId xmlns:a16="http://schemas.microsoft.com/office/drawing/2014/main" id="{13E55E7E-D9C8-4E9F-B97A-5443E54A0E2F}"/>
                    </a:ext>
                  </a:extLst>
                </p:cNvPr>
                <p:cNvSpPr/>
                <p:nvPr/>
              </p:nvSpPr>
              <p:spPr>
                <a:xfrm>
                  <a:off x="696286" y="780176"/>
                  <a:ext cx="10410738" cy="432871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3" name="Trapecio 2">
                  <a:extLst>
                    <a:ext uri="{FF2B5EF4-FFF2-40B4-BE49-F238E27FC236}">
                      <a16:creationId xmlns:a16="http://schemas.microsoft.com/office/drawing/2014/main" id="{935D94E6-0F6C-481B-9243-38493FB7CCA5}"/>
                    </a:ext>
                  </a:extLst>
                </p:cNvPr>
                <p:cNvSpPr/>
                <p:nvPr/>
              </p:nvSpPr>
              <p:spPr>
                <a:xfrm rot="5400000">
                  <a:off x="2030134" y="285226"/>
                  <a:ext cx="2567031" cy="5234732"/>
                </a:xfrm>
                <a:prstGeom prst="trapezoid">
                  <a:avLst>
                    <a:gd name="adj" fmla="val 3382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" name="Trapecio 3">
                  <a:extLst>
                    <a:ext uri="{FF2B5EF4-FFF2-40B4-BE49-F238E27FC236}">
                      <a16:creationId xmlns:a16="http://schemas.microsoft.com/office/drawing/2014/main" id="{DB9B112A-2A21-4EB3-91E6-D5283B2D6F21}"/>
                    </a:ext>
                  </a:extLst>
                </p:cNvPr>
                <p:cNvSpPr/>
                <p:nvPr/>
              </p:nvSpPr>
              <p:spPr>
                <a:xfrm rot="16200000">
                  <a:off x="7206143" y="285225"/>
                  <a:ext cx="2567031" cy="5234732"/>
                </a:xfrm>
                <a:prstGeom prst="trapezoid">
                  <a:avLst>
                    <a:gd name="adj" fmla="val 3382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F16CA399-4C8F-4EA2-82B3-1721AEEF7982}"/>
                  </a:ext>
                </a:extLst>
              </p:cNvPr>
              <p:cNvSpPr/>
              <p:nvPr/>
            </p:nvSpPr>
            <p:spPr>
              <a:xfrm>
                <a:off x="696283" y="5108895"/>
                <a:ext cx="10410738" cy="1686188"/>
              </a:xfrm>
              <a:prstGeom prst="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85D15EE-4E12-42A9-AA31-A4BF86763721}"/>
                </a:ext>
              </a:extLst>
            </p:cNvPr>
            <p:cNvSpPr txBox="1"/>
            <p:nvPr/>
          </p:nvSpPr>
          <p:spPr>
            <a:xfrm>
              <a:off x="1627465" y="5481934"/>
              <a:ext cx="2726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</a:rPr>
                <a:t>Esfuerzos</a:t>
              </a:r>
            </a:p>
            <a:p>
              <a:r>
                <a:rPr lang="es-ES" sz="1200" dirty="0" err="1">
                  <a:solidFill>
                    <a:schemeClr val="bg1"/>
                  </a:solidFill>
                </a:rPr>
                <a:t>Lorem</a:t>
              </a:r>
              <a:r>
                <a:rPr lang="es-ES" sz="12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34389C84-7110-4997-9631-9F35E605680B}"/>
                </a:ext>
              </a:extLst>
            </p:cNvPr>
            <p:cNvSpPr txBox="1"/>
            <p:nvPr/>
          </p:nvSpPr>
          <p:spPr>
            <a:xfrm>
              <a:off x="6863594" y="5477740"/>
              <a:ext cx="2726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</a:rPr>
                <a:t>Resultados</a:t>
              </a:r>
            </a:p>
            <a:p>
              <a:r>
                <a:rPr lang="es-ES" sz="1200" dirty="0" err="1">
                  <a:solidFill>
                    <a:schemeClr val="bg1"/>
                  </a:solidFill>
                </a:rPr>
                <a:t>Lorem</a:t>
              </a:r>
              <a:r>
                <a:rPr lang="es-ES" sz="12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A1D45957-14EC-4937-8B49-7A9DAC645AD0}"/>
                </a:ext>
              </a:extLst>
            </p:cNvPr>
            <p:cNvSpPr txBox="1"/>
            <p:nvPr/>
          </p:nvSpPr>
          <p:spPr>
            <a:xfrm>
              <a:off x="4542637" y="1056878"/>
              <a:ext cx="2726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</a:rPr>
                <a:t>Esfuerzos</a:t>
              </a:r>
            </a:p>
            <a:p>
              <a:r>
                <a:rPr lang="es-ES" sz="1200" dirty="0" err="1">
                  <a:solidFill>
                    <a:schemeClr val="bg1"/>
                  </a:solidFill>
                </a:rPr>
                <a:t>Lorem</a:t>
              </a:r>
              <a:r>
                <a:rPr lang="es-ES" sz="12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82131143-A3D8-4C27-AAB5-F456C8AA4E74}"/>
                </a:ext>
              </a:extLst>
            </p:cNvPr>
            <p:cNvSpPr txBox="1"/>
            <p:nvPr/>
          </p:nvSpPr>
          <p:spPr>
            <a:xfrm>
              <a:off x="1627465" y="2508038"/>
              <a:ext cx="2726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/>
                <a:t>Esfuerzos</a:t>
              </a:r>
            </a:p>
            <a:p>
              <a:r>
                <a:rPr lang="es-ES" sz="1200" dirty="0" err="1"/>
                <a:t>Lorem</a:t>
              </a:r>
              <a:r>
                <a:rPr lang="es-ES" sz="1200" dirty="0"/>
                <a:t> 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6C71ABC-8B20-464D-BECE-033C09E34CD9}"/>
                </a:ext>
              </a:extLst>
            </p:cNvPr>
            <p:cNvSpPr txBox="1"/>
            <p:nvPr/>
          </p:nvSpPr>
          <p:spPr>
            <a:xfrm>
              <a:off x="8414155" y="2556140"/>
              <a:ext cx="2726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/>
                <a:t>Esfuerzos</a:t>
              </a:r>
            </a:p>
            <a:p>
              <a:r>
                <a:rPr lang="es-ES" sz="1200" dirty="0" err="1"/>
                <a:t>Lorem</a:t>
              </a:r>
              <a:r>
                <a:rPr lang="es-ES" sz="1200" dirty="0"/>
                <a:t> 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270A2F2B-F8CE-4690-8BF4-057479D4B7F0}"/>
                </a:ext>
              </a:extLst>
            </p:cNvPr>
            <p:cNvSpPr txBox="1"/>
            <p:nvPr/>
          </p:nvSpPr>
          <p:spPr>
            <a:xfrm>
              <a:off x="4542637" y="3808196"/>
              <a:ext cx="27264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200" dirty="0">
                  <a:solidFill>
                    <a:schemeClr val="bg1"/>
                  </a:solidFill>
                </a:rPr>
                <a:t>Esfuerzos</a:t>
              </a:r>
            </a:p>
            <a:p>
              <a:r>
                <a:rPr lang="es-ES" sz="1200" dirty="0" err="1">
                  <a:solidFill>
                    <a:schemeClr val="bg1"/>
                  </a:solidFill>
                </a:rPr>
                <a:t>Lorem</a:t>
              </a:r>
              <a:r>
                <a:rPr lang="es-ES" sz="120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1D3FC50-8E36-4DE8-AA03-4CAA7604149B}"/>
                </a:ext>
              </a:extLst>
            </p:cNvPr>
            <p:cNvSpPr/>
            <p:nvPr/>
          </p:nvSpPr>
          <p:spPr>
            <a:xfrm>
              <a:off x="4991274" y="1899454"/>
              <a:ext cx="1887867" cy="188786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28296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BBAD4D-16F3-4FBF-9E48-771ABF064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64" y="1158847"/>
            <a:ext cx="11080312" cy="552702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270CC9D-DBD1-4876-8815-793C0CED5673}"/>
              </a:ext>
            </a:extLst>
          </p:cNvPr>
          <p:cNvSpPr txBox="1"/>
          <p:nvPr/>
        </p:nvSpPr>
        <p:spPr>
          <a:xfrm>
            <a:off x="2888443" y="1790888"/>
            <a:ext cx="200433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Diseño y desarrollo de la plataforma</a:t>
            </a:r>
          </a:p>
          <a:p>
            <a:r>
              <a:rPr lang="es-ES" sz="1050" dirty="0"/>
              <a:t>Gestión y actualización del catálogo de películas Optimización de la experiencia de usuario (UX/UI)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813FC5-9504-44EE-A9F0-A6D58A2E4D04}"/>
              </a:ext>
            </a:extLst>
          </p:cNvPr>
          <p:cNvSpPr txBox="1"/>
          <p:nvPr/>
        </p:nvSpPr>
        <p:spPr>
          <a:xfrm>
            <a:off x="5176004" y="1796534"/>
            <a:ext cx="194931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•Precios transparentes: Sin aumentos inesperados ni tarifas ocultas.</a:t>
            </a:r>
          </a:p>
          <a:p>
            <a:r>
              <a:rPr lang="es-ES" sz="1100" dirty="0"/>
              <a:t>•Experiencia sin interrupciones: Sin anuncios en el contenido.</a:t>
            </a:r>
          </a:p>
          <a:p>
            <a:r>
              <a:rPr lang="es-ES" sz="1100" dirty="0"/>
              <a:t>•Flexibilidad de uso: Acceso en cualquier dispositivo sin restricciones.</a:t>
            </a:r>
          </a:p>
          <a:p>
            <a:r>
              <a:rPr lang="es-ES" sz="1100" dirty="0"/>
              <a:t>•Atención al cliente eficiente: Resolución rápida de problemas sin burocracia</a:t>
            </a:r>
          </a:p>
          <a:p>
            <a:endParaRPr lang="es-ES" sz="11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245FF62-55AD-4C6D-873C-2DB387F5B38F}"/>
              </a:ext>
            </a:extLst>
          </p:cNvPr>
          <p:cNvSpPr txBox="1"/>
          <p:nvPr/>
        </p:nvSpPr>
        <p:spPr>
          <a:xfrm>
            <a:off x="7354339" y="1714681"/>
            <a:ext cx="20043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Registro de usuarios y personalización del contenido</a:t>
            </a:r>
          </a:p>
          <a:p>
            <a:r>
              <a:rPr lang="es-ES" sz="1100" dirty="0"/>
              <a:t>Soporte técnico y asistencia</a:t>
            </a:r>
          </a:p>
          <a:p>
            <a:r>
              <a:rPr lang="es-ES" sz="1100" dirty="0" err="1"/>
              <a:t>Feedback</a:t>
            </a:r>
            <a:r>
              <a:rPr lang="es-ES" sz="1100" dirty="0"/>
              <a:t> y mejoras continuas</a:t>
            </a:r>
          </a:p>
          <a:p>
            <a:r>
              <a:rPr lang="es-ES" sz="1100" dirty="0"/>
              <a:t>Interacción a través de redes sociales y email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AFC8359-57BD-4DA5-ABFE-568F04391523}"/>
              </a:ext>
            </a:extLst>
          </p:cNvPr>
          <p:cNvSpPr txBox="1"/>
          <p:nvPr/>
        </p:nvSpPr>
        <p:spPr>
          <a:xfrm>
            <a:off x="9532673" y="1796534"/>
            <a:ext cx="178126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Jóvenes y adultos que buscan entretenimiento online</a:t>
            </a:r>
          </a:p>
          <a:p>
            <a:r>
              <a:rPr lang="es-ES" sz="1100" dirty="0"/>
              <a:t>Familias que desean compartir una cuenta sin anuncios</a:t>
            </a:r>
          </a:p>
          <a:p>
            <a:r>
              <a:rPr lang="es-ES" sz="1100" dirty="0"/>
              <a:t>Cinéfilos y amantes de las series que valoran una buena experiencia de navegación</a:t>
            </a:r>
          </a:p>
          <a:p>
            <a:r>
              <a:rPr lang="es-ES" sz="1100" dirty="0"/>
              <a:t>Estudiantes de idiomas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BB3BAC3-9767-4BA0-884A-AF1920BD06BF}"/>
              </a:ext>
            </a:extLst>
          </p:cNvPr>
          <p:cNvSpPr txBox="1"/>
          <p:nvPr/>
        </p:nvSpPr>
        <p:spPr>
          <a:xfrm>
            <a:off x="6237197" y="5329821"/>
            <a:ext cx="35371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Suscripciones</a:t>
            </a:r>
          </a:p>
          <a:p>
            <a:r>
              <a:rPr lang="es-ES" sz="1100" dirty="0"/>
              <a:t>Publicidad en la plataforma</a:t>
            </a:r>
          </a:p>
          <a:p>
            <a:r>
              <a:rPr lang="es-ES" sz="1100" dirty="0"/>
              <a:t>Afiliaciones y acuerdos con productoras</a:t>
            </a:r>
          </a:p>
          <a:p>
            <a:r>
              <a:rPr lang="es-ES" sz="1100" dirty="0"/>
              <a:t>Venta de contenido exclusivo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F9622D5-3EAC-4569-8B07-486747F9F6F5}"/>
              </a:ext>
            </a:extLst>
          </p:cNvPr>
          <p:cNvSpPr txBox="1"/>
          <p:nvPr/>
        </p:nvSpPr>
        <p:spPr>
          <a:xfrm>
            <a:off x="756520" y="5329821"/>
            <a:ext cx="451681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Hosting y dominio web</a:t>
            </a:r>
          </a:p>
          <a:p>
            <a:r>
              <a:rPr lang="es-ES" sz="1100" dirty="0"/>
              <a:t>Licencias de </a:t>
            </a:r>
            <a:r>
              <a:rPr lang="es-ES" sz="1100" dirty="0" err="1"/>
              <a:t>plugins</a:t>
            </a:r>
            <a:r>
              <a:rPr lang="es-ES" sz="1100" dirty="0"/>
              <a:t> y herramientas</a:t>
            </a:r>
          </a:p>
          <a:p>
            <a:r>
              <a:rPr lang="es-ES" sz="1100" dirty="0"/>
              <a:t>Diseño y desarrollo web</a:t>
            </a:r>
          </a:p>
          <a:p>
            <a:r>
              <a:rPr lang="es-ES" sz="1100" dirty="0"/>
              <a:t>Mantenimiento y actualizaciones</a:t>
            </a:r>
          </a:p>
          <a:p>
            <a:r>
              <a:rPr lang="es-ES" sz="1100" dirty="0"/>
              <a:t>Marketing y publicidad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E60348A-43B1-4D0E-A5F1-ED3E8A06214F}"/>
              </a:ext>
            </a:extLst>
          </p:cNvPr>
          <p:cNvSpPr txBox="1"/>
          <p:nvPr/>
        </p:nvSpPr>
        <p:spPr>
          <a:xfrm>
            <a:off x="2888443" y="3378511"/>
            <a:ext cx="22621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Plataforma web (WordPress + </a:t>
            </a:r>
            <a:r>
              <a:rPr lang="es-ES" sz="1100" dirty="0" err="1"/>
              <a:t>Elementor</a:t>
            </a:r>
            <a:r>
              <a:rPr lang="es-ES" sz="1100" dirty="0"/>
              <a:t>)</a:t>
            </a:r>
          </a:p>
          <a:p>
            <a:r>
              <a:rPr lang="es-ES" sz="1100" dirty="0"/>
              <a:t>Base de datos de películas</a:t>
            </a:r>
          </a:p>
          <a:p>
            <a:r>
              <a:rPr lang="es-ES" sz="1100" dirty="0"/>
              <a:t>Hosting y servidores</a:t>
            </a:r>
          </a:p>
          <a:p>
            <a:r>
              <a:rPr lang="es-ES" sz="1100" dirty="0"/>
              <a:t>Diseño y prototipado en </a:t>
            </a:r>
            <a:r>
              <a:rPr lang="es-ES" sz="1100" dirty="0" err="1"/>
              <a:t>Figma</a:t>
            </a:r>
            <a:endParaRPr lang="es-ES" sz="1100" dirty="0"/>
          </a:p>
          <a:p>
            <a:r>
              <a:rPr lang="es-ES" sz="1100" dirty="0"/>
              <a:t>Equipo de desarrollo y mantenimiento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107AC3E-4839-434C-A280-78FA06F54F12}"/>
              </a:ext>
            </a:extLst>
          </p:cNvPr>
          <p:cNvSpPr txBox="1"/>
          <p:nvPr/>
        </p:nvSpPr>
        <p:spPr>
          <a:xfrm>
            <a:off x="7354339" y="3378511"/>
            <a:ext cx="15267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Sitio web </a:t>
            </a:r>
            <a:r>
              <a:rPr lang="en-US" sz="1100" dirty="0" err="1"/>
              <a:t>MovieMatrix</a:t>
            </a:r>
            <a:endParaRPr lang="en-US" sz="1100" dirty="0"/>
          </a:p>
          <a:p>
            <a:r>
              <a:rPr lang="en-US" sz="1100" dirty="0"/>
              <a:t>Redes </a:t>
            </a:r>
            <a:r>
              <a:rPr lang="en-US" sz="1100" dirty="0" err="1"/>
              <a:t>sociales</a:t>
            </a:r>
            <a:r>
              <a:rPr lang="en-US" sz="1100" dirty="0"/>
              <a:t> (Instagram, Facebook, Twitter)</a:t>
            </a:r>
          </a:p>
          <a:p>
            <a:r>
              <a:rPr lang="en-US" sz="1100" dirty="0"/>
              <a:t>Email marketing</a:t>
            </a:r>
          </a:p>
          <a:p>
            <a:r>
              <a:rPr lang="en-US" sz="1100" dirty="0"/>
              <a:t>Publicidad digital</a:t>
            </a:r>
            <a:endParaRPr lang="es-ES" sz="11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F70EDAE-084A-40EE-8F72-9C219334B031}"/>
              </a:ext>
            </a:extLst>
          </p:cNvPr>
          <p:cNvSpPr txBox="1"/>
          <p:nvPr/>
        </p:nvSpPr>
        <p:spPr>
          <a:xfrm>
            <a:off x="738865" y="1790888"/>
            <a:ext cx="200433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/>
              <a:t>Proveedores de contenido (productoras, distribuidoras de cine y series)</a:t>
            </a:r>
          </a:p>
          <a:p>
            <a:endParaRPr lang="es-ES" sz="1100" dirty="0"/>
          </a:p>
          <a:p>
            <a:r>
              <a:rPr lang="es-ES" sz="1100" dirty="0"/>
              <a:t>Desarrolladores y diseñadores web</a:t>
            </a:r>
          </a:p>
        </p:txBody>
      </p:sp>
    </p:spTree>
    <p:extLst>
      <p:ext uri="{BB962C8B-B14F-4D97-AF65-F5344CB8AC3E}">
        <p14:creationId xmlns:p14="http://schemas.microsoft.com/office/powerpoint/2010/main" val="357491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9D8CC1B-2118-4A42-A72D-BD0260FE82BF}"/>
              </a:ext>
            </a:extLst>
          </p:cNvPr>
          <p:cNvSpPr txBox="1"/>
          <p:nvPr/>
        </p:nvSpPr>
        <p:spPr>
          <a:xfrm>
            <a:off x="1252057" y="1446099"/>
            <a:ext cx="90831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Hola, ¿sabía que el 77% de los usuarios están insatisfechos con las plataformas de </a:t>
            </a:r>
            <a:r>
              <a:rPr lang="es-E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streaming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?</a:t>
            </a:r>
            <a:b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Precios altos, contenido fragmentado y anuncios han roto el mercado. Nosotros transformamos esa frustración en oportunidad.</a:t>
            </a:r>
          </a:p>
          <a:p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 eso creamos una plataforma que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maximiza la retención y rentabilidad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con:</a:t>
            </a:r>
            <a:b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ES" sz="180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✅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Planes flexibles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 reducen la fuga.</a:t>
            </a:r>
            <a:b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ES" sz="180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✅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Experiencia sin anuncios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 todos los planes.</a:t>
            </a:r>
            <a:b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s-ES" sz="1800" dirty="0">
                <a:effectLst/>
                <a:latin typeface="Segoe UI Emoji" panose="020B0502040204020203" pitchFamily="34" charset="0"/>
                <a:ea typeface="Times New Roman" panose="02020603050405020304" pitchFamily="18" charset="0"/>
                <a:cs typeface="Segoe UI Emoji" panose="020B0502040204020203" pitchFamily="34" charset="0"/>
              </a:rPr>
              <a:t>✅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Atención eficaz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 mejora la satisfacción.</a:t>
            </a:r>
          </a:p>
          <a:p>
            <a:r>
              <a:rPr lang="es-E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 es solo otra plataforma, sino la solución que el mercado exige.</a:t>
            </a:r>
            <a:r>
              <a:rPr lang="es-E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Si me da su tarjeta, esta tarde lo contactamos.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3FF069C-7B76-4723-8BB5-7007804E391C}"/>
              </a:ext>
            </a:extLst>
          </p:cNvPr>
          <p:cNvSpPr txBox="1"/>
          <p:nvPr/>
        </p:nvSpPr>
        <p:spPr>
          <a:xfrm>
            <a:off x="1252057" y="612396"/>
            <a:ext cx="217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err="1"/>
              <a:t>Elevator</a:t>
            </a:r>
            <a:r>
              <a:rPr lang="es-ES" sz="2800" dirty="0"/>
              <a:t> Pitch</a:t>
            </a:r>
          </a:p>
        </p:txBody>
      </p:sp>
    </p:spTree>
    <p:extLst>
      <p:ext uri="{BB962C8B-B14F-4D97-AF65-F5344CB8AC3E}">
        <p14:creationId xmlns:p14="http://schemas.microsoft.com/office/powerpoint/2010/main" val="3609608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355</Words>
  <Application>Microsoft Office PowerPoint</Application>
  <PresentationFormat>Panorámica</PresentationFormat>
  <Paragraphs>67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 Emoji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mpcweb ..</dc:creator>
  <cp:lastModifiedBy>mpcweb ..</cp:lastModifiedBy>
  <cp:revision>11</cp:revision>
  <dcterms:created xsi:type="dcterms:W3CDTF">2025-03-10T03:21:53Z</dcterms:created>
  <dcterms:modified xsi:type="dcterms:W3CDTF">2025-03-10T04:51:26Z</dcterms:modified>
</cp:coreProperties>
</file>