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p:regular r:id="rId10"/>
      <p:bold r:id="rId11"/>
      <p:italic r:id="rId12"/>
      <p:boldItalic r:id="rId13"/>
    </p:embeddedFont>
    <p:embeddedFont>
      <p:font typeface="PT Sans Narrow"/>
      <p:regular r:id="rId14"/>
      <p:bold r:id="rId15"/>
    </p:embeddedFon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TSansNarrow-bold.fntdata"/><Relationship Id="rId14" Type="http://schemas.openxmlformats.org/officeDocument/2006/relationships/font" Target="fonts/PTSansNarrow-regular.fntdata"/><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notesMaster" Target="notesMasters/notesMaster1.xml"/><Relationship Id="rId19" Type="http://schemas.openxmlformats.org/officeDocument/2006/relationships/font" Target="fonts/OpenSans-boldItalic.fntdata"/><Relationship Id="rId6" Type="http://schemas.openxmlformats.org/officeDocument/2006/relationships/slide" Target="slides/slide1.xml"/><Relationship Id="rId18"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f1bce3817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f1bce3817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ecafeee2472ce9e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ecafeee2472ce9e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ecafeee2472ce9e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ecafeee2472ce9e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user personas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21225" y="295725"/>
            <a:ext cx="4563000" cy="458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400">
                <a:latin typeface="Roboto"/>
                <a:ea typeface="Roboto"/>
                <a:cs typeface="Roboto"/>
                <a:sym typeface="Roboto"/>
              </a:rPr>
              <a:t>User persona 1: </a:t>
            </a:r>
            <a:r>
              <a:rPr lang="es-419" sz="1600">
                <a:latin typeface="Roboto"/>
                <a:ea typeface="Roboto"/>
                <a:cs typeface="Roboto"/>
                <a:sym typeface="Roboto"/>
              </a:rPr>
              <a:t>promotor del proyecto.</a:t>
            </a:r>
            <a:r>
              <a:rPr lang="es-419" sz="1400">
                <a:latin typeface="Roboto"/>
                <a:ea typeface="Roboto"/>
                <a:cs typeface="Roboto"/>
                <a:sym typeface="Roboto"/>
              </a:rPr>
              <a:t> </a:t>
            </a:r>
            <a:endParaRPr sz="1400">
              <a:latin typeface="Roboto"/>
              <a:ea typeface="Roboto"/>
              <a:cs typeface="Roboto"/>
              <a:sym typeface="Roboto"/>
            </a:endParaRPr>
          </a:p>
          <a:p>
            <a:pPr indent="0" lvl="0" marL="0" rtl="0" algn="l">
              <a:spcBef>
                <a:spcPts val="0"/>
              </a:spcBef>
              <a:spcAft>
                <a:spcPts val="0"/>
              </a:spcAft>
              <a:buNone/>
            </a:pPr>
            <a:r>
              <a:t/>
            </a:r>
            <a:endParaRPr sz="1400"/>
          </a:p>
        </p:txBody>
      </p:sp>
      <p:sp>
        <p:nvSpPr>
          <p:cNvPr id="72" name="Google Shape;72;p14"/>
          <p:cNvSpPr txBox="1"/>
          <p:nvPr>
            <p:ph idx="1" type="body"/>
          </p:nvPr>
        </p:nvSpPr>
        <p:spPr>
          <a:xfrm>
            <a:off x="5059000" y="295725"/>
            <a:ext cx="3711900" cy="4412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b="1" sz="1200">
              <a:latin typeface="Roboto"/>
              <a:ea typeface="Roboto"/>
              <a:cs typeface="Roboto"/>
              <a:sym typeface="Roboto"/>
            </a:endParaRPr>
          </a:p>
          <a:p>
            <a:pPr indent="0" lvl="0" marL="0" rtl="0" algn="l">
              <a:lnSpc>
                <a:spcPct val="100000"/>
              </a:lnSpc>
              <a:spcBef>
                <a:spcPts val="0"/>
              </a:spcBef>
              <a:spcAft>
                <a:spcPts val="0"/>
              </a:spcAft>
              <a:buNone/>
            </a:pPr>
            <a:r>
              <a:t/>
            </a:r>
            <a:endParaRPr b="1" sz="1200">
              <a:latin typeface="Roboto"/>
              <a:ea typeface="Roboto"/>
              <a:cs typeface="Roboto"/>
              <a:sym typeface="Roboto"/>
            </a:endParaRPr>
          </a:p>
          <a:p>
            <a:pPr indent="0" lvl="0" marL="0" rtl="0" algn="l">
              <a:lnSpc>
                <a:spcPct val="100000"/>
              </a:lnSpc>
              <a:spcBef>
                <a:spcPts val="0"/>
              </a:spcBef>
              <a:spcAft>
                <a:spcPts val="0"/>
              </a:spcAft>
              <a:buNone/>
            </a:pPr>
            <a:r>
              <a:rPr b="1" lang="es-419" sz="1200">
                <a:latin typeface="Roboto"/>
                <a:ea typeface="Roboto"/>
                <a:cs typeface="Roboto"/>
                <a:sym typeface="Roboto"/>
              </a:rPr>
              <a:t>Bio</a:t>
            </a:r>
            <a:endParaRPr b="1" sz="1200">
              <a:latin typeface="Roboto"/>
              <a:ea typeface="Roboto"/>
              <a:cs typeface="Roboto"/>
              <a:sym typeface="Roboto"/>
            </a:endParaRPr>
          </a:p>
          <a:p>
            <a:pPr indent="0" lvl="0" marL="0" rtl="0" algn="l">
              <a:lnSpc>
                <a:spcPct val="100000"/>
              </a:lnSpc>
              <a:spcBef>
                <a:spcPts val="0"/>
              </a:spcBef>
              <a:spcAft>
                <a:spcPts val="0"/>
              </a:spcAft>
              <a:buNone/>
            </a:pPr>
            <a:r>
              <a:rPr lang="es-419" sz="1200">
                <a:highlight>
                  <a:srgbClr val="FFFFFF"/>
                </a:highlight>
                <a:latin typeface="Roboto"/>
                <a:ea typeface="Roboto"/>
                <a:cs typeface="Roboto"/>
                <a:sym typeface="Roboto"/>
              </a:rPr>
              <a:t>María es madre y esposa, disfruta pasando tiempo de calidad con su familia. Los fines de semana, se pueden encontrar a María y a su familia dando un paseo por las plazas de su barrio o simplemente disfrutando de una tarde tranquila en casa.</a:t>
            </a:r>
            <a:endParaRPr sz="1200">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lang="es-419" sz="1200">
                <a:highlight>
                  <a:srgbClr val="FFFFFF"/>
                </a:highlight>
                <a:latin typeface="Roboto"/>
                <a:ea typeface="Roboto"/>
                <a:cs typeface="Roboto"/>
                <a:sym typeface="Roboto"/>
              </a:rPr>
              <a:t>Uno de los hábitos familiares favoritos de María es cocinar juntos. Le encanta experimentar con nuevas recetas y platos saludables, incentivando a su familia  alimentación saludable. </a:t>
            </a:r>
            <a:endParaRPr sz="1200">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b="1" sz="1200">
              <a:latin typeface="Roboto"/>
              <a:ea typeface="Roboto"/>
              <a:cs typeface="Roboto"/>
              <a:sym typeface="Roboto"/>
            </a:endParaRPr>
          </a:p>
          <a:p>
            <a:pPr indent="0" lvl="0" marL="0" rtl="0" algn="l">
              <a:lnSpc>
                <a:spcPct val="100000"/>
              </a:lnSpc>
              <a:spcBef>
                <a:spcPts val="0"/>
              </a:spcBef>
              <a:spcAft>
                <a:spcPts val="0"/>
              </a:spcAft>
              <a:buNone/>
            </a:pPr>
            <a:r>
              <a:rPr b="1" lang="es-419" sz="1200">
                <a:latin typeface="Roboto"/>
                <a:ea typeface="Roboto"/>
                <a:cs typeface="Roboto"/>
                <a:sym typeface="Roboto"/>
              </a:rPr>
              <a:t>Frustraciones:</a:t>
            </a:r>
            <a:r>
              <a:rPr lang="es-419" sz="1200">
                <a:highlight>
                  <a:srgbClr val="FFFFFF"/>
                </a:highlight>
                <a:latin typeface="Roboto"/>
                <a:ea typeface="Roboto"/>
                <a:cs typeface="Roboto"/>
                <a:sym typeface="Roboto"/>
              </a:rPr>
              <a:t> los obstáculos que ella presenta son desigualdades que enfrentan muchos de sus estudiantes, especialmente aquellos de comunidades desfavorecidas. A menudo se ve limitada en su capacidad para brindar el apoyo y los recursos necesarios para ayudar a estos estudiantes a superar sus desafíos y alcanzar su máximo potencial.</a:t>
            </a:r>
            <a:endParaRPr sz="1200">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sz="1200">
              <a:highlight>
                <a:schemeClr val="lt1"/>
              </a:highlight>
              <a:latin typeface="Roboto"/>
              <a:ea typeface="Roboto"/>
              <a:cs typeface="Roboto"/>
              <a:sym typeface="Roboto"/>
            </a:endParaRPr>
          </a:p>
        </p:txBody>
      </p:sp>
      <p:pic>
        <p:nvPicPr>
          <p:cNvPr id="73" name="Google Shape;73;p14"/>
          <p:cNvPicPr preferRelativeResize="0"/>
          <p:nvPr/>
        </p:nvPicPr>
        <p:blipFill>
          <a:blip r:embed="rId3">
            <a:alphaModFix/>
          </a:blip>
          <a:stretch>
            <a:fillRect/>
          </a:stretch>
        </p:blipFill>
        <p:spPr>
          <a:xfrm>
            <a:off x="417102" y="650109"/>
            <a:ext cx="1468818" cy="1440206"/>
          </a:xfrm>
          <a:prstGeom prst="rect">
            <a:avLst/>
          </a:prstGeom>
          <a:noFill/>
          <a:ln>
            <a:noFill/>
          </a:ln>
        </p:spPr>
      </p:pic>
      <p:sp>
        <p:nvSpPr>
          <p:cNvPr id="74" name="Google Shape;74;p14"/>
          <p:cNvSpPr txBox="1"/>
          <p:nvPr/>
        </p:nvSpPr>
        <p:spPr>
          <a:xfrm>
            <a:off x="2026525" y="772125"/>
            <a:ext cx="2695500" cy="10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1200">
                <a:solidFill>
                  <a:schemeClr val="dk2"/>
                </a:solidFill>
                <a:latin typeface="Open Sans"/>
                <a:ea typeface="Open Sans"/>
                <a:cs typeface="Open Sans"/>
                <a:sym typeface="Open Sans"/>
              </a:rPr>
              <a:t>Maria Garcia</a:t>
            </a:r>
            <a:endParaRPr b="1" sz="1200">
              <a:solidFill>
                <a:schemeClr val="dk2"/>
              </a:solidFill>
              <a:latin typeface="Open Sans"/>
              <a:ea typeface="Open Sans"/>
              <a:cs typeface="Open Sans"/>
              <a:sym typeface="Open Sans"/>
            </a:endParaRPr>
          </a:p>
          <a:p>
            <a:pPr indent="0" lvl="0" marL="0" rtl="0" algn="l">
              <a:spcBef>
                <a:spcPts val="0"/>
              </a:spcBef>
              <a:spcAft>
                <a:spcPts val="0"/>
              </a:spcAft>
              <a:buNone/>
            </a:pPr>
            <a:r>
              <a:rPr b="1" lang="es-419" sz="1200">
                <a:solidFill>
                  <a:schemeClr val="dk2"/>
                </a:solidFill>
                <a:highlight>
                  <a:srgbClr val="FFFFFF"/>
                </a:highlight>
                <a:latin typeface="Roboto"/>
                <a:ea typeface="Roboto"/>
                <a:cs typeface="Roboto"/>
                <a:sym typeface="Roboto"/>
              </a:rPr>
              <a:t>Edad: </a:t>
            </a:r>
            <a:r>
              <a:rPr lang="es-419" sz="1200">
                <a:solidFill>
                  <a:schemeClr val="dk2"/>
                </a:solidFill>
                <a:highlight>
                  <a:srgbClr val="FFFFFF"/>
                </a:highlight>
                <a:latin typeface="Roboto"/>
                <a:ea typeface="Roboto"/>
                <a:cs typeface="Roboto"/>
                <a:sym typeface="Roboto"/>
              </a:rPr>
              <a:t>35 años</a:t>
            </a:r>
            <a:endParaRPr sz="1200">
              <a:solidFill>
                <a:schemeClr val="dk2"/>
              </a:solidFill>
              <a:highlight>
                <a:srgbClr val="FFFFFF"/>
              </a:highlight>
              <a:latin typeface="Roboto"/>
              <a:ea typeface="Roboto"/>
              <a:cs typeface="Roboto"/>
              <a:sym typeface="Roboto"/>
            </a:endParaRPr>
          </a:p>
          <a:p>
            <a:pPr indent="0" lvl="0" marL="0" rtl="0" algn="l">
              <a:spcBef>
                <a:spcPts val="0"/>
              </a:spcBef>
              <a:spcAft>
                <a:spcPts val="0"/>
              </a:spcAft>
              <a:buNone/>
            </a:pPr>
            <a:r>
              <a:rPr b="1" lang="es-419" sz="1200">
                <a:solidFill>
                  <a:schemeClr val="dk2"/>
                </a:solidFill>
                <a:highlight>
                  <a:srgbClr val="FFFFFF"/>
                </a:highlight>
                <a:latin typeface="Roboto"/>
                <a:ea typeface="Roboto"/>
                <a:cs typeface="Roboto"/>
                <a:sym typeface="Roboto"/>
              </a:rPr>
              <a:t>Ocupación: </a:t>
            </a:r>
            <a:r>
              <a:rPr lang="es-419" sz="1200">
                <a:solidFill>
                  <a:schemeClr val="dk2"/>
                </a:solidFill>
                <a:highlight>
                  <a:srgbClr val="FFFFFF"/>
                </a:highlight>
                <a:latin typeface="Roboto"/>
                <a:ea typeface="Roboto"/>
                <a:cs typeface="Roboto"/>
                <a:sym typeface="Roboto"/>
              </a:rPr>
              <a:t>docente</a:t>
            </a:r>
            <a:endParaRPr sz="1200">
              <a:solidFill>
                <a:schemeClr val="dk2"/>
              </a:solidFill>
              <a:highlight>
                <a:srgbClr val="FFFFFF"/>
              </a:highlight>
              <a:latin typeface="Roboto"/>
              <a:ea typeface="Roboto"/>
              <a:cs typeface="Roboto"/>
              <a:sym typeface="Roboto"/>
            </a:endParaRPr>
          </a:p>
          <a:p>
            <a:pPr indent="0" lvl="0" marL="0" rtl="0" algn="l">
              <a:spcBef>
                <a:spcPts val="0"/>
              </a:spcBef>
              <a:spcAft>
                <a:spcPts val="0"/>
              </a:spcAft>
              <a:buNone/>
            </a:pPr>
            <a:r>
              <a:rPr b="1" lang="es-419" sz="1200">
                <a:solidFill>
                  <a:schemeClr val="dk2"/>
                </a:solidFill>
                <a:highlight>
                  <a:srgbClr val="FFFFFF"/>
                </a:highlight>
                <a:latin typeface="Roboto"/>
                <a:ea typeface="Roboto"/>
                <a:cs typeface="Roboto"/>
                <a:sym typeface="Roboto"/>
              </a:rPr>
              <a:t>Intereses: </a:t>
            </a:r>
            <a:r>
              <a:rPr lang="es-419" sz="1200">
                <a:solidFill>
                  <a:schemeClr val="dk2"/>
                </a:solidFill>
                <a:highlight>
                  <a:srgbClr val="FFFFFF"/>
                </a:highlight>
                <a:latin typeface="Roboto"/>
                <a:ea typeface="Roboto"/>
                <a:cs typeface="Roboto"/>
                <a:sym typeface="Roboto"/>
              </a:rPr>
              <a:t>proyectos educativos para mejorar el aprendizaje.</a:t>
            </a:r>
            <a:endParaRPr b="1" sz="1200">
              <a:solidFill>
                <a:schemeClr val="dk2"/>
              </a:solidFill>
              <a:latin typeface="Open Sans"/>
              <a:ea typeface="Open Sans"/>
              <a:cs typeface="Open Sans"/>
              <a:sym typeface="Open Sans"/>
            </a:endParaRPr>
          </a:p>
        </p:txBody>
      </p:sp>
      <p:sp>
        <p:nvSpPr>
          <p:cNvPr id="75" name="Google Shape;75;p14"/>
          <p:cNvSpPr txBox="1"/>
          <p:nvPr/>
        </p:nvSpPr>
        <p:spPr>
          <a:xfrm>
            <a:off x="417100" y="2219875"/>
            <a:ext cx="4305000" cy="26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1200">
                <a:solidFill>
                  <a:schemeClr val="dk2"/>
                </a:solidFill>
                <a:latin typeface="Roboto"/>
                <a:ea typeface="Roboto"/>
                <a:cs typeface="Roboto"/>
                <a:sym typeface="Roboto"/>
              </a:rPr>
              <a:t>objetivo de vida:</a:t>
            </a:r>
            <a:r>
              <a:rPr lang="es-419" sz="1200">
                <a:solidFill>
                  <a:schemeClr val="dk2"/>
                </a:solidFill>
                <a:highlight>
                  <a:srgbClr val="FFFFFF"/>
                </a:highlight>
                <a:latin typeface="Roboto"/>
                <a:ea typeface="Roboto"/>
                <a:cs typeface="Roboto"/>
                <a:sym typeface="Roboto"/>
              </a:rPr>
              <a:t>Contribuir de manera significativa al avance y la mejora continua de la educación, impactando positivamente en la vida de estudiantes de todas las edades y en el desarrollo de la sociedad en su conjunto.</a:t>
            </a:r>
            <a:endParaRPr sz="1200">
              <a:solidFill>
                <a:schemeClr val="dk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chemeClr val="dk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b="1" sz="1200">
              <a:solidFill>
                <a:schemeClr val="dk2"/>
              </a:solidFill>
              <a:latin typeface="Roboto"/>
              <a:ea typeface="Roboto"/>
              <a:cs typeface="Roboto"/>
              <a:sym typeface="Roboto"/>
            </a:endParaRPr>
          </a:p>
          <a:p>
            <a:pPr indent="0" lvl="0" marL="0" rtl="0" algn="l">
              <a:lnSpc>
                <a:spcPct val="115000"/>
              </a:lnSpc>
              <a:spcBef>
                <a:spcPts val="0"/>
              </a:spcBef>
              <a:spcAft>
                <a:spcPts val="0"/>
              </a:spcAft>
              <a:buClr>
                <a:srgbClr val="000000"/>
              </a:buClr>
              <a:buSzPts val="1400"/>
              <a:buFont typeface="Arial"/>
              <a:buNone/>
            </a:pPr>
            <a:r>
              <a:rPr b="1" lang="es-419" sz="1200">
                <a:solidFill>
                  <a:schemeClr val="dk2"/>
                </a:solidFill>
                <a:latin typeface="Roboto"/>
                <a:ea typeface="Roboto"/>
                <a:cs typeface="Roboto"/>
                <a:sym typeface="Roboto"/>
              </a:rPr>
              <a:t>¿Por qué este usuario?</a:t>
            </a:r>
            <a:endParaRPr b="1" sz="1200">
              <a:solidFill>
                <a:schemeClr val="dk2"/>
              </a:solidFill>
              <a:latin typeface="Roboto"/>
              <a:ea typeface="Roboto"/>
              <a:cs typeface="Roboto"/>
              <a:sym typeface="Roboto"/>
            </a:endParaRPr>
          </a:p>
          <a:p>
            <a:pPr indent="0" lvl="0" marL="0" rtl="0" algn="l">
              <a:lnSpc>
                <a:spcPct val="115000"/>
              </a:lnSpc>
              <a:spcBef>
                <a:spcPts val="0"/>
              </a:spcBef>
              <a:spcAft>
                <a:spcPts val="0"/>
              </a:spcAft>
              <a:buClr>
                <a:srgbClr val="000000"/>
              </a:buClr>
              <a:buSzPts val="1200"/>
              <a:buFont typeface="Arial"/>
              <a:buNone/>
            </a:pPr>
            <a:r>
              <a:rPr lang="es-419" sz="1200">
                <a:solidFill>
                  <a:schemeClr val="dk2"/>
                </a:solidFill>
                <a:latin typeface="Roboto"/>
                <a:ea typeface="Roboto"/>
                <a:cs typeface="Roboto"/>
                <a:sym typeface="Roboto"/>
              </a:rPr>
              <a:t> </a:t>
            </a:r>
            <a:r>
              <a:rPr lang="es-419" sz="1200">
                <a:solidFill>
                  <a:schemeClr val="dk2"/>
                </a:solidFill>
                <a:highlight>
                  <a:srgbClr val="FFFFFF"/>
                </a:highlight>
                <a:latin typeface="Roboto"/>
                <a:ea typeface="Roboto"/>
                <a:cs typeface="Roboto"/>
                <a:sym typeface="Roboto"/>
              </a:rPr>
              <a:t>Su compromiso con la educación y su capacidad para generar impacto positivo son cualidades que pueden inspirar a otros a contribuir a un proyecto.</a:t>
            </a:r>
            <a:endParaRPr sz="1000">
              <a:solidFill>
                <a:schemeClr val="dk2"/>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21225" y="295725"/>
            <a:ext cx="4563000" cy="458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400">
                <a:latin typeface="Roboto"/>
                <a:ea typeface="Roboto"/>
                <a:cs typeface="Roboto"/>
                <a:sym typeface="Roboto"/>
              </a:rPr>
              <a:t>User persona 2: </a:t>
            </a:r>
            <a:r>
              <a:rPr lang="es-419" sz="1600">
                <a:latin typeface="Roboto"/>
                <a:ea typeface="Roboto"/>
                <a:cs typeface="Roboto"/>
                <a:sym typeface="Roboto"/>
              </a:rPr>
              <a:t>promotor del proyecto.</a:t>
            </a:r>
            <a:r>
              <a:rPr lang="es-419" sz="1400">
                <a:latin typeface="Roboto"/>
                <a:ea typeface="Roboto"/>
                <a:cs typeface="Roboto"/>
                <a:sym typeface="Roboto"/>
              </a:rPr>
              <a:t> </a:t>
            </a:r>
            <a:endParaRPr sz="1400">
              <a:latin typeface="Roboto"/>
              <a:ea typeface="Roboto"/>
              <a:cs typeface="Roboto"/>
              <a:sym typeface="Roboto"/>
            </a:endParaRPr>
          </a:p>
          <a:p>
            <a:pPr indent="0" lvl="0" marL="0" rtl="0" algn="l">
              <a:spcBef>
                <a:spcPts val="0"/>
              </a:spcBef>
              <a:spcAft>
                <a:spcPts val="0"/>
              </a:spcAft>
              <a:buNone/>
            </a:pPr>
            <a:r>
              <a:t/>
            </a:r>
            <a:endParaRPr sz="1400"/>
          </a:p>
        </p:txBody>
      </p:sp>
      <p:sp>
        <p:nvSpPr>
          <p:cNvPr id="81" name="Google Shape;81;p15"/>
          <p:cNvSpPr txBox="1"/>
          <p:nvPr>
            <p:ph idx="1" type="body"/>
          </p:nvPr>
        </p:nvSpPr>
        <p:spPr>
          <a:xfrm>
            <a:off x="5059000" y="295725"/>
            <a:ext cx="3711900" cy="4412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b="1" sz="1200">
              <a:latin typeface="Roboto"/>
              <a:ea typeface="Roboto"/>
              <a:cs typeface="Roboto"/>
              <a:sym typeface="Roboto"/>
            </a:endParaRPr>
          </a:p>
          <a:p>
            <a:pPr indent="0" lvl="0" marL="0" rtl="0" algn="l">
              <a:lnSpc>
                <a:spcPct val="100000"/>
              </a:lnSpc>
              <a:spcBef>
                <a:spcPts val="0"/>
              </a:spcBef>
              <a:spcAft>
                <a:spcPts val="0"/>
              </a:spcAft>
              <a:buNone/>
            </a:pPr>
            <a:r>
              <a:t/>
            </a:r>
            <a:endParaRPr b="1" sz="1200">
              <a:latin typeface="Roboto"/>
              <a:ea typeface="Roboto"/>
              <a:cs typeface="Roboto"/>
              <a:sym typeface="Roboto"/>
            </a:endParaRPr>
          </a:p>
          <a:p>
            <a:pPr indent="0" lvl="0" marL="0" rtl="0" algn="l">
              <a:lnSpc>
                <a:spcPct val="100000"/>
              </a:lnSpc>
              <a:spcBef>
                <a:spcPts val="0"/>
              </a:spcBef>
              <a:spcAft>
                <a:spcPts val="0"/>
              </a:spcAft>
              <a:buNone/>
            </a:pPr>
            <a:r>
              <a:rPr b="1" lang="es-419" sz="1200">
                <a:latin typeface="Roboto"/>
                <a:ea typeface="Roboto"/>
                <a:cs typeface="Roboto"/>
                <a:sym typeface="Roboto"/>
              </a:rPr>
              <a:t>Bio</a:t>
            </a:r>
            <a:endParaRPr b="1" sz="1200">
              <a:latin typeface="Roboto"/>
              <a:ea typeface="Roboto"/>
              <a:cs typeface="Roboto"/>
              <a:sym typeface="Roboto"/>
            </a:endParaRPr>
          </a:p>
          <a:p>
            <a:pPr indent="0" lvl="0" marL="0" rtl="0" algn="l">
              <a:lnSpc>
                <a:spcPct val="100000"/>
              </a:lnSpc>
              <a:spcBef>
                <a:spcPts val="0"/>
              </a:spcBef>
              <a:spcAft>
                <a:spcPts val="0"/>
              </a:spcAft>
              <a:buNone/>
            </a:pPr>
            <a:r>
              <a:rPr lang="es-419" sz="1200">
                <a:highlight>
                  <a:srgbClr val="FFFFFF"/>
                </a:highlight>
                <a:latin typeface="Roboto"/>
                <a:ea typeface="Roboto"/>
                <a:cs typeface="Roboto"/>
                <a:sym typeface="Roboto"/>
              </a:rPr>
              <a:t>Como estudiante de medicina, dedica gran parte de su tiempo al estudio, se mantiene informado sobre las noticias y eventos actuales en su país las problemáticas que ocurren allí, fuera del ambiente académico pasa tiempo con sus padres y disfruta  con sus amigos cuando van a jugar futbol.</a:t>
            </a:r>
            <a:endParaRPr sz="1200">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b="1" sz="1200">
              <a:latin typeface="Roboto"/>
              <a:ea typeface="Roboto"/>
              <a:cs typeface="Roboto"/>
              <a:sym typeface="Roboto"/>
            </a:endParaRPr>
          </a:p>
          <a:p>
            <a:pPr indent="0" lvl="0" marL="0" rtl="0" algn="l">
              <a:lnSpc>
                <a:spcPct val="100000"/>
              </a:lnSpc>
              <a:spcBef>
                <a:spcPts val="0"/>
              </a:spcBef>
              <a:spcAft>
                <a:spcPts val="0"/>
              </a:spcAft>
              <a:buNone/>
            </a:pPr>
            <a:r>
              <a:rPr b="1" lang="es-419" sz="1200">
                <a:latin typeface="Roboto"/>
                <a:ea typeface="Roboto"/>
                <a:cs typeface="Roboto"/>
                <a:sym typeface="Roboto"/>
              </a:rPr>
              <a:t>Frustraciones:</a:t>
            </a:r>
            <a:r>
              <a:rPr lang="es-419" sz="1200">
                <a:highlight>
                  <a:srgbClr val="FFFFFF"/>
                </a:highlight>
                <a:latin typeface="Roboto"/>
                <a:ea typeface="Roboto"/>
                <a:cs typeface="Roboto"/>
                <a:sym typeface="Roboto"/>
              </a:rPr>
              <a:t> </a:t>
            </a:r>
            <a:endParaRPr sz="1200">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lang="es-419" sz="1200">
                <a:highlight>
                  <a:srgbClr val="FFFFFF"/>
                </a:highlight>
                <a:latin typeface="Roboto"/>
                <a:ea typeface="Roboto"/>
                <a:cs typeface="Roboto"/>
                <a:sym typeface="Roboto"/>
              </a:rPr>
              <a:t>la falta de recursos y apoyo para llevar a cabo proyectos innovadores destinados a mejorar la calidad de vida en áreas de salud desatendidas. </a:t>
            </a:r>
            <a:endParaRPr sz="1200">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sz="1200">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lang="es-419" sz="1200">
                <a:highlight>
                  <a:srgbClr val="FFFFFF"/>
                </a:highlight>
                <a:latin typeface="Roboto"/>
                <a:ea typeface="Roboto"/>
                <a:cs typeface="Roboto"/>
                <a:sym typeface="Roboto"/>
              </a:rPr>
              <a:t>La burocracia y la falta de financiamiento pueden obstaculizar sus esfuerzos por implementar soluciones efectivas y accesibles para estas comunidades. </a:t>
            </a:r>
            <a:endParaRPr sz="1200">
              <a:highlight>
                <a:srgbClr val="FFFFFF"/>
              </a:highlight>
              <a:latin typeface="Roboto"/>
              <a:ea typeface="Roboto"/>
              <a:cs typeface="Roboto"/>
              <a:sym typeface="Roboto"/>
            </a:endParaRPr>
          </a:p>
        </p:txBody>
      </p:sp>
      <p:pic>
        <p:nvPicPr>
          <p:cNvPr id="82" name="Google Shape;82;p15"/>
          <p:cNvPicPr preferRelativeResize="0"/>
          <p:nvPr/>
        </p:nvPicPr>
        <p:blipFill rotWithShape="1">
          <a:blip r:embed="rId3">
            <a:alphaModFix/>
          </a:blip>
          <a:srcRect b="0" l="465" r="475" t="0"/>
          <a:stretch/>
        </p:blipFill>
        <p:spPr>
          <a:xfrm>
            <a:off x="417102" y="650109"/>
            <a:ext cx="1468818" cy="1440206"/>
          </a:xfrm>
          <a:prstGeom prst="rect">
            <a:avLst/>
          </a:prstGeom>
          <a:noFill/>
          <a:ln>
            <a:noFill/>
          </a:ln>
        </p:spPr>
      </p:pic>
      <p:sp>
        <p:nvSpPr>
          <p:cNvPr id="83" name="Google Shape;83;p15"/>
          <p:cNvSpPr txBox="1"/>
          <p:nvPr/>
        </p:nvSpPr>
        <p:spPr>
          <a:xfrm>
            <a:off x="2026525" y="772125"/>
            <a:ext cx="2695500" cy="127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1200">
                <a:solidFill>
                  <a:schemeClr val="dk2"/>
                </a:solidFill>
                <a:latin typeface="Open Sans"/>
                <a:ea typeface="Open Sans"/>
                <a:cs typeface="Open Sans"/>
                <a:sym typeface="Open Sans"/>
              </a:rPr>
              <a:t>Alejandro Avila</a:t>
            </a:r>
            <a:endParaRPr b="1" sz="1200">
              <a:solidFill>
                <a:schemeClr val="dk2"/>
              </a:solidFill>
              <a:latin typeface="Open Sans"/>
              <a:ea typeface="Open Sans"/>
              <a:cs typeface="Open Sans"/>
              <a:sym typeface="Open Sans"/>
            </a:endParaRPr>
          </a:p>
          <a:p>
            <a:pPr indent="0" lvl="0" marL="0" rtl="0" algn="l">
              <a:spcBef>
                <a:spcPts val="0"/>
              </a:spcBef>
              <a:spcAft>
                <a:spcPts val="0"/>
              </a:spcAft>
              <a:buNone/>
            </a:pPr>
            <a:r>
              <a:rPr b="1" lang="es-419" sz="1200">
                <a:solidFill>
                  <a:schemeClr val="dk2"/>
                </a:solidFill>
                <a:highlight>
                  <a:srgbClr val="FFFFFF"/>
                </a:highlight>
                <a:latin typeface="Roboto"/>
                <a:ea typeface="Roboto"/>
                <a:cs typeface="Roboto"/>
                <a:sym typeface="Roboto"/>
              </a:rPr>
              <a:t>Edad: </a:t>
            </a:r>
            <a:r>
              <a:rPr lang="es-419" sz="1200">
                <a:solidFill>
                  <a:schemeClr val="dk2"/>
                </a:solidFill>
                <a:highlight>
                  <a:srgbClr val="FFFFFF"/>
                </a:highlight>
                <a:latin typeface="Roboto"/>
                <a:ea typeface="Roboto"/>
                <a:cs typeface="Roboto"/>
                <a:sym typeface="Roboto"/>
              </a:rPr>
              <a:t>2</a:t>
            </a:r>
            <a:r>
              <a:rPr lang="es-419" sz="1200">
                <a:solidFill>
                  <a:schemeClr val="dk2"/>
                </a:solidFill>
                <a:highlight>
                  <a:srgbClr val="FFFFFF"/>
                </a:highlight>
                <a:latin typeface="Roboto"/>
                <a:ea typeface="Roboto"/>
                <a:cs typeface="Roboto"/>
                <a:sym typeface="Roboto"/>
              </a:rPr>
              <a:t>5 años</a:t>
            </a:r>
            <a:endParaRPr sz="1200">
              <a:solidFill>
                <a:schemeClr val="dk2"/>
              </a:solidFill>
              <a:highlight>
                <a:srgbClr val="FFFFFF"/>
              </a:highlight>
              <a:latin typeface="Roboto"/>
              <a:ea typeface="Roboto"/>
              <a:cs typeface="Roboto"/>
              <a:sym typeface="Roboto"/>
            </a:endParaRPr>
          </a:p>
          <a:p>
            <a:pPr indent="0" lvl="0" marL="0" rtl="0" algn="l">
              <a:spcBef>
                <a:spcPts val="0"/>
              </a:spcBef>
              <a:spcAft>
                <a:spcPts val="0"/>
              </a:spcAft>
              <a:buNone/>
            </a:pPr>
            <a:r>
              <a:rPr b="1" lang="es-419" sz="1200">
                <a:solidFill>
                  <a:schemeClr val="dk2"/>
                </a:solidFill>
                <a:highlight>
                  <a:srgbClr val="FFFFFF"/>
                </a:highlight>
                <a:latin typeface="Roboto"/>
                <a:ea typeface="Roboto"/>
                <a:cs typeface="Roboto"/>
                <a:sym typeface="Roboto"/>
              </a:rPr>
              <a:t>Ocupación: </a:t>
            </a:r>
            <a:r>
              <a:rPr lang="es-419" sz="1200">
                <a:solidFill>
                  <a:schemeClr val="dk2"/>
                </a:solidFill>
                <a:highlight>
                  <a:srgbClr val="FFFFFF"/>
                </a:highlight>
                <a:latin typeface="Roboto"/>
                <a:ea typeface="Roboto"/>
                <a:cs typeface="Roboto"/>
                <a:sym typeface="Roboto"/>
              </a:rPr>
              <a:t>Estudiante de medicina</a:t>
            </a:r>
            <a:endParaRPr sz="1200">
              <a:solidFill>
                <a:schemeClr val="dk2"/>
              </a:solidFill>
              <a:highlight>
                <a:srgbClr val="FFFFFF"/>
              </a:highlight>
              <a:latin typeface="Roboto"/>
              <a:ea typeface="Roboto"/>
              <a:cs typeface="Roboto"/>
              <a:sym typeface="Roboto"/>
            </a:endParaRPr>
          </a:p>
          <a:p>
            <a:pPr indent="0" lvl="0" marL="0" rtl="0" algn="l">
              <a:spcBef>
                <a:spcPts val="0"/>
              </a:spcBef>
              <a:spcAft>
                <a:spcPts val="0"/>
              </a:spcAft>
              <a:buNone/>
            </a:pPr>
            <a:r>
              <a:rPr b="1" lang="es-419" sz="1200">
                <a:solidFill>
                  <a:schemeClr val="dk2"/>
                </a:solidFill>
                <a:highlight>
                  <a:srgbClr val="FFFFFF"/>
                </a:highlight>
                <a:latin typeface="Roboto"/>
                <a:ea typeface="Roboto"/>
                <a:cs typeface="Roboto"/>
                <a:sym typeface="Roboto"/>
              </a:rPr>
              <a:t>Intereses: </a:t>
            </a:r>
            <a:r>
              <a:rPr lang="es-419" sz="1200">
                <a:solidFill>
                  <a:schemeClr val="dk2"/>
                </a:solidFill>
                <a:highlight>
                  <a:srgbClr val="FFFFFF"/>
                </a:highlight>
                <a:latin typeface="Roboto"/>
                <a:ea typeface="Roboto"/>
                <a:cs typeface="Roboto"/>
                <a:sym typeface="Roboto"/>
              </a:rPr>
              <a:t>Salud pública, prevención de enfermedades, tecnología aplicada a la medicina</a:t>
            </a:r>
            <a:r>
              <a:rPr lang="es-419" sz="1200">
                <a:solidFill>
                  <a:schemeClr val="dk2"/>
                </a:solidFill>
                <a:highlight>
                  <a:srgbClr val="FFFFFF"/>
                </a:highlight>
                <a:latin typeface="Roboto"/>
                <a:ea typeface="Roboto"/>
                <a:cs typeface="Roboto"/>
                <a:sym typeface="Roboto"/>
              </a:rPr>
              <a:t>.</a:t>
            </a:r>
            <a:endParaRPr b="1" sz="1200">
              <a:solidFill>
                <a:schemeClr val="dk2"/>
              </a:solidFill>
              <a:latin typeface="Open Sans"/>
              <a:ea typeface="Open Sans"/>
              <a:cs typeface="Open Sans"/>
              <a:sym typeface="Open Sans"/>
            </a:endParaRPr>
          </a:p>
        </p:txBody>
      </p:sp>
      <p:sp>
        <p:nvSpPr>
          <p:cNvPr id="84" name="Google Shape;84;p15"/>
          <p:cNvSpPr txBox="1"/>
          <p:nvPr/>
        </p:nvSpPr>
        <p:spPr>
          <a:xfrm>
            <a:off x="417100" y="2219875"/>
            <a:ext cx="4305000" cy="26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1200">
                <a:solidFill>
                  <a:schemeClr val="dk2"/>
                </a:solidFill>
                <a:latin typeface="Roboto"/>
                <a:ea typeface="Roboto"/>
                <a:cs typeface="Roboto"/>
                <a:sym typeface="Roboto"/>
              </a:rPr>
              <a:t>objetivo de vida:</a:t>
            </a:r>
            <a:r>
              <a:rPr lang="es-419" sz="1200">
                <a:solidFill>
                  <a:schemeClr val="dk2"/>
                </a:solidFill>
                <a:highlight>
                  <a:srgbClr val="FFFFFF"/>
                </a:highlight>
                <a:latin typeface="Roboto"/>
                <a:ea typeface="Roboto"/>
                <a:cs typeface="Roboto"/>
                <a:sym typeface="Roboto"/>
              </a:rPr>
              <a:t>Contribuir a mejorar la calidad de vida de las personas, especialmente en áreas de salud desatendidas, a través de proyectos innovadores y accesibles.</a:t>
            </a:r>
            <a:endParaRPr sz="1200">
              <a:solidFill>
                <a:schemeClr val="dk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b="1" sz="1200">
              <a:solidFill>
                <a:schemeClr val="dk2"/>
              </a:solidFill>
              <a:latin typeface="Roboto"/>
              <a:ea typeface="Roboto"/>
              <a:cs typeface="Roboto"/>
              <a:sym typeface="Roboto"/>
            </a:endParaRPr>
          </a:p>
          <a:p>
            <a:pPr indent="0" lvl="0" marL="0" rtl="0" algn="l">
              <a:lnSpc>
                <a:spcPct val="115000"/>
              </a:lnSpc>
              <a:spcBef>
                <a:spcPts val="0"/>
              </a:spcBef>
              <a:spcAft>
                <a:spcPts val="0"/>
              </a:spcAft>
              <a:buClr>
                <a:srgbClr val="000000"/>
              </a:buClr>
              <a:buSzPts val="1400"/>
              <a:buFont typeface="Arial"/>
              <a:buNone/>
            </a:pPr>
            <a:r>
              <a:rPr b="1" lang="es-419" sz="1200">
                <a:solidFill>
                  <a:schemeClr val="dk2"/>
                </a:solidFill>
                <a:latin typeface="Roboto"/>
                <a:ea typeface="Roboto"/>
                <a:cs typeface="Roboto"/>
                <a:sym typeface="Roboto"/>
              </a:rPr>
              <a:t>¿Por qué este usuario?</a:t>
            </a:r>
            <a:endParaRPr b="1" sz="1200">
              <a:solidFill>
                <a:schemeClr val="dk2"/>
              </a:solidFill>
              <a:latin typeface="Roboto"/>
              <a:ea typeface="Roboto"/>
              <a:cs typeface="Roboto"/>
              <a:sym typeface="Roboto"/>
            </a:endParaRPr>
          </a:p>
          <a:p>
            <a:pPr indent="0" lvl="0" marL="0" rtl="0" algn="l">
              <a:lnSpc>
                <a:spcPct val="115000"/>
              </a:lnSpc>
              <a:spcBef>
                <a:spcPts val="0"/>
              </a:spcBef>
              <a:spcAft>
                <a:spcPts val="0"/>
              </a:spcAft>
              <a:buClr>
                <a:srgbClr val="000000"/>
              </a:buClr>
              <a:buSzPts val="1200"/>
              <a:buFont typeface="Arial"/>
              <a:buNone/>
            </a:pPr>
            <a:r>
              <a:rPr lang="es-419" sz="1200">
                <a:solidFill>
                  <a:schemeClr val="dk2"/>
                </a:solidFill>
                <a:highlight>
                  <a:srgbClr val="FFFFFF"/>
                </a:highlight>
                <a:latin typeface="Roboto"/>
                <a:ea typeface="Roboto"/>
                <a:cs typeface="Roboto"/>
                <a:sym typeface="Roboto"/>
              </a:rPr>
              <a:t>representa el tipo de usuario comprometido con la salud de las personas enfocando a la prevención, educación   y visionario al promover recaudar fondos en una página web al mismo tiempo implementar las nuevas tecnologías a sus ideas.</a:t>
            </a:r>
            <a:endParaRPr sz="1000">
              <a:solidFill>
                <a:schemeClr val="dk2"/>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321225" y="295725"/>
            <a:ext cx="4563000" cy="458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400">
                <a:latin typeface="Roboto"/>
                <a:ea typeface="Roboto"/>
                <a:cs typeface="Roboto"/>
                <a:sym typeface="Roboto"/>
              </a:rPr>
              <a:t>User persona 3: Patrocinador del proyecto</a:t>
            </a:r>
            <a:r>
              <a:rPr lang="es-419" sz="1600">
                <a:latin typeface="Roboto"/>
                <a:ea typeface="Roboto"/>
                <a:cs typeface="Roboto"/>
                <a:sym typeface="Roboto"/>
              </a:rPr>
              <a:t>.</a:t>
            </a:r>
            <a:r>
              <a:rPr lang="es-419" sz="1400">
                <a:latin typeface="Roboto"/>
                <a:ea typeface="Roboto"/>
                <a:cs typeface="Roboto"/>
                <a:sym typeface="Roboto"/>
              </a:rPr>
              <a:t> </a:t>
            </a:r>
            <a:endParaRPr sz="1400">
              <a:latin typeface="Roboto"/>
              <a:ea typeface="Roboto"/>
              <a:cs typeface="Roboto"/>
              <a:sym typeface="Roboto"/>
            </a:endParaRPr>
          </a:p>
          <a:p>
            <a:pPr indent="0" lvl="0" marL="0" rtl="0" algn="l">
              <a:spcBef>
                <a:spcPts val="0"/>
              </a:spcBef>
              <a:spcAft>
                <a:spcPts val="0"/>
              </a:spcAft>
              <a:buNone/>
            </a:pPr>
            <a:r>
              <a:t/>
            </a:r>
            <a:endParaRPr sz="1400"/>
          </a:p>
        </p:txBody>
      </p:sp>
      <p:sp>
        <p:nvSpPr>
          <p:cNvPr id="90" name="Google Shape;90;p16"/>
          <p:cNvSpPr txBox="1"/>
          <p:nvPr>
            <p:ph idx="1" type="body"/>
          </p:nvPr>
        </p:nvSpPr>
        <p:spPr>
          <a:xfrm>
            <a:off x="5059000" y="295725"/>
            <a:ext cx="3711900" cy="4412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b="1" sz="1200">
              <a:latin typeface="Roboto"/>
              <a:ea typeface="Roboto"/>
              <a:cs typeface="Roboto"/>
              <a:sym typeface="Roboto"/>
            </a:endParaRPr>
          </a:p>
          <a:p>
            <a:pPr indent="0" lvl="0" marL="0" rtl="0" algn="l">
              <a:lnSpc>
                <a:spcPct val="100000"/>
              </a:lnSpc>
              <a:spcBef>
                <a:spcPts val="0"/>
              </a:spcBef>
              <a:spcAft>
                <a:spcPts val="0"/>
              </a:spcAft>
              <a:buNone/>
            </a:pPr>
            <a:r>
              <a:t/>
            </a:r>
            <a:endParaRPr b="1" sz="1200">
              <a:latin typeface="Roboto"/>
              <a:ea typeface="Roboto"/>
              <a:cs typeface="Roboto"/>
              <a:sym typeface="Roboto"/>
            </a:endParaRPr>
          </a:p>
          <a:p>
            <a:pPr indent="0" lvl="0" marL="0" rtl="0" algn="l">
              <a:lnSpc>
                <a:spcPct val="100000"/>
              </a:lnSpc>
              <a:spcBef>
                <a:spcPts val="0"/>
              </a:spcBef>
              <a:spcAft>
                <a:spcPts val="0"/>
              </a:spcAft>
              <a:buNone/>
            </a:pPr>
            <a:r>
              <a:rPr b="1" lang="es-419" sz="1200">
                <a:latin typeface="Roboto"/>
                <a:ea typeface="Roboto"/>
                <a:cs typeface="Roboto"/>
                <a:sym typeface="Roboto"/>
              </a:rPr>
              <a:t>Bio</a:t>
            </a:r>
            <a:endParaRPr b="1" sz="1200">
              <a:latin typeface="Roboto"/>
              <a:ea typeface="Roboto"/>
              <a:cs typeface="Roboto"/>
              <a:sym typeface="Roboto"/>
            </a:endParaRPr>
          </a:p>
          <a:p>
            <a:pPr indent="0" lvl="0" marL="0" rtl="0" algn="l">
              <a:lnSpc>
                <a:spcPct val="100000"/>
              </a:lnSpc>
              <a:spcBef>
                <a:spcPts val="0"/>
              </a:spcBef>
              <a:spcAft>
                <a:spcPts val="0"/>
              </a:spcAft>
              <a:buNone/>
            </a:pPr>
            <a:r>
              <a:rPr lang="es-419" sz="1200">
                <a:highlight>
                  <a:srgbClr val="FFFFFF"/>
                </a:highlight>
                <a:latin typeface="Roboto"/>
                <a:ea typeface="Roboto"/>
                <a:cs typeface="Roboto"/>
                <a:sym typeface="Roboto"/>
              </a:rPr>
              <a:t>Juan empieza su dia desde temprano haciendo actividad física ya sea haciendo ejercicio o estiramientos en su casa. Comparte su espacio con su mascota Max toman largos paseos por el barrio, Los fines de semana son reservados para su familia o amigos y así disfrutar del tiempo de calidad.</a:t>
            </a:r>
            <a:endParaRPr sz="1200">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b="1" sz="1200">
              <a:latin typeface="Roboto"/>
              <a:ea typeface="Roboto"/>
              <a:cs typeface="Roboto"/>
              <a:sym typeface="Roboto"/>
            </a:endParaRPr>
          </a:p>
          <a:p>
            <a:pPr indent="0" lvl="0" marL="0" rtl="0" algn="l">
              <a:lnSpc>
                <a:spcPct val="100000"/>
              </a:lnSpc>
              <a:spcBef>
                <a:spcPts val="0"/>
              </a:spcBef>
              <a:spcAft>
                <a:spcPts val="0"/>
              </a:spcAft>
              <a:buNone/>
            </a:pPr>
            <a:r>
              <a:rPr b="1" lang="es-419" sz="1200">
                <a:latin typeface="Roboto"/>
                <a:ea typeface="Roboto"/>
                <a:cs typeface="Roboto"/>
                <a:sym typeface="Roboto"/>
              </a:rPr>
              <a:t>Frustraciones:</a:t>
            </a:r>
            <a:r>
              <a:rPr lang="es-419" sz="1200">
                <a:highlight>
                  <a:srgbClr val="FFFFFF"/>
                </a:highlight>
                <a:latin typeface="Roboto"/>
                <a:ea typeface="Roboto"/>
                <a:cs typeface="Roboto"/>
                <a:sym typeface="Roboto"/>
              </a:rPr>
              <a:t> </a:t>
            </a:r>
            <a:endParaRPr sz="1200">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lang="es-419" sz="1200">
                <a:highlight>
                  <a:srgbClr val="FFFFFF"/>
                </a:highlight>
                <a:latin typeface="Roboto"/>
                <a:ea typeface="Roboto"/>
                <a:cs typeface="Roboto"/>
                <a:sym typeface="Roboto"/>
              </a:rPr>
              <a:t>La falta de tiempo podría dificultar su participación activa en proyectos sociales o en la búsqueda de oportunidades para apoyar causas importantes.</a:t>
            </a:r>
            <a:endParaRPr sz="1200">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sz="1200">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rPr lang="es-419" sz="1200">
                <a:highlight>
                  <a:srgbClr val="FFFFFF"/>
                </a:highlight>
                <a:latin typeface="Roboto"/>
                <a:ea typeface="Roboto"/>
                <a:cs typeface="Roboto"/>
                <a:sym typeface="Roboto"/>
              </a:rPr>
              <a:t>si no ve resultados tangibles de sus contribuciones o si encuentra obstáculos para hacer un impacto significativo en las causas que le importan. Esto podría generar sentimientos de impotencia o desmotivación en su compromiso con el progreso social.</a:t>
            </a:r>
            <a:endParaRPr sz="1200">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sz="1200">
              <a:highlight>
                <a:schemeClr val="lt1"/>
              </a:highlight>
              <a:latin typeface="Roboto"/>
              <a:ea typeface="Roboto"/>
              <a:cs typeface="Roboto"/>
              <a:sym typeface="Roboto"/>
            </a:endParaRPr>
          </a:p>
        </p:txBody>
      </p:sp>
      <p:pic>
        <p:nvPicPr>
          <p:cNvPr id="91" name="Google Shape;91;p16"/>
          <p:cNvPicPr preferRelativeResize="0"/>
          <p:nvPr/>
        </p:nvPicPr>
        <p:blipFill rotWithShape="1">
          <a:blip r:embed="rId3">
            <a:alphaModFix/>
          </a:blip>
          <a:srcRect b="980" l="0" r="0" t="970"/>
          <a:stretch/>
        </p:blipFill>
        <p:spPr>
          <a:xfrm>
            <a:off x="417102" y="650109"/>
            <a:ext cx="1468818" cy="1440206"/>
          </a:xfrm>
          <a:prstGeom prst="rect">
            <a:avLst/>
          </a:prstGeom>
          <a:noFill/>
          <a:ln>
            <a:noFill/>
          </a:ln>
        </p:spPr>
      </p:pic>
      <p:sp>
        <p:nvSpPr>
          <p:cNvPr id="92" name="Google Shape;92;p16"/>
          <p:cNvSpPr txBox="1"/>
          <p:nvPr/>
        </p:nvSpPr>
        <p:spPr>
          <a:xfrm>
            <a:off x="2026525" y="772125"/>
            <a:ext cx="2695500" cy="10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1200">
                <a:solidFill>
                  <a:schemeClr val="dk2"/>
                </a:solidFill>
                <a:latin typeface="Open Sans"/>
                <a:ea typeface="Open Sans"/>
                <a:cs typeface="Open Sans"/>
                <a:sym typeface="Open Sans"/>
              </a:rPr>
              <a:t>Juan Lopez	</a:t>
            </a:r>
            <a:endParaRPr b="1" sz="1200">
              <a:solidFill>
                <a:schemeClr val="dk2"/>
              </a:solidFill>
              <a:latin typeface="Open Sans"/>
              <a:ea typeface="Open Sans"/>
              <a:cs typeface="Open Sans"/>
              <a:sym typeface="Open Sans"/>
            </a:endParaRPr>
          </a:p>
          <a:p>
            <a:pPr indent="0" lvl="0" marL="0" rtl="0" algn="l">
              <a:spcBef>
                <a:spcPts val="0"/>
              </a:spcBef>
              <a:spcAft>
                <a:spcPts val="0"/>
              </a:spcAft>
              <a:buNone/>
            </a:pPr>
            <a:r>
              <a:rPr b="1" lang="es-419" sz="1200">
                <a:solidFill>
                  <a:schemeClr val="dk2"/>
                </a:solidFill>
                <a:highlight>
                  <a:srgbClr val="FFFFFF"/>
                </a:highlight>
                <a:latin typeface="Roboto"/>
                <a:ea typeface="Roboto"/>
                <a:cs typeface="Roboto"/>
                <a:sym typeface="Roboto"/>
              </a:rPr>
              <a:t>Edad: </a:t>
            </a:r>
            <a:r>
              <a:rPr lang="es-419" sz="1200">
                <a:solidFill>
                  <a:schemeClr val="dk2"/>
                </a:solidFill>
                <a:highlight>
                  <a:srgbClr val="FFFFFF"/>
                </a:highlight>
                <a:latin typeface="Roboto"/>
                <a:ea typeface="Roboto"/>
                <a:cs typeface="Roboto"/>
                <a:sym typeface="Roboto"/>
              </a:rPr>
              <a:t>40 </a:t>
            </a:r>
            <a:r>
              <a:rPr lang="es-419" sz="1200">
                <a:solidFill>
                  <a:schemeClr val="dk2"/>
                </a:solidFill>
                <a:highlight>
                  <a:srgbClr val="FFFFFF"/>
                </a:highlight>
                <a:latin typeface="Roboto"/>
                <a:ea typeface="Roboto"/>
                <a:cs typeface="Roboto"/>
                <a:sym typeface="Roboto"/>
              </a:rPr>
              <a:t>años</a:t>
            </a:r>
            <a:endParaRPr sz="1200">
              <a:solidFill>
                <a:schemeClr val="dk2"/>
              </a:solidFill>
              <a:highlight>
                <a:srgbClr val="FFFFFF"/>
              </a:highlight>
              <a:latin typeface="Roboto"/>
              <a:ea typeface="Roboto"/>
              <a:cs typeface="Roboto"/>
              <a:sym typeface="Roboto"/>
            </a:endParaRPr>
          </a:p>
          <a:p>
            <a:pPr indent="0" lvl="0" marL="0" rtl="0" algn="l">
              <a:spcBef>
                <a:spcPts val="0"/>
              </a:spcBef>
              <a:spcAft>
                <a:spcPts val="0"/>
              </a:spcAft>
              <a:buNone/>
            </a:pPr>
            <a:r>
              <a:rPr b="1" lang="es-419" sz="1200">
                <a:solidFill>
                  <a:schemeClr val="dk2"/>
                </a:solidFill>
                <a:highlight>
                  <a:srgbClr val="FFFFFF"/>
                </a:highlight>
                <a:latin typeface="Roboto"/>
                <a:ea typeface="Roboto"/>
                <a:cs typeface="Roboto"/>
                <a:sym typeface="Roboto"/>
              </a:rPr>
              <a:t>Ocupación: </a:t>
            </a:r>
            <a:r>
              <a:rPr lang="es-419" sz="1200">
                <a:solidFill>
                  <a:schemeClr val="dk2"/>
                </a:solidFill>
                <a:highlight>
                  <a:srgbClr val="FFFFFF"/>
                </a:highlight>
                <a:latin typeface="Roboto"/>
                <a:ea typeface="Roboto"/>
                <a:cs typeface="Roboto"/>
                <a:sym typeface="Roboto"/>
              </a:rPr>
              <a:t>Ingeniero</a:t>
            </a:r>
            <a:endParaRPr sz="1200">
              <a:solidFill>
                <a:schemeClr val="dk2"/>
              </a:solidFill>
              <a:highlight>
                <a:srgbClr val="FFFFFF"/>
              </a:highlight>
              <a:latin typeface="Roboto"/>
              <a:ea typeface="Roboto"/>
              <a:cs typeface="Roboto"/>
              <a:sym typeface="Roboto"/>
            </a:endParaRPr>
          </a:p>
          <a:p>
            <a:pPr indent="0" lvl="0" marL="0" rtl="0" algn="l">
              <a:spcBef>
                <a:spcPts val="0"/>
              </a:spcBef>
              <a:spcAft>
                <a:spcPts val="0"/>
              </a:spcAft>
              <a:buNone/>
            </a:pPr>
            <a:r>
              <a:rPr b="1" lang="es-419" sz="1200">
                <a:solidFill>
                  <a:schemeClr val="dk2"/>
                </a:solidFill>
                <a:highlight>
                  <a:srgbClr val="FFFFFF"/>
                </a:highlight>
                <a:latin typeface="Roboto"/>
                <a:ea typeface="Roboto"/>
                <a:cs typeface="Roboto"/>
                <a:sym typeface="Roboto"/>
              </a:rPr>
              <a:t>Intereses: </a:t>
            </a:r>
            <a:r>
              <a:rPr lang="es-419" sz="1200">
                <a:solidFill>
                  <a:schemeClr val="dk2"/>
                </a:solidFill>
                <a:highlight>
                  <a:srgbClr val="FFFFFF"/>
                </a:highlight>
                <a:latin typeface="Roboto"/>
                <a:ea typeface="Roboto"/>
                <a:cs typeface="Roboto"/>
                <a:sym typeface="Roboto"/>
              </a:rPr>
              <a:t>Tecnología, educación, salud</a:t>
            </a:r>
            <a:endParaRPr b="1" sz="1200">
              <a:solidFill>
                <a:schemeClr val="dk2"/>
              </a:solidFill>
              <a:latin typeface="Roboto"/>
              <a:ea typeface="Roboto"/>
              <a:cs typeface="Roboto"/>
              <a:sym typeface="Roboto"/>
            </a:endParaRPr>
          </a:p>
        </p:txBody>
      </p:sp>
      <p:sp>
        <p:nvSpPr>
          <p:cNvPr id="93" name="Google Shape;93;p16"/>
          <p:cNvSpPr txBox="1"/>
          <p:nvPr/>
        </p:nvSpPr>
        <p:spPr>
          <a:xfrm>
            <a:off x="417100" y="2219875"/>
            <a:ext cx="4305000" cy="26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1200">
                <a:solidFill>
                  <a:schemeClr val="dk2"/>
                </a:solidFill>
                <a:latin typeface="Roboto"/>
                <a:ea typeface="Roboto"/>
                <a:cs typeface="Roboto"/>
                <a:sym typeface="Roboto"/>
              </a:rPr>
              <a:t>objetivo de vida: </a:t>
            </a:r>
            <a:r>
              <a:rPr lang="es-419" sz="1200">
                <a:solidFill>
                  <a:schemeClr val="dk2"/>
                </a:solidFill>
                <a:highlight>
                  <a:srgbClr val="FFFFFF"/>
                </a:highlight>
                <a:latin typeface="Roboto"/>
                <a:ea typeface="Roboto"/>
                <a:cs typeface="Roboto"/>
                <a:sym typeface="Roboto"/>
              </a:rPr>
              <a:t>busca utilizar sus recursos y su influencia para impulsar el progreso y el bienestar de la sociedad, contribuyendo así a un futuro mejor para todos.</a:t>
            </a:r>
            <a:endParaRPr sz="1200">
              <a:solidFill>
                <a:schemeClr val="dk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chemeClr val="dk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b="1" sz="1200">
              <a:solidFill>
                <a:schemeClr val="dk2"/>
              </a:solidFill>
              <a:latin typeface="Roboto"/>
              <a:ea typeface="Roboto"/>
              <a:cs typeface="Roboto"/>
              <a:sym typeface="Roboto"/>
            </a:endParaRPr>
          </a:p>
          <a:p>
            <a:pPr indent="0" lvl="0" marL="0" rtl="0" algn="l">
              <a:lnSpc>
                <a:spcPct val="115000"/>
              </a:lnSpc>
              <a:spcBef>
                <a:spcPts val="0"/>
              </a:spcBef>
              <a:spcAft>
                <a:spcPts val="0"/>
              </a:spcAft>
              <a:buClr>
                <a:srgbClr val="000000"/>
              </a:buClr>
              <a:buSzPts val="1400"/>
              <a:buFont typeface="Arial"/>
              <a:buNone/>
            </a:pPr>
            <a:r>
              <a:rPr b="1" lang="es-419" sz="1200">
                <a:solidFill>
                  <a:schemeClr val="dk2"/>
                </a:solidFill>
                <a:latin typeface="Roboto"/>
                <a:ea typeface="Roboto"/>
                <a:cs typeface="Roboto"/>
                <a:sym typeface="Roboto"/>
              </a:rPr>
              <a:t>¿Por qué este usuario?</a:t>
            </a:r>
            <a:endParaRPr b="1" sz="1200">
              <a:solidFill>
                <a:schemeClr val="dk2"/>
              </a:solidFill>
              <a:latin typeface="Roboto"/>
              <a:ea typeface="Roboto"/>
              <a:cs typeface="Roboto"/>
              <a:sym typeface="Roboto"/>
            </a:endParaRPr>
          </a:p>
          <a:p>
            <a:pPr indent="0" lvl="0" marL="0" rtl="0" algn="l">
              <a:lnSpc>
                <a:spcPct val="115000"/>
              </a:lnSpc>
              <a:spcBef>
                <a:spcPts val="0"/>
              </a:spcBef>
              <a:spcAft>
                <a:spcPts val="0"/>
              </a:spcAft>
              <a:buClr>
                <a:srgbClr val="000000"/>
              </a:buClr>
              <a:buSzPts val="1200"/>
              <a:buFont typeface="Arial"/>
              <a:buNone/>
            </a:pPr>
            <a:r>
              <a:rPr lang="es-419" sz="1200">
                <a:solidFill>
                  <a:schemeClr val="dk2"/>
                </a:solidFill>
                <a:highlight>
                  <a:srgbClr val="FFFFFF"/>
                </a:highlight>
                <a:latin typeface="Roboto"/>
                <a:ea typeface="Roboto"/>
                <a:cs typeface="Roboto"/>
                <a:sym typeface="Roboto"/>
              </a:rPr>
              <a:t>Desde su posición personal, con sus conocimientos y valores arraigados, muestra un firme interés en los asuntos que impactan la vida de los demás. Consciente de su capacidad económica, este perfil reconoce la importancia de utilizar sus recursos de manera responsable y efectiva para apoyar los desafíos sociales.</a:t>
            </a:r>
            <a:endParaRPr sz="1000">
              <a:solidFill>
                <a:schemeClr val="dk2"/>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