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77" r:id="rId5"/>
    <p:sldId id="282" r:id="rId6"/>
    <p:sldId id="283" r:id="rId7"/>
    <p:sldId id="284" r:id="rId8"/>
    <p:sldId id="285" r:id="rId9"/>
    <p:sldId id="261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2T15:48:5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20167 719 0,'-25'0'125,"25"50"-94,25-50-15,-25 50-1,0-26 1,0 26 15,0 0-31,0-26 0,0 51 16,0-50-1,0 49 1,-25 0 0,0 26 15,25-76-16,-50 51 1,50-50 0,0 74-1,0-50 1,0-24 15,-24 0-31,24 0 47</inkml:trace>
  <inkml:trace contextRef="#ctx0" brushRef="#br0" timeOffset="2090.92">19844 769 0,'0'25'78,"25"-25"-63,0 0 1,0 0 0,49 0-1,-49 0 1,0 0-16,74 0 47,-25 0-47,25 0 47,-49 0-32,49 0 1,-49 0 15,-1 0-31,-24 0 0,0 0 16,74 0 15,-74 0-31,0-25 31,0 0-15,24 25 0</inkml:trace>
  <inkml:trace contextRef="#ctx0" brushRef="#br0" timeOffset="3030.89">19993 1215 0,'50'0'0,"-26"50"16,1-50-1,50 0 1,-51 0-16,76 0 31,-76 0-31,26 0 32,0 0-17,-26 0 1,1 0-1,25 0 1</inkml:trace>
  <inkml:trace contextRef="#ctx0" brushRef="#br0" timeOffset="4235.78">21084 1315 0,'0'24'63,"0"1"-48,0 0-15,0 0 16,0 0-1,-49 74 17,49-74-32,0 49 15,0 1 17,0-26-17,0 1 16,0-25-31</inkml:trace>
  <inkml:trace contextRef="#ctx0" brushRef="#br0" timeOffset="4947.21">21258 1414 0,'25'25'47,"24"-1"-31,-49 1-16,25 0 0,25 74 31,-25-74-31,49 50 31,-49-26-31,24 1 32,-24-1-17,0-24 1,0-25 0,-25 25 15</inkml:trace>
  <inkml:trace contextRef="#ctx0" brushRef="#br0" timeOffset="5905.84">21754 1215 0,'-25'25'32,"25"0"-17,-25-25 1,25 25-16,-24 0 31,24 24-31,-50 26 31,50-51-31,-25 1 16,-24 50 0,24-26-1,0 51 1,0-1 31,25-74-47,0-1 15,-25 1-15,1-25 32,-1 50 77,25-25-78</inkml:trace>
  <inkml:trace contextRef="#ctx0" brushRef="#br0" timeOffset="7121.76">22275 1290 0,'0'25'78,"50"-25"-62,-1 0-16,-24 0 0,0 0 16,74 0-1,-74 0-15,0 0 31</inkml:trace>
  <inkml:trace contextRef="#ctx0" brushRef="#br0" timeOffset="7889.01">22399 1488 0,'-25'25'47,"50"-25"0,0 0-47,0 0 0,-1 0 0,76 0 15,-1 0 17,-74 0-1,-1 0-31</inkml:trace>
  <inkml:trace contextRef="#ctx0" brushRef="#br0" timeOffset="10074.54">23416 967 0,'-25'0'31,"0"25"0,25 0-31,0 25 16,0-75 265,25 25-281,0-25 0,0 25 16,24 0-1,-49-25 1,50 0 0,-25-24 15,0 24-15,-1 25-1,1 0 16,0 0-15,0-25 0,0 25 15,-1 0 63,-24 25-63,0 25-31,0-26 16,0 1-16,0 25 15,0 24 16,-24-49-31,-51 99 32,50-99-17,25 24 1,-24-24 0,-51 25-1,75-25 1,-25-1-16,1 26 15,-1-25 1,-25 49 0,25-49-1,-24 25 1,24-25 31,25-1 125,0 1-157,25-25-15,0 25 0,24-25 16,1 0 0,24 0-16,50 25 15,-49-25 16,98 0 1,-148 0-32,99 0 15,-49 49 1,-1-49 0,-24 25-1,-26-25 235</inkml:trace>
  <inkml:trace contextRef="#ctx0" brushRef="#br0" timeOffset="158165.29">18430 9699 0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78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4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9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1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4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6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3EDDB0-AE8E-495B-A590-C2DD3291B957}" type="datetimeFigureOut">
              <a:rPr lang="es-MX" smtClean="0"/>
              <a:t>22/09/2021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C6B9F3-6946-45C0-8958-38013A49CE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9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24C96-BB5A-41ED-A27B-1F51DD7C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60" y="1982749"/>
            <a:ext cx="8917556" cy="1446251"/>
          </a:xfrm>
        </p:spPr>
        <p:txBody>
          <a:bodyPr>
            <a:noAutofit/>
          </a:bodyPr>
          <a:lstStyle/>
          <a:p>
            <a:pPr algn="ctr"/>
            <a:r>
              <a:rPr lang="es-MX" sz="13800" b="1" dirty="0"/>
              <a:t>Vectores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D6CC8-DF48-4E9E-8D86-1A83CBD9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9056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5TA Sesión</a:t>
            </a:r>
          </a:p>
          <a:p>
            <a:r>
              <a:rPr lang="es-ES" sz="2000" dirty="0">
                <a:solidFill>
                  <a:srgbClr val="FFFFFF"/>
                </a:solidFill>
              </a:rPr>
              <a:t>Fundamentos de Física para ingeniería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2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EF2C4E-6795-48C9-AEF7-20DBF27B2315}"/>
              </a:ext>
            </a:extLst>
          </p:cNvPr>
          <p:cNvSpPr txBox="1"/>
          <p:nvPr/>
        </p:nvSpPr>
        <p:spPr>
          <a:xfrm>
            <a:off x="326633" y="750766"/>
            <a:ext cx="833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Se le llama </a:t>
            </a:r>
            <a:r>
              <a:rPr lang="es-ES" b="1" dirty="0"/>
              <a:t>Vector</a:t>
            </a:r>
            <a:r>
              <a:rPr lang="es-ES" dirty="0"/>
              <a:t> a un segmento de recta en el espacio que parte de un punto hacia otro, es decir, que tiene dirección y sentido. Los </a:t>
            </a:r>
            <a:r>
              <a:rPr lang="es-ES" b="1" dirty="0"/>
              <a:t>vectores</a:t>
            </a:r>
            <a:r>
              <a:rPr lang="es-ES" dirty="0"/>
              <a:t> en física tienen por función expresar las llamadas magnitudes vectoriales</a:t>
            </a:r>
            <a:endParaRPr lang="es-ES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E18E10-D2CE-44E7-8C10-C2465A7417F8}"/>
              </a:ext>
            </a:extLst>
          </p:cNvPr>
          <p:cNvSpPr txBox="1"/>
          <p:nvPr/>
        </p:nvSpPr>
        <p:spPr>
          <a:xfrm>
            <a:off x="159026" y="262998"/>
            <a:ext cx="206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DEFINICIÓN: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FE174E-3BA6-42E6-B315-C8772B4E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624955"/>
            <a:ext cx="7527233" cy="22534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8BB3C8-455A-477D-9E64-E4C400986F3F}"/>
              </a:ext>
            </a:extLst>
          </p:cNvPr>
          <p:cNvSpPr txBox="1"/>
          <p:nvPr/>
        </p:nvSpPr>
        <p:spPr>
          <a:xfrm>
            <a:off x="326634" y="4752595"/>
            <a:ext cx="3808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    Son las magnitudes que pueden representarse por un numero, un signo y una unidad se llaman escalares.  Algunos ejemplos de ellos son la masa, la densidad y la energía.</a:t>
            </a:r>
            <a:endParaRPr lang="es-ES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BC6698-B90E-4506-BFEF-E1E4D923C496}"/>
              </a:ext>
            </a:extLst>
          </p:cNvPr>
          <p:cNvSpPr txBox="1"/>
          <p:nvPr/>
        </p:nvSpPr>
        <p:spPr>
          <a:xfrm>
            <a:off x="159025" y="4354990"/>
            <a:ext cx="206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Escalares: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05075C-424C-4637-8AF3-FF87A36C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21" y="4423281"/>
            <a:ext cx="4370930" cy="2135956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511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D8B9F2-B4F1-4391-98AD-5F936A81BBDD}"/>
              </a:ext>
            </a:extLst>
          </p:cNvPr>
          <p:cNvSpPr txBox="1"/>
          <p:nvPr/>
        </p:nvSpPr>
        <p:spPr>
          <a:xfrm>
            <a:off x="326633" y="750766"/>
            <a:ext cx="8333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latin typeface="georgia" panose="02040502050405020303" pitchFamily="18" charset="0"/>
              </a:rPr>
              <a:t>Suma:</a:t>
            </a:r>
            <a:r>
              <a:rPr lang="es-ES" dirty="0"/>
              <a:t> </a:t>
            </a:r>
          </a:p>
          <a:p>
            <a:r>
              <a:rPr lang="es-ES" dirty="0"/>
              <a:t>     Los vectores pueden sumarse gráficamente tal cual se ilustra.  Donde los vectores que se suman (A y B), se dibujan punta a origen y su suma es (A+B) queda representada por una flecha que se dibuja del origen del primero a la punta.</a:t>
            </a:r>
            <a:endParaRPr lang="es-E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0E3ED0-7DCB-45A7-98E7-C5374338FDC5}"/>
              </a:ext>
            </a:extLst>
          </p:cNvPr>
          <p:cNvSpPr txBox="1"/>
          <p:nvPr/>
        </p:nvSpPr>
        <p:spPr>
          <a:xfrm>
            <a:off x="159026" y="262998"/>
            <a:ext cx="327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Suma y resta de Vectores: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225300-94EB-4ABC-95E2-FFDC54C22C2B}"/>
              </a:ext>
            </a:extLst>
          </p:cNvPr>
          <p:cNvCxnSpPr>
            <a:cxnSpLocks/>
          </p:cNvCxnSpPr>
          <p:nvPr/>
        </p:nvCxnSpPr>
        <p:spPr>
          <a:xfrm>
            <a:off x="745175" y="2941983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EB37F8F-B602-4E80-80DA-D99DF52FBAE9}"/>
              </a:ext>
            </a:extLst>
          </p:cNvPr>
          <p:cNvCxnSpPr>
            <a:cxnSpLocks/>
          </p:cNvCxnSpPr>
          <p:nvPr/>
        </p:nvCxnSpPr>
        <p:spPr>
          <a:xfrm flipV="1">
            <a:off x="2030636" y="2107096"/>
            <a:ext cx="779497" cy="834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CA66E5-505D-4C52-B63E-54A05E691F4F}"/>
              </a:ext>
            </a:extLst>
          </p:cNvPr>
          <p:cNvSpPr txBox="1"/>
          <p:nvPr/>
        </p:nvSpPr>
        <p:spPr>
          <a:xfrm>
            <a:off x="1229047" y="29537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DEDB95-29EA-48EB-B9D4-A7FE923D8368}"/>
              </a:ext>
            </a:extLst>
          </p:cNvPr>
          <p:cNvSpPr txBox="1"/>
          <p:nvPr/>
        </p:nvSpPr>
        <p:spPr>
          <a:xfrm>
            <a:off x="2485622" y="24448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BCCACB-11B2-43A2-BD4A-B8358089C41B}"/>
              </a:ext>
            </a:extLst>
          </p:cNvPr>
          <p:cNvCxnSpPr>
            <a:cxnSpLocks/>
          </p:cNvCxnSpPr>
          <p:nvPr/>
        </p:nvCxnSpPr>
        <p:spPr>
          <a:xfrm flipV="1">
            <a:off x="745175" y="2107096"/>
            <a:ext cx="2050147" cy="840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F4E159-4476-4344-940F-DAE0CCED0601}"/>
              </a:ext>
            </a:extLst>
          </p:cNvPr>
          <p:cNvSpPr txBox="1"/>
          <p:nvPr/>
        </p:nvSpPr>
        <p:spPr>
          <a:xfrm rot="20071037">
            <a:off x="1145436" y="22033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+ B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669D6ED-5D8E-43A2-8DC2-0A48AE6E46AD}"/>
              </a:ext>
            </a:extLst>
          </p:cNvPr>
          <p:cNvCxnSpPr>
            <a:cxnSpLocks/>
          </p:cNvCxnSpPr>
          <p:nvPr/>
        </p:nvCxnSpPr>
        <p:spPr>
          <a:xfrm>
            <a:off x="4376488" y="3279724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109FAF-0547-4B58-8E2E-5040B1E13B4C}"/>
              </a:ext>
            </a:extLst>
          </p:cNvPr>
          <p:cNvCxnSpPr>
            <a:cxnSpLocks/>
          </p:cNvCxnSpPr>
          <p:nvPr/>
        </p:nvCxnSpPr>
        <p:spPr>
          <a:xfrm flipV="1">
            <a:off x="5661949" y="2444837"/>
            <a:ext cx="779497" cy="834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B83157-3AC0-43B2-9AE8-B3A8E30FB55E}"/>
              </a:ext>
            </a:extLst>
          </p:cNvPr>
          <p:cNvSpPr txBox="1"/>
          <p:nvPr/>
        </p:nvSpPr>
        <p:spPr>
          <a:xfrm>
            <a:off x="4860360" y="32914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8EDE9F5-3020-4C8E-9F79-43151A663997}"/>
              </a:ext>
            </a:extLst>
          </p:cNvPr>
          <p:cNvSpPr txBox="1"/>
          <p:nvPr/>
        </p:nvSpPr>
        <p:spPr>
          <a:xfrm>
            <a:off x="6116935" y="27825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B7E52D8-AF52-4010-BD59-74723E633A7E}"/>
              </a:ext>
            </a:extLst>
          </p:cNvPr>
          <p:cNvCxnSpPr>
            <a:cxnSpLocks/>
          </p:cNvCxnSpPr>
          <p:nvPr/>
        </p:nvCxnSpPr>
        <p:spPr>
          <a:xfrm flipV="1">
            <a:off x="4376488" y="2008652"/>
            <a:ext cx="1033153" cy="127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C4413C-B985-4832-B34C-366E5E832DCF}"/>
              </a:ext>
            </a:extLst>
          </p:cNvPr>
          <p:cNvSpPr txBox="1"/>
          <p:nvPr/>
        </p:nvSpPr>
        <p:spPr>
          <a:xfrm rot="18641059">
            <a:off x="4115925" y="224754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+ B + C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ED97513-66F3-4B3C-A541-638E429F1FF0}"/>
              </a:ext>
            </a:extLst>
          </p:cNvPr>
          <p:cNvCxnSpPr>
            <a:cxnSpLocks/>
          </p:cNvCxnSpPr>
          <p:nvPr/>
        </p:nvCxnSpPr>
        <p:spPr>
          <a:xfrm flipH="1" flipV="1">
            <a:off x="5397948" y="2014189"/>
            <a:ext cx="1010538" cy="4455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4A3DE82-D709-465D-AEED-F506F80E16D7}"/>
              </a:ext>
            </a:extLst>
          </p:cNvPr>
          <p:cNvSpPr txBox="1"/>
          <p:nvPr/>
        </p:nvSpPr>
        <p:spPr>
          <a:xfrm>
            <a:off x="5962085" y="19271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C6C3468-AC06-43FB-A04C-D028618E9C3C}"/>
              </a:ext>
            </a:extLst>
          </p:cNvPr>
          <p:cNvSpPr txBox="1"/>
          <p:nvPr/>
        </p:nvSpPr>
        <p:spPr>
          <a:xfrm>
            <a:off x="492750" y="3515980"/>
            <a:ext cx="25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Suma de dos vectores</a:t>
            </a:r>
          </a:p>
          <a:p>
            <a:pPr algn="ctr"/>
            <a:r>
              <a:rPr lang="es-ES" i="1" dirty="0">
                <a:solidFill>
                  <a:srgbClr val="444444"/>
                </a:solidFill>
                <a:latin typeface="georgia" panose="02040502050405020303" pitchFamily="18" charset="0"/>
              </a:rPr>
              <a:t>A y B</a:t>
            </a:r>
            <a:endParaRPr lang="es-ES" i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FB5670D-0928-4269-886F-9091E368EC66}"/>
              </a:ext>
            </a:extLst>
          </p:cNvPr>
          <p:cNvSpPr txBox="1"/>
          <p:nvPr/>
        </p:nvSpPr>
        <p:spPr>
          <a:xfrm>
            <a:off x="4283641" y="3559753"/>
            <a:ext cx="2664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Suma de tres vectores </a:t>
            </a:r>
          </a:p>
          <a:p>
            <a:pPr algn="ctr"/>
            <a:r>
              <a:rPr lang="es-ES" dirty="0">
                <a:solidFill>
                  <a:srgbClr val="444444"/>
                </a:solidFill>
                <a:latin typeface="georgia" panose="02040502050405020303" pitchFamily="18" charset="0"/>
              </a:rPr>
              <a:t>A, B y C.</a:t>
            </a:r>
            <a:endParaRPr lang="es-ES" i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06751F8-E7AD-4B8C-8DCD-D115969C934B}"/>
              </a:ext>
            </a:extLst>
          </p:cNvPr>
          <p:cNvSpPr txBox="1"/>
          <p:nvPr/>
        </p:nvSpPr>
        <p:spPr>
          <a:xfrm>
            <a:off x="326633" y="4180774"/>
            <a:ext cx="833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444444"/>
                </a:solidFill>
                <a:latin typeface="georgia" panose="02040502050405020303" pitchFamily="18" charset="0"/>
              </a:rPr>
              <a:t>Resta:</a:t>
            </a:r>
            <a:r>
              <a:rPr lang="es-ES" dirty="0"/>
              <a:t> </a:t>
            </a:r>
          </a:p>
          <a:p>
            <a:r>
              <a:rPr lang="es-ES" dirty="0"/>
              <a:t>     La resta de los vectores se expresa en términos de la suma y el negativo de uno de los vectores.  La operación A – B significa que A-B=A+(-B) = A + (-1)B.  </a:t>
            </a:r>
            <a:endParaRPr lang="es-ES" i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3AA551C-921E-48AD-B049-5BCCEE6D4BF9}"/>
              </a:ext>
            </a:extLst>
          </p:cNvPr>
          <p:cNvSpPr txBox="1"/>
          <p:nvPr/>
        </p:nvSpPr>
        <p:spPr>
          <a:xfrm>
            <a:off x="1872717" y="64103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Principiando con A y B se dibuja –B y se suman.</a:t>
            </a:r>
            <a:endParaRPr lang="es-MX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BE69EF6-DBEF-4B36-AF16-2A8BB28B3D2B}"/>
              </a:ext>
            </a:extLst>
          </p:cNvPr>
          <p:cNvCxnSpPr>
            <a:cxnSpLocks/>
          </p:cNvCxnSpPr>
          <p:nvPr/>
        </p:nvCxnSpPr>
        <p:spPr>
          <a:xfrm>
            <a:off x="2239915" y="5333654"/>
            <a:ext cx="94305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A6C8C23-C09F-49C4-AA34-5FC303E04B00}"/>
              </a:ext>
            </a:extLst>
          </p:cNvPr>
          <p:cNvCxnSpPr>
            <a:cxnSpLocks/>
          </p:cNvCxnSpPr>
          <p:nvPr/>
        </p:nvCxnSpPr>
        <p:spPr>
          <a:xfrm>
            <a:off x="2239915" y="5333654"/>
            <a:ext cx="1049068" cy="7501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23217A1-7012-40A9-956D-EA7889998717}"/>
              </a:ext>
            </a:extLst>
          </p:cNvPr>
          <p:cNvSpPr txBox="1"/>
          <p:nvPr/>
        </p:nvSpPr>
        <p:spPr>
          <a:xfrm>
            <a:off x="2485622" y="50175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7AF9187-417B-4FA0-9312-5CA13983B1CF}"/>
              </a:ext>
            </a:extLst>
          </p:cNvPr>
          <p:cNvSpPr txBox="1"/>
          <p:nvPr/>
        </p:nvSpPr>
        <p:spPr>
          <a:xfrm rot="2157184">
            <a:off x="2290282" y="566198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- B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4520987-8649-44A8-9F32-7C228A954205}"/>
              </a:ext>
            </a:extLst>
          </p:cNvPr>
          <p:cNvCxnSpPr>
            <a:cxnSpLocks/>
          </p:cNvCxnSpPr>
          <p:nvPr/>
        </p:nvCxnSpPr>
        <p:spPr>
          <a:xfrm>
            <a:off x="3134838" y="5202171"/>
            <a:ext cx="180649" cy="8816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98237D2-6988-4162-BBCB-5DE3FD1BE5AE}"/>
              </a:ext>
            </a:extLst>
          </p:cNvPr>
          <p:cNvSpPr txBox="1"/>
          <p:nvPr/>
        </p:nvSpPr>
        <p:spPr>
          <a:xfrm>
            <a:off x="3204523" y="535579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-B</a:t>
            </a:r>
          </a:p>
        </p:txBody>
      </p:sp>
    </p:spTree>
    <p:extLst>
      <p:ext uri="{BB962C8B-B14F-4D97-AF65-F5344CB8AC3E}">
        <p14:creationId xmlns:p14="http://schemas.microsoft.com/office/powerpoint/2010/main" val="3880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19" grpId="0"/>
      <p:bldP spid="25" grpId="0"/>
      <p:bldP spid="27" grpId="0"/>
      <p:bldP spid="31" grpId="0"/>
      <p:bldP spid="38" grpId="0"/>
      <p:bldP spid="39" grpId="0"/>
      <p:bldP spid="40" grpId="0"/>
      <p:bldP spid="41" grpId="0"/>
      <p:bldP spid="43" grpId="0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D8B9F2-B4F1-4391-98AD-5F936A81BBDD}"/>
              </a:ext>
            </a:extLst>
          </p:cNvPr>
          <p:cNvSpPr txBox="1"/>
          <p:nvPr/>
        </p:nvSpPr>
        <p:spPr>
          <a:xfrm>
            <a:off x="326633" y="750766"/>
            <a:ext cx="833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 Es el producto escalar o punto que, como su nombre lo indica es escalar.  El producto se indica en la forma A • B y se encuentra definido por:</a:t>
            </a:r>
            <a:endParaRPr lang="es-E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0E3ED0-7DCB-45A7-98E7-C5374338FDC5}"/>
              </a:ext>
            </a:extLst>
          </p:cNvPr>
          <p:cNvSpPr txBox="1"/>
          <p:nvPr/>
        </p:nvSpPr>
        <p:spPr>
          <a:xfrm>
            <a:off x="159026" y="262998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Multiplicación de Vectores: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225300-94EB-4ABC-95E2-FFDC54C22C2B}"/>
              </a:ext>
            </a:extLst>
          </p:cNvPr>
          <p:cNvCxnSpPr>
            <a:cxnSpLocks/>
          </p:cNvCxnSpPr>
          <p:nvPr/>
        </p:nvCxnSpPr>
        <p:spPr>
          <a:xfrm>
            <a:off x="2103250" y="2783666"/>
            <a:ext cx="128546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CA66E5-505D-4C52-B63E-54A05E691F4F}"/>
              </a:ext>
            </a:extLst>
          </p:cNvPr>
          <p:cNvSpPr txBox="1"/>
          <p:nvPr/>
        </p:nvSpPr>
        <p:spPr>
          <a:xfrm>
            <a:off x="2587122" y="2795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DEDB95-29EA-48EB-B9D4-A7FE923D8368}"/>
              </a:ext>
            </a:extLst>
          </p:cNvPr>
          <p:cNvSpPr txBox="1"/>
          <p:nvPr/>
        </p:nvSpPr>
        <p:spPr>
          <a:xfrm>
            <a:off x="2282275" y="22069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BCCACB-11B2-43A2-BD4A-B8358089C41B}"/>
              </a:ext>
            </a:extLst>
          </p:cNvPr>
          <p:cNvCxnSpPr>
            <a:cxnSpLocks/>
          </p:cNvCxnSpPr>
          <p:nvPr/>
        </p:nvCxnSpPr>
        <p:spPr>
          <a:xfrm flipV="1">
            <a:off x="2103250" y="1948779"/>
            <a:ext cx="2050147" cy="840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5A7BE8-0539-4886-9A78-CEB005A0E7D6}"/>
              </a:ext>
            </a:extLst>
          </p:cNvPr>
          <p:cNvSpPr txBox="1"/>
          <p:nvPr/>
        </p:nvSpPr>
        <p:spPr>
          <a:xfrm>
            <a:off x="4572000" y="1593104"/>
            <a:ext cx="2357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A•B = |A| |B|  Cos </a:t>
            </a:r>
            <a:r>
              <a:rPr lang="el-GR" dirty="0"/>
              <a:t>θ</a:t>
            </a:r>
            <a:endParaRPr lang="es-ES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AE8B1A4-EFFD-4AC1-BD17-1B14FE49D4D0}"/>
              </a:ext>
            </a:extLst>
          </p:cNvPr>
          <p:cNvSpPr txBox="1"/>
          <p:nvPr/>
        </p:nvSpPr>
        <p:spPr>
          <a:xfrm>
            <a:off x="2818321" y="2447768"/>
            <a:ext cx="49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θ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E504D25-169B-49D6-BBB6-3B71780B4AD9}"/>
              </a:ext>
            </a:extLst>
          </p:cNvPr>
          <p:cNvSpPr txBox="1"/>
          <p:nvPr/>
        </p:nvSpPr>
        <p:spPr>
          <a:xfrm>
            <a:off x="326633" y="3067358"/>
            <a:ext cx="690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    Para su solución,  debemos de Utilizar las funciones trigonométricas.</a:t>
            </a:r>
            <a:endParaRPr lang="es-ES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C950DB-FC44-4116-A757-503B6C38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3669636"/>
            <a:ext cx="5936973" cy="30624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621E56-ED4C-494F-8849-B635D1A25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3" t="11739" r="3906" b="47841"/>
          <a:stretch/>
        </p:blipFill>
        <p:spPr>
          <a:xfrm>
            <a:off x="499853" y="3564463"/>
            <a:ext cx="8160742" cy="319424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91D42F-94B6-4439-8118-9081993CD8F0}"/>
              </a:ext>
            </a:extLst>
          </p:cNvPr>
          <p:cNvCxnSpPr/>
          <p:nvPr/>
        </p:nvCxnSpPr>
        <p:spPr>
          <a:xfrm>
            <a:off x="4823791" y="4916556"/>
            <a:ext cx="25841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0F6295C-8190-4E69-8963-2355EF4E5F2E}"/>
              </a:ext>
            </a:extLst>
          </p:cNvPr>
          <p:cNvSpPr txBox="1"/>
          <p:nvPr/>
        </p:nvSpPr>
        <p:spPr>
          <a:xfrm>
            <a:off x="4571999" y="4518863"/>
            <a:ext cx="30925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3200" dirty="0"/>
              <a:t>Cateto adyacente</a:t>
            </a:r>
          </a:p>
        </p:txBody>
      </p:sp>
    </p:spTree>
    <p:extLst>
      <p:ext uri="{BB962C8B-B14F-4D97-AF65-F5344CB8AC3E}">
        <p14:creationId xmlns:p14="http://schemas.microsoft.com/office/powerpoint/2010/main" val="41680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28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8D490746-565B-4460-8F86-3029892A53BD}"/>
              </a:ext>
            </a:extLst>
          </p:cNvPr>
          <p:cNvSpPr/>
          <p:nvPr/>
        </p:nvSpPr>
        <p:spPr>
          <a:xfrm>
            <a:off x="39435" y="3115630"/>
            <a:ext cx="5082602" cy="3648481"/>
          </a:xfrm>
          <a:prstGeom prst="rect">
            <a:avLst/>
          </a:prstGeom>
          <a:solidFill>
            <a:srgbClr val="CCE6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1D565CE-2E4E-4323-A930-412D83D36799}"/>
              </a:ext>
            </a:extLst>
          </p:cNvPr>
          <p:cNvSpPr/>
          <p:nvPr/>
        </p:nvSpPr>
        <p:spPr>
          <a:xfrm>
            <a:off x="5283942" y="808545"/>
            <a:ext cx="3767989" cy="5844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66F79F-7F16-49D7-91CA-31C5CA9BF6EE}"/>
              </a:ext>
            </a:extLst>
          </p:cNvPr>
          <p:cNvSpPr txBox="1"/>
          <p:nvPr/>
        </p:nvSpPr>
        <p:spPr>
          <a:xfrm>
            <a:off x="85552" y="47760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No.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1D08D-4F54-4D48-A67C-63C5F3F0C4CE}"/>
              </a:ext>
            </a:extLst>
          </p:cNvPr>
          <p:cNvSpPr txBox="1"/>
          <p:nvPr/>
        </p:nvSpPr>
        <p:spPr>
          <a:xfrm>
            <a:off x="1799927" y="41036"/>
            <a:ext cx="5143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Análisis y Descomposición de vectores.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052C076-312C-4EB8-9672-54814FF6DB14}"/>
              </a:ext>
            </a:extLst>
          </p:cNvPr>
          <p:cNvCxnSpPr>
            <a:cxnSpLocks/>
          </p:cNvCxnSpPr>
          <p:nvPr/>
        </p:nvCxnSpPr>
        <p:spPr>
          <a:xfrm>
            <a:off x="5447284" y="2419579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210380F-181E-474A-B93B-2DC332CD9A5F}"/>
              </a:ext>
            </a:extLst>
          </p:cNvPr>
          <p:cNvCxnSpPr>
            <a:cxnSpLocks/>
          </p:cNvCxnSpPr>
          <p:nvPr/>
        </p:nvCxnSpPr>
        <p:spPr>
          <a:xfrm flipV="1">
            <a:off x="5780009" y="1213632"/>
            <a:ext cx="0" cy="15828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22937E-1E05-49FC-8C0B-76F4CAE121BD}"/>
              </a:ext>
            </a:extLst>
          </p:cNvPr>
          <p:cNvSpPr txBox="1"/>
          <p:nvPr/>
        </p:nvSpPr>
        <p:spPr>
          <a:xfrm>
            <a:off x="5447284" y="9333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2674-4C33-4036-ACC1-628C7B674A02}"/>
              </a:ext>
            </a:extLst>
          </p:cNvPr>
          <p:cNvSpPr txBox="1"/>
          <p:nvPr/>
        </p:nvSpPr>
        <p:spPr>
          <a:xfrm>
            <a:off x="7583280" y="24158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1563EA3-D47E-4B1D-909B-92C698386ADC}"/>
              </a:ext>
            </a:extLst>
          </p:cNvPr>
          <p:cNvCxnSpPr>
            <a:cxnSpLocks/>
          </p:cNvCxnSpPr>
          <p:nvPr/>
        </p:nvCxnSpPr>
        <p:spPr>
          <a:xfrm flipV="1">
            <a:off x="5757924" y="1904292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F1C79038-48A2-488D-95D7-BB8439EFB999}"/>
              </a:ext>
            </a:extLst>
          </p:cNvPr>
          <p:cNvSpPr/>
          <p:nvPr/>
        </p:nvSpPr>
        <p:spPr>
          <a:xfrm>
            <a:off x="6421895" y="2228344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87C63AF-CF0F-4FFA-B0B2-2607C21D0822}"/>
              </a:ext>
            </a:extLst>
          </p:cNvPr>
          <p:cNvSpPr txBox="1"/>
          <p:nvPr/>
        </p:nvSpPr>
        <p:spPr>
          <a:xfrm>
            <a:off x="6533159" y="212975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543FD7-6BC8-411B-B884-F88D508DB7E9}"/>
              </a:ext>
            </a:extLst>
          </p:cNvPr>
          <p:cNvSpPr txBox="1"/>
          <p:nvPr/>
        </p:nvSpPr>
        <p:spPr>
          <a:xfrm>
            <a:off x="6797761" y="205024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BDEE2C4-0095-48FC-8CBE-B97278493C7B}"/>
              </a:ext>
            </a:extLst>
          </p:cNvPr>
          <p:cNvSpPr txBox="1"/>
          <p:nvPr/>
        </p:nvSpPr>
        <p:spPr>
          <a:xfrm>
            <a:off x="7527370" y="158691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80N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B156085-2421-4FA2-89EC-1656D4F12D9E}"/>
              </a:ext>
            </a:extLst>
          </p:cNvPr>
          <p:cNvCxnSpPr>
            <a:cxnSpLocks/>
          </p:cNvCxnSpPr>
          <p:nvPr/>
        </p:nvCxnSpPr>
        <p:spPr>
          <a:xfrm>
            <a:off x="5827715" y="1825146"/>
            <a:ext cx="168102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/>
              <p:nvPr/>
            </p:nvSpPr>
            <p:spPr>
              <a:xfrm>
                <a:off x="5867739" y="1456956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739" y="1456956"/>
                <a:ext cx="1267976" cy="461665"/>
              </a:xfrm>
              <a:prstGeom prst="rect">
                <a:avLst/>
              </a:prstGeom>
              <a:blipFill>
                <a:blip r:embed="rId2"/>
                <a:stretch>
                  <a:fillRect l="-769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8FA9888-1F11-4B6C-82BE-52CE2D5F68FB}"/>
              </a:ext>
            </a:extLst>
          </p:cNvPr>
          <p:cNvCxnSpPr>
            <a:cxnSpLocks/>
          </p:cNvCxnSpPr>
          <p:nvPr/>
        </p:nvCxnSpPr>
        <p:spPr>
          <a:xfrm flipV="1">
            <a:off x="7636142" y="1884651"/>
            <a:ext cx="0" cy="511075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/>
              <p:nvPr/>
            </p:nvSpPr>
            <p:spPr>
              <a:xfrm>
                <a:off x="7597140" y="188172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1881727"/>
                <a:ext cx="1292341" cy="461665"/>
              </a:xfrm>
              <a:prstGeom prst="rect">
                <a:avLst/>
              </a:prstGeom>
              <a:blipFill>
                <a:blip r:embed="rId3"/>
                <a:stretch>
                  <a:fillRect l="-7075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85F59676-8C1A-490C-BD31-5B682BC36560}"/>
              </a:ext>
            </a:extLst>
          </p:cNvPr>
          <p:cNvSpPr txBox="1"/>
          <p:nvPr/>
        </p:nvSpPr>
        <p:spPr>
          <a:xfrm>
            <a:off x="6579526" y="3270652"/>
            <a:ext cx="199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(80N) cos (20°)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/>
              <p:nvPr/>
            </p:nvSpPr>
            <p:spPr>
              <a:xfrm>
                <a:off x="6579526" y="2901320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26" y="2901320"/>
                <a:ext cx="1267976" cy="461665"/>
              </a:xfrm>
              <a:prstGeom prst="rect">
                <a:avLst/>
              </a:prstGeom>
              <a:blipFill>
                <a:blip r:embed="rId4"/>
                <a:stretch>
                  <a:fillRect l="-721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7B958793-6DB1-40DF-89B2-90DDA4B0862E}"/>
              </a:ext>
            </a:extLst>
          </p:cNvPr>
          <p:cNvSpPr txBox="1"/>
          <p:nvPr/>
        </p:nvSpPr>
        <p:spPr>
          <a:xfrm>
            <a:off x="6579526" y="367951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(80N) (0.94)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F2435C6-FDCD-4B41-91D1-ADDDCE2422F5}"/>
              </a:ext>
            </a:extLst>
          </p:cNvPr>
          <p:cNvSpPr txBox="1"/>
          <p:nvPr/>
        </p:nvSpPr>
        <p:spPr>
          <a:xfrm>
            <a:off x="6566912" y="412433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=75.175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/>
              <p:nvPr/>
            </p:nvSpPr>
            <p:spPr>
              <a:xfrm>
                <a:off x="6593793" y="4881409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93" y="4881409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l="-7547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/>
              <p:nvPr/>
            </p:nvSpPr>
            <p:spPr>
              <a:xfrm>
                <a:off x="6593793" y="5230258"/>
                <a:ext cx="18069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80 sen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(20°)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93" y="5230258"/>
                <a:ext cx="1806905" cy="461665"/>
              </a:xfrm>
              <a:prstGeom prst="rect">
                <a:avLst/>
              </a:prstGeom>
              <a:blipFill>
                <a:blip r:embed="rId6"/>
                <a:stretch>
                  <a:fillRect l="-5405" t="-10526" r="-67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688512C9-FF81-43F9-9D2A-145AACB122CA}"/>
              </a:ext>
            </a:extLst>
          </p:cNvPr>
          <p:cNvSpPr txBox="1"/>
          <p:nvPr/>
        </p:nvSpPr>
        <p:spPr>
          <a:xfrm>
            <a:off x="6593793" y="557910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80 (0.342)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96F2B7-A74F-4082-9CD5-EE7742E7C98C}"/>
              </a:ext>
            </a:extLst>
          </p:cNvPr>
          <p:cNvSpPr txBox="1"/>
          <p:nvPr/>
        </p:nvSpPr>
        <p:spPr>
          <a:xfrm>
            <a:off x="6593793" y="597235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27.362N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E0894B8-188B-4901-ADF9-8CAB9A629A80}"/>
              </a:ext>
            </a:extLst>
          </p:cNvPr>
          <p:cNvCxnSpPr>
            <a:cxnSpLocks/>
          </p:cNvCxnSpPr>
          <p:nvPr/>
        </p:nvCxnSpPr>
        <p:spPr>
          <a:xfrm>
            <a:off x="494366" y="2725850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9E6337F-9EFA-4318-95D8-21B82B39A817}"/>
              </a:ext>
            </a:extLst>
          </p:cNvPr>
          <p:cNvCxnSpPr>
            <a:cxnSpLocks/>
          </p:cNvCxnSpPr>
          <p:nvPr/>
        </p:nvCxnSpPr>
        <p:spPr>
          <a:xfrm flipV="1">
            <a:off x="683420" y="963312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AF9F551-A692-45B6-AFFF-103157C89623}"/>
              </a:ext>
            </a:extLst>
          </p:cNvPr>
          <p:cNvCxnSpPr>
            <a:cxnSpLocks/>
          </p:cNvCxnSpPr>
          <p:nvPr/>
        </p:nvCxnSpPr>
        <p:spPr>
          <a:xfrm flipV="1">
            <a:off x="683420" y="2196983"/>
            <a:ext cx="1801691" cy="509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o 53">
            <a:extLst>
              <a:ext uri="{FF2B5EF4-FFF2-40B4-BE49-F238E27FC236}">
                <a16:creationId xmlns:a16="http://schemas.microsoft.com/office/drawing/2014/main" id="{2D00A34B-E61C-41F0-B9C3-E1313ABD7614}"/>
              </a:ext>
            </a:extLst>
          </p:cNvPr>
          <p:cNvSpPr/>
          <p:nvPr/>
        </p:nvSpPr>
        <p:spPr>
          <a:xfrm>
            <a:off x="1424061" y="2521489"/>
            <a:ext cx="45719" cy="3693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AA7B6EE-2E64-4836-803D-317CA4AABC5B}"/>
              </a:ext>
            </a:extLst>
          </p:cNvPr>
          <p:cNvSpPr txBox="1"/>
          <p:nvPr/>
        </p:nvSpPr>
        <p:spPr>
          <a:xfrm>
            <a:off x="1535325" y="2422904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BBEEF5-82F5-4DCE-8AE6-B445315C1638}"/>
              </a:ext>
            </a:extLst>
          </p:cNvPr>
          <p:cNvSpPr txBox="1"/>
          <p:nvPr/>
        </p:nvSpPr>
        <p:spPr>
          <a:xfrm>
            <a:off x="1799927" y="23433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20°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BD4F88-9E9A-44AF-B1D1-AD3D8617CF84}"/>
              </a:ext>
            </a:extLst>
          </p:cNvPr>
          <p:cNvCxnSpPr>
            <a:cxnSpLocks/>
          </p:cNvCxnSpPr>
          <p:nvPr/>
        </p:nvCxnSpPr>
        <p:spPr>
          <a:xfrm flipV="1">
            <a:off x="683419" y="1280119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910D608-2A4F-4F59-AE6E-127971C99477}"/>
              </a:ext>
            </a:extLst>
          </p:cNvPr>
          <p:cNvSpPr txBox="1"/>
          <p:nvPr/>
        </p:nvSpPr>
        <p:spPr>
          <a:xfrm>
            <a:off x="1737810" y="103426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60" name="Arco 59">
            <a:extLst>
              <a:ext uri="{FF2B5EF4-FFF2-40B4-BE49-F238E27FC236}">
                <a16:creationId xmlns:a16="http://schemas.microsoft.com/office/drawing/2014/main" id="{39F3678D-A277-4ACD-A70F-6A572A9FC955}"/>
              </a:ext>
            </a:extLst>
          </p:cNvPr>
          <p:cNvSpPr/>
          <p:nvPr/>
        </p:nvSpPr>
        <p:spPr>
          <a:xfrm>
            <a:off x="810121" y="2368456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7047C6B-2829-4555-B769-7FAA85260F63}"/>
              </a:ext>
            </a:extLst>
          </p:cNvPr>
          <p:cNvSpPr txBox="1"/>
          <p:nvPr/>
        </p:nvSpPr>
        <p:spPr>
          <a:xfrm>
            <a:off x="1052130" y="2216719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837CFD4-A87E-46AB-8BD7-DE4B0D92BE29}"/>
              </a:ext>
            </a:extLst>
          </p:cNvPr>
          <p:cNvSpPr txBox="1"/>
          <p:nvPr/>
        </p:nvSpPr>
        <p:spPr>
          <a:xfrm>
            <a:off x="1224583" y="20188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4EFFB9C-7E64-495C-AFBA-28680A9255DF}"/>
              </a:ext>
            </a:extLst>
          </p:cNvPr>
          <p:cNvSpPr txBox="1"/>
          <p:nvPr/>
        </p:nvSpPr>
        <p:spPr>
          <a:xfrm>
            <a:off x="2259957" y="1821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80 N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637DBA2-D2DC-4FBF-AD1C-43B41D4DEFAC}"/>
              </a:ext>
            </a:extLst>
          </p:cNvPr>
          <p:cNvSpPr/>
          <p:nvPr/>
        </p:nvSpPr>
        <p:spPr>
          <a:xfrm>
            <a:off x="6453703" y="4130910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C7ADBC-58FD-43E7-B132-758204D86F9A}"/>
              </a:ext>
            </a:extLst>
          </p:cNvPr>
          <p:cNvSpPr/>
          <p:nvPr/>
        </p:nvSpPr>
        <p:spPr>
          <a:xfrm>
            <a:off x="6517132" y="600656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E07E55A-032F-46A5-87EC-73828EE4D47E}"/>
              </a:ext>
            </a:extLst>
          </p:cNvPr>
          <p:cNvSpPr txBox="1"/>
          <p:nvPr/>
        </p:nvSpPr>
        <p:spPr>
          <a:xfrm>
            <a:off x="430570" y="9090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561C3D6-FD70-4AFB-B988-16DCB13D21D6}"/>
              </a:ext>
            </a:extLst>
          </p:cNvPr>
          <p:cNvSpPr txBox="1"/>
          <p:nvPr/>
        </p:nvSpPr>
        <p:spPr>
          <a:xfrm>
            <a:off x="2560310" y="26572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D70C6CF-1112-475C-ABAA-BA646820E787}"/>
                  </a:ext>
                </a:extLst>
              </p:cNvPr>
              <p:cNvSpPr txBox="1"/>
              <p:nvPr/>
            </p:nvSpPr>
            <p:spPr>
              <a:xfrm>
                <a:off x="348533" y="3610529"/>
                <a:ext cx="129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x</a:t>
                </a:r>
                <a:r>
                  <a:rPr lang="es-MX" dirty="0"/>
                  <a:t>= b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D70C6CF-1112-475C-ABAA-BA646820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" y="3610529"/>
                <a:ext cx="1293624" cy="461665"/>
              </a:xfrm>
              <a:prstGeom prst="rect">
                <a:avLst/>
              </a:prstGeom>
              <a:blipFill>
                <a:blip r:embed="rId7"/>
                <a:stretch>
                  <a:fillRect l="-7075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C2DFCE4-0146-4D0D-93AB-D548D9E83C10}"/>
                  </a:ext>
                </a:extLst>
              </p:cNvPr>
              <p:cNvSpPr txBox="1"/>
              <p:nvPr/>
            </p:nvSpPr>
            <p:spPr>
              <a:xfrm>
                <a:off x="1441600" y="4929700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b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C2DFCE4-0146-4D0D-93AB-D548D9E8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00" y="4929700"/>
                <a:ext cx="1317990" cy="461665"/>
              </a:xfrm>
              <a:prstGeom prst="rect">
                <a:avLst/>
              </a:prstGeom>
              <a:blipFill>
                <a:blip r:embed="rId8"/>
                <a:stretch>
                  <a:fillRect l="-6912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27DC2F8-1EAF-450B-BE6D-0336F70DCC89}"/>
              </a:ext>
            </a:extLst>
          </p:cNvPr>
          <p:cNvCxnSpPr>
            <a:cxnSpLocks/>
          </p:cNvCxnSpPr>
          <p:nvPr/>
        </p:nvCxnSpPr>
        <p:spPr>
          <a:xfrm>
            <a:off x="176798" y="5750507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E3293380-EEB3-475E-834B-30CA90B97B2A}"/>
              </a:ext>
            </a:extLst>
          </p:cNvPr>
          <p:cNvCxnSpPr>
            <a:cxnSpLocks/>
          </p:cNvCxnSpPr>
          <p:nvPr/>
        </p:nvCxnSpPr>
        <p:spPr>
          <a:xfrm flipV="1">
            <a:off x="365852" y="3987969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BE9D4DA8-3F16-4967-A8C6-8ECFF2AC8541}"/>
              </a:ext>
            </a:extLst>
          </p:cNvPr>
          <p:cNvCxnSpPr>
            <a:cxnSpLocks/>
          </p:cNvCxnSpPr>
          <p:nvPr/>
        </p:nvCxnSpPr>
        <p:spPr>
          <a:xfrm flipV="1">
            <a:off x="365851" y="4304776"/>
            <a:ext cx="1116508" cy="143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F7C3AA6A-4767-40D0-B0AD-95A3F50546A6}"/>
              </a:ext>
            </a:extLst>
          </p:cNvPr>
          <p:cNvSpPr txBox="1"/>
          <p:nvPr/>
        </p:nvSpPr>
        <p:spPr>
          <a:xfrm>
            <a:off x="1420242" y="405892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90 N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1BD5ADA-0E9E-4640-A117-15E7C4FF380C}"/>
              </a:ext>
            </a:extLst>
          </p:cNvPr>
          <p:cNvSpPr txBox="1"/>
          <p:nvPr/>
        </p:nvSpPr>
        <p:spPr>
          <a:xfrm>
            <a:off x="734562" y="5241376"/>
            <a:ext cx="373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</a:t>
            </a:r>
            <a:endParaRPr lang="es-MX" sz="16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8F243F3-8F74-4530-95BA-AEBC16174F03}"/>
              </a:ext>
            </a:extLst>
          </p:cNvPr>
          <p:cNvSpPr txBox="1"/>
          <p:nvPr/>
        </p:nvSpPr>
        <p:spPr>
          <a:xfrm>
            <a:off x="907015" y="50435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70°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E11D710-9D60-48EC-89A3-FE31362BC286}"/>
              </a:ext>
            </a:extLst>
          </p:cNvPr>
          <p:cNvSpPr txBox="1"/>
          <p:nvPr/>
        </p:nvSpPr>
        <p:spPr>
          <a:xfrm>
            <a:off x="113002" y="3933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A60D48EA-B42B-402F-801F-319AF5E41AA5}"/>
              </a:ext>
            </a:extLst>
          </p:cNvPr>
          <p:cNvSpPr txBox="1"/>
          <p:nvPr/>
        </p:nvSpPr>
        <p:spPr>
          <a:xfrm>
            <a:off x="2242742" y="56819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89" name="Arco 88">
            <a:extLst>
              <a:ext uri="{FF2B5EF4-FFF2-40B4-BE49-F238E27FC236}">
                <a16:creationId xmlns:a16="http://schemas.microsoft.com/office/drawing/2014/main" id="{7ADF9C91-FBD7-4DC5-A903-4721836DE4B4}"/>
              </a:ext>
            </a:extLst>
          </p:cNvPr>
          <p:cNvSpPr/>
          <p:nvPr/>
        </p:nvSpPr>
        <p:spPr>
          <a:xfrm>
            <a:off x="534981" y="5369145"/>
            <a:ext cx="296875" cy="7280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B18E2E6-0CED-42FD-B2E9-E6EC1D9332FD}"/>
              </a:ext>
            </a:extLst>
          </p:cNvPr>
          <p:cNvCxnSpPr>
            <a:cxnSpLocks/>
          </p:cNvCxnSpPr>
          <p:nvPr/>
        </p:nvCxnSpPr>
        <p:spPr>
          <a:xfrm>
            <a:off x="394511" y="4302999"/>
            <a:ext cx="100975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B135BF72-6458-4320-8FEA-C251A0294AE1}"/>
              </a:ext>
            </a:extLst>
          </p:cNvPr>
          <p:cNvCxnSpPr>
            <a:cxnSpLocks/>
          </p:cNvCxnSpPr>
          <p:nvPr/>
        </p:nvCxnSpPr>
        <p:spPr>
          <a:xfrm flipV="1">
            <a:off x="1430021" y="4361743"/>
            <a:ext cx="16899" cy="1370876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/>
              <p:nvPr/>
            </p:nvSpPr>
            <p:spPr>
              <a:xfrm>
                <a:off x="3234904" y="3116296"/>
                <a:ext cx="129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x</a:t>
                </a:r>
                <a:r>
                  <a:rPr lang="es-MX" dirty="0"/>
                  <a:t>= b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04" y="3116296"/>
                <a:ext cx="1293624" cy="461665"/>
              </a:xfrm>
              <a:prstGeom prst="rect">
                <a:avLst/>
              </a:prstGeom>
              <a:blipFill>
                <a:blip r:embed="rId9"/>
                <a:stretch>
                  <a:fillRect l="-7547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77A10C50-3F6A-4BF8-9B8A-90DA262C14EB}"/>
              </a:ext>
            </a:extLst>
          </p:cNvPr>
          <p:cNvSpPr txBox="1"/>
          <p:nvPr/>
        </p:nvSpPr>
        <p:spPr>
          <a:xfrm>
            <a:off x="3232009" y="3457532"/>
            <a:ext cx="20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(90N) cos (70°)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D8B4EA7-F580-4EEA-B8C2-B4F8A0EEDC3A}"/>
              </a:ext>
            </a:extLst>
          </p:cNvPr>
          <p:cNvSpPr txBox="1"/>
          <p:nvPr/>
        </p:nvSpPr>
        <p:spPr>
          <a:xfrm>
            <a:off x="3238181" y="379745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(90N) (0.342)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129ED3B-537A-4EF5-9ADD-FBA349F1258D}"/>
              </a:ext>
            </a:extLst>
          </p:cNvPr>
          <p:cNvSpPr txBox="1"/>
          <p:nvPr/>
        </p:nvSpPr>
        <p:spPr>
          <a:xfrm>
            <a:off x="3245328" y="4124336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30.782 N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C905DE2-987A-4D7B-AF39-61EF7B69BEAD}"/>
              </a:ext>
            </a:extLst>
          </p:cNvPr>
          <p:cNvSpPr/>
          <p:nvPr/>
        </p:nvSpPr>
        <p:spPr>
          <a:xfrm>
            <a:off x="3191648" y="421954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/>
              <p:nvPr/>
            </p:nvSpPr>
            <p:spPr>
              <a:xfrm>
                <a:off x="3224809" y="4831088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b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09" y="4831088"/>
                <a:ext cx="1317990" cy="461665"/>
              </a:xfrm>
              <a:prstGeom prst="rect">
                <a:avLst/>
              </a:prstGeom>
              <a:blipFill>
                <a:blip r:embed="rId10"/>
                <a:stretch>
                  <a:fillRect l="-6944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/>
              <p:nvPr/>
            </p:nvSpPr>
            <p:spPr>
              <a:xfrm>
                <a:off x="3232009" y="5165787"/>
                <a:ext cx="19191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(90N) sen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70°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09" y="5165787"/>
                <a:ext cx="1919115" cy="461665"/>
              </a:xfrm>
              <a:prstGeom prst="rect">
                <a:avLst/>
              </a:prstGeom>
              <a:blipFill>
                <a:blip r:embed="rId11"/>
                <a:stretch>
                  <a:fillRect l="-476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0F142FD-2C98-4F00-BA08-FD1D86C41833}"/>
              </a:ext>
            </a:extLst>
          </p:cNvPr>
          <p:cNvSpPr txBox="1"/>
          <p:nvPr/>
        </p:nvSpPr>
        <p:spPr>
          <a:xfrm>
            <a:off x="3239209" y="551756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(90N) 0.940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B6C435-5A08-4DB9-A404-1E10CFFD06AB}"/>
              </a:ext>
            </a:extLst>
          </p:cNvPr>
          <p:cNvSpPr txBox="1"/>
          <p:nvPr/>
        </p:nvSpPr>
        <p:spPr>
          <a:xfrm>
            <a:off x="3210584" y="5906731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84.572N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A6B1857-E550-4FCD-BF25-A5D0B871D836}"/>
              </a:ext>
            </a:extLst>
          </p:cNvPr>
          <p:cNvSpPr/>
          <p:nvPr/>
        </p:nvSpPr>
        <p:spPr>
          <a:xfrm>
            <a:off x="3143329" y="596215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451E868-A210-4663-A2D1-12A1EE7B1337}"/>
                  </a:ext>
                </a:extLst>
              </p14:cNvPr>
              <p14:cNvContentPartPr/>
              <p14:nvPr/>
            </p14:nvContentPartPr>
            <p14:xfrm>
              <a:off x="6634800" y="258840"/>
              <a:ext cx="2098800" cy="32331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451E868-A210-4663-A2D1-12A1EE7B13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5440" y="249480"/>
                <a:ext cx="2117520" cy="32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80" grpId="0" animBg="1"/>
      <p:bldP spid="2" grpId="0"/>
      <p:bldP spid="4" grpId="0"/>
      <p:bldP spid="17" grpId="0"/>
      <p:bldP spid="19" grpId="0"/>
      <p:bldP spid="25" grpId="0" animBg="1"/>
      <p:bldP spid="27" grpId="0"/>
      <p:bldP spid="29" grpId="0"/>
      <p:bldP spid="32" grpId="0"/>
      <p:bldP spid="36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4" grpId="0" animBg="1"/>
      <p:bldP spid="55" grpId="0"/>
      <p:bldP spid="56" grpId="0"/>
      <p:bldP spid="59" grpId="0"/>
      <p:bldP spid="60" grpId="0" animBg="1"/>
      <p:bldP spid="61" grpId="0"/>
      <p:bldP spid="62" grpId="0"/>
      <p:bldP spid="63" grpId="0"/>
      <p:bldP spid="64" grpId="0" animBg="1"/>
      <p:bldP spid="66" grpId="0" animBg="1"/>
      <p:bldP spid="69" grpId="0"/>
      <p:bldP spid="70" grpId="0"/>
      <p:bldP spid="77" grpId="0"/>
      <p:bldP spid="79" grpId="0"/>
      <p:bldP spid="84" grpId="0"/>
      <p:bldP spid="85" grpId="0"/>
      <p:bldP spid="86" grpId="0"/>
      <p:bldP spid="87" grpId="0"/>
      <p:bldP spid="88" grpId="0"/>
      <p:bldP spid="89" grpId="0" animBg="1"/>
      <p:bldP spid="97" grpId="0"/>
      <p:bldP spid="98" grpId="0"/>
      <p:bldP spid="99" grpId="0"/>
      <p:bldP spid="100" grpId="0"/>
      <p:bldP spid="103" grpId="0" animBg="1"/>
      <p:bldP spid="104" grpId="0"/>
      <p:bldP spid="105" grpId="0"/>
      <p:bldP spid="106" grpId="0"/>
      <p:bldP spid="107" grpId="0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8D490746-565B-4460-8F86-3029892A53BD}"/>
              </a:ext>
            </a:extLst>
          </p:cNvPr>
          <p:cNvSpPr/>
          <p:nvPr/>
        </p:nvSpPr>
        <p:spPr>
          <a:xfrm>
            <a:off x="39435" y="3115630"/>
            <a:ext cx="5082602" cy="3648481"/>
          </a:xfrm>
          <a:prstGeom prst="rect">
            <a:avLst/>
          </a:prstGeom>
          <a:solidFill>
            <a:srgbClr val="CCE6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1D565CE-2E4E-4323-A930-412D83D36799}"/>
              </a:ext>
            </a:extLst>
          </p:cNvPr>
          <p:cNvSpPr/>
          <p:nvPr/>
        </p:nvSpPr>
        <p:spPr>
          <a:xfrm>
            <a:off x="5283942" y="507314"/>
            <a:ext cx="3767989" cy="6145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66F79F-7F16-49D7-91CA-31C5CA9BF6EE}"/>
              </a:ext>
            </a:extLst>
          </p:cNvPr>
          <p:cNvSpPr txBox="1"/>
          <p:nvPr/>
        </p:nvSpPr>
        <p:spPr>
          <a:xfrm>
            <a:off x="85552" y="47760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No. 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22937E-1E05-49FC-8C0B-76F4CAE121BD}"/>
              </a:ext>
            </a:extLst>
          </p:cNvPr>
          <p:cNvSpPr txBox="1"/>
          <p:nvPr/>
        </p:nvSpPr>
        <p:spPr>
          <a:xfrm>
            <a:off x="7298472" y="8307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2674-4C33-4036-ACC1-628C7B674A02}"/>
              </a:ext>
            </a:extLst>
          </p:cNvPr>
          <p:cNvSpPr txBox="1"/>
          <p:nvPr/>
        </p:nvSpPr>
        <p:spPr>
          <a:xfrm>
            <a:off x="8376172" y="17527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/>
              <p:nvPr/>
            </p:nvSpPr>
            <p:spPr>
              <a:xfrm>
                <a:off x="6333526" y="485712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DFDD3B2-7A8E-4CDF-AB2D-A91A19F5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526" y="485712"/>
                <a:ext cx="1267976" cy="461665"/>
              </a:xfrm>
              <a:prstGeom prst="rect">
                <a:avLst/>
              </a:prstGeom>
              <a:blipFill>
                <a:blip r:embed="rId2"/>
                <a:stretch>
                  <a:fillRect l="-7692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/>
              <p:nvPr/>
            </p:nvSpPr>
            <p:spPr>
              <a:xfrm>
                <a:off x="5353554" y="1313181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C8E9A4B-E8C9-425B-8742-43065FB4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554" y="1313181"/>
                <a:ext cx="1292341" cy="461665"/>
              </a:xfrm>
              <a:prstGeom prst="rect">
                <a:avLst/>
              </a:prstGeom>
              <a:blipFill>
                <a:blip r:embed="rId3"/>
                <a:stretch>
                  <a:fillRect l="-7075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85F59676-8C1A-490C-BD31-5B682BC36560}"/>
              </a:ext>
            </a:extLst>
          </p:cNvPr>
          <p:cNvSpPr txBox="1"/>
          <p:nvPr/>
        </p:nvSpPr>
        <p:spPr>
          <a:xfrm>
            <a:off x="6247119" y="2895604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(55N) cos (120°)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/>
              <p:nvPr/>
            </p:nvSpPr>
            <p:spPr>
              <a:xfrm>
                <a:off x="6247119" y="2526272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a</a:t>
                </a:r>
                <a:r>
                  <a:rPr lang="es-MX" dirty="0" err="1"/>
                  <a:t>x</a:t>
                </a:r>
                <a:r>
                  <a:rPr lang="es-MX" dirty="0"/>
                  <a:t>= a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D36E719-E666-4E92-A9C3-950B897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19" y="2526272"/>
                <a:ext cx="1267976" cy="461665"/>
              </a:xfrm>
              <a:prstGeom prst="rect">
                <a:avLst/>
              </a:prstGeom>
              <a:blipFill>
                <a:blip r:embed="rId4"/>
                <a:stretch>
                  <a:fillRect l="-7692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7B958793-6DB1-40DF-89B2-90DDA4B0862E}"/>
              </a:ext>
            </a:extLst>
          </p:cNvPr>
          <p:cNvSpPr txBox="1"/>
          <p:nvPr/>
        </p:nvSpPr>
        <p:spPr>
          <a:xfrm>
            <a:off x="6247119" y="3304468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(55N) (-0.5)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F2435C6-FDCD-4B41-91D1-ADDDCE2422F5}"/>
              </a:ext>
            </a:extLst>
          </p:cNvPr>
          <p:cNvSpPr txBox="1"/>
          <p:nvPr/>
        </p:nvSpPr>
        <p:spPr>
          <a:xfrm>
            <a:off x="6234505" y="3749289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a</a:t>
            </a:r>
            <a:r>
              <a:rPr lang="es-MX" dirty="0" err="1"/>
              <a:t>x</a:t>
            </a:r>
            <a:r>
              <a:rPr lang="es-MX" dirty="0"/>
              <a:t>=  -27.5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/>
              <p:nvPr/>
            </p:nvSpPr>
            <p:spPr>
              <a:xfrm>
                <a:off x="6261386" y="4506361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a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0E18806-50F0-4AA7-BB0D-7BF48EE8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86" y="4506361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l="-7075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/>
              <p:nvPr/>
            </p:nvSpPr>
            <p:spPr>
              <a:xfrm>
                <a:off x="6261386" y="4855210"/>
                <a:ext cx="2225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a</a:t>
                </a:r>
                <a:r>
                  <a:rPr lang="es-MX" dirty="0"/>
                  <a:t>y= (55N) sen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(120°)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552F1E7-C05A-4A44-893A-BBED363C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86" y="4855210"/>
                <a:ext cx="2225289" cy="461665"/>
              </a:xfrm>
              <a:prstGeom prst="rect">
                <a:avLst/>
              </a:prstGeom>
              <a:blipFill>
                <a:blip r:embed="rId6"/>
                <a:stretch>
                  <a:fillRect l="-4110" t="-10526" r="-274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688512C9-FF81-43F9-9D2A-145AACB122CA}"/>
              </a:ext>
            </a:extLst>
          </p:cNvPr>
          <p:cNvSpPr txBox="1"/>
          <p:nvPr/>
        </p:nvSpPr>
        <p:spPr>
          <a:xfrm>
            <a:off x="6261386" y="5204059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(55N) (0.866)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96F2B7-A74F-4082-9CD5-EE7742E7C98C}"/>
              </a:ext>
            </a:extLst>
          </p:cNvPr>
          <p:cNvSpPr txBox="1"/>
          <p:nvPr/>
        </p:nvSpPr>
        <p:spPr>
          <a:xfrm>
            <a:off x="6261386" y="559730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</a:t>
            </a:r>
            <a:r>
              <a:rPr lang="es-MX" dirty="0"/>
              <a:t>y= 47.631N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E0894B8-188B-4901-ADF9-8CAB9A629A80}"/>
              </a:ext>
            </a:extLst>
          </p:cNvPr>
          <p:cNvCxnSpPr>
            <a:cxnSpLocks/>
          </p:cNvCxnSpPr>
          <p:nvPr/>
        </p:nvCxnSpPr>
        <p:spPr>
          <a:xfrm>
            <a:off x="523026" y="1901834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9E6337F-9EFA-4318-95D8-21B82B39A817}"/>
              </a:ext>
            </a:extLst>
          </p:cNvPr>
          <p:cNvCxnSpPr>
            <a:cxnSpLocks/>
          </p:cNvCxnSpPr>
          <p:nvPr/>
        </p:nvCxnSpPr>
        <p:spPr>
          <a:xfrm flipV="1">
            <a:off x="1482359" y="944364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AA7B6EE-2E64-4836-803D-317CA4AABC5B}"/>
              </a:ext>
            </a:extLst>
          </p:cNvPr>
          <p:cNvSpPr txBox="1"/>
          <p:nvPr/>
        </p:nvSpPr>
        <p:spPr>
          <a:xfrm>
            <a:off x="464608" y="2001835"/>
            <a:ext cx="704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/>
              <a:t>Θ</a:t>
            </a:r>
            <a:r>
              <a:rPr lang="es-MX" sz="1100" dirty="0"/>
              <a:t>= 230°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7047C6B-2829-4555-B769-7FAA85260F63}"/>
              </a:ext>
            </a:extLst>
          </p:cNvPr>
          <p:cNvSpPr txBox="1"/>
          <p:nvPr/>
        </p:nvSpPr>
        <p:spPr>
          <a:xfrm>
            <a:off x="1228373" y="1508068"/>
            <a:ext cx="6970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dirty="0"/>
              <a:t>Θ</a:t>
            </a:r>
            <a:r>
              <a:rPr lang="es-MX" sz="1000" dirty="0"/>
              <a:t> = 120°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4EFFB9C-7E64-495C-AFBA-28680A9255DF}"/>
              </a:ext>
            </a:extLst>
          </p:cNvPr>
          <p:cNvSpPr txBox="1"/>
          <p:nvPr/>
        </p:nvSpPr>
        <p:spPr>
          <a:xfrm>
            <a:off x="152141" y="95099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55 N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637DBA2-D2DC-4FBF-AD1C-43B41D4DEFAC}"/>
              </a:ext>
            </a:extLst>
          </p:cNvPr>
          <p:cNvSpPr/>
          <p:nvPr/>
        </p:nvSpPr>
        <p:spPr>
          <a:xfrm>
            <a:off x="6121296" y="3755862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C7ADBC-58FD-43E7-B132-758204D86F9A}"/>
              </a:ext>
            </a:extLst>
          </p:cNvPr>
          <p:cNvSpPr/>
          <p:nvPr/>
        </p:nvSpPr>
        <p:spPr>
          <a:xfrm>
            <a:off x="6184725" y="5631513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E07E55A-032F-46A5-87EC-73828EE4D47E}"/>
              </a:ext>
            </a:extLst>
          </p:cNvPr>
          <p:cNvSpPr txBox="1"/>
          <p:nvPr/>
        </p:nvSpPr>
        <p:spPr>
          <a:xfrm>
            <a:off x="1193497" y="7099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561C3D6-FD70-4AFB-B988-16DCB13D21D6}"/>
              </a:ext>
            </a:extLst>
          </p:cNvPr>
          <p:cNvSpPr txBox="1"/>
          <p:nvPr/>
        </p:nvSpPr>
        <p:spPr>
          <a:xfrm>
            <a:off x="2702871" y="18738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/>
              <p:nvPr/>
            </p:nvSpPr>
            <p:spPr>
              <a:xfrm>
                <a:off x="3022872" y="3116296"/>
                <a:ext cx="1293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x</a:t>
                </a:r>
                <a:r>
                  <a:rPr lang="es-MX" dirty="0"/>
                  <a:t>= b cos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BA5579C0-AEAF-4A1A-8C98-2C3D6565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72" y="3116296"/>
                <a:ext cx="1293624" cy="461665"/>
              </a:xfrm>
              <a:prstGeom prst="rect">
                <a:avLst/>
              </a:prstGeom>
              <a:blipFill>
                <a:blip r:embed="rId7"/>
                <a:stretch>
                  <a:fillRect l="-7547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77A10C50-3F6A-4BF8-9B8A-90DA262C14EB}"/>
              </a:ext>
            </a:extLst>
          </p:cNvPr>
          <p:cNvSpPr txBox="1"/>
          <p:nvPr/>
        </p:nvSpPr>
        <p:spPr>
          <a:xfrm>
            <a:off x="3019977" y="3457532"/>
            <a:ext cx="212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(65N) cos (230°)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D8B4EA7-F580-4EEA-B8C2-B4F8A0EEDC3A}"/>
              </a:ext>
            </a:extLst>
          </p:cNvPr>
          <p:cNvSpPr txBox="1"/>
          <p:nvPr/>
        </p:nvSpPr>
        <p:spPr>
          <a:xfrm>
            <a:off x="3026149" y="379745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(65N) (-0.643)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129ED3B-537A-4EF5-9ADD-FBA349F1258D}"/>
              </a:ext>
            </a:extLst>
          </p:cNvPr>
          <p:cNvSpPr txBox="1"/>
          <p:nvPr/>
        </p:nvSpPr>
        <p:spPr>
          <a:xfrm>
            <a:off x="3033296" y="412433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x</a:t>
            </a:r>
            <a:r>
              <a:rPr lang="es-MX" dirty="0"/>
              <a:t>= -41.781 N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C905DE2-987A-4D7B-AF39-61EF7B69BEAD}"/>
              </a:ext>
            </a:extLst>
          </p:cNvPr>
          <p:cNvSpPr/>
          <p:nvPr/>
        </p:nvSpPr>
        <p:spPr>
          <a:xfrm>
            <a:off x="2979616" y="421954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/>
              <p:nvPr/>
            </p:nvSpPr>
            <p:spPr>
              <a:xfrm>
                <a:off x="3092289" y="4831088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 err="1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b sen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50623D5-F36C-443D-9B37-9203C5E3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89" y="4831088"/>
                <a:ext cx="1317990" cy="461665"/>
              </a:xfrm>
              <a:prstGeom prst="rect">
                <a:avLst/>
              </a:prstGeom>
              <a:blipFill>
                <a:blip r:embed="rId8"/>
                <a:stretch>
                  <a:fillRect l="-6944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/>
              <p:nvPr/>
            </p:nvSpPr>
            <p:spPr>
              <a:xfrm>
                <a:off x="3099489" y="5165787"/>
                <a:ext cx="2047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b</a:t>
                </a:r>
                <a:r>
                  <a:rPr lang="es-MX" dirty="0" err="1"/>
                  <a:t>y</a:t>
                </a:r>
                <a:r>
                  <a:rPr lang="es-MX" dirty="0"/>
                  <a:t>= (65N) sen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D949263D-743C-4317-846B-F0667C846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489" y="5165787"/>
                <a:ext cx="2047355" cy="461665"/>
              </a:xfrm>
              <a:prstGeom prst="rect">
                <a:avLst/>
              </a:prstGeom>
              <a:blipFill>
                <a:blip r:embed="rId9"/>
                <a:stretch>
                  <a:fillRect l="-4464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0F142FD-2C98-4F00-BA08-FD1D86C41833}"/>
              </a:ext>
            </a:extLst>
          </p:cNvPr>
          <p:cNvSpPr txBox="1"/>
          <p:nvPr/>
        </p:nvSpPr>
        <p:spPr>
          <a:xfrm>
            <a:off x="3106689" y="5517567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(65N) (-0.766)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B6C435-5A08-4DB9-A404-1E10CFFD06AB}"/>
              </a:ext>
            </a:extLst>
          </p:cNvPr>
          <p:cNvSpPr txBox="1"/>
          <p:nvPr/>
        </p:nvSpPr>
        <p:spPr>
          <a:xfrm>
            <a:off x="3078064" y="5906731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b</a:t>
            </a:r>
            <a:r>
              <a:rPr lang="es-MX" dirty="0" err="1"/>
              <a:t>y</a:t>
            </a:r>
            <a:r>
              <a:rPr lang="es-MX" dirty="0"/>
              <a:t>= -49.793N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A6B1857-E550-4FCD-BF25-A5D0B871D836}"/>
              </a:ext>
            </a:extLst>
          </p:cNvPr>
          <p:cNvSpPr/>
          <p:nvPr/>
        </p:nvSpPr>
        <p:spPr>
          <a:xfrm>
            <a:off x="3010809" y="5962151"/>
            <a:ext cx="1806905" cy="46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0A56D8B-9C94-47C2-9712-BC301EF079EA}"/>
              </a:ext>
            </a:extLst>
          </p:cNvPr>
          <p:cNvCxnSpPr>
            <a:cxnSpLocks/>
          </p:cNvCxnSpPr>
          <p:nvPr/>
        </p:nvCxnSpPr>
        <p:spPr>
          <a:xfrm flipH="1" flipV="1">
            <a:off x="779674" y="1302714"/>
            <a:ext cx="704866" cy="624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o 6">
            <a:extLst>
              <a:ext uri="{FF2B5EF4-FFF2-40B4-BE49-F238E27FC236}">
                <a16:creationId xmlns:a16="http://schemas.microsoft.com/office/drawing/2014/main" id="{F708C009-9D9B-4553-A110-C502082042B1}"/>
              </a:ext>
            </a:extLst>
          </p:cNvPr>
          <p:cNvSpPr/>
          <p:nvPr/>
        </p:nvSpPr>
        <p:spPr>
          <a:xfrm rot="20530770">
            <a:off x="1125564" y="1782018"/>
            <a:ext cx="605433" cy="39852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157564F6-D53D-4896-9532-679BBC38CA89}"/>
              </a:ext>
            </a:extLst>
          </p:cNvPr>
          <p:cNvCxnSpPr>
            <a:cxnSpLocks/>
          </p:cNvCxnSpPr>
          <p:nvPr/>
        </p:nvCxnSpPr>
        <p:spPr>
          <a:xfrm flipH="1">
            <a:off x="937042" y="1908091"/>
            <a:ext cx="511861" cy="533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írculo parcial 11">
            <a:extLst>
              <a:ext uri="{FF2B5EF4-FFF2-40B4-BE49-F238E27FC236}">
                <a16:creationId xmlns:a16="http://schemas.microsoft.com/office/drawing/2014/main" id="{68DDBCB4-09A3-49F6-85C8-04497BC57DE2}"/>
              </a:ext>
            </a:extLst>
          </p:cNvPr>
          <p:cNvSpPr/>
          <p:nvPr/>
        </p:nvSpPr>
        <p:spPr>
          <a:xfrm rot="5400000">
            <a:off x="1022009" y="1485296"/>
            <a:ext cx="864462" cy="796450"/>
          </a:xfrm>
          <a:prstGeom prst="pie">
            <a:avLst>
              <a:gd name="adj1" fmla="val 2635097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F86570E-20F0-43AA-B2CD-BEA4FA09A020}"/>
              </a:ext>
            </a:extLst>
          </p:cNvPr>
          <p:cNvSpPr txBox="1"/>
          <p:nvPr/>
        </p:nvSpPr>
        <p:spPr>
          <a:xfrm>
            <a:off x="153381" y="24075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65 N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37117B9E-00D3-4625-A357-B70908FECCAC}"/>
              </a:ext>
            </a:extLst>
          </p:cNvPr>
          <p:cNvCxnSpPr>
            <a:cxnSpLocks/>
          </p:cNvCxnSpPr>
          <p:nvPr/>
        </p:nvCxnSpPr>
        <p:spPr>
          <a:xfrm>
            <a:off x="6365135" y="1852046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310714DC-9731-40CB-95D3-E4FB1E50E7E2}"/>
              </a:ext>
            </a:extLst>
          </p:cNvPr>
          <p:cNvCxnSpPr>
            <a:cxnSpLocks/>
          </p:cNvCxnSpPr>
          <p:nvPr/>
        </p:nvCxnSpPr>
        <p:spPr>
          <a:xfrm flipH="1" flipV="1">
            <a:off x="7324468" y="894576"/>
            <a:ext cx="2453" cy="1421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07282D7-BEF7-4686-A7E0-F8E4E06E1C62}"/>
              </a:ext>
            </a:extLst>
          </p:cNvPr>
          <p:cNvSpPr txBox="1"/>
          <p:nvPr/>
        </p:nvSpPr>
        <p:spPr>
          <a:xfrm>
            <a:off x="7070482" y="1458280"/>
            <a:ext cx="6970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dirty="0"/>
              <a:t>Θ</a:t>
            </a:r>
            <a:r>
              <a:rPr lang="es-MX" sz="1000" dirty="0"/>
              <a:t> = 120°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299BB40-A370-4D78-BDA7-DCB29ACDEEB7}"/>
              </a:ext>
            </a:extLst>
          </p:cNvPr>
          <p:cNvSpPr txBox="1"/>
          <p:nvPr/>
        </p:nvSpPr>
        <p:spPr>
          <a:xfrm>
            <a:off x="5637964" y="91540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55 N</a:t>
            </a:r>
          </a:p>
        </p:txBody>
      </p:sp>
      <p:sp>
        <p:nvSpPr>
          <p:cNvPr id="95" name="Arco 94">
            <a:extLst>
              <a:ext uri="{FF2B5EF4-FFF2-40B4-BE49-F238E27FC236}">
                <a16:creationId xmlns:a16="http://schemas.microsoft.com/office/drawing/2014/main" id="{A15D7848-D2F0-42BA-A3AC-D93FF60C9F0F}"/>
              </a:ext>
            </a:extLst>
          </p:cNvPr>
          <p:cNvSpPr/>
          <p:nvPr/>
        </p:nvSpPr>
        <p:spPr>
          <a:xfrm rot="20530770">
            <a:off x="6967673" y="1732230"/>
            <a:ext cx="605433" cy="39852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FB3CDD0E-BC3B-4E37-82FC-86C4EC8A9DBF}"/>
              </a:ext>
            </a:extLst>
          </p:cNvPr>
          <p:cNvCxnSpPr>
            <a:cxnSpLocks/>
          </p:cNvCxnSpPr>
          <p:nvPr/>
        </p:nvCxnSpPr>
        <p:spPr>
          <a:xfrm flipH="1" flipV="1">
            <a:off x="6622055" y="1219456"/>
            <a:ext cx="704866" cy="624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B38E484D-C3B0-47E5-916C-0634E9DF3D91}"/>
              </a:ext>
            </a:extLst>
          </p:cNvPr>
          <p:cNvCxnSpPr>
            <a:cxnSpLocks/>
          </p:cNvCxnSpPr>
          <p:nvPr/>
        </p:nvCxnSpPr>
        <p:spPr>
          <a:xfrm flipH="1">
            <a:off x="6812510" y="1372796"/>
            <a:ext cx="462935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9E24880-48EB-468D-85F3-BE51D44DE416}"/>
              </a:ext>
            </a:extLst>
          </p:cNvPr>
          <p:cNvCxnSpPr>
            <a:cxnSpLocks/>
          </p:cNvCxnSpPr>
          <p:nvPr/>
        </p:nvCxnSpPr>
        <p:spPr>
          <a:xfrm flipV="1">
            <a:off x="6735517" y="1366358"/>
            <a:ext cx="0" cy="511075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1327F206-E594-41DF-93F5-77CED32DBF5E}"/>
              </a:ext>
            </a:extLst>
          </p:cNvPr>
          <p:cNvCxnSpPr>
            <a:cxnSpLocks/>
          </p:cNvCxnSpPr>
          <p:nvPr/>
        </p:nvCxnSpPr>
        <p:spPr>
          <a:xfrm>
            <a:off x="408566" y="4413953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7A2C3B55-4729-4B67-9721-58D7A27BC55B}"/>
              </a:ext>
            </a:extLst>
          </p:cNvPr>
          <p:cNvCxnSpPr>
            <a:cxnSpLocks/>
          </p:cNvCxnSpPr>
          <p:nvPr/>
        </p:nvCxnSpPr>
        <p:spPr>
          <a:xfrm flipV="1">
            <a:off x="1367899" y="3456483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318DB27-6355-40B3-9CA1-7E63A9A0D7DD}"/>
              </a:ext>
            </a:extLst>
          </p:cNvPr>
          <p:cNvSpPr txBox="1"/>
          <p:nvPr/>
        </p:nvSpPr>
        <p:spPr>
          <a:xfrm>
            <a:off x="350148" y="4513954"/>
            <a:ext cx="704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/>
              <a:t>Θ</a:t>
            </a:r>
            <a:r>
              <a:rPr lang="es-MX" sz="1100" dirty="0"/>
              <a:t>= 230°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46EEBEC-2BA6-46EE-92DD-77A21DF98B64}"/>
              </a:ext>
            </a:extLst>
          </p:cNvPr>
          <p:cNvSpPr txBox="1"/>
          <p:nvPr/>
        </p:nvSpPr>
        <p:spPr>
          <a:xfrm>
            <a:off x="1079037" y="32220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BDFA828-BB28-4F55-80A5-DCB62EDF2B66}"/>
              </a:ext>
            </a:extLst>
          </p:cNvPr>
          <p:cNvSpPr txBox="1"/>
          <p:nvPr/>
        </p:nvSpPr>
        <p:spPr>
          <a:xfrm>
            <a:off x="2376379" y="43860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88883937-DBC1-473F-955A-D78E8A38B559}"/>
              </a:ext>
            </a:extLst>
          </p:cNvPr>
          <p:cNvCxnSpPr>
            <a:cxnSpLocks/>
          </p:cNvCxnSpPr>
          <p:nvPr/>
        </p:nvCxnSpPr>
        <p:spPr>
          <a:xfrm flipH="1">
            <a:off x="822582" y="4420210"/>
            <a:ext cx="511861" cy="533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írculo parcial 115">
            <a:extLst>
              <a:ext uri="{FF2B5EF4-FFF2-40B4-BE49-F238E27FC236}">
                <a16:creationId xmlns:a16="http://schemas.microsoft.com/office/drawing/2014/main" id="{54013461-D585-4057-B4B2-A8462C2570C5}"/>
              </a:ext>
            </a:extLst>
          </p:cNvPr>
          <p:cNvSpPr/>
          <p:nvPr/>
        </p:nvSpPr>
        <p:spPr>
          <a:xfrm rot="5400000">
            <a:off x="907549" y="3997415"/>
            <a:ext cx="864462" cy="796450"/>
          </a:xfrm>
          <a:prstGeom prst="pie">
            <a:avLst>
              <a:gd name="adj1" fmla="val 2635097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B748C0-B163-43C0-9659-6A0BE3212D29}"/>
              </a:ext>
            </a:extLst>
          </p:cNvPr>
          <p:cNvSpPr txBox="1"/>
          <p:nvPr/>
        </p:nvSpPr>
        <p:spPr>
          <a:xfrm>
            <a:off x="38921" y="49196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65 N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71C0288A-E173-4EEA-8156-FAC2149BCCFB}"/>
              </a:ext>
            </a:extLst>
          </p:cNvPr>
          <p:cNvSpPr txBox="1"/>
          <p:nvPr/>
        </p:nvSpPr>
        <p:spPr>
          <a:xfrm>
            <a:off x="1799927" y="41036"/>
            <a:ext cx="5143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Análisis y Descomposición de vectores.</a:t>
            </a:r>
          </a:p>
        </p:txBody>
      </p:sp>
    </p:spTree>
    <p:extLst>
      <p:ext uri="{BB962C8B-B14F-4D97-AF65-F5344CB8AC3E}">
        <p14:creationId xmlns:p14="http://schemas.microsoft.com/office/powerpoint/2010/main" val="38924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80" grpId="0" animBg="1"/>
      <p:bldP spid="2" grpId="0"/>
      <p:bldP spid="17" grpId="0"/>
      <p:bldP spid="19" grpId="0"/>
      <p:bldP spid="36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5" grpId="0"/>
      <p:bldP spid="61" grpId="0"/>
      <p:bldP spid="63" grpId="0"/>
      <p:bldP spid="64" grpId="0" animBg="1"/>
      <p:bldP spid="66" grpId="0" animBg="1"/>
      <p:bldP spid="69" grpId="0"/>
      <p:bldP spid="70" grpId="0"/>
      <p:bldP spid="97" grpId="0"/>
      <p:bldP spid="98" grpId="0"/>
      <p:bldP spid="99" grpId="0"/>
      <p:bldP spid="100" grpId="0"/>
      <p:bldP spid="103" grpId="0" animBg="1"/>
      <p:bldP spid="104" grpId="0"/>
      <p:bldP spid="105" grpId="0"/>
      <p:bldP spid="106" grpId="0"/>
      <p:bldP spid="107" grpId="0"/>
      <p:bldP spid="109" grpId="0" animBg="1"/>
      <p:bldP spid="7" grpId="0" animBg="1"/>
      <p:bldP spid="12" grpId="0" animBg="1"/>
      <p:bldP spid="76" grpId="0"/>
      <p:bldP spid="92" grpId="0"/>
      <p:bldP spid="94" grpId="0"/>
      <p:bldP spid="95" grpId="0" animBg="1"/>
      <p:bldP spid="112" grpId="0"/>
      <p:bldP spid="113" grpId="0"/>
      <p:bldP spid="114" grpId="0"/>
      <p:bldP spid="116" grpId="0" animBg="1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3F39C4-EF03-498B-8380-74564DBA2CDA}"/>
              </a:ext>
            </a:extLst>
          </p:cNvPr>
          <p:cNvSpPr txBox="1"/>
          <p:nvPr/>
        </p:nvSpPr>
        <p:spPr>
          <a:xfrm>
            <a:off x="1577517" y="2199861"/>
            <a:ext cx="63331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/>
              <a:t>Actividad en casa.</a:t>
            </a:r>
          </a:p>
        </p:txBody>
      </p:sp>
    </p:spTree>
    <p:extLst>
      <p:ext uri="{BB962C8B-B14F-4D97-AF65-F5344CB8AC3E}">
        <p14:creationId xmlns:p14="http://schemas.microsoft.com/office/powerpoint/2010/main" val="290698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4E48F9-E050-400E-8784-52EF57E1006E}"/>
              </a:ext>
            </a:extLst>
          </p:cNvPr>
          <p:cNvSpPr txBox="1"/>
          <p:nvPr/>
        </p:nvSpPr>
        <p:spPr>
          <a:xfrm>
            <a:off x="442314" y="371060"/>
            <a:ext cx="854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Realiza y analiza la siguiente descomposición de vectores.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F05C46-9AAA-453E-8662-BAFCA54BA1CA}"/>
              </a:ext>
            </a:extLst>
          </p:cNvPr>
          <p:cNvSpPr txBox="1"/>
          <p:nvPr/>
        </p:nvSpPr>
        <p:spPr>
          <a:xfrm>
            <a:off x="999789" y="880012"/>
            <a:ext cx="15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Ejercicio No.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8D05AF1-92A9-4A19-8436-0EB953C20E4F}"/>
              </a:ext>
            </a:extLst>
          </p:cNvPr>
          <p:cNvCxnSpPr>
            <a:cxnSpLocks/>
          </p:cNvCxnSpPr>
          <p:nvPr/>
        </p:nvCxnSpPr>
        <p:spPr>
          <a:xfrm>
            <a:off x="943959" y="2331136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A88B950-C071-47EE-A683-D00AE84124DF}"/>
              </a:ext>
            </a:extLst>
          </p:cNvPr>
          <p:cNvCxnSpPr>
            <a:cxnSpLocks/>
          </p:cNvCxnSpPr>
          <p:nvPr/>
        </p:nvCxnSpPr>
        <p:spPr>
          <a:xfrm flipV="1">
            <a:off x="1784024" y="1373666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D8891C3-0EBF-4A54-A3D4-E77AB33D76A9}"/>
              </a:ext>
            </a:extLst>
          </p:cNvPr>
          <p:cNvSpPr txBox="1"/>
          <p:nvPr/>
        </p:nvSpPr>
        <p:spPr>
          <a:xfrm>
            <a:off x="2356389" y="2313831"/>
            <a:ext cx="704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/>
              <a:t>Θ</a:t>
            </a:r>
            <a:r>
              <a:rPr lang="es-MX" sz="1100" dirty="0"/>
              <a:t>= 55°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E5C143-511E-40D0-B9C7-08EEAE259400}"/>
              </a:ext>
            </a:extLst>
          </p:cNvPr>
          <p:cNvSpPr txBox="1"/>
          <p:nvPr/>
        </p:nvSpPr>
        <p:spPr>
          <a:xfrm>
            <a:off x="1196326" y="1606024"/>
            <a:ext cx="6970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dirty="0"/>
              <a:t>Θ</a:t>
            </a:r>
            <a:r>
              <a:rPr lang="es-MX" sz="1000" dirty="0"/>
              <a:t> = 150°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5F23EF-1292-4352-B803-2E79B8D94999}"/>
              </a:ext>
            </a:extLst>
          </p:cNvPr>
          <p:cNvSpPr txBox="1"/>
          <p:nvPr/>
        </p:nvSpPr>
        <p:spPr>
          <a:xfrm>
            <a:off x="453806" y="138030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118 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79375C-1D8A-46C1-9E6A-E945D2F646D2}"/>
              </a:ext>
            </a:extLst>
          </p:cNvPr>
          <p:cNvSpPr txBox="1"/>
          <p:nvPr/>
        </p:nvSpPr>
        <p:spPr>
          <a:xfrm>
            <a:off x="1495162" y="11392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EA7661-F8E6-4D81-B84A-8D586A71132B}"/>
              </a:ext>
            </a:extLst>
          </p:cNvPr>
          <p:cNvSpPr txBox="1"/>
          <p:nvPr/>
        </p:nvSpPr>
        <p:spPr>
          <a:xfrm>
            <a:off x="3004536" y="23031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37C8BA6-148E-441A-B95F-B100C958A6DC}"/>
              </a:ext>
            </a:extLst>
          </p:cNvPr>
          <p:cNvCxnSpPr>
            <a:cxnSpLocks/>
          </p:cNvCxnSpPr>
          <p:nvPr/>
        </p:nvCxnSpPr>
        <p:spPr>
          <a:xfrm>
            <a:off x="1819060" y="2331136"/>
            <a:ext cx="557297" cy="370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C86A4CDA-5D65-4689-AABE-7D1CC62CE955}"/>
              </a:ext>
            </a:extLst>
          </p:cNvPr>
          <p:cNvSpPr/>
          <p:nvPr/>
        </p:nvSpPr>
        <p:spPr>
          <a:xfrm rot="5400000">
            <a:off x="1887877" y="2088406"/>
            <a:ext cx="605433" cy="39852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E78297-7FF8-4D0D-B45F-541A34F3BB64}"/>
              </a:ext>
            </a:extLst>
          </p:cNvPr>
          <p:cNvCxnSpPr>
            <a:cxnSpLocks/>
          </p:cNvCxnSpPr>
          <p:nvPr/>
        </p:nvCxnSpPr>
        <p:spPr>
          <a:xfrm flipH="1" flipV="1">
            <a:off x="1255791" y="1854088"/>
            <a:ext cx="494778" cy="4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6CFE63ED-3CD7-4FCA-80EA-1C92B9A4E59F}"/>
              </a:ext>
            </a:extLst>
          </p:cNvPr>
          <p:cNvSpPr/>
          <p:nvPr/>
        </p:nvSpPr>
        <p:spPr>
          <a:xfrm rot="5400000">
            <a:off x="1323674" y="1914598"/>
            <a:ext cx="864462" cy="796450"/>
          </a:xfrm>
          <a:prstGeom prst="pie">
            <a:avLst>
              <a:gd name="adj1" fmla="val 7920134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3B90AD-88E3-44A1-81CE-18683A6D428E}"/>
              </a:ext>
            </a:extLst>
          </p:cNvPr>
          <p:cNvSpPr txBox="1"/>
          <p:nvPr/>
        </p:nvSpPr>
        <p:spPr>
          <a:xfrm>
            <a:off x="2442993" y="259701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235 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B53BCA-3E7A-4627-A670-AD6D39B4266C}"/>
              </a:ext>
            </a:extLst>
          </p:cNvPr>
          <p:cNvSpPr txBox="1"/>
          <p:nvPr/>
        </p:nvSpPr>
        <p:spPr>
          <a:xfrm>
            <a:off x="5122401" y="894280"/>
            <a:ext cx="15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Ejercicio No. 2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91A9693-D325-4DB2-B3B7-20F0BF1ACF53}"/>
              </a:ext>
            </a:extLst>
          </p:cNvPr>
          <p:cNvCxnSpPr>
            <a:cxnSpLocks/>
          </p:cNvCxnSpPr>
          <p:nvPr/>
        </p:nvCxnSpPr>
        <p:spPr>
          <a:xfrm>
            <a:off x="5679143" y="2318512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A9F009-3632-4E75-A2B8-3905D3D1595F}"/>
              </a:ext>
            </a:extLst>
          </p:cNvPr>
          <p:cNvCxnSpPr>
            <a:cxnSpLocks/>
          </p:cNvCxnSpPr>
          <p:nvPr/>
        </p:nvCxnSpPr>
        <p:spPr>
          <a:xfrm flipV="1">
            <a:off x="6519208" y="1361042"/>
            <a:ext cx="0" cy="2041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C2CA4F-6887-481C-968E-7EBCDF009206}"/>
              </a:ext>
            </a:extLst>
          </p:cNvPr>
          <p:cNvSpPr txBox="1"/>
          <p:nvPr/>
        </p:nvSpPr>
        <p:spPr>
          <a:xfrm>
            <a:off x="6456036" y="2617917"/>
            <a:ext cx="704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/>
              <a:t>Θ</a:t>
            </a:r>
            <a:r>
              <a:rPr lang="es-MX" sz="1100" dirty="0"/>
              <a:t>= 300°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1BADF3-3A35-4E71-9D87-5D68A50BA278}"/>
              </a:ext>
            </a:extLst>
          </p:cNvPr>
          <p:cNvSpPr txBox="1"/>
          <p:nvPr/>
        </p:nvSpPr>
        <p:spPr>
          <a:xfrm>
            <a:off x="5435605" y="2418112"/>
            <a:ext cx="796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dirty="0"/>
              <a:t>Θ</a:t>
            </a:r>
            <a:r>
              <a:rPr lang="es-MX" sz="1200" dirty="0"/>
              <a:t> = 201°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EF721A3-DCC4-4EFD-9818-1C63E835825B}"/>
              </a:ext>
            </a:extLst>
          </p:cNvPr>
          <p:cNvSpPr txBox="1"/>
          <p:nvPr/>
        </p:nvSpPr>
        <p:spPr>
          <a:xfrm>
            <a:off x="5335504" y="282335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132 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5682C1-A05C-4AAF-95D8-30F8C7EB0AE4}"/>
              </a:ext>
            </a:extLst>
          </p:cNvPr>
          <p:cNvSpPr txBox="1"/>
          <p:nvPr/>
        </p:nvSpPr>
        <p:spPr>
          <a:xfrm>
            <a:off x="6230346" y="11266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006F2C-0989-4D88-9E72-57B94F5AB480}"/>
              </a:ext>
            </a:extLst>
          </p:cNvPr>
          <p:cNvSpPr txBox="1"/>
          <p:nvPr/>
        </p:nvSpPr>
        <p:spPr>
          <a:xfrm>
            <a:off x="7739720" y="22905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BEE0957-5AC3-48DD-AC71-0E8BB8791357}"/>
              </a:ext>
            </a:extLst>
          </p:cNvPr>
          <p:cNvCxnSpPr>
            <a:cxnSpLocks/>
          </p:cNvCxnSpPr>
          <p:nvPr/>
        </p:nvCxnSpPr>
        <p:spPr>
          <a:xfrm>
            <a:off x="6554244" y="2318512"/>
            <a:ext cx="557297" cy="370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B2B7315-24A8-4C1D-8CA0-4D8B9BD0265D}"/>
              </a:ext>
            </a:extLst>
          </p:cNvPr>
          <p:cNvCxnSpPr>
            <a:cxnSpLocks/>
          </p:cNvCxnSpPr>
          <p:nvPr/>
        </p:nvCxnSpPr>
        <p:spPr>
          <a:xfrm flipH="1">
            <a:off x="6149052" y="2335818"/>
            <a:ext cx="338556" cy="564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írculo parcial 28">
            <a:extLst>
              <a:ext uri="{FF2B5EF4-FFF2-40B4-BE49-F238E27FC236}">
                <a16:creationId xmlns:a16="http://schemas.microsoft.com/office/drawing/2014/main" id="{DD2F62E3-A768-44C5-A383-9CC97F02EA06}"/>
              </a:ext>
            </a:extLst>
          </p:cNvPr>
          <p:cNvSpPr/>
          <p:nvPr/>
        </p:nvSpPr>
        <p:spPr>
          <a:xfrm rot="5400000">
            <a:off x="6081236" y="1884596"/>
            <a:ext cx="864462" cy="831206"/>
          </a:xfrm>
          <a:prstGeom prst="pie">
            <a:avLst>
              <a:gd name="adj1" fmla="val 188194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3240505-7919-4A77-87AD-CADC81AB4650}"/>
              </a:ext>
            </a:extLst>
          </p:cNvPr>
          <p:cNvSpPr txBox="1"/>
          <p:nvPr/>
        </p:nvSpPr>
        <p:spPr>
          <a:xfrm>
            <a:off x="7178177" y="258439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108N</a:t>
            </a:r>
          </a:p>
        </p:txBody>
      </p:sp>
      <p:sp>
        <p:nvSpPr>
          <p:cNvPr id="34" name="Círculo parcial 33">
            <a:extLst>
              <a:ext uri="{FF2B5EF4-FFF2-40B4-BE49-F238E27FC236}">
                <a16:creationId xmlns:a16="http://schemas.microsoft.com/office/drawing/2014/main" id="{78D4DEA3-15B6-4B6C-B93F-02EB032F69F7}"/>
              </a:ext>
            </a:extLst>
          </p:cNvPr>
          <p:cNvSpPr/>
          <p:nvPr/>
        </p:nvSpPr>
        <p:spPr>
          <a:xfrm rot="5400000">
            <a:off x="6313327" y="2016398"/>
            <a:ext cx="548328" cy="598495"/>
          </a:xfrm>
          <a:prstGeom prst="pie">
            <a:avLst>
              <a:gd name="adj1" fmla="val 1865166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A763B7C-FDEF-4B09-BE5E-B661A14A8540}"/>
              </a:ext>
            </a:extLst>
          </p:cNvPr>
          <p:cNvSpPr txBox="1"/>
          <p:nvPr/>
        </p:nvSpPr>
        <p:spPr>
          <a:xfrm>
            <a:off x="3502782" y="3644710"/>
            <a:ext cx="15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Ejercicio No. 3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C889CC3-92F6-431A-87E6-B5F513213CB6}"/>
              </a:ext>
            </a:extLst>
          </p:cNvPr>
          <p:cNvCxnSpPr>
            <a:cxnSpLocks/>
          </p:cNvCxnSpPr>
          <p:nvPr/>
        </p:nvCxnSpPr>
        <p:spPr>
          <a:xfrm>
            <a:off x="3427545" y="5147615"/>
            <a:ext cx="223656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8559E66-7597-45D1-8A9B-20C87225D65D}"/>
              </a:ext>
            </a:extLst>
          </p:cNvPr>
          <p:cNvCxnSpPr>
            <a:cxnSpLocks/>
          </p:cNvCxnSpPr>
          <p:nvPr/>
        </p:nvCxnSpPr>
        <p:spPr>
          <a:xfrm flipH="1" flipV="1">
            <a:off x="4267610" y="4190145"/>
            <a:ext cx="18504" cy="1298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D054D5-E90C-4157-ACF6-01C733E64DEE}"/>
              </a:ext>
            </a:extLst>
          </p:cNvPr>
          <p:cNvSpPr txBox="1"/>
          <p:nvPr/>
        </p:nvSpPr>
        <p:spPr>
          <a:xfrm>
            <a:off x="4870832" y="4705084"/>
            <a:ext cx="7048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/>
              <a:t>Θ</a:t>
            </a:r>
            <a:r>
              <a:rPr lang="es-MX" sz="1100" dirty="0"/>
              <a:t>= 45°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959D537-CD2A-40BF-9AE3-CB4A08D767F0}"/>
              </a:ext>
            </a:extLst>
          </p:cNvPr>
          <p:cNvSpPr txBox="1"/>
          <p:nvPr/>
        </p:nvSpPr>
        <p:spPr>
          <a:xfrm>
            <a:off x="3559161" y="4333256"/>
            <a:ext cx="796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dirty="0"/>
              <a:t>Θ</a:t>
            </a:r>
            <a:r>
              <a:rPr lang="es-MX" sz="1200" dirty="0"/>
              <a:t> = 135°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00041DF-A979-4B82-8D7A-B6453319E046}"/>
              </a:ext>
            </a:extLst>
          </p:cNvPr>
          <p:cNvSpPr txBox="1"/>
          <p:nvPr/>
        </p:nvSpPr>
        <p:spPr>
          <a:xfrm>
            <a:off x="2559241" y="4396162"/>
            <a:ext cx="109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 = 937 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45A919-41C5-4129-8E47-5AD46E41E9B4}"/>
              </a:ext>
            </a:extLst>
          </p:cNvPr>
          <p:cNvSpPr txBox="1"/>
          <p:nvPr/>
        </p:nvSpPr>
        <p:spPr>
          <a:xfrm>
            <a:off x="3978748" y="395574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6B431F3-6725-41AE-AC2D-E4391E3968B4}"/>
              </a:ext>
            </a:extLst>
          </p:cNvPr>
          <p:cNvSpPr txBox="1"/>
          <p:nvPr/>
        </p:nvSpPr>
        <p:spPr>
          <a:xfrm>
            <a:off x="5488122" y="511967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0D8DC59-399F-49C7-9ADC-11146EB8BA8C}"/>
              </a:ext>
            </a:extLst>
          </p:cNvPr>
          <p:cNvCxnSpPr>
            <a:cxnSpLocks/>
          </p:cNvCxnSpPr>
          <p:nvPr/>
        </p:nvCxnSpPr>
        <p:spPr>
          <a:xfrm flipV="1">
            <a:off x="4274575" y="4692405"/>
            <a:ext cx="554579" cy="42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írculo parcial 44">
            <a:extLst>
              <a:ext uri="{FF2B5EF4-FFF2-40B4-BE49-F238E27FC236}">
                <a16:creationId xmlns:a16="http://schemas.microsoft.com/office/drawing/2014/main" id="{BCAA6840-152B-4B49-870E-9C9F0145E7D0}"/>
              </a:ext>
            </a:extLst>
          </p:cNvPr>
          <p:cNvSpPr/>
          <p:nvPr/>
        </p:nvSpPr>
        <p:spPr>
          <a:xfrm rot="5400000">
            <a:off x="3829638" y="4713699"/>
            <a:ext cx="864462" cy="831206"/>
          </a:xfrm>
          <a:prstGeom prst="pie">
            <a:avLst>
              <a:gd name="adj1" fmla="val 7937222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4E48021-943B-4D34-A2EC-2B5B33C02370}"/>
              </a:ext>
            </a:extLst>
          </p:cNvPr>
          <p:cNvSpPr txBox="1"/>
          <p:nvPr/>
        </p:nvSpPr>
        <p:spPr>
          <a:xfrm>
            <a:off x="4850436" y="4327652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= 532N</a:t>
            </a:r>
          </a:p>
        </p:txBody>
      </p:sp>
      <p:sp>
        <p:nvSpPr>
          <p:cNvPr id="56" name="Arco 55">
            <a:extLst>
              <a:ext uri="{FF2B5EF4-FFF2-40B4-BE49-F238E27FC236}">
                <a16:creationId xmlns:a16="http://schemas.microsoft.com/office/drawing/2014/main" id="{7A89ADF6-DAD2-4FC8-B9E8-1C429E6D07AE}"/>
              </a:ext>
            </a:extLst>
          </p:cNvPr>
          <p:cNvSpPr/>
          <p:nvPr/>
        </p:nvSpPr>
        <p:spPr>
          <a:xfrm rot="1974859">
            <a:off x="4269283" y="4786991"/>
            <a:ext cx="605433" cy="398529"/>
          </a:xfrm>
          <a:prstGeom prst="arc">
            <a:avLst>
              <a:gd name="adj1" fmla="val 1634127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32A153A-D073-45EA-A538-0CE4F18089B4}"/>
              </a:ext>
            </a:extLst>
          </p:cNvPr>
          <p:cNvCxnSpPr>
            <a:cxnSpLocks/>
          </p:cNvCxnSpPr>
          <p:nvPr/>
        </p:nvCxnSpPr>
        <p:spPr>
          <a:xfrm flipH="1" flipV="1">
            <a:off x="3791336" y="4697353"/>
            <a:ext cx="494778" cy="4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2" grpId="0" animBg="1"/>
      <p:bldP spid="14" grpId="0" animBg="1"/>
      <p:bldP spid="15" grpId="0"/>
      <p:bldP spid="18" grpId="0"/>
      <p:bldP spid="21" grpId="0"/>
      <p:bldP spid="22" grpId="0"/>
      <p:bldP spid="23" grpId="0"/>
      <p:bldP spid="24" grpId="0"/>
      <p:bldP spid="25" grpId="0"/>
      <p:bldP spid="29" grpId="0" animBg="1"/>
      <p:bldP spid="30" grpId="0"/>
      <p:bldP spid="34" grpId="0" animBg="1"/>
      <p:bldP spid="35" grpId="0"/>
      <p:bldP spid="38" grpId="0"/>
      <p:bldP spid="39" grpId="0"/>
      <p:bldP spid="40" grpId="0"/>
      <p:bldP spid="41" grpId="0"/>
      <p:bldP spid="42" grpId="0"/>
      <p:bldP spid="45" grpId="0" animBg="1"/>
      <p:bldP spid="46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6A3AAC-10CA-414F-BB35-0DBF7B2EB952}"/>
              </a:ext>
            </a:extLst>
          </p:cNvPr>
          <p:cNvSpPr txBox="1"/>
          <p:nvPr/>
        </p:nvSpPr>
        <p:spPr>
          <a:xfrm>
            <a:off x="2086415" y="1815659"/>
            <a:ext cx="55132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5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856605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708</Words>
  <Application>Microsoft Office PowerPoint</Application>
  <PresentationFormat>Carta (216 x 279 mm)</PresentationFormat>
  <Paragraphs>133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georgia</vt:lpstr>
      <vt:lpstr>Retrospección</vt:lpstr>
      <vt:lpstr>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Desigualdades lineales y cuadráticas.</dc:title>
  <dc:creator>SamsGomezMorin</dc:creator>
  <cp:lastModifiedBy>SamsGomezMorin</cp:lastModifiedBy>
  <cp:revision>64</cp:revision>
  <dcterms:created xsi:type="dcterms:W3CDTF">2020-09-09T03:22:29Z</dcterms:created>
  <dcterms:modified xsi:type="dcterms:W3CDTF">2021-09-22T18:59:19Z</dcterms:modified>
</cp:coreProperties>
</file>