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1" r:id="rId8"/>
    <p:sldId id="261" r:id="rId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78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57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3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4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9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17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90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4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6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3EDDB0-AE8E-495B-A590-C2DD3291B957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9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424C96-BB5A-41ED-A27B-1F51DD7CF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60" y="1982749"/>
            <a:ext cx="8917556" cy="1446251"/>
          </a:xfrm>
        </p:spPr>
        <p:txBody>
          <a:bodyPr>
            <a:noAutofit/>
          </a:bodyPr>
          <a:lstStyle/>
          <a:p>
            <a:pPr algn="ctr"/>
            <a:r>
              <a:rPr lang="es-MX" sz="13800" b="1" dirty="0"/>
              <a:t>Vectores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D6CC8-DF48-4E9E-8D86-1A83CBD9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5225240"/>
            <a:ext cx="7543800" cy="1149056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7 y 8ta Sesión</a:t>
            </a:r>
          </a:p>
          <a:p>
            <a:r>
              <a:rPr lang="es-ES" sz="2000" dirty="0">
                <a:solidFill>
                  <a:srgbClr val="FFFFFF"/>
                </a:solidFill>
              </a:rPr>
              <a:t>Fundamentos de Física para ingeniería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828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EF2C4E-6795-48C9-AEF7-20DBF27B2315}"/>
              </a:ext>
            </a:extLst>
          </p:cNvPr>
          <p:cNvSpPr txBox="1"/>
          <p:nvPr/>
        </p:nvSpPr>
        <p:spPr>
          <a:xfrm>
            <a:off x="326633" y="750766"/>
            <a:ext cx="8333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Se le llama </a:t>
            </a:r>
            <a:r>
              <a:rPr lang="es-ES" b="1" dirty="0"/>
              <a:t>Vector</a:t>
            </a:r>
            <a:r>
              <a:rPr lang="es-ES" dirty="0"/>
              <a:t> a un segmento de recta en el espacio que parte de un punto hacia otro, es decir, que tiene dirección y sentido. Los </a:t>
            </a:r>
            <a:r>
              <a:rPr lang="es-ES" b="1" dirty="0"/>
              <a:t>vectores</a:t>
            </a:r>
            <a:r>
              <a:rPr lang="es-ES" dirty="0"/>
              <a:t> en física tienen por función expresar las llamadas magnitudes vectoriales</a:t>
            </a:r>
            <a:endParaRPr lang="es-ES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E18E10-D2CE-44E7-8C10-C2465A7417F8}"/>
              </a:ext>
            </a:extLst>
          </p:cNvPr>
          <p:cNvSpPr txBox="1"/>
          <p:nvPr/>
        </p:nvSpPr>
        <p:spPr>
          <a:xfrm>
            <a:off x="159026" y="262998"/>
            <a:ext cx="206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DEFINICIÓN: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FE174E-3BA6-42E6-B315-C8772B4E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1624955"/>
            <a:ext cx="7527233" cy="225345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18BB3C8-455A-477D-9E64-E4C400986F3F}"/>
              </a:ext>
            </a:extLst>
          </p:cNvPr>
          <p:cNvSpPr txBox="1"/>
          <p:nvPr/>
        </p:nvSpPr>
        <p:spPr>
          <a:xfrm>
            <a:off x="326634" y="4752595"/>
            <a:ext cx="3808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    Son las magnitudes que pueden representarse por un numero, un signo y una unidad se llaman escalares.  Algunos ejemplos de ellos son la masa, la densidad y la energía.</a:t>
            </a:r>
            <a:endParaRPr lang="es-ES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BC6698-B90E-4506-BFEF-E1E4D923C496}"/>
              </a:ext>
            </a:extLst>
          </p:cNvPr>
          <p:cNvSpPr txBox="1"/>
          <p:nvPr/>
        </p:nvSpPr>
        <p:spPr>
          <a:xfrm>
            <a:off x="159025" y="4354990"/>
            <a:ext cx="206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Escalares: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05075C-424C-4637-8AF3-FF87A36C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21" y="4423281"/>
            <a:ext cx="4370930" cy="2135956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511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D8B9F2-B4F1-4391-98AD-5F936A81BBDD}"/>
              </a:ext>
            </a:extLst>
          </p:cNvPr>
          <p:cNvSpPr txBox="1"/>
          <p:nvPr/>
        </p:nvSpPr>
        <p:spPr>
          <a:xfrm>
            <a:off x="326633" y="750766"/>
            <a:ext cx="8333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444444"/>
                </a:solidFill>
                <a:latin typeface="georgia" panose="02040502050405020303" pitchFamily="18" charset="0"/>
              </a:rPr>
              <a:t>Suma:</a:t>
            </a:r>
            <a:r>
              <a:rPr lang="es-ES" dirty="0"/>
              <a:t> </a:t>
            </a:r>
          </a:p>
          <a:p>
            <a:r>
              <a:rPr lang="es-ES" dirty="0"/>
              <a:t>     Los vectores pueden sumarse gráficamente tal cual se ilustra.  Donde los vectores que se suman (A y B), se dibujan punta a origen y su suma es (A+B) queda representada por una flecha que se dibuja del origen del primero a la punta.</a:t>
            </a:r>
            <a:endParaRPr lang="es-E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0E3ED0-7DCB-45A7-98E7-C5374338FDC5}"/>
              </a:ext>
            </a:extLst>
          </p:cNvPr>
          <p:cNvSpPr txBox="1"/>
          <p:nvPr/>
        </p:nvSpPr>
        <p:spPr>
          <a:xfrm>
            <a:off x="159026" y="262998"/>
            <a:ext cx="3273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Suma y resta de Vectores: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8225300-94EB-4ABC-95E2-FFDC54C22C2B}"/>
              </a:ext>
            </a:extLst>
          </p:cNvPr>
          <p:cNvCxnSpPr>
            <a:cxnSpLocks/>
          </p:cNvCxnSpPr>
          <p:nvPr/>
        </p:nvCxnSpPr>
        <p:spPr>
          <a:xfrm>
            <a:off x="745175" y="2941983"/>
            <a:ext cx="128546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EB37F8F-B602-4E80-80DA-D99DF52FBAE9}"/>
              </a:ext>
            </a:extLst>
          </p:cNvPr>
          <p:cNvCxnSpPr>
            <a:cxnSpLocks/>
          </p:cNvCxnSpPr>
          <p:nvPr/>
        </p:nvCxnSpPr>
        <p:spPr>
          <a:xfrm flipV="1">
            <a:off x="2030636" y="2107096"/>
            <a:ext cx="779497" cy="8348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CA66E5-505D-4C52-B63E-54A05E691F4F}"/>
              </a:ext>
            </a:extLst>
          </p:cNvPr>
          <p:cNvSpPr txBox="1"/>
          <p:nvPr/>
        </p:nvSpPr>
        <p:spPr>
          <a:xfrm>
            <a:off x="1229047" y="29537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DEDB95-29EA-48EB-B9D4-A7FE923D8368}"/>
              </a:ext>
            </a:extLst>
          </p:cNvPr>
          <p:cNvSpPr txBox="1"/>
          <p:nvPr/>
        </p:nvSpPr>
        <p:spPr>
          <a:xfrm>
            <a:off x="2485622" y="24448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6BCCACB-11B2-43A2-BD4A-B8358089C41B}"/>
              </a:ext>
            </a:extLst>
          </p:cNvPr>
          <p:cNvCxnSpPr>
            <a:cxnSpLocks/>
          </p:cNvCxnSpPr>
          <p:nvPr/>
        </p:nvCxnSpPr>
        <p:spPr>
          <a:xfrm flipV="1">
            <a:off x="745175" y="2107096"/>
            <a:ext cx="2050147" cy="840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F4E159-4476-4344-940F-DAE0CCED0601}"/>
              </a:ext>
            </a:extLst>
          </p:cNvPr>
          <p:cNvSpPr txBox="1"/>
          <p:nvPr/>
        </p:nvSpPr>
        <p:spPr>
          <a:xfrm rot="20071037">
            <a:off x="1145436" y="220332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+ B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669D6ED-5D8E-43A2-8DC2-0A48AE6E46AD}"/>
              </a:ext>
            </a:extLst>
          </p:cNvPr>
          <p:cNvCxnSpPr>
            <a:cxnSpLocks/>
          </p:cNvCxnSpPr>
          <p:nvPr/>
        </p:nvCxnSpPr>
        <p:spPr>
          <a:xfrm>
            <a:off x="4376488" y="3279724"/>
            <a:ext cx="128546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109FAF-0547-4B58-8E2E-5040B1E13B4C}"/>
              </a:ext>
            </a:extLst>
          </p:cNvPr>
          <p:cNvCxnSpPr>
            <a:cxnSpLocks/>
          </p:cNvCxnSpPr>
          <p:nvPr/>
        </p:nvCxnSpPr>
        <p:spPr>
          <a:xfrm flipV="1">
            <a:off x="5661949" y="2444837"/>
            <a:ext cx="779497" cy="8348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9B83157-3AC0-43B2-9AE8-B3A8E30FB55E}"/>
              </a:ext>
            </a:extLst>
          </p:cNvPr>
          <p:cNvSpPr txBox="1"/>
          <p:nvPr/>
        </p:nvSpPr>
        <p:spPr>
          <a:xfrm>
            <a:off x="4860360" y="32914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8EDE9F5-3020-4C8E-9F79-43151A663997}"/>
              </a:ext>
            </a:extLst>
          </p:cNvPr>
          <p:cNvSpPr txBox="1"/>
          <p:nvPr/>
        </p:nvSpPr>
        <p:spPr>
          <a:xfrm>
            <a:off x="6116935" y="27825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B7E52D8-AF52-4010-BD59-74723E633A7E}"/>
              </a:ext>
            </a:extLst>
          </p:cNvPr>
          <p:cNvCxnSpPr>
            <a:cxnSpLocks/>
          </p:cNvCxnSpPr>
          <p:nvPr/>
        </p:nvCxnSpPr>
        <p:spPr>
          <a:xfrm flipV="1">
            <a:off x="4376488" y="2008652"/>
            <a:ext cx="1033153" cy="1276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6C4413C-B985-4832-B34C-366E5E832DCF}"/>
              </a:ext>
            </a:extLst>
          </p:cNvPr>
          <p:cNvSpPr txBox="1"/>
          <p:nvPr/>
        </p:nvSpPr>
        <p:spPr>
          <a:xfrm rot="18641059">
            <a:off x="4115925" y="224754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+ B + C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ED97513-66F3-4B3C-A541-638E429F1FF0}"/>
              </a:ext>
            </a:extLst>
          </p:cNvPr>
          <p:cNvCxnSpPr>
            <a:cxnSpLocks/>
          </p:cNvCxnSpPr>
          <p:nvPr/>
        </p:nvCxnSpPr>
        <p:spPr>
          <a:xfrm flipH="1" flipV="1">
            <a:off x="5397948" y="2014189"/>
            <a:ext cx="1010538" cy="44557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4A3DE82-D709-465D-AEED-F506F80E16D7}"/>
              </a:ext>
            </a:extLst>
          </p:cNvPr>
          <p:cNvSpPr txBox="1"/>
          <p:nvPr/>
        </p:nvSpPr>
        <p:spPr>
          <a:xfrm>
            <a:off x="5962085" y="19271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C6C3468-AC06-43FB-A04C-D028618E9C3C}"/>
              </a:ext>
            </a:extLst>
          </p:cNvPr>
          <p:cNvSpPr txBox="1"/>
          <p:nvPr/>
        </p:nvSpPr>
        <p:spPr>
          <a:xfrm>
            <a:off x="492750" y="3515980"/>
            <a:ext cx="2554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444444"/>
                </a:solidFill>
                <a:latin typeface="georgia" panose="02040502050405020303" pitchFamily="18" charset="0"/>
              </a:rPr>
              <a:t>Suma de dos vectores</a:t>
            </a:r>
          </a:p>
          <a:p>
            <a:pPr algn="ctr"/>
            <a:r>
              <a:rPr lang="es-ES" i="1" dirty="0">
                <a:solidFill>
                  <a:srgbClr val="444444"/>
                </a:solidFill>
                <a:latin typeface="georgia" panose="02040502050405020303" pitchFamily="18" charset="0"/>
              </a:rPr>
              <a:t>A y B</a:t>
            </a:r>
            <a:endParaRPr lang="es-ES" i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FB5670D-0928-4269-886F-9091E368EC66}"/>
              </a:ext>
            </a:extLst>
          </p:cNvPr>
          <p:cNvSpPr txBox="1"/>
          <p:nvPr/>
        </p:nvSpPr>
        <p:spPr>
          <a:xfrm>
            <a:off x="4283641" y="3559753"/>
            <a:ext cx="2664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444444"/>
                </a:solidFill>
                <a:latin typeface="georgia" panose="02040502050405020303" pitchFamily="18" charset="0"/>
              </a:rPr>
              <a:t>Suma de tres vectores </a:t>
            </a:r>
          </a:p>
          <a:p>
            <a:pPr algn="ctr"/>
            <a:r>
              <a:rPr lang="es-ES" dirty="0">
                <a:solidFill>
                  <a:srgbClr val="444444"/>
                </a:solidFill>
                <a:latin typeface="georgia" panose="02040502050405020303" pitchFamily="18" charset="0"/>
              </a:rPr>
              <a:t>A, B y C.</a:t>
            </a:r>
            <a:endParaRPr lang="es-ES" i="1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06751F8-E7AD-4B8C-8DCD-D115969C934B}"/>
              </a:ext>
            </a:extLst>
          </p:cNvPr>
          <p:cNvSpPr txBox="1"/>
          <p:nvPr/>
        </p:nvSpPr>
        <p:spPr>
          <a:xfrm>
            <a:off x="326633" y="4180774"/>
            <a:ext cx="8333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444444"/>
                </a:solidFill>
                <a:latin typeface="georgia" panose="02040502050405020303" pitchFamily="18" charset="0"/>
              </a:rPr>
              <a:t>Resta:</a:t>
            </a:r>
            <a:r>
              <a:rPr lang="es-ES" dirty="0"/>
              <a:t> </a:t>
            </a:r>
          </a:p>
          <a:p>
            <a:r>
              <a:rPr lang="es-ES" dirty="0"/>
              <a:t>     La resta de los vectores se expresa en términos de la suma y el negativo de uno de los vectores.  La operación A – B significa que A-B=A+(-B) = A + (-1)B.  </a:t>
            </a:r>
            <a:endParaRPr lang="es-ES" i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3AA551C-921E-48AD-B049-5BCCEE6D4BF9}"/>
              </a:ext>
            </a:extLst>
          </p:cNvPr>
          <p:cNvSpPr txBox="1"/>
          <p:nvPr/>
        </p:nvSpPr>
        <p:spPr>
          <a:xfrm>
            <a:off x="1872717" y="64103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Principiando con A y B se dibuja –B y se suman.</a:t>
            </a:r>
            <a:endParaRPr lang="es-MX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BE69EF6-DBEF-4B36-AF16-2A8BB28B3D2B}"/>
              </a:ext>
            </a:extLst>
          </p:cNvPr>
          <p:cNvCxnSpPr>
            <a:cxnSpLocks/>
          </p:cNvCxnSpPr>
          <p:nvPr/>
        </p:nvCxnSpPr>
        <p:spPr>
          <a:xfrm>
            <a:off x="2239915" y="5333654"/>
            <a:ext cx="94305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A6C8C23-C09F-49C4-AA34-5FC303E04B00}"/>
              </a:ext>
            </a:extLst>
          </p:cNvPr>
          <p:cNvCxnSpPr>
            <a:cxnSpLocks/>
          </p:cNvCxnSpPr>
          <p:nvPr/>
        </p:nvCxnSpPr>
        <p:spPr>
          <a:xfrm>
            <a:off x="2239915" y="5333654"/>
            <a:ext cx="1049068" cy="7501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23217A1-7012-40A9-956D-EA7889998717}"/>
              </a:ext>
            </a:extLst>
          </p:cNvPr>
          <p:cNvSpPr txBox="1"/>
          <p:nvPr/>
        </p:nvSpPr>
        <p:spPr>
          <a:xfrm>
            <a:off x="2485622" y="50175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7AF9187-417B-4FA0-9312-5CA13983B1CF}"/>
              </a:ext>
            </a:extLst>
          </p:cNvPr>
          <p:cNvSpPr txBox="1"/>
          <p:nvPr/>
        </p:nvSpPr>
        <p:spPr>
          <a:xfrm rot="2157184">
            <a:off x="2290282" y="566198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- B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4520987-8649-44A8-9F32-7C228A954205}"/>
              </a:ext>
            </a:extLst>
          </p:cNvPr>
          <p:cNvCxnSpPr>
            <a:cxnSpLocks/>
          </p:cNvCxnSpPr>
          <p:nvPr/>
        </p:nvCxnSpPr>
        <p:spPr>
          <a:xfrm>
            <a:off x="3134838" y="5202171"/>
            <a:ext cx="180649" cy="88161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98237D2-6988-4162-BBCB-5DE3FD1BE5AE}"/>
              </a:ext>
            </a:extLst>
          </p:cNvPr>
          <p:cNvSpPr txBox="1"/>
          <p:nvPr/>
        </p:nvSpPr>
        <p:spPr>
          <a:xfrm>
            <a:off x="3204523" y="535579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-B</a:t>
            </a:r>
          </a:p>
        </p:txBody>
      </p:sp>
    </p:spTree>
    <p:extLst>
      <p:ext uri="{BB962C8B-B14F-4D97-AF65-F5344CB8AC3E}">
        <p14:creationId xmlns:p14="http://schemas.microsoft.com/office/powerpoint/2010/main" val="38801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4" grpId="0"/>
      <p:bldP spid="19" grpId="0"/>
      <p:bldP spid="25" grpId="0"/>
      <p:bldP spid="27" grpId="0"/>
      <p:bldP spid="31" grpId="0"/>
      <p:bldP spid="38" grpId="0"/>
      <p:bldP spid="39" grpId="0"/>
      <p:bldP spid="40" grpId="0"/>
      <p:bldP spid="41" grpId="0"/>
      <p:bldP spid="43" grpId="0"/>
      <p:bldP spid="51" grpId="0"/>
      <p:bldP spid="53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D8B9F2-B4F1-4391-98AD-5F936A81BBDD}"/>
              </a:ext>
            </a:extLst>
          </p:cNvPr>
          <p:cNvSpPr txBox="1"/>
          <p:nvPr/>
        </p:nvSpPr>
        <p:spPr>
          <a:xfrm>
            <a:off x="326633" y="750766"/>
            <a:ext cx="8333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  Es el producto escalar o punto que, como su nombre lo indica es escalar.  El producto se indica en la forma A • B y se encuentra definido por:</a:t>
            </a:r>
            <a:endParaRPr lang="es-E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0E3ED0-7DCB-45A7-98E7-C5374338FDC5}"/>
              </a:ext>
            </a:extLst>
          </p:cNvPr>
          <p:cNvSpPr txBox="1"/>
          <p:nvPr/>
        </p:nvSpPr>
        <p:spPr>
          <a:xfrm>
            <a:off x="159026" y="262998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Multiplicación de Vectores: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8225300-94EB-4ABC-95E2-FFDC54C22C2B}"/>
              </a:ext>
            </a:extLst>
          </p:cNvPr>
          <p:cNvCxnSpPr>
            <a:cxnSpLocks/>
          </p:cNvCxnSpPr>
          <p:nvPr/>
        </p:nvCxnSpPr>
        <p:spPr>
          <a:xfrm>
            <a:off x="2103250" y="2783666"/>
            <a:ext cx="128546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CA66E5-505D-4C52-B63E-54A05E691F4F}"/>
              </a:ext>
            </a:extLst>
          </p:cNvPr>
          <p:cNvSpPr txBox="1"/>
          <p:nvPr/>
        </p:nvSpPr>
        <p:spPr>
          <a:xfrm>
            <a:off x="2587122" y="27954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DEDB95-29EA-48EB-B9D4-A7FE923D8368}"/>
              </a:ext>
            </a:extLst>
          </p:cNvPr>
          <p:cNvSpPr txBox="1"/>
          <p:nvPr/>
        </p:nvSpPr>
        <p:spPr>
          <a:xfrm>
            <a:off x="2282275" y="22069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6BCCACB-11B2-43A2-BD4A-B8358089C41B}"/>
              </a:ext>
            </a:extLst>
          </p:cNvPr>
          <p:cNvCxnSpPr>
            <a:cxnSpLocks/>
          </p:cNvCxnSpPr>
          <p:nvPr/>
        </p:nvCxnSpPr>
        <p:spPr>
          <a:xfrm flipV="1">
            <a:off x="2103250" y="1948779"/>
            <a:ext cx="2050147" cy="840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75A7BE8-0539-4886-9A78-CEB005A0E7D6}"/>
              </a:ext>
            </a:extLst>
          </p:cNvPr>
          <p:cNvSpPr txBox="1"/>
          <p:nvPr/>
        </p:nvSpPr>
        <p:spPr>
          <a:xfrm>
            <a:off x="4572000" y="1593104"/>
            <a:ext cx="2357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A•B = |A| |B|  Cos </a:t>
            </a:r>
            <a:r>
              <a:rPr lang="el-GR" dirty="0"/>
              <a:t>θ</a:t>
            </a:r>
            <a:endParaRPr lang="es-ES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AE8B1A4-EFFD-4AC1-BD17-1B14FE49D4D0}"/>
              </a:ext>
            </a:extLst>
          </p:cNvPr>
          <p:cNvSpPr txBox="1"/>
          <p:nvPr/>
        </p:nvSpPr>
        <p:spPr>
          <a:xfrm>
            <a:off x="2818321" y="2447768"/>
            <a:ext cx="497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θ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E504D25-169B-49D6-BBB6-3B71780B4AD9}"/>
              </a:ext>
            </a:extLst>
          </p:cNvPr>
          <p:cNvSpPr txBox="1"/>
          <p:nvPr/>
        </p:nvSpPr>
        <p:spPr>
          <a:xfrm>
            <a:off x="326633" y="3067358"/>
            <a:ext cx="6905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    Para su solución,  debemos de Utilizar las funciones trigonométricas.</a:t>
            </a:r>
            <a:endParaRPr lang="es-ES" i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C950DB-FC44-4116-A757-503B6C38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3" y="3669636"/>
            <a:ext cx="5936973" cy="30624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621E56-ED4C-494F-8849-B635D1A25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3" t="11739" r="3906" b="47841"/>
          <a:stretch/>
        </p:blipFill>
        <p:spPr>
          <a:xfrm>
            <a:off x="499853" y="3564463"/>
            <a:ext cx="8160742" cy="3194247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680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4" grpId="0"/>
      <p:bldP spid="28" grpId="0"/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95">
            <a:extLst>
              <a:ext uri="{FF2B5EF4-FFF2-40B4-BE49-F238E27FC236}">
                <a16:creationId xmlns:a16="http://schemas.microsoft.com/office/drawing/2014/main" id="{8D490746-565B-4460-8F86-3029892A53BD}"/>
              </a:ext>
            </a:extLst>
          </p:cNvPr>
          <p:cNvSpPr/>
          <p:nvPr/>
        </p:nvSpPr>
        <p:spPr>
          <a:xfrm>
            <a:off x="39435" y="3115630"/>
            <a:ext cx="5082602" cy="3648481"/>
          </a:xfrm>
          <a:prstGeom prst="rect">
            <a:avLst/>
          </a:prstGeom>
          <a:solidFill>
            <a:srgbClr val="CCE6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1D565CE-2E4E-4323-A930-412D83D36799}"/>
              </a:ext>
            </a:extLst>
          </p:cNvPr>
          <p:cNvSpPr/>
          <p:nvPr/>
        </p:nvSpPr>
        <p:spPr>
          <a:xfrm>
            <a:off x="5283942" y="808545"/>
            <a:ext cx="3767989" cy="5844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66F79F-7F16-49D7-91CA-31C5CA9BF6EE}"/>
              </a:ext>
            </a:extLst>
          </p:cNvPr>
          <p:cNvSpPr txBox="1"/>
          <p:nvPr/>
        </p:nvSpPr>
        <p:spPr>
          <a:xfrm>
            <a:off x="85552" y="47760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Ejemplo No.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01D08D-4F54-4D48-A67C-63C5F3F0C4CE}"/>
              </a:ext>
            </a:extLst>
          </p:cNvPr>
          <p:cNvSpPr txBox="1"/>
          <p:nvPr/>
        </p:nvSpPr>
        <p:spPr>
          <a:xfrm>
            <a:off x="724158" y="93888"/>
            <a:ext cx="787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</a:rPr>
              <a:t>Calcule la resultante y su dirección  de las siguientes fuerzas.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052C076-312C-4EB8-9672-54814FF6DB14}"/>
              </a:ext>
            </a:extLst>
          </p:cNvPr>
          <p:cNvCxnSpPr>
            <a:cxnSpLocks/>
          </p:cNvCxnSpPr>
          <p:nvPr/>
        </p:nvCxnSpPr>
        <p:spPr>
          <a:xfrm>
            <a:off x="5447284" y="2419579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210380F-181E-474A-B93B-2DC332CD9A5F}"/>
              </a:ext>
            </a:extLst>
          </p:cNvPr>
          <p:cNvCxnSpPr>
            <a:cxnSpLocks/>
          </p:cNvCxnSpPr>
          <p:nvPr/>
        </p:nvCxnSpPr>
        <p:spPr>
          <a:xfrm flipV="1">
            <a:off x="5780009" y="1213632"/>
            <a:ext cx="0" cy="15828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22937E-1E05-49FC-8C0B-76F4CAE121BD}"/>
              </a:ext>
            </a:extLst>
          </p:cNvPr>
          <p:cNvSpPr txBox="1"/>
          <p:nvPr/>
        </p:nvSpPr>
        <p:spPr>
          <a:xfrm>
            <a:off x="5447284" y="9333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2674-4C33-4036-ACC1-628C7B674A02}"/>
              </a:ext>
            </a:extLst>
          </p:cNvPr>
          <p:cNvSpPr txBox="1"/>
          <p:nvPr/>
        </p:nvSpPr>
        <p:spPr>
          <a:xfrm>
            <a:off x="7583280" y="24158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1563EA3-D47E-4B1D-909B-92C698386ADC}"/>
              </a:ext>
            </a:extLst>
          </p:cNvPr>
          <p:cNvCxnSpPr>
            <a:cxnSpLocks/>
          </p:cNvCxnSpPr>
          <p:nvPr/>
        </p:nvCxnSpPr>
        <p:spPr>
          <a:xfrm flipV="1">
            <a:off x="5757924" y="1904292"/>
            <a:ext cx="1801691" cy="509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F1C79038-48A2-488D-95D7-BB8439EFB999}"/>
              </a:ext>
            </a:extLst>
          </p:cNvPr>
          <p:cNvSpPr/>
          <p:nvPr/>
        </p:nvSpPr>
        <p:spPr>
          <a:xfrm>
            <a:off x="6421895" y="2228344"/>
            <a:ext cx="45719" cy="36932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87C63AF-CF0F-4FFA-B0B2-2607C21D0822}"/>
              </a:ext>
            </a:extLst>
          </p:cNvPr>
          <p:cNvSpPr txBox="1"/>
          <p:nvPr/>
        </p:nvSpPr>
        <p:spPr>
          <a:xfrm>
            <a:off x="6533159" y="2129759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E543FD7-6BC8-411B-B884-F88D508DB7E9}"/>
              </a:ext>
            </a:extLst>
          </p:cNvPr>
          <p:cNvSpPr txBox="1"/>
          <p:nvPr/>
        </p:nvSpPr>
        <p:spPr>
          <a:xfrm>
            <a:off x="6797761" y="205024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20°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BDEE2C4-0095-48FC-8CBE-B97278493C7B}"/>
              </a:ext>
            </a:extLst>
          </p:cNvPr>
          <p:cNvSpPr txBox="1"/>
          <p:nvPr/>
        </p:nvSpPr>
        <p:spPr>
          <a:xfrm>
            <a:off x="7527370" y="158691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80N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B156085-2421-4FA2-89EC-1656D4F12D9E}"/>
              </a:ext>
            </a:extLst>
          </p:cNvPr>
          <p:cNvCxnSpPr>
            <a:cxnSpLocks/>
          </p:cNvCxnSpPr>
          <p:nvPr/>
        </p:nvCxnSpPr>
        <p:spPr>
          <a:xfrm>
            <a:off x="5789154" y="1904292"/>
            <a:ext cx="168102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DFDD3B2-7A8E-4CDF-AB2D-A91A19F5B1F9}"/>
                  </a:ext>
                </a:extLst>
              </p:cNvPr>
              <p:cNvSpPr txBox="1"/>
              <p:nvPr/>
            </p:nvSpPr>
            <p:spPr>
              <a:xfrm>
                <a:off x="5845633" y="1304421"/>
                <a:ext cx="1267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a</a:t>
                </a:r>
                <a:r>
                  <a:rPr lang="es-MX" dirty="0" err="1"/>
                  <a:t>x</a:t>
                </a:r>
                <a:r>
                  <a:rPr lang="es-MX" dirty="0"/>
                  <a:t>= a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DFDD3B2-7A8E-4CDF-AB2D-A91A19F5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633" y="1304421"/>
                <a:ext cx="1267976" cy="461665"/>
              </a:xfrm>
              <a:prstGeom prst="rect">
                <a:avLst/>
              </a:prstGeom>
              <a:blipFill>
                <a:blip r:embed="rId2"/>
                <a:stretch>
                  <a:fillRect l="-7692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8FA9888-1F11-4B6C-82BE-52CE2D5F68FB}"/>
              </a:ext>
            </a:extLst>
          </p:cNvPr>
          <p:cNvCxnSpPr>
            <a:cxnSpLocks/>
          </p:cNvCxnSpPr>
          <p:nvPr/>
        </p:nvCxnSpPr>
        <p:spPr>
          <a:xfrm flipV="1">
            <a:off x="7559615" y="1901932"/>
            <a:ext cx="0" cy="511075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C8E9A4B-E8C9-425B-8742-43065FB4AF0D}"/>
                  </a:ext>
                </a:extLst>
              </p:cNvPr>
              <p:cNvSpPr txBox="1"/>
              <p:nvPr/>
            </p:nvSpPr>
            <p:spPr>
              <a:xfrm>
                <a:off x="7516756" y="1965321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a</a:t>
                </a:r>
                <a:r>
                  <a:rPr lang="es-MX" dirty="0"/>
                  <a:t>y= a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C8E9A4B-E8C9-425B-8742-43065FB4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756" y="1965321"/>
                <a:ext cx="1292341" cy="461665"/>
              </a:xfrm>
              <a:prstGeom prst="rect">
                <a:avLst/>
              </a:prstGeom>
              <a:blipFill>
                <a:blip r:embed="rId3"/>
                <a:stretch>
                  <a:fillRect l="-7075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85F59676-8C1A-490C-BD31-5B682BC36560}"/>
              </a:ext>
            </a:extLst>
          </p:cNvPr>
          <p:cNvSpPr txBox="1"/>
          <p:nvPr/>
        </p:nvSpPr>
        <p:spPr>
          <a:xfrm>
            <a:off x="6579526" y="3270652"/>
            <a:ext cx="199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 (80N) cos (20°)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D36E719-E666-4E92-A9C3-950B897DFC09}"/>
                  </a:ext>
                </a:extLst>
              </p:cNvPr>
              <p:cNvSpPr txBox="1"/>
              <p:nvPr/>
            </p:nvSpPr>
            <p:spPr>
              <a:xfrm>
                <a:off x="6579526" y="2901320"/>
                <a:ext cx="1267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a</a:t>
                </a:r>
                <a:r>
                  <a:rPr lang="es-MX" dirty="0" err="1"/>
                  <a:t>x</a:t>
                </a:r>
                <a:r>
                  <a:rPr lang="es-MX" dirty="0"/>
                  <a:t>= a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D36E719-E666-4E92-A9C3-950B897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526" y="2901320"/>
                <a:ext cx="1267976" cy="461665"/>
              </a:xfrm>
              <a:prstGeom prst="rect">
                <a:avLst/>
              </a:prstGeom>
              <a:blipFill>
                <a:blip r:embed="rId4"/>
                <a:stretch>
                  <a:fillRect l="-7212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7B958793-6DB1-40DF-89B2-90DDA4B0862E}"/>
              </a:ext>
            </a:extLst>
          </p:cNvPr>
          <p:cNvSpPr txBox="1"/>
          <p:nvPr/>
        </p:nvSpPr>
        <p:spPr>
          <a:xfrm>
            <a:off x="6579526" y="367951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 (80N) (0.94)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F2435C6-FDCD-4B41-91D1-ADDDCE2422F5}"/>
              </a:ext>
            </a:extLst>
          </p:cNvPr>
          <p:cNvSpPr txBox="1"/>
          <p:nvPr/>
        </p:nvSpPr>
        <p:spPr>
          <a:xfrm>
            <a:off x="6566912" y="412433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=75.175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0E18806-50F0-4AA7-BB0D-7BF48EE8CC3C}"/>
                  </a:ext>
                </a:extLst>
              </p:cNvPr>
              <p:cNvSpPr txBox="1"/>
              <p:nvPr/>
            </p:nvSpPr>
            <p:spPr>
              <a:xfrm>
                <a:off x="6593793" y="4881409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a</a:t>
                </a:r>
                <a:r>
                  <a:rPr lang="es-MX" dirty="0"/>
                  <a:t>y= a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0E18806-50F0-4AA7-BB0D-7BF48EE8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93" y="4881409"/>
                <a:ext cx="1292341" cy="461665"/>
              </a:xfrm>
              <a:prstGeom prst="rect">
                <a:avLst/>
              </a:prstGeom>
              <a:blipFill>
                <a:blip r:embed="rId5"/>
                <a:stretch>
                  <a:fillRect l="-7547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552F1E7-C05A-4A44-893A-BBED363CFAA0}"/>
                  </a:ext>
                </a:extLst>
              </p:cNvPr>
              <p:cNvSpPr txBox="1"/>
              <p:nvPr/>
            </p:nvSpPr>
            <p:spPr>
              <a:xfrm>
                <a:off x="6593793" y="5230258"/>
                <a:ext cx="18069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a</a:t>
                </a:r>
                <a:r>
                  <a:rPr lang="es-MX" dirty="0"/>
                  <a:t>y= 80 sen 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(20°)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552F1E7-C05A-4A44-893A-BBED363C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93" y="5230258"/>
                <a:ext cx="1806905" cy="461665"/>
              </a:xfrm>
              <a:prstGeom prst="rect">
                <a:avLst/>
              </a:prstGeom>
              <a:blipFill>
                <a:blip r:embed="rId6"/>
                <a:stretch>
                  <a:fillRect l="-5405" t="-10526" r="-67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uadroTexto 46">
            <a:extLst>
              <a:ext uri="{FF2B5EF4-FFF2-40B4-BE49-F238E27FC236}">
                <a16:creationId xmlns:a16="http://schemas.microsoft.com/office/drawing/2014/main" id="{688512C9-FF81-43F9-9D2A-145AACB122CA}"/>
              </a:ext>
            </a:extLst>
          </p:cNvPr>
          <p:cNvSpPr txBox="1"/>
          <p:nvPr/>
        </p:nvSpPr>
        <p:spPr>
          <a:xfrm>
            <a:off x="6593793" y="557910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a</a:t>
            </a:r>
            <a:r>
              <a:rPr lang="es-MX" dirty="0"/>
              <a:t>y= 80 (0.342)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96F2B7-A74F-4082-9CD5-EE7742E7C98C}"/>
              </a:ext>
            </a:extLst>
          </p:cNvPr>
          <p:cNvSpPr txBox="1"/>
          <p:nvPr/>
        </p:nvSpPr>
        <p:spPr>
          <a:xfrm>
            <a:off x="6593793" y="5972350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a</a:t>
            </a:r>
            <a:r>
              <a:rPr lang="es-MX" dirty="0"/>
              <a:t>y= 27.362N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E0894B8-188B-4901-ADF9-8CAB9A629A80}"/>
              </a:ext>
            </a:extLst>
          </p:cNvPr>
          <p:cNvCxnSpPr>
            <a:cxnSpLocks/>
          </p:cNvCxnSpPr>
          <p:nvPr/>
        </p:nvCxnSpPr>
        <p:spPr>
          <a:xfrm>
            <a:off x="494366" y="2725850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9E6337F-9EFA-4318-95D8-21B82B39A817}"/>
              </a:ext>
            </a:extLst>
          </p:cNvPr>
          <p:cNvCxnSpPr>
            <a:cxnSpLocks/>
          </p:cNvCxnSpPr>
          <p:nvPr/>
        </p:nvCxnSpPr>
        <p:spPr>
          <a:xfrm flipV="1">
            <a:off x="683420" y="963312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AF9F551-A692-45B6-AFFF-103157C89623}"/>
              </a:ext>
            </a:extLst>
          </p:cNvPr>
          <p:cNvCxnSpPr>
            <a:cxnSpLocks/>
          </p:cNvCxnSpPr>
          <p:nvPr/>
        </p:nvCxnSpPr>
        <p:spPr>
          <a:xfrm flipV="1">
            <a:off x="683420" y="2196983"/>
            <a:ext cx="1801691" cy="509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o 53">
            <a:extLst>
              <a:ext uri="{FF2B5EF4-FFF2-40B4-BE49-F238E27FC236}">
                <a16:creationId xmlns:a16="http://schemas.microsoft.com/office/drawing/2014/main" id="{2D00A34B-E61C-41F0-B9C3-E1313ABD7614}"/>
              </a:ext>
            </a:extLst>
          </p:cNvPr>
          <p:cNvSpPr/>
          <p:nvPr/>
        </p:nvSpPr>
        <p:spPr>
          <a:xfrm>
            <a:off x="1424061" y="2521489"/>
            <a:ext cx="45719" cy="36932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AA7B6EE-2E64-4836-803D-317CA4AABC5B}"/>
              </a:ext>
            </a:extLst>
          </p:cNvPr>
          <p:cNvSpPr txBox="1"/>
          <p:nvPr/>
        </p:nvSpPr>
        <p:spPr>
          <a:xfrm>
            <a:off x="1535325" y="2422904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6BBEEF5-82F5-4DCE-8AE6-B445315C1638}"/>
              </a:ext>
            </a:extLst>
          </p:cNvPr>
          <p:cNvSpPr txBox="1"/>
          <p:nvPr/>
        </p:nvSpPr>
        <p:spPr>
          <a:xfrm>
            <a:off x="1799927" y="234339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20°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BD4F88-9E9A-44AF-B1D1-AD3D8617CF84}"/>
              </a:ext>
            </a:extLst>
          </p:cNvPr>
          <p:cNvCxnSpPr>
            <a:cxnSpLocks/>
          </p:cNvCxnSpPr>
          <p:nvPr/>
        </p:nvCxnSpPr>
        <p:spPr>
          <a:xfrm flipV="1">
            <a:off x="683419" y="1280119"/>
            <a:ext cx="1116508" cy="1432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910D608-2A4F-4F59-AE6E-127971C99477}"/>
              </a:ext>
            </a:extLst>
          </p:cNvPr>
          <p:cNvSpPr txBox="1"/>
          <p:nvPr/>
        </p:nvSpPr>
        <p:spPr>
          <a:xfrm>
            <a:off x="1737810" y="103426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90 N</a:t>
            </a:r>
          </a:p>
        </p:txBody>
      </p:sp>
      <p:sp>
        <p:nvSpPr>
          <p:cNvPr id="60" name="Arco 59">
            <a:extLst>
              <a:ext uri="{FF2B5EF4-FFF2-40B4-BE49-F238E27FC236}">
                <a16:creationId xmlns:a16="http://schemas.microsoft.com/office/drawing/2014/main" id="{39F3678D-A277-4ACD-A70F-6A572A9FC955}"/>
              </a:ext>
            </a:extLst>
          </p:cNvPr>
          <p:cNvSpPr/>
          <p:nvPr/>
        </p:nvSpPr>
        <p:spPr>
          <a:xfrm>
            <a:off x="810121" y="2368456"/>
            <a:ext cx="296875" cy="7280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7047C6B-2829-4555-B769-7FAA85260F63}"/>
              </a:ext>
            </a:extLst>
          </p:cNvPr>
          <p:cNvSpPr txBox="1"/>
          <p:nvPr/>
        </p:nvSpPr>
        <p:spPr>
          <a:xfrm>
            <a:off x="1052130" y="2216719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837CFD4-A87E-46AB-8BD7-DE4B0D92BE29}"/>
              </a:ext>
            </a:extLst>
          </p:cNvPr>
          <p:cNvSpPr txBox="1"/>
          <p:nvPr/>
        </p:nvSpPr>
        <p:spPr>
          <a:xfrm>
            <a:off x="1224583" y="201889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70°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4EFFB9C-7E64-495C-AFBA-28680A9255DF}"/>
              </a:ext>
            </a:extLst>
          </p:cNvPr>
          <p:cNvSpPr txBox="1"/>
          <p:nvPr/>
        </p:nvSpPr>
        <p:spPr>
          <a:xfrm>
            <a:off x="2259957" y="182167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80 N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637DBA2-D2DC-4FBF-AD1C-43B41D4DEFAC}"/>
              </a:ext>
            </a:extLst>
          </p:cNvPr>
          <p:cNvSpPr/>
          <p:nvPr/>
        </p:nvSpPr>
        <p:spPr>
          <a:xfrm>
            <a:off x="6453703" y="4130910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62C7ADBC-58FD-43E7-B132-758204D86F9A}"/>
              </a:ext>
            </a:extLst>
          </p:cNvPr>
          <p:cNvSpPr/>
          <p:nvPr/>
        </p:nvSpPr>
        <p:spPr>
          <a:xfrm>
            <a:off x="6517132" y="6006561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E07E55A-032F-46A5-87EC-73828EE4D47E}"/>
              </a:ext>
            </a:extLst>
          </p:cNvPr>
          <p:cNvSpPr txBox="1"/>
          <p:nvPr/>
        </p:nvSpPr>
        <p:spPr>
          <a:xfrm>
            <a:off x="430570" y="9090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561C3D6-FD70-4AFB-B988-16DCB13D21D6}"/>
              </a:ext>
            </a:extLst>
          </p:cNvPr>
          <p:cNvSpPr txBox="1"/>
          <p:nvPr/>
        </p:nvSpPr>
        <p:spPr>
          <a:xfrm>
            <a:off x="2560310" y="26572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2D70C6CF-1112-475C-ABAA-BA646820E787}"/>
                  </a:ext>
                </a:extLst>
              </p:cNvPr>
              <p:cNvSpPr txBox="1"/>
              <p:nvPr/>
            </p:nvSpPr>
            <p:spPr>
              <a:xfrm>
                <a:off x="348533" y="3610529"/>
                <a:ext cx="1293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x</a:t>
                </a:r>
                <a:r>
                  <a:rPr lang="es-MX" dirty="0"/>
                  <a:t>= b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2D70C6CF-1112-475C-ABAA-BA646820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" y="3610529"/>
                <a:ext cx="1293624" cy="461665"/>
              </a:xfrm>
              <a:prstGeom prst="rect">
                <a:avLst/>
              </a:prstGeom>
              <a:blipFill>
                <a:blip r:embed="rId7"/>
                <a:stretch>
                  <a:fillRect l="-7075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C2DFCE4-0146-4D0D-93AB-D548D9E83C10}"/>
                  </a:ext>
                </a:extLst>
              </p:cNvPr>
              <p:cNvSpPr txBox="1"/>
              <p:nvPr/>
            </p:nvSpPr>
            <p:spPr>
              <a:xfrm>
                <a:off x="1441600" y="4929700"/>
                <a:ext cx="1317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y</a:t>
                </a:r>
                <a:r>
                  <a:rPr lang="es-MX" dirty="0"/>
                  <a:t>= b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C2DFCE4-0146-4D0D-93AB-D548D9E83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00" y="4929700"/>
                <a:ext cx="1317990" cy="461665"/>
              </a:xfrm>
              <a:prstGeom prst="rect">
                <a:avLst/>
              </a:prstGeom>
              <a:blipFill>
                <a:blip r:embed="rId8"/>
                <a:stretch>
                  <a:fillRect l="-6912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27DC2F8-1EAF-450B-BE6D-0336F70DCC89}"/>
              </a:ext>
            </a:extLst>
          </p:cNvPr>
          <p:cNvCxnSpPr>
            <a:cxnSpLocks/>
          </p:cNvCxnSpPr>
          <p:nvPr/>
        </p:nvCxnSpPr>
        <p:spPr>
          <a:xfrm>
            <a:off x="176798" y="5750507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E3293380-EEB3-475E-834B-30CA90B97B2A}"/>
              </a:ext>
            </a:extLst>
          </p:cNvPr>
          <p:cNvCxnSpPr>
            <a:cxnSpLocks/>
          </p:cNvCxnSpPr>
          <p:nvPr/>
        </p:nvCxnSpPr>
        <p:spPr>
          <a:xfrm flipV="1">
            <a:off x="365852" y="3987969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BE9D4DA8-3F16-4967-A8C6-8ECFF2AC8541}"/>
              </a:ext>
            </a:extLst>
          </p:cNvPr>
          <p:cNvCxnSpPr>
            <a:cxnSpLocks/>
          </p:cNvCxnSpPr>
          <p:nvPr/>
        </p:nvCxnSpPr>
        <p:spPr>
          <a:xfrm flipV="1">
            <a:off x="365851" y="4304776"/>
            <a:ext cx="1116508" cy="1432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F7C3AA6A-4767-40D0-B0AD-95A3F50546A6}"/>
              </a:ext>
            </a:extLst>
          </p:cNvPr>
          <p:cNvSpPr txBox="1"/>
          <p:nvPr/>
        </p:nvSpPr>
        <p:spPr>
          <a:xfrm>
            <a:off x="1420242" y="405892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90 N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1BD5ADA-0E9E-4640-A117-15E7C4FF380C}"/>
              </a:ext>
            </a:extLst>
          </p:cNvPr>
          <p:cNvSpPr txBox="1"/>
          <p:nvPr/>
        </p:nvSpPr>
        <p:spPr>
          <a:xfrm>
            <a:off x="734562" y="5241376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88F243F3-8F74-4530-95BA-AEBC16174F03}"/>
              </a:ext>
            </a:extLst>
          </p:cNvPr>
          <p:cNvSpPr txBox="1"/>
          <p:nvPr/>
        </p:nvSpPr>
        <p:spPr>
          <a:xfrm>
            <a:off x="907015" y="504354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70°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E11D710-9D60-48EC-89A3-FE31362BC286}"/>
              </a:ext>
            </a:extLst>
          </p:cNvPr>
          <p:cNvSpPr txBox="1"/>
          <p:nvPr/>
        </p:nvSpPr>
        <p:spPr>
          <a:xfrm>
            <a:off x="113002" y="39336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A60D48EA-B42B-402F-801F-319AF5E41AA5}"/>
              </a:ext>
            </a:extLst>
          </p:cNvPr>
          <p:cNvSpPr txBox="1"/>
          <p:nvPr/>
        </p:nvSpPr>
        <p:spPr>
          <a:xfrm>
            <a:off x="2242742" y="56819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89" name="Arco 88">
            <a:extLst>
              <a:ext uri="{FF2B5EF4-FFF2-40B4-BE49-F238E27FC236}">
                <a16:creationId xmlns:a16="http://schemas.microsoft.com/office/drawing/2014/main" id="{7ADF9C91-FBD7-4DC5-A903-4721836DE4B4}"/>
              </a:ext>
            </a:extLst>
          </p:cNvPr>
          <p:cNvSpPr/>
          <p:nvPr/>
        </p:nvSpPr>
        <p:spPr>
          <a:xfrm>
            <a:off x="534981" y="5369145"/>
            <a:ext cx="296875" cy="7280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B18E2E6-0CED-42FD-B2E9-E6EC1D9332FD}"/>
              </a:ext>
            </a:extLst>
          </p:cNvPr>
          <p:cNvCxnSpPr>
            <a:cxnSpLocks/>
          </p:cNvCxnSpPr>
          <p:nvPr/>
        </p:nvCxnSpPr>
        <p:spPr>
          <a:xfrm>
            <a:off x="394511" y="4302999"/>
            <a:ext cx="100975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B135BF72-6458-4320-8FEA-C251A0294AE1}"/>
              </a:ext>
            </a:extLst>
          </p:cNvPr>
          <p:cNvCxnSpPr>
            <a:cxnSpLocks/>
          </p:cNvCxnSpPr>
          <p:nvPr/>
        </p:nvCxnSpPr>
        <p:spPr>
          <a:xfrm flipV="1">
            <a:off x="1430021" y="4361743"/>
            <a:ext cx="16899" cy="1370876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BA5579C0-AEAF-4A1A-8C98-2C3D6565F6F8}"/>
                  </a:ext>
                </a:extLst>
              </p:cNvPr>
              <p:cNvSpPr txBox="1"/>
              <p:nvPr/>
            </p:nvSpPr>
            <p:spPr>
              <a:xfrm>
                <a:off x="3234904" y="3116296"/>
                <a:ext cx="1293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x</a:t>
                </a:r>
                <a:r>
                  <a:rPr lang="es-MX" dirty="0"/>
                  <a:t>= b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BA5579C0-AEAF-4A1A-8C98-2C3D6565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04" y="3116296"/>
                <a:ext cx="1293624" cy="461665"/>
              </a:xfrm>
              <a:prstGeom prst="rect">
                <a:avLst/>
              </a:prstGeom>
              <a:blipFill>
                <a:blip r:embed="rId9"/>
                <a:stretch>
                  <a:fillRect l="-7547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77A10C50-3F6A-4BF8-9B8A-90DA262C14EB}"/>
              </a:ext>
            </a:extLst>
          </p:cNvPr>
          <p:cNvSpPr txBox="1"/>
          <p:nvPr/>
        </p:nvSpPr>
        <p:spPr>
          <a:xfrm>
            <a:off x="3232009" y="3457532"/>
            <a:ext cx="20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(90N) cos (70°)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9D8B4EA7-F580-4EEA-B8C2-B4F8A0EEDC3A}"/>
              </a:ext>
            </a:extLst>
          </p:cNvPr>
          <p:cNvSpPr txBox="1"/>
          <p:nvPr/>
        </p:nvSpPr>
        <p:spPr>
          <a:xfrm>
            <a:off x="3238181" y="3797459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(90N) (0.342)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7129ED3B-537A-4EF5-9ADD-FBA349F1258D}"/>
              </a:ext>
            </a:extLst>
          </p:cNvPr>
          <p:cNvSpPr txBox="1"/>
          <p:nvPr/>
        </p:nvSpPr>
        <p:spPr>
          <a:xfrm>
            <a:off x="3245328" y="4124336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30.782 N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AC905DE2-987A-4D7B-AF39-61EF7B69BEAD}"/>
              </a:ext>
            </a:extLst>
          </p:cNvPr>
          <p:cNvSpPr/>
          <p:nvPr/>
        </p:nvSpPr>
        <p:spPr>
          <a:xfrm>
            <a:off x="3191648" y="4219541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50623D5-F36C-443D-9B37-9203C5E34F25}"/>
                  </a:ext>
                </a:extLst>
              </p:cNvPr>
              <p:cNvSpPr txBox="1"/>
              <p:nvPr/>
            </p:nvSpPr>
            <p:spPr>
              <a:xfrm>
                <a:off x="3224809" y="4831088"/>
                <a:ext cx="1317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y</a:t>
                </a:r>
                <a:r>
                  <a:rPr lang="es-MX" dirty="0"/>
                  <a:t>= b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50623D5-F36C-443D-9B37-9203C5E3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809" y="4831088"/>
                <a:ext cx="1317990" cy="461665"/>
              </a:xfrm>
              <a:prstGeom prst="rect">
                <a:avLst/>
              </a:prstGeom>
              <a:blipFill>
                <a:blip r:embed="rId10"/>
                <a:stretch>
                  <a:fillRect l="-6944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D949263D-743C-4317-846B-F0667C846D2F}"/>
                  </a:ext>
                </a:extLst>
              </p:cNvPr>
              <p:cNvSpPr txBox="1"/>
              <p:nvPr/>
            </p:nvSpPr>
            <p:spPr>
              <a:xfrm>
                <a:off x="3232009" y="5165787"/>
                <a:ext cx="19191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b</a:t>
                </a:r>
                <a:r>
                  <a:rPr lang="es-MX" dirty="0" err="1"/>
                  <a:t>y</a:t>
                </a:r>
                <a:r>
                  <a:rPr lang="es-MX" dirty="0"/>
                  <a:t>= (90N) sen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70°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D949263D-743C-4317-846B-F0667C846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009" y="5165787"/>
                <a:ext cx="1919115" cy="461665"/>
              </a:xfrm>
              <a:prstGeom prst="rect">
                <a:avLst/>
              </a:prstGeom>
              <a:blipFill>
                <a:blip r:embed="rId11"/>
                <a:stretch>
                  <a:fillRect l="-4762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uadroTexto 105">
            <a:extLst>
              <a:ext uri="{FF2B5EF4-FFF2-40B4-BE49-F238E27FC236}">
                <a16:creationId xmlns:a16="http://schemas.microsoft.com/office/drawing/2014/main" id="{30F142FD-2C98-4F00-BA08-FD1D86C41833}"/>
              </a:ext>
            </a:extLst>
          </p:cNvPr>
          <p:cNvSpPr txBox="1"/>
          <p:nvPr/>
        </p:nvSpPr>
        <p:spPr>
          <a:xfrm>
            <a:off x="3239209" y="551756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y</a:t>
            </a:r>
            <a:r>
              <a:rPr lang="es-MX" dirty="0"/>
              <a:t>= (90N) 0.940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AB6C435-5A08-4DB9-A404-1E10CFFD06AB}"/>
              </a:ext>
            </a:extLst>
          </p:cNvPr>
          <p:cNvSpPr txBox="1"/>
          <p:nvPr/>
        </p:nvSpPr>
        <p:spPr>
          <a:xfrm>
            <a:off x="3210584" y="5906731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y</a:t>
            </a:r>
            <a:r>
              <a:rPr lang="es-MX" dirty="0"/>
              <a:t>= 84.572N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CA6B1857-E550-4FCD-BF25-A5D0B871D836}"/>
              </a:ext>
            </a:extLst>
          </p:cNvPr>
          <p:cNvSpPr/>
          <p:nvPr/>
        </p:nvSpPr>
        <p:spPr>
          <a:xfrm>
            <a:off x="3143329" y="5962151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6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80" grpId="0" animBg="1"/>
      <p:bldP spid="2" grpId="0"/>
      <p:bldP spid="4" grpId="0"/>
      <p:bldP spid="17" grpId="0"/>
      <p:bldP spid="19" grpId="0"/>
      <p:bldP spid="25" grpId="0" animBg="1"/>
      <p:bldP spid="27" grpId="0"/>
      <p:bldP spid="29" grpId="0"/>
      <p:bldP spid="32" grpId="0"/>
      <p:bldP spid="36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54" grpId="0" animBg="1"/>
      <p:bldP spid="55" grpId="0"/>
      <p:bldP spid="56" grpId="0"/>
      <p:bldP spid="59" grpId="0"/>
      <p:bldP spid="60" grpId="0" animBg="1"/>
      <p:bldP spid="61" grpId="0"/>
      <p:bldP spid="62" grpId="0"/>
      <p:bldP spid="63" grpId="0"/>
      <p:bldP spid="64" grpId="0" animBg="1"/>
      <p:bldP spid="66" grpId="0" animBg="1"/>
      <p:bldP spid="69" grpId="0"/>
      <p:bldP spid="70" grpId="0"/>
      <p:bldP spid="77" grpId="0"/>
      <p:bldP spid="79" grpId="0"/>
      <p:bldP spid="84" grpId="0"/>
      <p:bldP spid="85" grpId="0"/>
      <p:bldP spid="86" grpId="0"/>
      <p:bldP spid="87" grpId="0"/>
      <p:bldP spid="88" grpId="0"/>
      <p:bldP spid="89" grpId="0" animBg="1"/>
      <p:bldP spid="97" grpId="0"/>
      <p:bldP spid="98" grpId="0"/>
      <p:bldP spid="99" grpId="0"/>
      <p:bldP spid="100" grpId="0"/>
      <p:bldP spid="103" grpId="0" animBg="1"/>
      <p:bldP spid="104" grpId="0"/>
      <p:bldP spid="105" grpId="0"/>
      <p:bldP spid="106" grpId="0"/>
      <p:bldP spid="107" grpId="0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90B96F95-DF91-45A1-90AA-CD57890B0051}"/>
              </a:ext>
            </a:extLst>
          </p:cNvPr>
          <p:cNvSpPr/>
          <p:nvPr/>
        </p:nvSpPr>
        <p:spPr>
          <a:xfrm>
            <a:off x="7045987" y="4799921"/>
            <a:ext cx="1806905" cy="461666"/>
          </a:xfrm>
          <a:prstGeom prst="rect">
            <a:avLst/>
          </a:prstGeom>
          <a:solidFill>
            <a:srgbClr val="92D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DD43FA1-2E30-40F2-936C-381478FD9380}"/>
              </a:ext>
            </a:extLst>
          </p:cNvPr>
          <p:cNvSpPr/>
          <p:nvPr/>
        </p:nvSpPr>
        <p:spPr>
          <a:xfrm>
            <a:off x="4046781" y="4799921"/>
            <a:ext cx="1806905" cy="461666"/>
          </a:xfrm>
          <a:prstGeom prst="rect">
            <a:avLst/>
          </a:prstGeom>
          <a:solidFill>
            <a:srgbClr val="92D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46F846-3089-444D-A130-2CF2C4D674CF}"/>
              </a:ext>
            </a:extLst>
          </p:cNvPr>
          <p:cNvSpPr txBox="1"/>
          <p:nvPr/>
        </p:nvSpPr>
        <p:spPr>
          <a:xfrm>
            <a:off x="724158" y="93888"/>
            <a:ext cx="787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</a:rPr>
              <a:t>Calcule la resultante y su dirección  de las siguientes fuerzas.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567F13-0910-48C8-82F8-2E5D446BDE57}"/>
              </a:ext>
            </a:extLst>
          </p:cNvPr>
          <p:cNvSpPr txBox="1"/>
          <p:nvPr/>
        </p:nvSpPr>
        <p:spPr>
          <a:xfrm>
            <a:off x="218074" y="555553"/>
            <a:ext cx="309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Ejemplo No. 1 (Continuación…)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6B07BB-6C73-4307-9A44-DDECDF3F12A4}"/>
              </a:ext>
            </a:extLst>
          </p:cNvPr>
          <p:cNvCxnSpPr>
            <a:cxnSpLocks/>
          </p:cNvCxnSpPr>
          <p:nvPr/>
        </p:nvCxnSpPr>
        <p:spPr>
          <a:xfrm>
            <a:off x="494366" y="2725850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2472D36-DA5A-4943-A04A-0D4260CA7EB9}"/>
              </a:ext>
            </a:extLst>
          </p:cNvPr>
          <p:cNvCxnSpPr>
            <a:cxnSpLocks/>
          </p:cNvCxnSpPr>
          <p:nvPr/>
        </p:nvCxnSpPr>
        <p:spPr>
          <a:xfrm flipV="1">
            <a:off x="683420" y="963312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246F3B3-A7CB-465B-97E5-B4D6A7D10828}"/>
              </a:ext>
            </a:extLst>
          </p:cNvPr>
          <p:cNvCxnSpPr>
            <a:cxnSpLocks/>
          </p:cNvCxnSpPr>
          <p:nvPr/>
        </p:nvCxnSpPr>
        <p:spPr>
          <a:xfrm flipV="1">
            <a:off x="683420" y="2196983"/>
            <a:ext cx="1801691" cy="509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o 7">
            <a:extLst>
              <a:ext uri="{FF2B5EF4-FFF2-40B4-BE49-F238E27FC236}">
                <a16:creationId xmlns:a16="http://schemas.microsoft.com/office/drawing/2014/main" id="{856EAED6-EA99-4F54-B8B1-D42C26A6F177}"/>
              </a:ext>
            </a:extLst>
          </p:cNvPr>
          <p:cNvSpPr/>
          <p:nvPr/>
        </p:nvSpPr>
        <p:spPr>
          <a:xfrm>
            <a:off x="1424061" y="2521489"/>
            <a:ext cx="45719" cy="36932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199E5B-9355-4F3C-851A-206EDB1D8F6D}"/>
              </a:ext>
            </a:extLst>
          </p:cNvPr>
          <p:cNvSpPr txBox="1"/>
          <p:nvPr/>
        </p:nvSpPr>
        <p:spPr>
          <a:xfrm>
            <a:off x="1535325" y="2422904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38BA4F-2B99-433C-99D7-1C77321C639D}"/>
              </a:ext>
            </a:extLst>
          </p:cNvPr>
          <p:cNvSpPr txBox="1"/>
          <p:nvPr/>
        </p:nvSpPr>
        <p:spPr>
          <a:xfrm>
            <a:off x="1799927" y="234339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20°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DF074A5-58F3-4FCF-B42E-1B9E9C711B83}"/>
              </a:ext>
            </a:extLst>
          </p:cNvPr>
          <p:cNvCxnSpPr>
            <a:cxnSpLocks/>
          </p:cNvCxnSpPr>
          <p:nvPr/>
        </p:nvCxnSpPr>
        <p:spPr>
          <a:xfrm flipV="1">
            <a:off x="683419" y="1280119"/>
            <a:ext cx="1116508" cy="1432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FCDEFB-FE44-4C89-8442-C0A62B335D91}"/>
              </a:ext>
            </a:extLst>
          </p:cNvPr>
          <p:cNvSpPr txBox="1"/>
          <p:nvPr/>
        </p:nvSpPr>
        <p:spPr>
          <a:xfrm>
            <a:off x="1737810" y="103426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90 N</a:t>
            </a: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534AD89B-9715-4A3F-88C5-3A6348E3A226}"/>
              </a:ext>
            </a:extLst>
          </p:cNvPr>
          <p:cNvSpPr/>
          <p:nvPr/>
        </p:nvSpPr>
        <p:spPr>
          <a:xfrm>
            <a:off x="810121" y="2368456"/>
            <a:ext cx="296875" cy="7280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BE58A9E-E5F0-48A4-AE6E-A2E2B6D04341}"/>
              </a:ext>
            </a:extLst>
          </p:cNvPr>
          <p:cNvSpPr txBox="1"/>
          <p:nvPr/>
        </p:nvSpPr>
        <p:spPr>
          <a:xfrm>
            <a:off x="1052130" y="2216719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D258BF-4873-44C7-95D9-220D16E6FD85}"/>
              </a:ext>
            </a:extLst>
          </p:cNvPr>
          <p:cNvSpPr txBox="1"/>
          <p:nvPr/>
        </p:nvSpPr>
        <p:spPr>
          <a:xfrm>
            <a:off x="1224583" y="201889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70°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0A4BDF-5656-422D-8A06-1B44A70B5969}"/>
              </a:ext>
            </a:extLst>
          </p:cNvPr>
          <p:cNvSpPr txBox="1"/>
          <p:nvPr/>
        </p:nvSpPr>
        <p:spPr>
          <a:xfrm>
            <a:off x="2259957" y="182167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80 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57AAF9-95CB-4E55-8E83-B3E230B9FD5C}"/>
              </a:ext>
            </a:extLst>
          </p:cNvPr>
          <p:cNvSpPr txBox="1"/>
          <p:nvPr/>
        </p:nvSpPr>
        <p:spPr>
          <a:xfrm>
            <a:off x="430570" y="9090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94A52C9-1B13-49EE-A7DC-52018A70F408}"/>
              </a:ext>
            </a:extLst>
          </p:cNvPr>
          <p:cNvSpPr txBox="1"/>
          <p:nvPr/>
        </p:nvSpPr>
        <p:spPr>
          <a:xfrm>
            <a:off x="2560310" y="26572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0054557-9F6F-4ADD-A6BA-22F47C4928D5}"/>
                  </a:ext>
                </a:extLst>
              </p:cNvPr>
              <p:cNvSpPr txBox="1"/>
              <p:nvPr/>
            </p:nvSpPr>
            <p:spPr>
              <a:xfrm>
                <a:off x="4862185" y="1278342"/>
                <a:ext cx="1861930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MX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0054557-9F6F-4ADD-A6BA-22F47C492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85" y="1278342"/>
                <a:ext cx="1861930" cy="563680"/>
              </a:xfrm>
              <a:prstGeom prst="rect">
                <a:avLst/>
              </a:prstGeom>
              <a:blipFill>
                <a:blip r:embed="rId2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F34F8D22-8ECB-4244-BFA4-62F6C1506E32}"/>
              </a:ext>
            </a:extLst>
          </p:cNvPr>
          <p:cNvSpPr txBox="1"/>
          <p:nvPr/>
        </p:nvSpPr>
        <p:spPr>
          <a:xfrm>
            <a:off x="4208643" y="740219"/>
            <a:ext cx="391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Determinar la Resultante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04245F9-B155-47AF-96A5-C1CCBB296427}"/>
              </a:ext>
            </a:extLst>
          </p:cNvPr>
          <p:cNvSpPr txBox="1"/>
          <p:nvPr/>
        </p:nvSpPr>
        <p:spPr>
          <a:xfrm>
            <a:off x="3996377" y="2451864"/>
            <a:ext cx="505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Rx</a:t>
            </a:r>
            <a:r>
              <a:rPr lang="es-MX" dirty="0"/>
              <a:t> = Suma de las componentes en x de los Vectores.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8D8ADD6-AB4E-4F4E-8D10-E391164DB1E8}"/>
              </a:ext>
            </a:extLst>
          </p:cNvPr>
          <p:cNvSpPr txBox="1"/>
          <p:nvPr/>
        </p:nvSpPr>
        <p:spPr>
          <a:xfrm>
            <a:off x="3996377" y="2912810"/>
            <a:ext cx="505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Ry</a:t>
            </a:r>
            <a:r>
              <a:rPr lang="es-MX" dirty="0"/>
              <a:t> = Suma de las componentes en y de los Vectores.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728CA1-26D8-4192-AC9E-9AA0AF54A2F4}"/>
              </a:ext>
            </a:extLst>
          </p:cNvPr>
          <p:cNvSpPr txBox="1"/>
          <p:nvPr/>
        </p:nvSpPr>
        <p:spPr>
          <a:xfrm>
            <a:off x="3996377" y="20150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70C0"/>
                </a:solidFill>
              </a:rPr>
              <a:t>Solo considere que …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6C6EB55-5391-467A-97E9-A883DCA0B782}"/>
              </a:ext>
            </a:extLst>
          </p:cNvPr>
          <p:cNvSpPr txBox="1"/>
          <p:nvPr/>
        </p:nvSpPr>
        <p:spPr>
          <a:xfrm>
            <a:off x="4159990" y="350092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=75.175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6C1EB24-BE60-415E-B344-9F87864538E5}"/>
              </a:ext>
            </a:extLst>
          </p:cNvPr>
          <p:cNvSpPr txBox="1"/>
          <p:nvPr/>
        </p:nvSpPr>
        <p:spPr>
          <a:xfrm>
            <a:off x="7084118" y="3484187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a</a:t>
            </a:r>
            <a:r>
              <a:rPr lang="es-MX" dirty="0"/>
              <a:t>y= 27.362N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BCA915-481B-4C91-8AB0-085094128C04}"/>
              </a:ext>
            </a:extLst>
          </p:cNvPr>
          <p:cNvSpPr/>
          <p:nvPr/>
        </p:nvSpPr>
        <p:spPr>
          <a:xfrm>
            <a:off x="4046781" y="3507500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DB6A37F-3DE0-4CE4-A5E4-45CDA6DFD78D}"/>
              </a:ext>
            </a:extLst>
          </p:cNvPr>
          <p:cNvSpPr/>
          <p:nvPr/>
        </p:nvSpPr>
        <p:spPr>
          <a:xfrm>
            <a:off x="7007457" y="3518398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189FE43-5898-4FCE-A03E-92320900A29C}"/>
              </a:ext>
            </a:extLst>
          </p:cNvPr>
          <p:cNvSpPr txBox="1"/>
          <p:nvPr/>
        </p:nvSpPr>
        <p:spPr>
          <a:xfrm>
            <a:off x="4106539" y="4051364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30.782 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9625203-05CB-45FE-AA48-3ED291C56D04}"/>
              </a:ext>
            </a:extLst>
          </p:cNvPr>
          <p:cNvSpPr/>
          <p:nvPr/>
        </p:nvSpPr>
        <p:spPr>
          <a:xfrm>
            <a:off x="4052859" y="4146569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F330F3D-37D9-46EB-9658-D0B26D7B0C5E}"/>
              </a:ext>
            </a:extLst>
          </p:cNvPr>
          <p:cNvSpPr txBox="1"/>
          <p:nvPr/>
        </p:nvSpPr>
        <p:spPr>
          <a:xfrm>
            <a:off x="7119320" y="4091149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y</a:t>
            </a:r>
            <a:r>
              <a:rPr lang="es-MX" dirty="0"/>
              <a:t>= 84.572N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2490E72-7FAB-4A15-AABF-D7DEB2BE1D8D}"/>
              </a:ext>
            </a:extLst>
          </p:cNvPr>
          <p:cNvSpPr/>
          <p:nvPr/>
        </p:nvSpPr>
        <p:spPr>
          <a:xfrm>
            <a:off x="7052065" y="4146569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FA63C84-8F89-469A-8342-61A9483B43C1}"/>
              </a:ext>
            </a:extLst>
          </p:cNvPr>
          <p:cNvSpPr txBox="1"/>
          <p:nvPr/>
        </p:nvSpPr>
        <p:spPr>
          <a:xfrm>
            <a:off x="4106539" y="478563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R</a:t>
            </a:r>
            <a:r>
              <a:rPr lang="es-MX" dirty="0" err="1"/>
              <a:t>x</a:t>
            </a:r>
            <a:r>
              <a:rPr lang="es-MX" dirty="0"/>
              <a:t>= 105.957 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49C38B1-46ED-4FDF-8876-21DEBF2B3B19}"/>
              </a:ext>
            </a:extLst>
          </p:cNvPr>
          <p:cNvSpPr txBox="1"/>
          <p:nvPr/>
        </p:nvSpPr>
        <p:spPr>
          <a:xfrm>
            <a:off x="7052065" y="478271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R</a:t>
            </a:r>
            <a:r>
              <a:rPr lang="es-MX" dirty="0" err="1"/>
              <a:t>y</a:t>
            </a:r>
            <a:r>
              <a:rPr lang="es-MX" dirty="0"/>
              <a:t>= 111.934 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678764A-1EA3-43B7-B178-77B241ADEB75}"/>
              </a:ext>
            </a:extLst>
          </p:cNvPr>
          <p:cNvSpPr txBox="1"/>
          <p:nvPr/>
        </p:nvSpPr>
        <p:spPr>
          <a:xfrm>
            <a:off x="3595055" y="37317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+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C544503-2646-4092-9CFC-59A179985FEE}"/>
              </a:ext>
            </a:extLst>
          </p:cNvPr>
          <p:cNvSpPr txBox="1"/>
          <p:nvPr/>
        </p:nvSpPr>
        <p:spPr>
          <a:xfrm>
            <a:off x="6583385" y="36987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F38D8E9A-CFFE-4F96-B816-D176BF5DDCC6}"/>
                  </a:ext>
                </a:extLst>
              </p:cNvPr>
              <p:cNvSpPr txBox="1"/>
              <p:nvPr/>
            </p:nvSpPr>
            <p:spPr>
              <a:xfrm>
                <a:off x="329638" y="3322447"/>
                <a:ext cx="1861930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MX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F38D8E9A-CFFE-4F96-B816-D176BF5D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8" y="3322447"/>
                <a:ext cx="1861930" cy="563680"/>
              </a:xfrm>
              <a:prstGeom prst="rect">
                <a:avLst/>
              </a:prstGeom>
              <a:blipFill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F067CF1E-DCE5-42C1-A8B0-68DDAB3213C2}"/>
                  </a:ext>
                </a:extLst>
              </p:cNvPr>
              <p:cNvSpPr txBox="1"/>
              <p:nvPr/>
            </p:nvSpPr>
            <p:spPr>
              <a:xfrm>
                <a:off x="285029" y="4165276"/>
                <a:ext cx="3242071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(105.957)²</m:t>
                          </m:r>
                          <m: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(111.934)²</m:t>
                          </m:r>
                        </m:e>
                      </m:rad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F067CF1E-DCE5-42C1-A8B0-68DDAB321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9" y="4165276"/>
                <a:ext cx="3242071" cy="56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FA191BDB-5396-4CBC-9624-BD3A276B2C9E}"/>
                  </a:ext>
                </a:extLst>
              </p:cNvPr>
              <p:cNvSpPr txBox="1"/>
              <p:nvPr/>
            </p:nvSpPr>
            <p:spPr>
              <a:xfrm>
                <a:off x="218074" y="4822468"/>
                <a:ext cx="3613570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(11,226.886)</m:t>
                          </m:r>
                          <m: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(12,529.22)</m:t>
                          </m:r>
                        </m:e>
                      </m:rad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FA191BDB-5396-4CBC-9624-BD3A276B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74" y="4822468"/>
                <a:ext cx="3613570" cy="335413"/>
              </a:xfrm>
              <a:prstGeom prst="rect">
                <a:avLst/>
              </a:prstGeom>
              <a:blipFill>
                <a:blip r:embed="rId5"/>
                <a:stretch>
                  <a:fillRect l="-169" r="-1012" b="-254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8813485-2C2E-4C2C-A246-F9764741FB61}"/>
                  </a:ext>
                </a:extLst>
              </p:cNvPr>
              <p:cNvSpPr txBox="1"/>
              <p:nvPr/>
            </p:nvSpPr>
            <p:spPr>
              <a:xfrm>
                <a:off x="176410" y="5367519"/>
                <a:ext cx="3613570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23,756.106</m:t>
                          </m:r>
                        </m:e>
                      </m:rad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8813485-2C2E-4C2C-A246-F9764741F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10" y="5367519"/>
                <a:ext cx="3613570" cy="335413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ángulo 55">
            <a:extLst>
              <a:ext uri="{FF2B5EF4-FFF2-40B4-BE49-F238E27FC236}">
                <a16:creationId xmlns:a16="http://schemas.microsoft.com/office/drawing/2014/main" id="{68A641FD-7086-46EB-BD11-BFBDD7DBE3B4}"/>
              </a:ext>
            </a:extLst>
          </p:cNvPr>
          <p:cNvSpPr/>
          <p:nvPr/>
        </p:nvSpPr>
        <p:spPr>
          <a:xfrm>
            <a:off x="862224" y="5769891"/>
            <a:ext cx="2183144" cy="497111"/>
          </a:xfrm>
          <a:prstGeom prst="rect">
            <a:avLst/>
          </a:prstGeom>
          <a:solidFill>
            <a:srgbClr val="CCE6FE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3A26545-C368-486B-A2C1-E7238E4D5F9D}"/>
                  </a:ext>
                </a:extLst>
              </p:cNvPr>
              <p:cNvSpPr txBox="1"/>
              <p:nvPr/>
            </p:nvSpPr>
            <p:spPr>
              <a:xfrm>
                <a:off x="661468" y="5867332"/>
                <a:ext cx="23839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54.130 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3A26545-C368-486B-A2C1-E7238E4D5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68" y="5867332"/>
                <a:ext cx="2383900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0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" grpId="0"/>
      <p:bldP spid="4" grpId="0"/>
      <p:bldP spid="8" grpId="0" animBg="1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/>
      <p:bldP spid="39" grpId="0"/>
      <p:bldP spid="40" grpId="0"/>
      <p:bldP spid="46" grpId="0"/>
      <p:bldP spid="48" grpId="0"/>
      <p:bldP spid="50" grpId="0"/>
      <p:bldP spid="52" grpId="0"/>
      <p:bldP spid="56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71">
            <a:extLst>
              <a:ext uri="{FF2B5EF4-FFF2-40B4-BE49-F238E27FC236}">
                <a16:creationId xmlns:a16="http://schemas.microsoft.com/office/drawing/2014/main" id="{1929F444-F3C5-4A4C-800A-26B1023838AE}"/>
              </a:ext>
            </a:extLst>
          </p:cNvPr>
          <p:cNvSpPr/>
          <p:nvPr/>
        </p:nvSpPr>
        <p:spPr>
          <a:xfrm>
            <a:off x="3479224" y="5177261"/>
            <a:ext cx="2183144" cy="497111"/>
          </a:xfrm>
          <a:prstGeom prst="rect">
            <a:avLst/>
          </a:prstGeom>
          <a:solidFill>
            <a:srgbClr val="CCE6FE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46F846-3089-444D-A130-2CF2C4D674CF}"/>
              </a:ext>
            </a:extLst>
          </p:cNvPr>
          <p:cNvSpPr txBox="1"/>
          <p:nvPr/>
        </p:nvSpPr>
        <p:spPr>
          <a:xfrm>
            <a:off x="163518" y="94363"/>
            <a:ext cx="9115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</a:rPr>
              <a:t>Calcule la resultante, su dirección y su ángulo de las siguientes fuerzas.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567F13-0910-48C8-82F8-2E5D446BDE57}"/>
              </a:ext>
            </a:extLst>
          </p:cNvPr>
          <p:cNvSpPr txBox="1"/>
          <p:nvPr/>
        </p:nvSpPr>
        <p:spPr>
          <a:xfrm>
            <a:off x="218074" y="555553"/>
            <a:ext cx="309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Ejemplo No. 1 (Continuación…)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6B07BB-6C73-4307-9A44-DDECDF3F12A4}"/>
              </a:ext>
            </a:extLst>
          </p:cNvPr>
          <p:cNvCxnSpPr>
            <a:cxnSpLocks/>
          </p:cNvCxnSpPr>
          <p:nvPr/>
        </p:nvCxnSpPr>
        <p:spPr>
          <a:xfrm>
            <a:off x="494366" y="2725850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2472D36-DA5A-4943-A04A-0D4260CA7EB9}"/>
              </a:ext>
            </a:extLst>
          </p:cNvPr>
          <p:cNvCxnSpPr>
            <a:cxnSpLocks/>
          </p:cNvCxnSpPr>
          <p:nvPr/>
        </p:nvCxnSpPr>
        <p:spPr>
          <a:xfrm flipV="1">
            <a:off x="683420" y="963312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246F3B3-A7CB-465B-97E5-B4D6A7D10828}"/>
              </a:ext>
            </a:extLst>
          </p:cNvPr>
          <p:cNvCxnSpPr>
            <a:cxnSpLocks/>
          </p:cNvCxnSpPr>
          <p:nvPr/>
        </p:nvCxnSpPr>
        <p:spPr>
          <a:xfrm flipV="1">
            <a:off x="683420" y="2196983"/>
            <a:ext cx="1801691" cy="509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o 7">
            <a:extLst>
              <a:ext uri="{FF2B5EF4-FFF2-40B4-BE49-F238E27FC236}">
                <a16:creationId xmlns:a16="http://schemas.microsoft.com/office/drawing/2014/main" id="{856EAED6-EA99-4F54-B8B1-D42C26A6F177}"/>
              </a:ext>
            </a:extLst>
          </p:cNvPr>
          <p:cNvSpPr/>
          <p:nvPr/>
        </p:nvSpPr>
        <p:spPr>
          <a:xfrm>
            <a:off x="1424061" y="2521489"/>
            <a:ext cx="45719" cy="36932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199E5B-9355-4F3C-851A-206EDB1D8F6D}"/>
              </a:ext>
            </a:extLst>
          </p:cNvPr>
          <p:cNvSpPr txBox="1"/>
          <p:nvPr/>
        </p:nvSpPr>
        <p:spPr>
          <a:xfrm>
            <a:off x="1535325" y="2422904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38BA4F-2B99-433C-99D7-1C77321C639D}"/>
              </a:ext>
            </a:extLst>
          </p:cNvPr>
          <p:cNvSpPr txBox="1"/>
          <p:nvPr/>
        </p:nvSpPr>
        <p:spPr>
          <a:xfrm>
            <a:off x="1799927" y="234339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20°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DF074A5-58F3-4FCF-B42E-1B9E9C711B83}"/>
              </a:ext>
            </a:extLst>
          </p:cNvPr>
          <p:cNvCxnSpPr>
            <a:cxnSpLocks/>
          </p:cNvCxnSpPr>
          <p:nvPr/>
        </p:nvCxnSpPr>
        <p:spPr>
          <a:xfrm flipV="1">
            <a:off x="683419" y="1280119"/>
            <a:ext cx="1116508" cy="1432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FCDEFB-FE44-4C89-8442-C0A62B335D91}"/>
              </a:ext>
            </a:extLst>
          </p:cNvPr>
          <p:cNvSpPr txBox="1"/>
          <p:nvPr/>
        </p:nvSpPr>
        <p:spPr>
          <a:xfrm>
            <a:off x="1737810" y="103426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90 N</a:t>
            </a: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534AD89B-9715-4A3F-88C5-3A6348E3A226}"/>
              </a:ext>
            </a:extLst>
          </p:cNvPr>
          <p:cNvSpPr/>
          <p:nvPr/>
        </p:nvSpPr>
        <p:spPr>
          <a:xfrm>
            <a:off x="810121" y="2368456"/>
            <a:ext cx="296875" cy="7280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BE58A9E-E5F0-48A4-AE6E-A2E2B6D04341}"/>
              </a:ext>
            </a:extLst>
          </p:cNvPr>
          <p:cNvSpPr txBox="1"/>
          <p:nvPr/>
        </p:nvSpPr>
        <p:spPr>
          <a:xfrm>
            <a:off x="1052130" y="2216719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D258BF-4873-44C7-95D9-220D16E6FD85}"/>
              </a:ext>
            </a:extLst>
          </p:cNvPr>
          <p:cNvSpPr txBox="1"/>
          <p:nvPr/>
        </p:nvSpPr>
        <p:spPr>
          <a:xfrm>
            <a:off x="1224583" y="201889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70°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0A4BDF-5656-422D-8A06-1B44A70B5969}"/>
              </a:ext>
            </a:extLst>
          </p:cNvPr>
          <p:cNvSpPr txBox="1"/>
          <p:nvPr/>
        </p:nvSpPr>
        <p:spPr>
          <a:xfrm>
            <a:off x="2259957" y="182167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80 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57AAF9-95CB-4E55-8E83-B3E230B9FD5C}"/>
              </a:ext>
            </a:extLst>
          </p:cNvPr>
          <p:cNvSpPr txBox="1"/>
          <p:nvPr/>
        </p:nvSpPr>
        <p:spPr>
          <a:xfrm>
            <a:off x="430570" y="9090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94A52C9-1B13-49EE-A7DC-52018A70F408}"/>
              </a:ext>
            </a:extLst>
          </p:cNvPr>
          <p:cNvSpPr txBox="1"/>
          <p:nvPr/>
        </p:nvSpPr>
        <p:spPr>
          <a:xfrm>
            <a:off x="2560310" y="26572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6F568CC-AE79-4E2A-9F92-4C33DCFD44FB}"/>
              </a:ext>
            </a:extLst>
          </p:cNvPr>
          <p:cNvCxnSpPr>
            <a:cxnSpLocks/>
          </p:cNvCxnSpPr>
          <p:nvPr/>
        </p:nvCxnSpPr>
        <p:spPr>
          <a:xfrm>
            <a:off x="558162" y="5558277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F690A35-5D2E-49E9-B6A7-B6B62B5F1E5F}"/>
              </a:ext>
            </a:extLst>
          </p:cNvPr>
          <p:cNvCxnSpPr>
            <a:cxnSpLocks/>
          </p:cNvCxnSpPr>
          <p:nvPr/>
        </p:nvCxnSpPr>
        <p:spPr>
          <a:xfrm flipV="1">
            <a:off x="747216" y="3795739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3AAB1B4-F3A8-4E4D-AE88-855B866D2681}"/>
              </a:ext>
            </a:extLst>
          </p:cNvPr>
          <p:cNvSpPr txBox="1"/>
          <p:nvPr/>
        </p:nvSpPr>
        <p:spPr>
          <a:xfrm>
            <a:off x="494366" y="37414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3E33625-2004-442A-BBB0-6B4BB6A42341}"/>
              </a:ext>
            </a:extLst>
          </p:cNvPr>
          <p:cNvSpPr txBox="1"/>
          <p:nvPr/>
        </p:nvSpPr>
        <p:spPr>
          <a:xfrm>
            <a:off x="2624106" y="54897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0D9C898-4967-4E77-B317-8CF2993D6F5F}"/>
              </a:ext>
            </a:extLst>
          </p:cNvPr>
          <p:cNvCxnSpPr>
            <a:cxnSpLocks/>
          </p:cNvCxnSpPr>
          <p:nvPr/>
        </p:nvCxnSpPr>
        <p:spPr>
          <a:xfrm flipV="1">
            <a:off x="760647" y="4274681"/>
            <a:ext cx="1575470" cy="1286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o 60">
            <a:extLst>
              <a:ext uri="{FF2B5EF4-FFF2-40B4-BE49-F238E27FC236}">
                <a16:creationId xmlns:a16="http://schemas.microsoft.com/office/drawing/2014/main" id="{004140BF-288C-4ED5-99A4-65FF281B09B3}"/>
              </a:ext>
            </a:extLst>
          </p:cNvPr>
          <p:cNvSpPr/>
          <p:nvPr/>
        </p:nvSpPr>
        <p:spPr>
          <a:xfrm>
            <a:off x="1081272" y="5194242"/>
            <a:ext cx="296875" cy="7280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A2BF80F-3F0D-4635-A571-D0B618FF4185}"/>
              </a:ext>
            </a:extLst>
          </p:cNvPr>
          <p:cNvSpPr txBox="1"/>
          <p:nvPr/>
        </p:nvSpPr>
        <p:spPr>
          <a:xfrm>
            <a:off x="1323281" y="5042505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9DAAF42-C1D5-42B6-A873-82E0850057C1}"/>
              </a:ext>
            </a:extLst>
          </p:cNvPr>
          <p:cNvSpPr txBox="1"/>
          <p:nvPr/>
        </p:nvSpPr>
        <p:spPr>
          <a:xfrm>
            <a:off x="1606627" y="506292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46.56°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1651701-6DE7-4E8A-8628-9C31A1EE7A44}"/>
              </a:ext>
            </a:extLst>
          </p:cNvPr>
          <p:cNvSpPr txBox="1"/>
          <p:nvPr/>
        </p:nvSpPr>
        <p:spPr>
          <a:xfrm rot="19187689">
            <a:off x="910692" y="448173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154.130N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F651CDB4-F9E1-4997-9DAE-C1881655A375}"/>
                  </a:ext>
                </a:extLst>
              </p:cNvPr>
              <p:cNvSpPr txBox="1"/>
              <p:nvPr/>
            </p:nvSpPr>
            <p:spPr>
              <a:xfrm>
                <a:off x="3704129" y="3352832"/>
                <a:ext cx="1806897" cy="652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b="1" dirty="0"/>
                  <a:t>Θ</a:t>
                </a:r>
                <a:r>
                  <a:rPr lang="es-MX" b="1" dirty="0"/>
                  <a:t> = tan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¯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s-MX" b="1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𝑹𝒚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 |</m:t>
                    </m:r>
                  </m:oMath>
                </a14:m>
                <a:endParaRPr lang="es-MX" b="1" dirty="0"/>
              </a:p>
              <a:p>
                <a:r>
                  <a:rPr lang="es-MX" b="1" dirty="0"/>
                  <a:t>                | </a:t>
                </a:r>
                <a:r>
                  <a:rPr lang="es-MX" b="1" dirty="0" err="1"/>
                  <a:t>Rx</a:t>
                </a:r>
                <a:r>
                  <a:rPr lang="es-MX" b="1" dirty="0"/>
                  <a:t> |</a:t>
                </a: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F651CDB4-F9E1-4997-9DAE-C1881655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129" y="3352832"/>
                <a:ext cx="1806897" cy="652551"/>
              </a:xfrm>
              <a:prstGeom prst="rect">
                <a:avLst/>
              </a:prstGeom>
              <a:blipFill>
                <a:blip r:embed="rId2"/>
                <a:stretch>
                  <a:fillRect l="-3041" t="-3738" b="-140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260EC3A-B22A-4786-8427-89B96CE32E48}"/>
              </a:ext>
            </a:extLst>
          </p:cNvPr>
          <p:cNvCxnSpPr/>
          <p:nvPr/>
        </p:nvCxnSpPr>
        <p:spPr>
          <a:xfrm>
            <a:off x="4758826" y="3700015"/>
            <a:ext cx="336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6C93B61C-79E9-4802-9C12-0535CE05D303}"/>
                  </a:ext>
                </a:extLst>
              </p:cNvPr>
              <p:cNvSpPr txBox="1"/>
              <p:nvPr/>
            </p:nvSpPr>
            <p:spPr>
              <a:xfrm>
                <a:off x="3743885" y="4157553"/>
                <a:ext cx="20020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600" dirty="0"/>
                  <a:t>Θ</a:t>
                </a:r>
                <a:r>
                  <a:rPr lang="es-MX" sz="1600" dirty="0"/>
                  <a:t> = tan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i="1" smtClean="0">
                            <a:latin typeface="Cambria Math" panose="02040503050406030204" pitchFamily="18" charset="0"/>
                          </a:rPr>
                          <m:t>¯</m:t>
                        </m:r>
                      </m:e>
                      <m:sup>
                        <m:r>
                          <a:rPr lang="es-MX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| 111.934 |</m:t>
                    </m:r>
                  </m:oMath>
                </a14:m>
                <a:endParaRPr lang="es-MX" sz="1600" b="0" dirty="0"/>
              </a:p>
              <a:p>
                <a:r>
                  <a:rPr lang="es-MX" sz="1600" dirty="0"/>
                  <a:t>                | 105.957 |</a:t>
                </a: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6C93B61C-79E9-4802-9C12-0535CE05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85" y="4157553"/>
                <a:ext cx="2002098" cy="584775"/>
              </a:xfrm>
              <a:prstGeom prst="rect">
                <a:avLst/>
              </a:prstGeom>
              <a:blipFill>
                <a:blip r:embed="rId3"/>
                <a:stretch>
                  <a:fillRect l="-1520" t="-3125" b="-1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C4396C9D-E949-47B4-A49A-C613F1291B86}"/>
              </a:ext>
            </a:extLst>
          </p:cNvPr>
          <p:cNvCxnSpPr>
            <a:cxnSpLocks/>
          </p:cNvCxnSpPr>
          <p:nvPr/>
        </p:nvCxnSpPr>
        <p:spPr>
          <a:xfrm>
            <a:off x="4647334" y="4461893"/>
            <a:ext cx="868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F8BFF8-5A2F-4A4C-A726-D7FFD4976DBC}"/>
                  </a:ext>
                </a:extLst>
              </p:cNvPr>
              <p:cNvSpPr txBox="1"/>
              <p:nvPr/>
            </p:nvSpPr>
            <p:spPr>
              <a:xfrm>
                <a:off x="3747153" y="4768774"/>
                <a:ext cx="17689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600" dirty="0"/>
                  <a:t>Θ</a:t>
                </a:r>
                <a:r>
                  <a:rPr lang="es-MX" sz="1600" dirty="0"/>
                  <a:t> = tan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i="1" smtClean="0">
                            <a:latin typeface="Cambria Math" panose="02040503050406030204" pitchFamily="18" charset="0"/>
                          </a:rPr>
                          <m:t>¯</m:t>
                        </m:r>
                      </m:e>
                      <m:sup>
                        <m:r>
                          <a:rPr lang="es-MX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( 1.056 )</m:t>
                    </m:r>
                  </m:oMath>
                </a14:m>
                <a:endParaRPr lang="es-MX" sz="1600" b="0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F8BFF8-5A2F-4A4C-A726-D7FFD497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153" y="4768774"/>
                <a:ext cx="1768991" cy="338554"/>
              </a:xfrm>
              <a:prstGeom prst="rect">
                <a:avLst/>
              </a:prstGeom>
              <a:blipFill>
                <a:blip r:embed="rId4"/>
                <a:stretch>
                  <a:fillRect l="-2069" t="-5357" b="-2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uadroTexto 70">
            <a:extLst>
              <a:ext uri="{FF2B5EF4-FFF2-40B4-BE49-F238E27FC236}">
                <a16:creationId xmlns:a16="http://schemas.microsoft.com/office/drawing/2014/main" id="{920F2B11-C9EC-40D4-B45A-CC0EE06E5260}"/>
              </a:ext>
            </a:extLst>
          </p:cNvPr>
          <p:cNvSpPr txBox="1"/>
          <p:nvPr/>
        </p:nvSpPr>
        <p:spPr>
          <a:xfrm>
            <a:off x="3727359" y="5219723"/>
            <a:ext cx="1656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b="1" dirty="0"/>
              <a:t>Θ</a:t>
            </a:r>
            <a:r>
              <a:rPr lang="es-MX" sz="2000" b="1" dirty="0"/>
              <a:t> = 46.560°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F99593D-45DA-4389-A337-E115984DF5B0}"/>
              </a:ext>
            </a:extLst>
          </p:cNvPr>
          <p:cNvSpPr/>
          <p:nvPr/>
        </p:nvSpPr>
        <p:spPr>
          <a:xfrm>
            <a:off x="5995774" y="3515337"/>
            <a:ext cx="2677505" cy="25068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5EA077D-4559-4DE1-B9E7-DC4B50E1ABCE}"/>
              </a:ext>
            </a:extLst>
          </p:cNvPr>
          <p:cNvSpPr txBox="1"/>
          <p:nvPr/>
        </p:nvSpPr>
        <p:spPr>
          <a:xfrm>
            <a:off x="6814009" y="3452242"/>
            <a:ext cx="116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Respuesta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BC1D8D30-A87A-40ED-A251-391A9FFF17D8}"/>
              </a:ext>
            </a:extLst>
          </p:cNvPr>
          <p:cNvCxnSpPr>
            <a:cxnSpLocks/>
          </p:cNvCxnSpPr>
          <p:nvPr/>
        </p:nvCxnSpPr>
        <p:spPr>
          <a:xfrm flipV="1">
            <a:off x="7495264" y="5680608"/>
            <a:ext cx="866736" cy="24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942592C-B4BB-4144-AD35-F9D7DDA893BA}"/>
              </a:ext>
            </a:extLst>
          </p:cNvPr>
          <p:cNvSpPr txBox="1"/>
          <p:nvPr/>
        </p:nvSpPr>
        <p:spPr>
          <a:xfrm>
            <a:off x="7870212" y="5789576"/>
            <a:ext cx="40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B496C6B-6BD0-4AEF-9946-843FF63E0753}"/>
              </a:ext>
            </a:extLst>
          </p:cNvPr>
          <p:cNvCxnSpPr>
            <a:cxnSpLocks/>
          </p:cNvCxnSpPr>
          <p:nvPr/>
        </p:nvCxnSpPr>
        <p:spPr>
          <a:xfrm flipV="1">
            <a:off x="8328867" y="5117541"/>
            <a:ext cx="211362" cy="570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CF23C89-4205-4C7C-A28D-2842CE9D2D25}"/>
              </a:ext>
            </a:extLst>
          </p:cNvPr>
          <p:cNvSpPr txBox="1"/>
          <p:nvPr/>
        </p:nvSpPr>
        <p:spPr>
          <a:xfrm>
            <a:off x="8345291" y="5373611"/>
            <a:ext cx="40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C653977-AC02-453D-8958-FB7608C4D06E}"/>
              </a:ext>
            </a:extLst>
          </p:cNvPr>
          <p:cNvCxnSpPr>
            <a:cxnSpLocks/>
          </p:cNvCxnSpPr>
          <p:nvPr/>
        </p:nvCxnSpPr>
        <p:spPr>
          <a:xfrm flipV="1">
            <a:off x="7526425" y="5115455"/>
            <a:ext cx="976378" cy="795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CD0D1A-E55D-4D7C-9BD1-562BA92A7E87}"/>
              </a:ext>
            </a:extLst>
          </p:cNvPr>
          <p:cNvSpPr txBox="1"/>
          <p:nvPr/>
        </p:nvSpPr>
        <p:spPr>
          <a:xfrm>
            <a:off x="7735286" y="5181094"/>
            <a:ext cx="40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R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48A4C70-45F2-45FE-B1E1-655D45EF8FC8}"/>
              </a:ext>
            </a:extLst>
          </p:cNvPr>
          <p:cNvSpPr txBox="1"/>
          <p:nvPr/>
        </p:nvSpPr>
        <p:spPr>
          <a:xfrm>
            <a:off x="6204954" y="3792657"/>
            <a:ext cx="151996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Fx</a:t>
            </a:r>
            <a:r>
              <a:rPr lang="es-MX" dirty="0"/>
              <a:t>= 105.957 N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7734A45-AFE2-4645-BD22-380FEFDF7041}"/>
              </a:ext>
            </a:extLst>
          </p:cNvPr>
          <p:cNvSpPr txBox="1"/>
          <p:nvPr/>
        </p:nvSpPr>
        <p:spPr>
          <a:xfrm>
            <a:off x="6223868" y="4344769"/>
            <a:ext cx="152477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s-MX" sz="1800" dirty="0" err="1"/>
              <a:t>Fy</a:t>
            </a:r>
            <a:r>
              <a:rPr lang="es-MX" sz="1800" dirty="0"/>
              <a:t>= 111.934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CDF3C739-4D31-497E-B0E1-A10A006F8A78}"/>
                  </a:ext>
                </a:extLst>
              </p:cNvPr>
              <p:cNvSpPr txBox="1"/>
              <p:nvPr/>
            </p:nvSpPr>
            <p:spPr>
              <a:xfrm>
                <a:off x="6204954" y="4867943"/>
                <a:ext cx="1819409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/>
                          </m:ctrlPr>
                        </m:sSubPr>
                        <m:e>
                          <m:r>
                            <a:rPr lang="es-MX"/>
                            <m:t>𝐹</m:t>
                          </m:r>
                        </m:e>
                        <m:sub>
                          <m:r>
                            <a:rPr lang="es-MX"/>
                            <m:t>𝑅</m:t>
                          </m:r>
                        </m:sub>
                      </m:sSub>
                      <m:r>
                        <a:rPr lang="es-MX"/>
                        <m:t>=154.130 </m:t>
                      </m:r>
                      <m:r>
                        <a:rPr lang="es-MX"/>
                        <m:t>𝑁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CDF3C739-4D31-497E-B0E1-A10A006F8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954" y="4867943"/>
                <a:ext cx="18194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uadroTexto 75">
            <a:extLst>
              <a:ext uri="{FF2B5EF4-FFF2-40B4-BE49-F238E27FC236}">
                <a16:creationId xmlns:a16="http://schemas.microsoft.com/office/drawing/2014/main" id="{B59D9704-FA4C-4F1B-A190-0C714BE79C36}"/>
              </a:ext>
            </a:extLst>
          </p:cNvPr>
          <p:cNvSpPr txBox="1"/>
          <p:nvPr/>
        </p:nvSpPr>
        <p:spPr>
          <a:xfrm>
            <a:off x="6172916" y="5455135"/>
            <a:ext cx="12795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/>
          </a:lstStyle>
          <a:p>
            <a:r>
              <a:rPr lang="el-GR" dirty="0"/>
              <a:t>Θ</a:t>
            </a:r>
            <a:r>
              <a:rPr lang="es-MX" dirty="0"/>
              <a:t> = 46.560°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444A6B0-0763-4CEB-90FF-D16412E0D3A1}"/>
              </a:ext>
            </a:extLst>
          </p:cNvPr>
          <p:cNvSpPr txBox="1"/>
          <p:nvPr/>
        </p:nvSpPr>
        <p:spPr>
          <a:xfrm>
            <a:off x="4572000" y="983312"/>
            <a:ext cx="1665841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2000" b="1" dirty="0" err="1"/>
              <a:t>Fx</a:t>
            </a:r>
            <a:r>
              <a:rPr lang="es-MX" sz="2000" b="1" dirty="0"/>
              <a:t>= 105.957 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B9EB950-8E61-482C-AF63-3FADA1A5BB09}"/>
              </a:ext>
            </a:extLst>
          </p:cNvPr>
          <p:cNvSpPr txBox="1"/>
          <p:nvPr/>
        </p:nvSpPr>
        <p:spPr>
          <a:xfrm>
            <a:off x="6816286" y="979783"/>
            <a:ext cx="167065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s-MX" sz="2000" b="1" dirty="0" err="1"/>
              <a:t>Fy</a:t>
            </a:r>
            <a:r>
              <a:rPr lang="es-MX" sz="2000" b="1" dirty="0"/>
              <a:t>= 111.934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AF8A8AE2-5C50-4D10-8617-D37AA32C8D57}"/>
                  </a:ext>
                </a:extLst>
              </p:cNvPr>
              <p:cNvSpPr txBox="1"/>
              <p:nvPr/>
            </p:nvSpPr>
            <p:spPr>
              <a:xfrm>
                <a:off x="5515117" y="1919177"/>
                <a:ext cx="2094484" cy="40011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/>
                          </m:ctrlPr>
                        </m:sSubPr>
                        <m:e>
                          <m:r>
                            <a:rPr lang="es-MX" sz="2000" b="1" i="1"/>
                            <m:t>𝐅</m:t>
                          </m:r>
                        </m:e>
                        <m:sub>
                          <m:r>
                            <a:rPr lang="es-MX" sz="2000" b="1" i="1"/>
                            <m:t>𝐑</m:t>
                          </m:r>
                        </m:sub>
                      </m:sSub>
                      <m:r>
                        <a:rPr lang="es-MX" sz="2000" b="1"/>
                        <m:t>=</m:t>
                      </m:r>
                      <m:r>
                        <a:rPr lang="es-MX" sz="2000" b="1" i="1"/>
                        <m:t>𝟏𝟓𝟒</m:t>
                      </m:r>
                      <m:r>
                        <a:rPr lang="es-MX" sz="2000" b="1"/>
                        <m:t>.</m:t>
                      </m:r>
                      <m:r>
                        <a:rPr lang="es-MX" sz="2000" b="1" i="1"/>
                        <m:t>𝟏𝟑𝟎</m:t>
                      </m:r>
                      <m:r>
                        <a:rPr lang="es-MX" sz="2000" b="1"/>
                        <m:t> </m:t>
                      </m:r>
                      <m:r>
                        <a:rPr lang="es-MX" sz="2000" b="1" i="1"/>
                        <m:t>𝐍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AF8A8AE2-5C50-4D10-8617-D37AA32C8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17" y="1919177"/>
                <a:ext cx="209448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00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" grpId="0"/>
      <p:bldP spid="4" grpId="0"/>
      <p:bldP spid="8" grpId="0" animBg="1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58" grpId="0"/>
      <p:bldP spid="59" grpId="0"/>
      <p:bldP spid="61" grpId="0" animBg="1"/>
      <p:bldP spid="62" grpId="0"/>
      <p:bldP spid="63" grpId="0"/>
      <p:bldP spid="64" grpId="0"/>
      <p:bldP spid="65" grpId="0"/>
      <p:bldP spid="66" grpId="0"/>
      <p:bldP spid="69" grpId="0"/>
      <p:bldP spid="71" grpId="0"/>
      <p:bldP spid="40" grpId="0" animBg="1"/>
      <p:bldP spid="54" grpId="0"/>
      <p:bldP spid="68" grpId="0"/>
      <p:bldP spid="75" grpId="0"/>
      <p:bldP spid="45" grpId="0" animBg="1"/>
      <p:bldP spid="47" grpId="0" animBg="1"/>
      <p:bldP spid="53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6A3AAC-10CA-414F-BB35-0DBF7B2EB952}"/>
              </a:ext>
            </a:extLst>
          </p:cNvPr>
          <p:cNvSpPr txBox="1"/>
          <p:nvPr/>
        </p:nvSpPr>
        <p:spPr>
          <a:xfrm>
            <a:off x="2086415" y="1815659"/>
            <a:ext cx="55132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5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856605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692</Words>
  <Application>Microsoft Office PowerPoint</Application>
  <PresentationFormat>Carta (216 x 279 mm)</PresentationFormat>
  <Paragraphs>135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georgia</vt:lpstr>
      <vt:lpstr>Retrospección</vt:lpstr>
      <vt:lpstr>Vectores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Desigualdades lineales y cuadráticas.</dc:title>
  <dc:creator>SamsGomezMorin</dc:creator>
  <cp:lastModifiedBy>SamsGomezMorin</cp:lastModifiedBy>
  <cp:revision>57</cp:revision>
  <dcterms:created xsi:type="dcterms:W3CDTF">2020-09-09T03:22:29Z</dcterms:created>
  <dcterms:modified xsi:type="dcterms:W3CDTF">2022-01-26T06:28:54Z</dcterms:modified>
</cp:coreProperties>
</file>