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handoutMasterIdLst>
    <p:handoutMasterId r:id="rId14"/>
  </p:handoutMasterIdLst>
  <p:sldIdLst>
    <p:sldId id="280" r:id="rId2"/>
    <p:sldId id="269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81" r:id="rId11"/>
    <p:sldId id="28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244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B2E47-6F41-409B-AD22-834AE1EFF186}" type="datetimeFigureOut">
              <a:rPr lang="en-US" smtClean="0"/>
              <a:t>2/25/2025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0BE5A-9D85-4716-9443-9D9E66ACB5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782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6744A-403D-42A1-BFE7-61DA46EE7C6C}" type="datetimeFigureOut">
              <a:rPr lang="en-US" smtClean="0"/>
              <a:t>2/25/2025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05635-4EFD-4447-A451-86C57984FA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60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 bwMode="grayWhite"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solidFill>
            <a:schemeClr val="accent1">
              <a:lumMod val="75000"/>
            </a:schemeClr>
          </a:solidFill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2/25/2025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69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2/25/2025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73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2/25/2025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58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2/25/2025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43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2/25/2025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22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2/25/2025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2/25/2025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27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2/25/2025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0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2/25/2025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55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2/25/2025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6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2/25/2025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57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t>2/25/2025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97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>
            <a:lumMod val="75000"/>
          </a:schemeClr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>
            <a:lumMod val="75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lumMod val="60000"/>
            <a:lumOff val="4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>
            <a:lumMod val="75000"/>
          </a:schemeClr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lumMod val="75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285750" algn="l" rtl="0" eaLnBrk="1" latinLnBrk="0" hangingPunct="1">
        <a:spcBef>
          <a:spcPts val="370"/>
        </a:spcBef>
        <a:buClr>
          <a:schemeClr val="accent3">
            <a:lumMod val="50000"/>
          </a:schemeClr>
        </a:buClr>
        <a:buFont typeface="Arial" panose="020B0604020202020204" pitchFamily="34" charset="0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Understanding Customer Purchase Patterns</a:t>
            </a:r>
          </a:p>
        </p:txBody>
      </p:sp>
    </p:spTree>
    <p:extLst>
      <p:ext uri="{BB962C8B-B14F-4D97-AF65-F5344CB8AC3E}">
        <p14:creationId xmlns:p14="http://schemas.microsoft.com/office/powerpoint/2010/main" val="156607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D1D2B-DB66-1CBA-C4B4-DEDFCCE90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from heatmap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890BB-E71B-FBAC-CEEA-0DF1CFEE6BF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Most cohorts start with 100% in the first month but quickly drop to 20-40% in the next few months</a:t>
            </a:r>
          </a:p>
          <a:p>
            <a:r>
              <a:rPr lang="en-US" dirty="0"/>
              <a:t>Beyond 6 months, retention drops significantly, with very few cohorts maintaining above 30%.</a:t>
            </a:r>
          </a:p>
          <a:p>
            <a:r>
              <a:rPr lang="en-US" dirty="0"/>
              <a:t>Some months show slight increases later, possibly due to efforts put by sales and marketing team</a:t>
            </a:r>
          </a:p>
        </p:txBody>
      </p:sp>
    </p:spTree>
    <p:extLst>
      <p:ext uri="{BB962C8B-B14F-4D97-AF65-F5344CB8AC3E}">
        <p14:creationId xmlns:p14="http://schemas.microsoft.com/office/powerpoint/2010/main" val="318469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DF821-462C-C5CC-B0EA-487E4C53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Strategies to Improve Retention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A3179-CBDE-25BD-D60E-980BBDA4AF3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Ensure users see immediate value after their first purchase.</a:t>
            </a:r>
          </a:p>
          <a:p>
            <a:r>
              <a:rPr lang="en-US" dirty="0"/>
              <a:t>Implement tailored email marketing, push notifications, and in-app messages to re-engage users based on their activity</a:t>
            </a:r>
          </a:p>
          <a:p>
            <a:r>
              <a:rPr lang="en-US" dirty="0"/>
              <a:t>Analyze why users leave by conducting surveys and reviewing customer behavior</a:t>
            </a:r>
          </a:p>
          <a:p>
            <a:r>
              <a:rPr lang="en-US" dirty="0"/>
              <a:t>Offer special incentives for frequent customers and advertise it</a:t>
            </a:r>
          </a:p>
          <a:p>
            <a:r>
              <a:rPr lang="en-US" dirty="0"/>
              <a:t>Create a community where users can share experiences</a:t>
            </a:r>
          </a:p>
          <a:p>
            <a:r>
              <a:rPr lang="en-US" dirty="0"/>
              <a:t>Implement remarketing ads targeting past users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23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Co-Occurrence Probability Analysis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Calculated how often products are purchased together using co-occurrence probabilities</a:t>
            </a:r>
          </a:p>
          <a:p>
            <a:r>
              <a:rPr lang="en-US" dirty="0"/>
              <a:t>Heatmap to show strong product associations, helping businesses with bundling strategies</a:t>
            </a:r>
          </a:p>
        </p:txBody>
      </p:sp>
    </p:spTree>
    <p:extLst>
      <p:ext uri="{BB962C8B-B14F-4D97-AF65-F5344CB8AC3E}">
        <p14:creationId xmlns:p14="http://schemas.microsoft.com/office/powerpoint/2010/main" val="172785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purchased items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CFD776-2C19-5E3E-0E5C-36AB5EFB9DD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99246" y="1492898"/>
            <a:ext cx="8357938" cy="4535294"/>
          </a:xfrm>
        </p:spPr>
      </p:pic>
    </p:spTree>
    <p:extLst>
      <p:ext uri="{BB962C8B-B14F-4D97-AF65-F5344CB8AC3E}">
        <p14:creationId xmlns:p14="http://schemas.microsoft.com/office/powerpoint/2010/main" val="3072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Heatmap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2B60DE-3492-E859-D064-E5C2966407F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11355" y="1529448"/>
            <a:ext cx="7632441" cy="5053914"/>
          </a:xfrm>
        </p:spPr>
      </p:pic>
    </p:spTree>
    <p:extLst>
      <p:ext uri="{BB962C8B-B14F-4D97-AF65-F5344CB8AC3E}">
        <p14:creationId xmlns:p14="http://schemas.microsoft.com/office/powerpoint/2010/main" val="386725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Code Mapping: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A: </a:t>
            </a:r>
            <a:r>
              <a:rPr lang="en-US" sz="2000" dirty="0" err="1"/>
              <a:t>VisionX</a:t>
            </a:r>
            <a:r>
              <a:rPr lang="en-US" sz="2000" dirty="0"/>
              <a:t> 4K Webcam </a:t>
            </a:r>
          </a:p>
          <a:p>
            <a:r>
              <a:rPr lang="en-US" sz="2000" dirty="0"/>
              <a:t>B: </a:t>
            </a:r>
            <a:r>
              <a:rPr lang="en-US" sz="2000" dirty="0" err="1"/>
              <a:t>GlideTouch</a:t>
            </a:r>
            <a:r>
              <a:rPr lang="en-US" sz="2000" dirty="0"/>
              <a:t> Stylus Pen </a:t>
            </a:r>
          </a:p>
          <a:p>
            <a:r>
              <a:rPr lang="en-US" sz="2000" dirty="0"/>
              <a:t>C: </a:t>
            </a:r>
            <a:r>
              <a:rPr lang="en-US" sz="2000" dirty="0" err="1"/>
              <a:t>HexaHome</a:t>
            </a:r>
            <a:r>
              <a:rPr lang="en-US" sz="2000" dirty="0"/>
              <a:t> Smart Lock </a:t>
            </a:r>
          </a:p>
          <a:p>
            <a:r>
              <a:rPr lang="en-US" sz="2000" dirty="0"/>
              <a:t>D: </a:t>
            </a:r>
            <a:r>
              <a:rPr lang="en-US" sz="2000" dirty="0" err="1"/>
              <a:t>PowerCube</a:t>
            </a:r>
            <a:r>
              <a:rPr lang="en-US" sz="2000" dirty="0"/>
              <a:t> Solar Bank </a:t>
            </a:r>
          </a:p>
          <a:p>
            <a:r>
              <a:rPr lang="en-US" sz="2000" dirty="0"/>
              <a:t>E: Velocity Gaming Mouse</a:t>
            </a:r>
          </a:p>
          <a:p>
            <a:r>
              <a:rPr lang="en-US" sz="2000" dirty="0"/>
              <a:t> F: </a:t>
            </a:r>
            <a:r>
              <a:rPr lang="en-US" sz="2000" dirty="0" err="1"/>
              <a:t>Ultrabyte</a:t>
            </a:r>
            <a:r>
              <a:rPr lang="en-US" sz="2000" dirty="0"/>
              <a:t> SSD 1TB </a:t>
            </a:r>
          </a:p>
          <a:p>
            <a:r>
              <a:rPr lang="en-US" sz="2000" dirty="0"/>
              <a:t>G: Pulse Fitness Tracker </a:t>
            </a:r>
          </a:p>
          <a:p>
            <a:r>
              <a:rPr lang="en-US" sz="2000" dirty="0"/>
              <a:t>H: Titan Gaming Monitor</a:t>
            </a:r>
          </a:p>
          <a:p>
            <a:r>
              <a:rPr lang="en-US" sz="2000" dirty="0"/>
              <a:t> I: Nexus Wireless Charger </a:t>
            </a:r>
          </a:p>
          <a:p>
            <a:r>
              <a:rPr lang="en-US" sz="2000" dirty="0"/>
              <a:t>J: Eclipse Noise-Canceling Headphones </a:t>
            </a:r>
          </a:p>
        </p:txBody>
      </p:sp>
    </p:spTree>
    <p:extLst>
      <p:ext uri="{BB962C8B-B14F-4D97-AF65-F5344CB8AC3E}">
        <p14:creationId xmlns:p14="http://schemas.microsoft.com/office/powerpoint/2010/main" val="344810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K: </a:t>
            </a:r>
            <a:r>
              <a:rPr lang="en-US" sz="2000" dirty="0" err="1"/>
              <a:t>NanoShield</a:t>
            </a:r>
            <a:r>
              <a:rPr lang="en-US" sz="2000" dirty="0"/>
              <a:t> Phone Case </a:t>
            </a:r>
          </a:p>
          <a:p>
            <a:r>
              <a:rPr lang="en-US" sz="2000" dirty="0"/>
              <a:t>L: </a:t>
            </a:r>
            <a:r>
              <a:rPr lang="en-US" sz="2000" dirty="0" err="1"/>
              <a:t>FlexCharge</a:t>
            </a:r>
            <a:r>
              <a:rPr lang="en-US" sz="2000" dirty="0"/>
              <a:t> USB Hub </a:t>
            </a:r>
          </a:p>
          <a:p>
            <a:r>
              <a:rPr lang="en-US" sz="2000" dirty="0"/>
              <a:t>M: </a:t>
            </a:r>
            <a:r>
              <a:rPr lang="en-US" sz="2000" dirty="0" err="1"/>
              <a:t>NeoX</a:t>
            </a:r>
            <a:r>
              <a:rPr lang="en-US" sz="2000" dirty="0"/>
              <a:t> Smartwatch </a:t>
            </a:r>
          </a:p>
          <a:p>
            <a:r>
              <a:rPr lang="en-US" sz="2000" dirty="0"/>
              <a:t>N: Thunderbolt Gaming Keyboard </a:t>
            </a:r>
          </a:p>
          <a:p>
            <a:r>
              <a:rPr lang="en-US" sz="2000" dirty="0"/>
              <a:t>O: </a:t>
            </a:r>
            <a:r>
              <a:rPr lang="en-US" sz="2000" dirty="0" err="1"/>
              <a:t>CyberGear</a:t>
            </a:r>
            <a:r>
              <a:rPr lang="en-US" sz="2000" dirty="0"/>
              <a:t> VR Headset </a:t>
            </a:r>
          </a:p>
          <a:p>
            <a:r>
              <a:rPr lang="en-US" sz="2000" dirty="0"/>
              <a:t>P: Quantum Laptop Pro </a:t>
            </a:r>
          </a:p>
          <a:p>
            <a:r>
              <a:rPr lang="en-US" sz="2000" dirty="0"/>
              <a:t>Q: </a:t>
            </a:r>
            <a:r>
              <a:rPr lang="en-US" sz="2000" dirty="0" err="1"/>
              <a:t>AeroMax</a:t>
            </a:r>
            <a:r>
              <a:rPr lang="en-US" sz="2000" dirty="0"/>
              <a:t> Wi-Fi Router </a:t>
            </a:r>
          </a:p>
          <a:p>
            <a:r>
              <a:rPr lang="en-US" sz="2000" dirty="0"/>
              <a:t>R: </a:t>
            </a:r>
            <a:r>
              <a:rPr lang="en-US" sz="2000" dirty="0" err="1"/>
              <a:t>ProSync</a:t>
            </a:r>
            <a:r>
              <a:rPr lang="en-US" sz="2000" dirty="0"/>
              <a:t> Cloud Storage S: Xtreme Bluetooth Speaker</a:t>
            </a:r>
          </a:p>
          <a:p>
            <a:r>
              <a:rPr lang="en-US" sz="2000" dirty="0"/>
              <a:t> T: </a:t>
            </a:r>
            <a:r>
              <a:rPr lang="en-US" sz="2000" dirty="0" err="1"/>
              <a:t>AeroDrone</a:t>
            </a:r>
            <a:r>
              <a:rPr lang="en-US" sz="2000" dirty="0"/>
              <a:t> X2244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2101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9200" y="57539"/>
            <a:ext cx="103632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Key insights from the top 10 co-occurrence pairs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VisionX</a:t>
            </a:r>
            <a:r>
              <a:rPr lang="en-US" dirty="0"/>
              <a:t> 4K Webcam (A) frequently co-occurs with C, B, E, making it a core product in bundles</a:t>
            </a:r>
          </a:p>
          <a:p>
            <a:r>
              <a:rPr lang="en-US" dirty="0" err="1"/>
              <a:t>AeroDrone</a:t>
            </a:r>
            <a:r>
              <a:rPr lang="en-US" dirty="0"/>
              <a:t> X2244 (T) has a 100% probability of being purchased with several items, suggesting it's often bought as part of a package</a:t>
            </a:r>
          </a:p>
          <a:p>
            <a:r>
              <a:rPr lang="en-US" dirty="0" err="1"/>
              <a:t>HexaHome</a:t>
            </a:r>
            <a:r>
              <a:rPr lang="en-US" dirty="0"/>
              <a:t> Smart Lock (C) &amp; </a:t>
            </a:r>
            <a:r>
              <a:rPr lang="en-US" dirty="0" err="1"/>
              <a:t>GlideTouch</a:t>
            </a:r>
            <a:r>
              <a:rPr lang="en-US" dirty="0"/>
              <a:t> Stylus Pen (B) have the highest co-occurrence</a:t>
            </a:r>
          </a:p>
          <a:p>
            <a:r>
              <a:rPr lang="en-US" dirty="0" err="1"/>
              <a:t>ProSync</a:t>
            </a:r>
            <a:r>
              <a:rPr lang="en-US" dirty="0"/>
              <a:t> Cloud Storage (R) has a 92.3% probability of being purchased with </a:t>
            </a:r>
            <a:r>
              <a:rPr lang="en-US" dirty="0" err="1"/>
              <a:t>HexaHome</a:t>
            </a:r>
            <a:r>
              <a:rPr lang="en-US" dirty="0"/>
              <a:t> Smart Lock (C), This suggests that customers investing in smart home security are also interested in cloud-based data storage for security footage or access logs</a:t>
            </a:r>
          </a:p>
          <a:p>
            <a:r>
              <a:rPr lang="en-US" dirty="0"/>
              <a:t>Pulse Fitness Tracker (G) &amp; </a:t>
            </a:r>
            <a:r>
              <a:rPr lang="en-US" dirty="0" err="1"/>
              <a:t>GlideTouch</a:t>
            </a:r>
            <a:r>
              <a:rPr lang="en-US" dirty="0"/>
              <a:t> Stylus Pen (B) appear together frequently, indicating that tech-savvy customers or professionals interested in stylus pens also prefer smart wearables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6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9200" y="-117247"/>
            <a:ext cx="10363200" cy="1143000"/>
          </a:xfrm>
        </p:spPr>
        <p:txBody>
          <a:bodyPr/>
          <a:lstStyle/>
          <a:p>
            <a:r>
              <a:rPr lang="en-US" dirty="0"/>
              <a:t>Business Recommendations for Optimization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Create Product Bundles &amp; Discounts</a:t>
            </a:r>
            <a:r>
              <a:rPr lang="en-US" dirty="0"/>
              <a:t>: Bundle </a:t>
            </a:r>
            <a:r>
              <a:rPr lang="en-US" dirty="0" err="1"/>
              <a:t>VisionX</a:t>
            </a:r>
            <a:r>
              <a:rPr lang="en-US" dirty="0"/>
              <a:t> 4K Webcam (A) with Smart Locks (C) and Stylus Pens (B) to increase </a:t>
            </a:r>
            <a:r>
              <a:rPr lang="en-US" dirty="0" err="1"/>
              <a:t>sales.Offer</a:t>
            </a:r>
            <a:r>
              <a:rPr lang="en-US" dirty="0"/>
              <a:t> discounts on commonly co-purchased products to boost revenue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Optimize Cross-Selling Strategies</a:t>
            </a:r>
            <a:r>
              <a:rPr lang="en-US" dirty="0"/>
              <a:t>: Recommend co-occurring products during checkout (e.g., customers buying the Smart Lock (C) should be shown the Stylus Pen (B)).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Stock &amp; Inventory Management</a:t>
            </a:r>
            <a:r>
              <a:rPr lang="en-US" dirty="0"/>
              <a:t>: Ensure high-demand product pairs (A, B, C, and E) are always in stock to avoid missed sales.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Focus on highest selling one</a:t>
            </a:r>
            <a:r>
              <a:rPr lang="en-US" dirty="0"/>
              <a:t>: Forecast demand for T (</a:t>
            </a:r>
            <a:r>
              <a:rPr lang="en-US" dirty="0" err="1"/>
              <a:t>AeroDrone</a:t>
            </a:r>
            <a:r>
              <a:rPr lang="en-US" dirty="0"/>
              <a:t> X2244) since it is always bought with multiple products.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46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Churn &amp; Retention Cohort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4CF6B2-F366-AC4C-8384-4679111A2E3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070572" y="1417638"/>
            <a:ext cx="8050856" cy="4572000"/>
          </a:xfrm>
        </p:spPr>
      </p:pic>
    </p:spTree>
    <p:extLst>
      <p:ext uri="{BB962C8B-B14F-4D97-AF65-F5344CB8AC3E}">
        <p14:creationId xmlns:p14="http://schemas.microsoft.com/office/powerpoint/2010/main" val="198097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siness plan 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lan presentation.potx" id="{B0CF94B3-F59B-427A-A620-6B86E9154593}" vid="{92489599-94E0-42FA-BFD7-90FE9B56DF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 (widescreen)</Template>
  <TotalTime>78</TotalTime>
  <Words>540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</vt:lpstr>
      <vt:lpstr>Wingdings 2</vt:lpstr>
      <vt:lpstr>Business plan presentation</vt:lpstr>
      <vt:lpstr>Understanding Customer Purchase Patterns</vt:lpstr>
      <vt:lpstr>Product Co-Occurrence Probability Analysis</vt:lpstr>
      <vt:lpstr>Most purchased items </vt:lpstr>
      <vt:lpstr>Probability Heatmap </vt:lpstr>
      <vt:lpstr>Short Code Mapping:</vt:lpstr>
      <vt:lpstr>PowerPoint Presentation</vt:lpstr>
      <vt:lpstr>Key insights from the top 10 co-occurrence pairs</vt:lpstr>
      <vt:lpstr>Business Recommendations for Optimization</vt:lpstr>
      <vt:lpstr>Churn &amp; Retention Cohort Analysis</vt:lpstr>
      <vt:lpstr>Insights from heatmap</vt:lpstr>
      <vt:lpstr>Strategies to Improve Retention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Swapnil  Poudyal</dc:creator>
  <cp:lastModifiedBy>Swapnil  Poudyal</cp:lastModifiedBy>
  <cp:revision>3</cp:revision>
  <dcterms:created xsi:type="dcterms:W3CDTF">2025-02-11T05:27:03Z</dcterms:created>
  <dcterms:modified xsi:type="dcterms:W3CDTF">2025-02-25T07:22:52Z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