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64" r:id="rId10"/>
    <p:sldId id="268" r:id="rId11"/>
    <p:sldId id="265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/>
    <p:restoredTop sz="66521" autoAdjust="0"/>
  </p:normalViewPr>
  <p:slideViewPr>
    <p:cSldViewPr snapToGrid="0">
      <p:cViewPr varScale="1">
        <p:scale>
          <a:sx n="105" d="100"/>
          <a:sy n="105" d="100"/>
        </p:scale>
        <p:origin x="1896" y="184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90BEF-D0F9-4521-BBD9-D23F457BC4BF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6E712-E8DA-4E42-A6AB-622EEBA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5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5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בניסוי השני, לקחנו את המודל </a:t>
            </a:r>
            <a:r>
              <a:rPr lang="en-US" dirty="0"/>
              <a:t>bluev21</a:t>
            </a:r>
            <a:r>
              <a:rPr lang="he-IL" dirty="0"/>
              <a:t> והרצנו אותו מההתחלה על 1000 </a:t>
            </a:r>
            <a:r>
              <a:rPr lang="he-IL" dirty="0" err="1"/>
              <a:t>אפוקים</a:t>
            </a:r>
            <a:r>
              <a:rPr lang="he-IL" dirty="0"/>
              <a:t> (ללא שימוש במשקולות של </a:t>
            </a:r>
            <a:r>
              <a:rPr lang="en-US" dirty="0"/>
              <a:t>BNDM</a:t>
            </a:r>
            <a:r>
              <a:rPr lang="he-IL" dirty="0"/>
              <a:t>).</a:t>
            </a:r>
          </a:p>
          <a:p>
            <a:pPr marL="0" algn="r" defTabSz="914400" rtl="1" eaLnBrk="1" latinLnBrk="0" hangingPunct="1"/>
            <a:r>
              <a:rPr lang="he-IL" dirty="0"/>
              <a:t>ניתן לראות שהמודל שלנו עקף את המודל שלהם בכל המדדים.</a:t>
            </a:r>
          </a:p>
          <a:p>
            <a:pPr marL="0" algn="r" defTabSz="914400" rtl="1" eaLnBrk="1" latinLnBrk="0" hangingPunct="1"/>
            <a:r>
              <a:rPr lang="he-IL" dirty="0"/>
              <a:t>שיפור משמעותי מאוד של ה-</a:t>
            </a:r>
            <a:r>
              <a:rPr lang="en-US" dirty="0"/>
              <a:t>FID</a:t>
            </a:r>
            <a:r>
              <a:rPr lang="he-IL" dirty="0"/>
              <a:t> מ-</a:t>
            </a:r>
            <a:r>
              <a:rPr lang="en-US" dirty="0"/>
              <a:t>8.9</a:t>
            </a:r>
            <a:r>
              <a:rPr lang="he-IL" dirty="0"/>
              <a:t> ל-</a:t>
            </a:r>
            <a:r>
              <a:rPr lang="en-US" dirty="0"/>
              <a:t>6.9</a:t>
            </a:r>
            <a:r>
              <a:rPr lang="he-IL" dirty="0"/>
              <a:t>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04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0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מסקנות וצעדי המשך –</a:t>
            </a:r>
          </a:p>
          <a:p>
            <a:pPr marL="0" algn="r" defTabSz="914400" rtl="1" eaLnBrk="1" latinLnBrk="0" hangingPunct="1"/>
            <a:r>
              <a:rPr lang="he-IL" dirty="0"/>
              <a:t>שיטת יצור הרעש שלנו אפשרה לייצר </a:t>
            </a:r>
            <a:r>
              <a:rPr lang="en-US" dirty="0"/>
              <a:t>100k</a:t>
            </a:r>
            <a:r>
              <a:rPr lang="he-IL" dirty="0"/>
              <a:t> רעשים בתוך שניות בהשוואה לכמה שעות בשיטה המקורית כדי לייצר כמה אלפי רעשים (ולא מאות אלפי).</a:t>
            </a:r>
          </a:p>
          <a:p>
            <a:pPr marL="0" algn="r" defTabSz="914400" rtl="1" eaLnBrk="1" latinLnBrk="0" hangingPunct="1"/>
            <a:r>
              <a:rPr lang="he-IL" dirty="0"/>
              <a:t>השיטה הזו אפשרה לנו לבדוק המון סוגי רעשים שונים עם כוח מחשוב נמוך יחסית (</a:t>
            </a:r>
            <a:r>
              <a:rPr lang="he-IL" dirty="0" err="1"/>
              <a:t>gpu</a:t>
            </a:r>
            <a:r>
              <a:rPr lang="he-IL" dirty="0"/>
              <a:t> שלנו) במהירות</a:t>
            </a:r>
          </a:p>
          <a:p>
            <a:pPr marL="0" algn="r" defTabSz="914400" rtl="1" eaLnBrk="1" latinLnBrk="0" hangingPunct="1"/>
            <a:r>
              <a:rPr lang="he-IL" dirty="0"/>
              <a:t>השיטה שלנו ניצחה את המודל המקורי בכל המדדים שנמדדו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מחקר המשך יכול להיות לקחת את השיטה לייצור רעשים ולהכניס אותה לתהליך האימון באופן ישיר, ובכך להימנע מתהליך דו-שלבי.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בעבודה שלנו התמקדנו במודלי דיפוזיה שמטרתם לייצר תמונות חדשות מהתפלגות התמונות הנלמדת. </a:t>
            </a:r>
          </a:p>
          <a:p>
            <a:pPr algn="r" rtl="1"/>
            <a:r>
              <a:rPr lang="he-IL" dirty="0"/>
              <a:t>במודלי דיפוזיה יש 2 שלבים </a:t>
            </a:r>
            <a:r>
              <a:rPr lang="he-IL" dirty="0" err="1"/>
              <a:t>noising</a:t>
            </a:r>
            <a:r>
              <a:rPr lang="he-IL" dirty="0"/>
              <a:t>, </a:t>
            </a:r>
            <a:r>
              <a:rPr lang="he-IL" dirty="0" err="1"/>
              <a:t>de-no</a:t>
            </a:r>
            <a:r>
              <a:rPr lang="en-US" dirty="0" err="1"/>
              <a:t>i</a:t>
            </a:r>
            <a:r>
              <a:rPr lang="he-IL" dirty="0" err="1"/>
              <a:t>sing</a:t>
            </a:r>
            <a:r>
              <a:rPr lang="he-IL" dirty="0"/>
              <a:t>. בשלב ה </a:t>
            </a:r>
            <a:r>
              <a:rPr lang="he-IL" dirty="0" err="1"/>
              <a:t>noising</a:t>
            </a:r>
            <a:r>
              <a:rPr lang="he-IL" dirty="0"/>
              <a:t>, אנחנו מרעישים בכל צעד את התמונה ברעש </a:t>
            </a:r>
            <a:r>
              <a:rPr lang="he-IL" dirty="0" err="1"/>
              <a:t>גאוסיאני</a:t>
            </a:r>
            <a:r>
              <a:rPr lang="he-IL" dirty="0"/>
              <a:t> ובשלב ה </a:t>
            </a:r>
            <a:r>
              <a:rPr lang="he-IL" dirty="0" err="1"/>
              <a:t>de-nosing</a:t>
            </a:r>
            <a:r>
              <a:rPr lang="he-IL" dirty="0"/>
              <a:t> אנחנו מחסירים את הרעש שהוספנו.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מודל </a:t>
            </a:r>
            <a:r>
              <a:rPr lang="en-US" dirty="0"/>
              <a:t>IADB</a:t>
            </a:r>
            <a:r>
              <a:rPr lang="he-IL" dirty="0"/>
              <a:t> זה וריאציה של מודל דיפוזיה, שעושה אינטרפולציה בין ההתפלגות המקורית להתפלגות הסופית שיכולה להיות התפלגות רעש כלשהו (לא בהכרח </a:t>
            </a:r>
            <a:r>
              <a:rPr lang="he-IL" dirty="0" err="1"/>
              <a:t>גאוסיאני</a:t>
            </a:r>
            <a:r>
              <a:rPr lang="he-IL" dirty="0"/>
              <a:t>).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המאמר</a:t>
            </a:r>
            <a:r>
              <a:rPr lang="en-US" dirty="0"/>
              <a:t>Blue Noise for Diffusion Models </a:t>
            </a:r>
            <a:r>
              <a:rPr lang="he-IL" dirty="0"/>
              <a:t> לקח את המודל </a:t>
            </a:r>
            <a:r>
              <a:rPr lang="en-US" dirty="0"/>
              <a:t>IADB</a:t>
            </a:r>
            <a:r>
              <a:rPr lang="he-IL" dirty="0"/>
              <a:t> והראה שאם </a:t>
            </a:r>
            <a:r>
              <a:rPr lang="en-US" dirty="0" err="1"/>
              <a:t>X_t</a:t>
            </a:r>
            <a:r>
              <a:rPr lang="he-IL" dirty="0"/>
              <a:t> הוא אינטרפולציה של רעש לבן ורעש כחול, ניתן לראות שיפור משמעותי בתוצאות.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השאלות שעלו לנו, האם רעש כחול הוא הכי טוב? אולי אפשר לעשות יותר טוב?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אחת התכונות של רעש לבן היא שטרנספורמציית פורייה שלו היא אחידה. באופן כללי רעש יכול להיקרא על שם צבע האור המתאים ל </a:t>
            </a:r>
            <a:r>
              <a:rPr lang="en-US" dirty="0"/>
              <a:t>PSD</a:t>
            </a:r>
            <a:r>
              <a:rPr lang="he-IL" dirty="0"/>
              <a:t> שלו.</a:t>
            </a:r>
          </a:p>
          <a:p>
            <a:pPr marL="0" algn="r" defTabSz="914400" rtl="1" eaLnBrk="1" latinLnBrk="0" hangingPunct="1"/>
            <a:r>
              <a:rPr lang="he-IL" dirty="0"/>
              <a:t>לדוגמה, רעש כחול מתבטא באנרגיה נמוכה בתדרים נמוכים ואנרגיה גבוהה בתדרים גבוהים.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7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איך נדגום רעשים כאלו?</a:t>
            </a:r>
          </a:p>
          <a:p>
            <a:pPr marL="0" algn="r" defTabSz="914400" rtl="1" eaLnBrk="1" latinLnBrk="0" hangingPunct="1"/>
            <a:r>
              <a:rPr lang="he-IL" dirty="0"/>
              <a:t>לדגום רעש לבן זה טריוויאלי אבל לא ברור איך לדגם </a:t>
            </a:r>
            <a:r>
              <a:rPr lang="en-US" dirty="0"/>
              <a:t>correlated noise</a:t>
            </a:r>
            <a:r>
              <a:rPr lang="he-IL" dirty="0"/>
              <a:t>. נשמש בשיטה שהוצעה במאמר </a:t>
            </a:r>
            <a:r>
              <a:rPr lang="en-US" dirty="0"/>
              <a:t>BNDM</a:t>
            </a:r>
            <a:r>
              <a:rPr lang="he-IL" dirty="0"/>
              <a:t> וניצור רעשים כאלו על ידי קירוב להתפלגות נורמלית עם מטריצת </a:t>
            </a:r>
            <a:r>
              <a:rPr lang="en-US" dirty="0"/>
              <a:t>covariance</a:t>
            </a:r>
            <a:r>
              <a:rPr lang="he-IL" dirty="0"/>
              <a:t> כלשהי.</a:t>
            </a:r>
          </a:p>
          <a:p>
            <a:pPr marL="0" algn="r" defTabSz="914400" rtl="1" eaLnBrk="1" latinLnBrk="0" hangingPunct="1"/>
            <a:r>
              <a:rPr lang="he-IL" dirty="0"/>
              <a:t>נניח שיש לנו המון דגימות של רעש כלשהו מעל התפלגות </a:t>
            </a:r>
            <a:r>
              <a:rPr lang="he-IL" dirty="0" err="1"/>
              <a:t>מסויימת</a:t>
            </a:r>
            <a:r>
              <a:rPr lang="he-IL" dirty="0"/>
              <a:t>, נוכל לחשב את ה </a:t>
            </a:r>
            <a:r>
              <a:rPr lang="en-US" dirty="0"/>
              <a:t>empirical covariance matrix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ואז נוכל להשתמש בפירוק </a:t>
            </a:r>
            <a:r>
              <a:rPr lang="he-IL" dirty="0" err="1"/>
              <a:t>צולסקי</a:t>
            </a:r>
            <a:r>
              <a:rPr lang="he-IL" dirty="0"/>
              <a:t> כדי לחשב את המטריצה </a:t>
            </a:r>
            <a:r>
              <a:rPr lang="en-US" dirty="0"/>
              <a:t>L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כעת נוכל ליצור קירוב ל </a:t>
            </a:r>
            <a:r>
              <a:rPr lang="he-IL" dirty="0" err="1"/>
              <a:t>structured-noise</a:t>
            </a:r>
            <a:r>
              <a:rPr lang="he-IL" dirty="0"/>
              <a:t> על ידי דגימה של נורמלי סטנדרטי והכפלה במטריצה </a:t>
            </a:r>
            <a:r>
              <a:rPr lang="en-US" dirty="0"/>
              <a:t>L</a:t>
            </a:r>
            <a:r>
              <a:rPr lang="he-IL" dirty="0"/>
              <a:t> (תכלס יוצא התפלגות נורמלית אחרת).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השיטה הזו יכולה לאפשר לנו לדגום במהירות רעשים שונים בזמן האימון וההסקה.</a:t>
            </a:r>
          </a:p>
          <a:p>
            <a:pPr marL="171450" indent="-171450" algn="r" defTabSz="914400" rtl="1" eaLnBrk="1" latinLnBrk="0" hangingPunct="1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8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הפתרון הכללי יהיה לייצר הרבה </a:t>
            </a:r>
            <a:r>
              <a:rPr lang="en-US" dirty="0"/>
              <a:t>noise masks</a:t>
            </a:r>
            <a:r>
              <a:rPr lang="he-IL" dirty="0"/>
              <a:t> יהיה שימוש בטכניקות של אופטימיזציה.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במאמר </a:t>
            </a:r>
            <a:r>
              <a:rPr lang="en-US" dirty="0"/>
              <a:t>BNDM</a:t>
            </a:r>
            <a:r>
              <a:rPr lang="he-IL" dirty="0"/>
              <a:t>, הוצא להשתמש ב </a:t>
            </a:r>
            <a:r>
              <a:rPr lang="en-US" dirty="0"/>
              <a:t>simulated annealing</a:t>
            </a:r>
            <a:r>
              <a:rPr lang="he-IL" dirty="0"/>
              <a:t>. שיטה </a:t>
            </a:r>
            <a:r>
              <a:rPr lang="he-IL" dirty="0" err="1"/>
              <a:t>איטרטיבית</a:t>
            </a:r>
            <a:r>
              <a:rPr lang="he-IL" dirty="0"/>
              <a:t> שבה בכל שלב בוחרים באופן </a:t>
            </a:r>
            <a:r>
              <a:rPr lang="he-IL" dirty="0" err="1"/>
              <a:t>רנדומי</a:t>
            </a:r>
            <a:r>
              <a:rPr lang="he-IL" dirty="0"/>
              <a:t> 2 פיקסלים ומחליפים בניהם, מחשבים את השינוי ב-</a:t>
            </a:r>
            <a:r>
              <a:rPr lang="en-US" dirty="0"/>
              <a:t>objective</a:t>
            </a:r>
            <a:r>
              <a:rPr lang="he-IL" dirty="0"/>
              <a:t>, ואם הוא שלילי משמרים את ההחלפה. פתרון זה מייצר רעשים באיכות גבוהה, אבל לייצר כמה עשרות אלפי דגימות של רעש תיקח כמה שעות (הרבה זמן).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6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כדי לייעל את שיטת ייצור המסכות אנחנו מציעים שיטה חדשה, בעזרת </a:t>
            </a:r>
            <a:r>
              <a:rPr lang="en-US" dirty="0"/>
              <a:t>gradient descent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בשיטה זו </a:t>
            </a:r>
            <a:r>
              <a:rPr lang="he-IL" dirty="0" err="1"/>
              <a:t>פונקצית</a:t>
            </a:r>
            <a:r>
              <a:rPr lang="he-IL" dirty="0"/>
              <a:t> ה-</a:t>
            </a:r>
            <a:r>
              <a:rPr lang="en-US" dirty="0"/>
              <a:t>loss</a:t>
            </a:r>
            <a:r>
              <a:rPr lang="he-IL" dirty="0"/>
              <a:t> שלנו היא </a:t>
            </a:r>
            <a:r>
              <a:rPr lang="en-US" dirty="0"/>
              <a:t>MSE</a:t>
            </a:r>
            <a:r>
              <a:rPr lang="he-IL" dirty="0"/>
              <a:t> בין ה </a:t>
            </a:r>
            <a:r>
              <a:rPr lang="en-US" dirty="0"/>
              <a:t>PSD</a:t>
            </a:r>
            <a:r>
              <a:rPr lang="he-IL" dirty="0"/>
              <a:t> הנוכחי לבין ה </a:t>
            </a:r>
            <a:r>
              <a:rPr lang="en-US" dirty="0"/>
              <a:t>PSD</a:t>
            </a:r>
            <a:r>
              <a:rPr lang="he-IL" dirty="0"/>
              <a:t> הרצוי.</a:t>
            </a:r>
          </a:p>
          <a:p>
            <a:pPr marL="0" algn="r" defTabSz="914400" rtl="1" eaLnBrk="1" latinLnBrk="0" hangingPunct="1"/>
            <a:r>
              <a:rPr lang="he-IL" dirty="0"/>
              <a:t>לדוגמה ברעש כחול, אנחנו יודעים שלתדרים הנמוכים יש עוצמה נמוכה ולתדרים גבוהים עוצמה גבוהה, לכן מתחת לסף מסוים של תדרים נרצה שההתנהגות של הרעש תהיה </a:t>
            </a:r>
            <a:r>
              <a:rPr lang="he-IL" dirty="0" err="1"/>
              <a:t>פולינומיית</a:t>
            </a:r>
            <a:r>
              <a:rPr lang="he-IL" dirty="0"/>
              <a:t> בתדר.</a:t>
            </a:r>
          </a:p>
          <a:p>
            <a:pPr marL="0" algn="r" defTabSz="914400" rtl="1" eaLnBrk="1" latinLnBrk="0" hangingPunct="1"/>
            <a:r>
              <a:rPr lang="he-IL" dirty="0"/>
              <a:t>נרצה להריץ למספר קטן של </a:t>
            </a:r>
            <a:r>
              <a:rPr lang="he-IL" dirty="0" err="1"/>
              <a:t>אפוקים</a:t>
            </a:r>
            <a:r>
              <a:rPr lang="he-IL" dirty="0"/>
              <a:t> כדי למנוע </a:t>
            </a:r>
            <a:r>
              <a:rPr lang="he-IL" dirty="0" err="1"/>
              <a:t>overfit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הפתרון שלנו יעיל משמעותית מהפתרון המוצע ב-</a:t>
            </a:r>
            <a:r>
              <a:rPr lang="en-US" dirty="0"/>
              <a:t>BNDM</a:t>
            </a:r>
            <a:r>
              <a:rPr lang="he-IL" dirty="0"/>
              <a:t>, ואנחנו מסוגלים לייצר 100</a:t>
            </a:r>
            <a:r>
              <a:rPr lang="en-US" dirty="0"/>
              <a:t>k</a:t>
            </a:r>
            <a:r>
              <a:rPr lang="he-IL" dirty="0"/>
              <a:t> רעשים באיכות גבוהה בתוך שניות.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2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בעזרת השיטה שלנו בדקנו 16 סוגי רעשים שונים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לדוגמה 5 רעשים מעניינים.</a:t>
            </a:r>
          </a:p>
          <a:p>
            <a:pPr marL="0" algn="r" defTabSz="914400" rtl="1" eaLnBrk="1" latinLnBrk="0" hangingPunct="1"/>
            <a:r>
              <a:rPr lang="he-IL" dirty="0"/>
              <a:t>רעש כחול – עוצמה גבוהה בתדרים גבוהים, עוצמה נמוכה בתדרים נמוכים.</a:t>
            </a:r>
          </a:p>
          <a:p>
            <a:pPr marL="0" algn="r" defTabSz="914400" rtl="1" eaLnBrk="1" latinLnBrk="0" hangingPunct="1"/>
            <a:r>
              <a:rPr lang="he-IL" dirty="0"/>
              <a:t>רעש אדום – עוצמה נמוכה בתדרים גבוהים, עוצמה גבוהה בתדרים נמוכים.</a:t>
            </a:r>
          </a:p>
          <a:p>
            <a:pPr marL="0" algn="r" defTabSz="914400" rtl="1" eaLnBrk="1" latinLnBrk="0" hangingPunct="1"/>
            <a:r>
              <a:rPr lang="he-IL" dirty="0"/>
              <a:t>רעש לבן – עוצמה אחידה בכל התדרים</a:t>
            </a:r>
          </a:p>
          <a:p>
            <a:pPr marL="0" algn="r" defTabSz="914400" rtl="1" eaLnBrk="1" latinLnBrk="0" hangingPunct="1"/>
            <a:r>
              <a:rPr lang="en-US" dirty="0"/>
              <a:t>B</a:t>
            </a:r>
            <a:r>
              <a:rPr lang="he-IL" dirty="0" err="1"/>
              <a:t>ndm</a:t>
            </a:r>
            <a:r>
              <a:rPr lang="he-IL" dirty="0"/>
              <a:t> – רעש כחול שלהם</a:t>
            </a:r>
          </a:p>
          <a:p>
            <a:pPr marL="0" algn="r" defTabSz="914400" rtl="1" eaLnBrk="1" latinLnBrk="0" hangingPunct="1"/>
            <a:r>
              <a:rPr lang="he-IL" dirty="0"/>
              <a:t>ניתן לראות שההנחתה (עוצמה) שלנו בתדרים נמוכים הרבה יותר חזקה משלהם.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/>
              <a:t>אם מסתכלים על הרעש עצמו, לדוגמה ברעש אדום, ניתן לראות את הקורלציות החזקות יותר בין פיקסלים סמוכים.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8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ביצענו 2 ניסויים בעבודה, כולם התבססו על </a:t>
            </a:r>
            <a:r>
              <a:rPr lang="en-US" dirty="0"/>
              <a:t>AFHQ-CAT64</a:t>
            </a:r>
            <a:r>
              <a:rPr lang="he-IL" dirty="0"/>
              <a:t> (</a:t>
            </a:r>
            <a:r>
              <a:rPr lang="he-IL" dirty="0" err="1"/>
              <a:t>דאטאסט</a:t>
            </a:r>
            <a:r>
              <a:rPr lang="he-IL" dirty="0"/>
              <a:t> של חתולים).</a:t>
            </a:r>
          </a:p>
          <a:p>
            <a:pPr marL="0" algn="r" defTabSz="914400" rtl="1" eaLnBrk="1" latinLnBrk="0" hangingPunct="1"/>
            <a:r>
              <a:rPr lang="he-IL" dirty="0"/>
              <a:t>בניסוי הראשון, לקחנו את המשקולות שפורסמו ב </a:t>
            </a:r>
            <a:r>
              <a:rPr lang="en-US" dirty="0"/>
              <a:t>BNDM</a:t>
            </a:r>
            <a:r>
              <a:rPr lang="he-IL" dirty="0"/>
              <a:t> והרצנו בעזרתם את המודל המקורי, עם הפרמטרים המקוריים, לעוד 20 </a:t>
            </a:r>
            <a:r>
              <a:rPr lang="he-IL" dirty="0" err="1"/>
              <a:t>אפוקים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r>
              <a:rPr lang="he-IL" dirty="0"/>
              <a:t>כאשר במקום להשתמש במטריצת ה </a:t>
            </a:r>
            <a:r>
              <a:rPr lang="en-US" dirty="0"/>
              <a:t>covariance</a:t>
            </a:r>
            <a:r>
              <a:rPr lang="he-IL" dirty="0"/>
              <a:t> המקורית של הרעש הכחול שלהם, השתמשנו במטריצות שייצרנו בעצמנו על כל מיני סוגי רעשים שונים.</a:t>
            </a:r>
          </a:p>
          <a:p>
            <a:pPr marL="0" algn="r" defTabSz="914400" rtl="1" eaLnBrk="1" latinLnBrk="0" hangingPunct="1"/>
            <a:r>
              <a:rPr lang="he-IL" dirty="0"/>
              <a:t>מודל ה </a:t>
            </a:r>
            <a:r>
              <a:rPr lang="en-US" dirty="0"/>
              <a:t>baseline</a:t>
            </a:r>
            <a:r>
              <a:rPr lang="he-IL" dirty="0"/>
              <a:t>, זה המודל המקורי עם הרעש המקורי, מאומן גם כן לעוד 20 </a:t>
            </a:r>
            <a:r>
              <a:rPr lang="he-IL" dirty="0" err="1"/>
              <a:t>אפוקים</a:t>
            </a:r>
            <a:r>
              <a:rPr lang="he-IL" dirty="0"/>
              <a:t>, כדי להוות </a:t>
            </a:r>
            <a:r>
              <a:rPr lang="he-IL" dirty="0" err="1"/>
              <a:t>baseline</a:t>
            </a:r>
            <a:r>
              <a:rPr lang="he-IL" dirty="0"/>
              <a:t> למודלים שלנו.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r>
              <a:rPr lang="he-IL" dirty="0" err="1"/>
              <a:t>סהכ</a:t>
            </a:r>
            <a:r>
              <a:rPr lang="he-IL" dirty="0"/>
              <a:t> מדדנו את המודלים בעזרת 5 מדדים שונים:</a:t>
            </a:r>
          </a:p>
          <a:p>
            <a:pPr marL="0" algn="r" defTabSz="914400" rtl="1" eaLnBrk="1" latinLnBrk="0" hangingPunct="1"/>
            <a:r>
              <a:rPr lang="en-US" dirty="0"/>
              <a:t>FID</a:t>
            </a:r>
            <a:r>
              <a:rPr lang="he-IL" dirty="0"/>
              <a:t> – מודד מרחק בין התפלגויות של תמונות. בהינתן סט תמונות אמיתיות (נניח של החתולים) נייצר סט דומה בעזרת המודל שאימנו. כעת נשתמש ברשת מוכרת וחזקה כמו inception-v3 שממנה נוכל לייצר כל תמונה כווקטור רב ממדי. אחרי שיש לנו 2 </a:t>
            </a:r>
            <a:r>
              <a:rPr lang="he-IL" dirty="0" err="1"/>
              <a:t>דאטאסטים</a:t>
            </a:r>
            <a:r>
              <a:rPr lang="he-IL" dirty="0"/>
              <a:t> של ווקטורים שמייצגים את התמונות האמיתיות והמודל, נוכל לחשב תוחלת ושונות ולחשב את המרחק בניהם. ככל שה–</a:t>
            </a:r>
            <a:r>
              <a:rPr lang="en-US" dirty="0"/>
              <a:t>FID</a:t>
            </a:r>
            <a:r>
              <a:rPr lang="he-IL" dirty="0"/>
              <a:t> יותר נמוך התמונות </a:t>
            </a:r>
            <a:r>
              <a:rPr lang="he-IL" dirty="0" err="1"/>
              <a:t>המגונרטות</a:t>
            </a:r>
            <a:r>
              <a:rPr lang="he-IL" dirty="0"/>
              <a:t> קרובות יותר לתמונות האמיתיות.</a:t>
            </a:r>
          </a:p>
          <a:p>
            <a:pPr marL="0" algn="r" defTabSz="914400" rtl="1" eaLnBrk="1" latinLnBrk="0" hangingPunct="1"/>
            <a:r>
              <a:rPr lang="en-US" dirty="0"/>
              <a:t>P</a:t>
            </a:r>
            <a:r>
              <a:rPr lang="he-IL" dirty="0" err="1"/>
              <a:t>recision</a:t>
            </a:r>
            <a:r>
              <a:rPr lang="en-US" dirty="0"/>
              <a:t>/Recall</a:t>
            </a:r>
            <a:r>
              <a:rPr lang="he-IL" dirty="0"/>
              <a:t> – אותה צורה, נשתמש ב </a:t>
            </a:r>
            <a:r>
              <a:rPr lang="en-US" dirty="0"/>
              <a:t>inception-v3</a:t>
            </a:r>
            <a:r>
              <a:rPr lang="he-IL" dirty="0"/>
              <a:t> כדי שיאמר לנו האם התמונות אמיתיות או לא, וככה נוכל לחשב את </a:t>
            </a:r>
            <a:r>
              <a:rPr lang="he-IL" dirty="0" err="1"/>
              <a:t>המטריקות</a:t>
            </a:r>
            <a:r>
              <a:rPr lang="he-IL" dirty="0"/>
              <a:t> האלו.</a:t>
            </a:r>
          </a:p>
          <a:p>
            <a:pPr marL="0" algn="r" defTabSz="914400" rtl="1" eaLnBrk="1" latinLnBrk="0" hangingPunct="1"/>
            <a:r>
              <a:rPr lang="en-US" dirty="0"/>
              <a:t>Coverage</a:t>
            </a:r>
            <a:r>
              <a:rPr lang="he-IL" dirty="0"/>
              <a:t> – כמה הדוגמאות מכסות את ההתפלגות. </a:t>
            </a:r>
            <a:r>
              <a:rPr lang="he-IL" dirty="0" err="1"/>
              <a:t>בתכלס</a:t>
            </a:r>
            <a:r>
              <a:rPr lang="he-IL" dirty="0"/>
              <a:t> מחלקים את המרחק לחלקים ובודקים כמה מרחב </a:t>
            </a:r>
            <a:r>
              <a:rPr lang="he-IL" dirty="0" err="1"/>
              <a:t>הפיצרים</a:t>
            </a:r>
            <a:r>
              <a:rPr lang="he-IL" dirty="0"/>
              <a:t> שלנו (שחושב ב </a:t>
            </a:r>
            <a:r>
              <a:rPr lang="he-IL" dirty="0" err="1"/>
              <a:t>inception</a:t>
            </a:r>
            <a:r>
              <a:rPr lang="he-IL" dirty="0"/>
              <a:t>) מחסה את מרחב המדגם.</a:t>
            </a:r>
          </a:p>
          <a:p>
            <a:pPr marL="0" algn="r" defTabSz="914400" rtl="1" eaLnBrk="1" latinLnBrk="0" hangingPunct="1"/>
            <a:r>
              <a:rPr lang="en-US" dirty="0"/>
              <a:t>Density</a:t>
            </a:r>
            <a:r>
              <a:rPr lang="he-IL" dirty="0"/>
              <a:t> - כמה הדוגמאות מכסות את ההתפלגות. </a:t>
            </a:r>
            <a:r>
              <a:rPr lang="he-IL" dirty="0" err="1"/>
              <a:t>בתכלס</a:t>
            </a:r>
            <a:r>
              <a:rPr lang="he-IL" dirty="0"/>
              <a:t> מחלקים את המרחק לחלקים ובודקים האם ההסתברות לקבל </a:t>
            </a:r>
            <a:r>
              <a:rPr lang="he-IL" dirty="0" err="1"/>
              <a:t>פיצרים</a:t>
            </a:r>
            <a:r>
              <a:rPr lang="he-IL" dirty="0"/>
              <a:t> </a:t>
            </a:r>
            <a:r>
              <a:rPr lang="he-IL" dirty="0" err="1"/>
              <a:t>מסויימים</a:t>
            </a:r>
            <a:r>
              <a:rPr lang="he-IL" dirty="0"/>
              <a:t> זהה לסיכוי בהתפלגות האמיתית (שוב חישוב מעל </a:t>
            </a:r>
            <a:r>
              <a:rPr lang="he-IL" dirty="0" err="1"/>
              <a:t>inception</a:t>
            </a:r>
            <a:r>
              <a:rPr lang="he-IL" dirty="0"/>
              <a:t>)</a:t>
            </a:r>
          </a:p>
          <a:p>
            <a:pPr marL="0" algn="r" defTabSz="914400" rtl="1" eaLnBrk="1" latinLnBrk="0" hangingPunct="1"/>
            <a:endParaRPr lang="he-IL" dirty="0"/>
          </a:p>
          <a:p>
            <a:pPr marL="0" algn="r" defTabSz="914400" rtl="1" eaLnBrk="1" latinLnBrk="0" hangingPunct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6E712-E8DA-4E42-A6AB-622EEBAC0C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D939-113D-2C17-3051-4C75A90B1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F705E-E454-BC54-AA29-45A359078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33D5-5D25-14F1-A868-928AF8E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BBD7-C56A-E1EA-8548-1875FF5B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BEB8-81B6-C072-9C02-A07A5000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E1C9-D23B-AE27-1FE3-A91F508B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E06AC-9F3D-FEBB-4F16-04CB5CDE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70A5-45B8-3763-513A-62B1EA37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0DC3-A75E-77D9-5B9D-BBB089FD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B13E-053C-34BE-BBFC-A26222C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220C9-0EFA-EBE2-B4EA-F14BA6A9E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43DA1-209D-BD70-101B-58ED317CE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BE2D-B6E3-455B-093C-7FBA9761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36DF-BD6F-4616-13BB-DB951528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717E7-1D6B-0DFE-7B3F-BB433801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297-534A-7959-045A-B92DE1DA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2863-3B45-9B0D-6F4B-22DD73BD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4DA07-1D96-5C96-8D35-D9CE5CAF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228A-7729-F5A3-4521-EEAFE3D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1362-654A-FD69-ADD6-01132B21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162F-DF13-F2C2-E7A5-327AF882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2B76-0E80-18FE-BD4D-5A5C20B1F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3789-B02A-E625-0B4F-AB9A7CF4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3DD5-5BEC-14D1-8692-E9FC2349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82EA-D8F7-9007-9F45-C912E882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5BB3-5B20-1ACF-5997-2DB822E3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32EA-9AC9-E218-3186-F3525FA31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48FED-AF50-251F-E989-CA8B11A8D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4C0F-628C-FF5A-C933-221DCADC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EC894-56B4-572F-1185-5BC8A6EF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7F3BA-EE67-80BD-2FF6-9E8A6C9A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5EA8-E854-908B-1FB9-7EAE3E4BE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65740-B42C-4BC3-9DF0-10C947CE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3AFF0-CB39-5B7B-58DC-6EB00345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738F-30AD-A0A0-C5F8-83B3C1082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6019B-609F-4C1B-A592-2CE44AF15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67860-DF18-2261-E4BA-A9315CFF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5F196-C553-7848-12AD-3289A49E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73140-8CEE-2A95-ABA2-9A373ED4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0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192-E23E-0909-E676-79A3F32D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56D080-5197-510B-196E-88FFCA6D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55FC2-705D-FF90-1CE0-737D7390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2C59F-A4A3-3BA2-07DE-3C81D928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7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F20DD-4118-08AC-D34A-1597514B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95D83-7C65-1125-8BDB-EC7F12B5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13C8-72C5-B1F4-7774-6C3EAC65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E8D2-6AA1-EA34-E972-41E23471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2E41-35B4-7F77-0AF7-4CBB9D5D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F7D4C-2E55-4D23-5A5B-43CE3CB8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C15A-A33C-23C3-F4EF-1373CE9F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71F82-6E98-612B-FDFC-799F4EC7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FA81C-260E-D85B-FBCA-BE69DCA9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9734-7D0E-3919-4A97-E8507886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A3489-B437-5101-1568-0A7991C09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7CB7E-C233-1200-BE7E-8E5CDCFE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EF51E-DB9B-8F55-677B-CA71782C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43B4-46DD-27E9-34E8-F9D0B0A0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7F9E3-D6CB-7942-6685-5BFDEB9B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6F3A6-DEAB-1BF4-2595-DFA3E173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0D13A-4D4B-E863-3849-B18F67B4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9F0DF-4DBF-B5F3-A3D5-6BCBDA4FD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6EA31-098E-496B-BA38-A5E5FDDE10FE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9CBB-0EE9-88EF-70B5-3CF86E965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C689-07A9-88F3-C626-7BA541A96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845D2-0638-4243-A04F-10E57A0E1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968E-7302-C08E-7645-47E1D4386E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Blue Noise for Diffusion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657D1-CE3C-6D1A-EF58-9D28B1AF0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Shaked Caspi and Guy Levy</a:t>
            </a:r>
          </a:p>
        </p:txBody>
      </p:sp>
    </p:spTree>
    <p:extLst>
      <p:ext uri="{BB962C8B-B14F-4D97-AF65-F5344CB8AC3E}">
        <p14:creationId xmlns:p14="http://schemas.microsoft.com/office/powerpoint/2010/main" val="368838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53CB-28DF-3AF1-753C-A6680D81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35A74A-857C-D993-6C82-BDB152F2F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38" y="1386438"/>
            <a:ext cx="8360800" cy="5063510"/>
          </a:xfrm>
        </p:spPr>
      </p:pic>
    </p:spTree>
    <p:extLst>
      <p:ext uri="{BB962C8B-B14F-4D97-AF65-F5344CB8AC3E}">
        <p14:creationId xmlns:p14="http://schemas.microsoft.com/office/powerpoint/2010/main" val="55359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9F46-1EF2-D901-D002-E2B1C142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B5F9-9A5F-ABC5-D610-86AB52CC4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964"/>
            <a:ext cx="10515600" cy="4351338"/>
          </a:xfrm>
        </p:spPr>
        <p:txBody>
          <a:bodyPr/>
          <a:lstStyle/>
          <a:p>
            <a:r>
              <a:rPr lang="en-US" dirty="0"/>
              <a:t>BlueV21 is the best performing noise, so we trained an IADB model from scratch for 1000 epochs to compare it to the model from BNDM 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DC49F4-D864-A678-F154-38B5248C75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646941"/>
                  </p:ext>
                </p:extLst>
              </p:nvPr>
            </p:nvGraphicFramePr>
            <p:xfrm>
              <a:off x="1915886" y="3571545"/>
              <a:ext cx="8553061" cy="1874520"/>
            </p:xfrm>
            <a:graphic>
              <a:graphicData uri="http://schemas.openxmlformats.org/drawingml/2006/table">
                <a:tbl>
                  <a:tblPr/>
                  <a:tblGrid>
                    <a:gridCol w="2170922">
                      <a:extLst>
                        <a:ext uri="{9D8B030D-6E8A-4147-A177-3AD203B41FA5}">
                          <a16:colId xmlns:a16="http://schemas.microsoft.com/office/drawing/2014/main" val="1281861470"/>
                        </a:ext>
                      </a:extLst>
                    </a:gridCol>
                    <a:gridCol w="994383">
                      <a:extLst>
                        <a:ext uri="{9D8B030D-6E8A-4147-A177-3AD203B41FA5}">
                          <a16:colId xmlns:a16="http://schemas.microsoft.com/office/drawing/2014/main" val="2844801384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89500778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3217755764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1017046780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2821992649"/>
                        </a:ext>
                      </a:extLst>
                    </a:gridCol>
                  </a:tblGrid>
                  <a:tr h="200025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b="1" dirty="0">
                              <a:effectLst/>
                            </a:rPr>
                            <a:t>From Scratch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FID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Precision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Recall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Density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Coverage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994273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Baseline(theirs)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8.9628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0.8151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0.6061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1.1147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762807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bluev21-500(ours)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8.7107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0.7423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0.6319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0.8848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0.8368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672723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bluev21-750(ours)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6.9013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0.8494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0.6006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0" dirty="0">
                              <a:effectLst/>
                            </a:rPr>
                            <a:t>1.2833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0.9156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478523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bluev21-900(ours)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8.4734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0.7586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0.6303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0.9499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0.8874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937768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bluev21-1000(ours)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9.1822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0.7224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0.6369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0.7921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0.8253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4642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DC49F4-D864-A678-F154-38B5248C75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1646941"/>
                  </p:ext>
                </p:extLst>
              </p:nvPr>
            </p:nvGraphicFramePr>
            <p:xfrm>
              <a:off x="1915886" y="3571545"/>
              <a:ext cx="8553061" cy="1874520"/>
            </p:xfrm>
            <a:graphic>
              <a:graphicData uri="http://schemas.openxmlformats.org/drawingml/2006/table">
                <a:tbl>
                  <a:tblPr/>
                  <a:tblGrid>
                    <a:gridCol w="2170922">
                      <a:extLst>
                        <a:ext uri="{9D8B030D-6E8A-4147-A177-3AD203B41FA5}">
                          <a16:colId xmlns:a16="http://schemas.microsoft.com/office/drawing/2014/main" val="1281861470"/>
                        </a:ext>
                      </a:extLst>
                    </a:gridCol>
                    <a:gridCol w="994383">
                      <a:extLst>
                        <a:ext uri="{9D8B030D-6E8A-4147-A177-3AD203B41FA5}">
                          <a16:colId xmlns:a16="http://schemas.microsoft.com/office/drawing/2014/main" val="2844801384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89500778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3217755764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1017046780"/>
                        </a:ext>
                      </a:extLst>
                    </a:gridCol>
                    <a:gridCol w="1346939">
                      <a:extLst>
                        <a:ext uri="{9D8B030D-6E8A-4147-A177-3AD203B41FA5}">
                          <a16:colId xmlns:a16="http://schemas.microsoft.com/office/drawing/2014/main" val="2821992649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b="1" dirty="0">
                              <a:effectLst/>
                            </a:rPr>
                            <a:t>From Scratch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6456" t="-20000" r="-539241" b="-5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5849" t="-20000" r="-301887" b="-5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5849" t="-20000" r="-201887" b="-5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1776" t="-20000" r="-100000" b="-5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6792" t="-20000" r="-943" b="-5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299427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Baseline(theirs)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8.9628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0.8151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0.6061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1.1147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8762807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bluev21-500(ours)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8.7107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0.7423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0.6319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0.8848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0.8368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672723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bluev21-750(ours)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6.9013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0.8494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0.6006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0" dirty="0">
                              <a:effectLst/>
                            </a:rPr>
                            <a:t>1.2833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0.9156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478523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bluev21-900(ours)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8.4734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0.7586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0.6303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0.9499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0.8874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937768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>
                              <a:effectLst/>
                            </a:rPr>
                            <a:t>bluev21-1000(ours)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9.1822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0.7224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0.6369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0.7921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0.8253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4642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31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B7F-EC59-F87E-C389-0CC84E9B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C16117-6DF7-7CCB-6292-9A3493E9A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21" y="1825625"/>
            <a:ext cx="8367957" cy="4351338"/>
          </a:xfrm>
        </p:spPr>
      </p:pic>
    </p:spTree>
    <p:extLst>
      <p:ext uri="{BB962C8B-B14F-4D97-AF65-F5344CB8AC3E}">
        <p14:creationId xmlns:p14="http://schemas.microsoft.com/office/powerpoint/2010/main" val="3027267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26B7-AE2D-4F33-D65C-64C93324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DABA-0ABC-45C2-E08F-E769E497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Noise generation process can generate 100k samples within seconds compared to hours using the original methods.</a:t>
            </a:r>
          </a:p>
          <a:p>
            <a:r>
              <a:rPr lang="en-US" dirty="0"/>
              <a:t>This allowed us to explore more noise distributions to outperform the model provided in BNDM by a significant margin.</a:t>
            </a:r>
          </a:p>
          <a:p>
            <a:r>
              <a:rPr lang="en-US" dirty="0"/>
              <a:t>Further research might use our noise generation method directly in the model instead of generating a covariance matrix.</a:t>
            </a:r>
          </a:p>
        </p:txBody>
      </p:sp>
    </p:spTree>
    <p:extLst>
      <p:ext uri="{BB962C8B-B14F-4D97-AF65-F5344CB8AC3E}">
        <p14:creationId xmlns:p14="http://schemas.microsoft.com/office/powerpoint/2010/main" val="71538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68A9-047B-1EF9-F379-7984DAF14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21" y="2585811"/>
            <a:ext cx="118452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</a:t>
            </a:r>
            <a:r>
              <a:rPr lang="de-DE" sz="8000" dirty="0"/>
              <a:t>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9202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722C-E04D-FB9D-C520-8BAD640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Models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AAAA8-E03D-9E5A-B723-012575EAC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Diffusion models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he-I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e-IL" dirty="0"/>
              </a:p>
              <a:p>
                <a:r>
                  <a:rPr lang="en-US" dirty="0"/>
                  <a:t>IADB(Iterative </a:t>
                </a:r>
                <a:r>
                  <a:rPr lang="el-GR" dirty="0"/>
                  <a:t>α-(</a:t>
                </a:r>
                <a:r>
                  <a:rPr lang="en-US" dirty="0"/>
                  <a:t>de)Blending) diffusion models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of a learned distribution.</a:t>
                </a:r>
              </a:p>
              <a:p>
                <a:r>
                  <a:rPr lang="en-US" dirty="0"/>
                  <a:t>The Blue Noise for Diffusion Models (BNDM) by Huang at </a:t>
                </a:r>
                <a:r>
                  <a:rPr lang="en-US" dirty="0" err="1"/>
                  <a:t>el</a:t>
                </a:r>
                <a:r>
                  <a:rPr lang="en-US" dirty="0"/>
                  <a:t> [SIGGRAPH 2024] shows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an interpolation of white Gaussian noise and Blue Gaussian noise we see significant improvement in image generation metrics.</a:t>
                </a:r>
              </a:p>
              <a:p>
                <a:r>
                  <a:rPr lang="en-US" dirty="0"/>
                  <a:t>Is Blue noise really optimal? Can we do better?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5AAAA8-E03D-9E5A-B723-012575EAC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8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903-5763-ED6C-55A3-F1059899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9E32-445F-8660-7AEE-76527262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Fourier transform of white noise is uniform.</a:t>
            </a:r>
            <a:endParaRPr lang="he-IL" dirty="0"/>
          </a:p>
          <a:p>
            <a:r>
              <a:rPr lang="en-US" dirty="0"/>
              <a:t>Noise is named after the color of light with a matching power spectral density (PSD).</a:t>
            </a:r>
            <a:r>
              <a:rPr lang="he-IL" dirty="0"/>
              <a:t> </a:t>
            </a:r>
            <a:endParaRPr lang="en-US" dirty="0"/>
          </a:p>
          <a:p>
            <a:r>
              <a:rPr lang="en-US" dirty="0"/>
              <a:t>For example, Blue noise has weaker power at low frequencies and high power at high frequencies.</a:t>
            </a:r>
          </a:p>
        </p:txBody>
      </p:sp>
    </p:spTree>
    <p:extLst>
      <p:ext uri="{BB962C8B-B14F-4D97-AF65-F5344CB8AC3E}">
        <p14:creationId xmlns:p14="http://schemas.microsoft.com/office/powerpoint/2010/main" val="16525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D39E-7CBD-2FB4-27D7-601B66FE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de-DE" dirty="0"/>
              <a:t>sample</a:t>
            </a:r>
            <a:r>
              <a:rPr lang="en-US" dirty="0"/>
              <a:t> correlated noise?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4947C-626E-236A-C9C1-5E086B5E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It is trivial to sample from white gaussian noise. </a:t>
                </a:r>
                <a:endParaRPr lang="he-IL" dirty="0"/>
              </a:p>
              <a:p>
                <a:r>
                  <a:rPr lang="en-US" dirty="0"/>
                  <a:t>If we assume that we have many noise samples from a distribution</a:t>
                </a:r>
                <a:endParaRPr lang="he-IL" dirty="0"/>
              </a:p>
              <a:p>
                <a:r>
                  <a:rPr lang="en-US" dirty="0"/>
                  <a:t>We can calculate their</a:t>
                </a:r>
                <a:r>
                  <a:rPr lang="de-DE" dirty="0"/>
                  <a:t> (empirical</a:t>
                </a:r>
                <a:r>
                  <a:rPr lang="en-US" dirty="0"/>
                  <a:t>)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  <a:endParaRPr lang="he-IL" dirty="0"/>
              </a:p>
              <a:p>
                <a:r>
                  <a:rPr lang="en-US" dirty="0"/>
                  <a:t>Using Cholesky decomposition: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e-IL" dirty="0"/>
              </a:p>
              <a:p>
                <a:r>
                  <a:rPr lang="en-US" dirty="0"/>
                  <a:t>To sample a new mask from the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baseline="-25000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approach allows us to sample quickly during training/inference.</a:t>
                </a:r>
                <a:endParaRPr lang="he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4947C-626E-236A-C9C1-5E086B5E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8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56A9-A3F1-E96F-D8BB-3BA47E7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correlated noise?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0890-0A92-F672-C10B-6A7EFCFCC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solution is using Optimization techniques.</a:t>
            </a:r>
          </a:p>
          <a:p>
            <a:r>
              <a:rPr lang="en-US" dirty="0"/>
              <a:t>BNDM proposes using Simulated Annealing which is an iterative process of swapping two pixels,  measure the change of the objective, if negative we keep the change.</a:t>
            </a:r>
          </a:p>
          <a:p>
            <a:r>
              <a:rPr lang="en-US" dirty="0"/>
              <a:t>Run for ~30,000 iterations.</a:t>
            </a:r>
            <a:endParaRPr lang="he-IL" dirty="0"/>
          </a:p>
          <a:p>
            <a:r>
              <a:rPr lang="en-US" dirty="0"/>
              <a:t>This solution produces high quality noise masks, but at significant computational costs – hours per noise distribution.</a:t>
            </a: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3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7339-6F74-A2DD-DAC6-E49C9A8E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correlated noise faster?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A67A-32C7-E83D-B333-9DD5847D8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propose a different optimization approach: using Gradient Descent.</a:t>
                </a:r>
                <a:endParaRPr lang="he-IL" dirty="0"/>
              </a:p>
              <a:p>
                <a:r>
                  <a:rPr lang="en-US" dirty="0"/>
                  <a:t>The loss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dirty="0"/>
                  <a:t> is the target PSD.</a:t>
                </a:r>
              </a:p>
              <a:p>
                <a:r>
                  <a:rPr lang="en-US" dirty="0"/>
                  <a:t>For blue noise: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𝑡h𝑟𝑒𝑠h𝑜𝑙𝑑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𝑒𝑥𝑝𝑜𝑛𝑒𝑛𝑡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dirty="0"/>
                  <a:t>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𝑒𝑥𝑝𝑜𝑛𝑒𝑛𝑡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frequency.</a:t>
                </a:r>
                <a:endParaRPr lang="he-IL" dirty="0"/>
              </a:p>
              <a:p>
                <a:r>
                  <a:rPr lang="en-US" dirty="0"/>
                  <a:t>We’ll run for a small number of epochs.</a:t>
                </a:r>
              </a:p>
              <a:p>
                <a:r>
                  <a:rPr lang="en-US" dirty="0"/>
                  <a:t>The solution is significantly more efficient and produces results of similar quality that allows us to sample 100k masks in seconds.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4A67A-32C7-E83D-B333-9DD5847D8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CDF1-2A0A-532E-AD65-4C06DFB7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Noises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06CA-7D69-52DE-35C2-692919AC5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tested 16 noise distributions. We’ll show the most interesting:</a:t>
            </a:r>
            <a:endParaRPr lang="he-I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3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ADCC0-834F-E9F3-8C49-F21DC078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61" y="152759"/>
            <a:ext cx="4210633" cy="2131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A9D4C3-3BE5-AAC6-DE60-830F604A4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053" y="129411"/>
            <a:ext cx="4322829" cy="2188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F91EFF-F5EA-8F8D-A2C7-6CFE8F31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053" y="2386704"/>
            <a:ext cx="4322829" cy="2188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520AB-AC98-B849-5710-8B486BCEE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60" y="2410050"/>
            <a:ext cx="4210633" cy="21318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CE86FB-F131-EA31-E61A-33B3FDACB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3607" y="4516606"/>
            <a:ext cx="4466385" cy="2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1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6746-1161-AEAE-3499-D3526CB0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0B46-5B5C-63F2-C9C1-2BEEDDE7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tested on AFHQ-CAT64 on IADB model for 20 additional epochs using the weights from BNDM. We tested our results using FID and PRDC: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047CD5-F087-934E-DCAA-4E304F97E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641577"/>
                  </p:ext>
                </p:extLst>
              </p:nvPr>
            </p:nvGraphicFramePr>
            <p:xfrm>
              <a:off x="1915886" y="3191068"/>
              <a:ext cx="8269021" cy="2860668"/>
            </p:xfrm>
            <a:graphic>
              <a:graphicData uri="http://schemas.openxmlformats.org/drawingml/2006/table">
                <a:tbl>
                  <a:tblPr/>
                  <a:tblGrid>
                    <a:gridCol w="1553401">
                      <a:extLst>
                        <a:ext uri="{9D8B030D-6E8A-4147-A177-3AD203B41FA5}">
                          <a16:colId xmlns:a16="http://schemas.microsoft.com/office/drawing/2014/main" val="20216361"/>
                        </a:ext>
                      </a:extLst>
                    </a:gridCol>
                    <a:gridCol w="1343124">
                      <a:extLst>
                        <a:ext uri="{9D8B030D-6E8A-4147-A177-3AD203B41FA5}">
                          <a16:colId xmlns:a16="http://schemas.microsoft.com/office/drawing/2014/main" val="2377335976"/>
                        </a:ext>
                      </a:extLst>
                    </a:gridCol>
                    <a:gridCol w="1343124">
                      <a:extLst>
                        <a:ext uri="{9D8B030D-6E8A-4147-A177-3AD203B41FA5}">
                          <a16:colId xmlns:a16="http://schemas.microsoft.com/office/drawing/2014/main" val="3121886669"/>
                        </a:ext>
                      </a:extLst>
                    </a:gridCol>
                    <a:gridCol w="1343124">
                      <a:extLst>
                        <a:ext uri="{9D8B030D-6E8A-4147-A177-3AD203B41FA5}">
                          <a16:colId xmlns:a16="http://schemas.microsoft.com/office/drawing/2014/main" val="1401960920"/>
                        </a:ext>
                      </a:extLst>
                    </a:gridCol>
                    <a:gridCol w="1392396">
                      <a:extLst>
                        <a:ext uri="{9D8B030D-6E8A-4147-A177-3AD203B41FA5}">
                          <a16:colId xmlns:a16="http://schemas.microsoft.com/office/drawing/2014/main" val="1723992567"/>
                        </a:ext>
                      </a:extLst>
                    </a:gridCol>
                    <a:gridCol w="1293852">
                      <a:extLst>
                        <a:ext uri="{9D8B030D-6E8A-4147-A177-3AD203B41FA5}">
                          <a16:colId xmlns:a16="http://schemas.microsoft.com/office/drawing/2014/main" val="1241948507"/>
                        </a:ext>
                      </a:extLst>
                    </a:gridCol>
                  </a:tblGrid>
                  <a:tr h="297626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b="1" dirty="0">
                              <a:effectLst/>
                            </a:rPr>
                            <a:t>Finetuned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FID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Precision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Recall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Density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Coverage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US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987302"/>
                      </a:ext>
                    </a:extLst>
                  </a:tr>
                  <a:tr h="297626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Red(ours)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11.6406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0.7153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0.4974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0.7279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0.7301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232189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Bluev22(ours)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13.2082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0.7789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0.4582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0.9353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0.7737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904237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Bluev21(ours)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12.1196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0.5319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0.8808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0.7794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5598089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White(default)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17.9401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0.7046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0.4694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0.6945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0.6451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112146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Baseline(theirs)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13.7027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0.7557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0.4989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0.7886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0.7132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4688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3047CD5-F087-934E-DCAA-4E304F97E6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4641577"/>
                  </p:ext>
                </p:extLst>
              </p:nvPr>
            </p:nvGraphicFramePr>
            <p:xfrm>
              <a:off x="1915886" y="3191068"/>
              <a:ext cx="8269021" cy="2860668"/>
            </p:xfrm>
            <a:graphic>
              <a:graphicData uri="http://schemas.openxmlformats.org/drawingml/2006/table">
                <a:tbl>
                  <a:tblPr/>
                  <a:tblGrid>
                    <a:gridCol w="1553401">
                      <a:extLst>
                        <a:ext uri="{9D8B030D-6E8A-4147-A177-3AD203B41FA5}">
                          <a16:colId xmlns:a16="http://schemas.microsoft.com/office/drawing/2014/main" val="20216361"/>
                        </a:ext>
                      </a:extLst>
                    </a:gridCol>
                    <a:gridCol w="1343124">
                      <a:extLst>
                        <a:ext uri="{9D8B030D-6E8A-4147-A177-3AD203B41FA5}">
                          <a16:colId xmlns:a16="http://schemas.microsoft.com/office/drawing/2014/main" val="2377335976"/>
                        </a:ext>
                      </a:extLst>
                    </a:gridCol>
                    <a:gridCol w="1343124">
                      <a:extLst>
                        <a:ext uri="{9D8B030D-6E8A-4147-A177-3AD203B41FA5}">
                          <a16:colId xmlns:a16="http://schemas.microsoft.com/office/drawing/2014/main" val="3121886669"/>
                        </a:ext>
                      </a:extLst>
                    </a:gridCol>
                    <a:gridCol w="1343124">
                      <a:extLst>
                        <a:ext uri="{9D8B030D-6E8A-4147-A177-3AD203B41FA5}">
                          <a16:colId xmlns:a16="http://schemas.microsoft.com/office/drawing/2014/main" val="1401960920"/>
                        </a:ext>
                      </a:extLst>
                    </a:gridCol>
                    <a:gridCol w="1392396">
                      <a:extLst>
                        <a:ext uri="{9D8B030D-6E8A-4147-A177-3AD203B41FA5}">
                          <a16:colId xmlns:a16="http://schemas.microsoft.com/office/drawing/2014/main" val="1723992567"/>
                        </a:ext>
                      </a:extLst>
                    </a:gridCol>
                    <a:gridCol w="1293852">
                      <a:extLst>
                        <a:ext uri="{9D8B030D-6E8A-4147-A177-3AD203B41FA5}">
                          <a16:colId xmlns:a16="http://schemas.microsoft.com/office/drawing/2014/main" val="1241948507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b="1" dirty="0">
                              <a:effectLst/>
                            </a:rPr>
                            <a:t>Finetuned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2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6364" t="-17647" r="-401818" b="-8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5385" t="-17647" r="-300000" b="-8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6818" t="-17647" r="-201364" b="-8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437" t="-17647" r="-93450" b="-860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0566" t="-17647" r="-943" b="-860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9873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Red(ours)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11.6406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0.7153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0.4974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0.7279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0.7301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232189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Bluev22(ours)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13.2082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0.7789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0.4582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>
                              <a:effectLst/>
                            </a:rPr>
                            <a:t>0.9353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0.7737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9904237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Bluev21(ours)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12.1196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0.5319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0.8808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</a:rPr>
                            <a:t>0.7794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5598089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White(default)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17.9401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0.7046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0.4694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0.6945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0.6451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7112146"/>
                      </a:ext>
                    </a:extLst>
                  </a:tr>
                  <a:tr h="558957">
                    <a:tc>
                      <a:txBody>
                        <a:bodyPr/>
                        <a:lstStyle/>
                        <a:p>
                          <a:pPr rtl="0" fontAlgn="b"/>
                          <a:r>
                            <a:rPr lang="en-US" dirty="0">
                              <a:effectLst/>
                            </a:rPr>
                            <a:t>Baseline(theirs)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13.7027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0.7557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>
                              <a:effectLst/>
                            </a:rPr>
                            <a:t>0.4989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0.7886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dirty="0">
                              <a:effectLst/>
                            </a:rPr>
                            <a:t>0.7132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4688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848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1531</Words>
  <Application>Microsoft Macintosh PowerPoint</Application>
  <PresentationFormat>Widescreen</PresentationFormat>
  <Paragraphs>187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Improved Blue Noise for Diffusion Models</vt:lpstr>
      <vt:lpstr>Diffusion Models and Noise</vt:lpstr>
      <vt:lpstr>Types of Noises</vt:lpstr>
      <vt:lpstr>How to sample correlated noise?</vt:lpstr>
      <vt:lpstr>How to generate correlated noise?</vt:lpstr>
      <vt:lpstr>How to generate correlated noise faster?</vt:lpstr>
      <vt:lpstr>Our Noises</vt:lpstr>
      <vt:lpstr>PowerPoint Presentation</vt:lpstr>
      <vt:lpstr>Results</vt:lpstr>
      <vt:lpstr>Results</vt:lpstr>
      <vt:lpstr>Results</vt:lpstr>
      <vt:lpstr>Results</vt:lpstr>
      <vt:lpstr>Conclusion and further research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guy levy</dc:creator>
  <cp:lastModifiedBy>Shaked Caspi</cp:lastModifiedBy>
  <cp:revision>32</cp:revision>
  <dcterms:created xsi:type="dcterms:W3CDTF">2025-03-08T09:14:01Z</dcterms:created>
  <dcterms:modified xsi:type="dcterms:W3CDTF">2025-03-08T14:24:56Z</dcterms:modified>
</cp:coreProperties>
</file>