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307" r:id="rId3"/>
    <p:sldId id="330" r:id="rId4"/>
    <p:sldId id="331" r:id="rId5"/>
    <p:sldId id="303" r:id="rId6"/>
    <p:sldId id="328" r:id="rId7"/>
    <p:sldId id="329" r:id="rId8"/>
    <p:sldId id="335" r:id="rId9"/>
    <p:sldId id="336" r:id="rId10"/>
    <p:sldId id="337" r:id="rId11"/>
    <p:sldId id="333" r:id="rId12"/>
    <p:sldId id="327" r:id="rId13"/>
    <p:sldId id="334" r:id="rId14"/>
    <p:sldId id="332"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5" d="100"/>
          <a:sy n="35"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Close-up of wild plants growing between rocks"/>
          <p:cNvSpPr>
            <a:spLocks noGrp="1"/>
          </p:cNvSpPr>
          <p:nvPr>
            <p:ph type="pic" sz="quarter" idx="21"/>
          </p:nvPr>
        </p:nvSpPr>
        <p:spPr>
          <a:xfrm>
            <a:off x="15430500" y="7085409"/>
            <a:ext cx="8128000" cy="5410201"/>
          </a:xfrm>
          <a:prstGeom prst="rect">
            <a:avLst/>
          </a:prstGeom>
        </p:spPr>
        <p:txBody>
          <a:bodyPr lIns="91439" tIns="45719" rIns="91439" bIns="45719">
            <a:noAutofit/>
          </a:bodyPr>
          <a:lstStyle/>
          <a:p>
            <a:endParaRPr/>
          </a:p>
        </p:txBody>
      </p:sp>
      <p:sp>
        <p:nvSpPr>
          <p:cNvPr id="125" name="Large rock formation under dark clouds with a dirt road in the foreground"/>
          <p:cNvSpPr>
            <a:spLocks noGrp="1"/>
          </p:cNvSpPr>
          <p:nvPr>
            <p:ph type="pic" idx="22"/>
          </p:nvPr>
        </p:nvSpPr>
        <p:spPr>
          <a:xfrm>
            <a:off x="-2933700" y="1270000"/>
            <a:ext cx="22699133" cy="11277600"/>
          </a:xfrm>
          <a:prstGeom prst="rect">
            <a:avLst/>
          </a:prstGeom>
        </p:spPr>
        <p:txBody>
          <a:bodyPr lIns="91439" tIns="45719" rIns="91439" bIns="45719">
            <a:noAutofit/>
          </a:bodyPr>
          <a:lstStyle/>
          <a:p>
            <a:endParaRPr/>
          </a:p>
        </p:txBody>
      </p:sp>
      <p:sp>
        <p:nvSpPr>
          <p:cNvPr id="126" name="Close-up of a wild plant growing between lava rocks"/>
          <p:cNvSpPr>
            <a:spLocks noGrp="1"/>
          </p:cNvSpPr>
          <p:nvPr>
            <p:ph type="pic" sz="quarter" idx="23"/>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waterfall surrounded by a green rocky landscape"/>
          <p:cNvSpPr>
            <a:spLocks noGrp="1"/>
          </p:cNvSpPr>
          <p:nvPr>
            <p:ph type="pic" idx="21"/>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Green, hilly landscape"/>
          <p:cNvSpPr>
            <a:spLocks noGrp="1"/>
          </p:cNvSpPr>
          <p:nvPr>
            <p:ph type="pic" idx="21"/>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Moss-covered rocks"/>
          <p:cNvSpPr>
            <a:spLocks noGrp="1"/>
          </p:cNvSpPr>
          <p:nvPr>
            <p:ph type="pic" sz="half" idx="21"/>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Large rock formation under dark clouds with a dirt road in the foreground"/>
          <p:cNvSpPr>
            <a:spLocks noGrp="1"/>
          </p:cNvSpPr>
          <p:nvPr>
            <p:ph type="pic" idx="22"/>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bbc.co.uk/learningenglish/english/course/intermediate/unit-15/session-2/activity-3" TargetMode="External"/><Relationship Id="rId2" Type="http://schemas.openxmlformats.org/officeDocument/2006/relationships/hyperlink" Target="https://www.bbc.co.uk/learningenglish/english/course/intermediate/unit-4/session-2/activity-3" TargetMode="External"/><Relationship Id="rId1" Type="http://schemas.openxmlformats.org/officeDocument/2006/relationships/slideLayout" Target="../slideLayouts/slideLayout4.xml"/><Relationship Id="rId6" Type="http://schemas.openxmlformats.org/officeDocument/2006/relationships/hyperlink" Target="https://www.themuse.com/advice/how-to-write-professional-email-examples" TargetMode="External"/><Relationship Id="rId5" Type="http://schemas.openxmlformats.org/officeDocument/2006/relationships/hyperlink" Target="https://www.youtube.com/watch?v=ZNtPaWmX1EA" TargetMode="External"/><Relationship Id="rId4" Type="http://schemas.openxmlformats.org/officeDocument/2006/relationships/hyperlink" Target="https://www.bbc.co.uk/learningenglish/english/course/intermediate/unit-6/session-2/activity-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nstructor: Dr. Jenson Joseph"/>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Instructor: Dr. Jenson Joseph</a:t>
            </a:r>
          </a:p>
        </p:txBody>
      </p:sp>
      <p:sp>
        <p:nvSpPr>
          <p:cNvPr id="152" name="PC613: Communication Skills"/>
          <p:cNvSpPr txBox="1">
            <a:spLocks noGrp="1"/>
          </p:cNvSpPr>
          <p:nvPr>
            <p:ph type="ctrTitle"/>
          </p:nvPr>
        </p:nvSpPr>
        <p:spPr>
          <a:prstGeom prst="rect">
            <a:avLst/>
          </a:prstGeom>
        </p:spPr>
        <p:txBody>
          <a:bodyPr/>
          <a:lstStyle/>
          <a:p>
            <a:r>
              <a:t>PC613: Communication Skills</a:t>
            </a:r>
          </a:p>
        </p:txBody>
      </p:sp>
      <p:sp>
        <p:nvSpPr>
          <p:cNvPr id="153" name="Sem I, MSc IT"/>
          <p:cNvSpPr txBox="1">
            <a:spLocks noGrp="1"/>
          </p:cNvSpPr>
          <p:nvPr>
            <p:ph type="subTitle" sz="quarter" idx="1"/>
          </p:nvPr>
        </p:nvSpPr>
        <p:spPr>
          <a:prstGeom prst="rect">
            <a:avLst/>
          </a:prstGeom>
        </p:spPr>
        <p:txBody>
          <a:bodyPr/>
          <a:lstStyle/>
          <a:p>
            <a:r>
              <a:rPr dirty="0" err="1"/>
              <a:t>Sem</a:t>
            </a:r>
            <a:r>
              <a:rPr dirty="0"/>
              <a:t> I, MSc IT</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normAutofit fontScale="77500" lnSpcReduction="20000"/>
          </a:bodyPr>
          <a:lstStyle/>
          <a:p>
            <a:pPr marL="0" indent="0">
              <a:buNone/>
            </a:pPr>
            <a:r>
              <a:rPr lang="en-US" dirty="0" smtClean="0"/>
              <a:t>\Dear </a:t>
            </a:r>
            <a:r>
              <a:rPr lang="en-US" dirty="0"/>
              <a:t>Sir/Madam</a:t>
            </a:r>
            <a:r>
              <a:rPr lang="en-US" dirty="0" smtClean="0"/>
              <a:t>,</a:t>
            </a:r>
            <a:r>
              <a:rPr lang="en-US" dirty="0"/>
              <a:t/>
            </a:r>
            <a:br>
              <a:rPr lang="en-US" dirty="0"/>
            </a:br>
            <a:endParaRPr lang="en-US" dirty="0"/>
          </a:p>
          <a:p>
            <a:pPr marL="0" indent="0">
              <a:buNone/>
            </a:pPr>
            <a:r>
              <a:rPr lang="en-US" dirty="0"/>
              <a:t>I am </a:t>
            </a:r>
            <a:r>
              <a:rPr lang="en-US" dirty="0" err="1"/>
              <a:t>Jignesh</a:t>
            </a:r>
            <a:r>
              <a:rPr lang="en-US" dirty="0"/>
              <a:t> </a:t>
            </a:r>
            <a:r>
              <a:rPr lang="en-US" dirty="0" err="1"/>
              <a:t>Patil</a:t>
            </a:r>
            <a:r>
              <a:rPr lang="en-US" dirty="0"/>
              <a:t>; I have been working at your company as a Data Analyst since 1 Jan 2023. I am not sure if you are aware of this, but on .... I received a bizarre letter from the HR Department terminating my appointment, citing a mistake that the department committed in the process of recruitment. I am attaching/forwarding the letter for your reference. </a:t>
            </a:r>
            <a:br>
              <a:rPr lang="en-US" dirty="0"/>
            </a:br>
            <a:endParaRPr lang="en-US" dirty="0" smtClean="0"/>
          </a:p>
          <a:p>
            <a:pPr marL="0" indent="0">
              <a:buNone/>
            </a:pPr>
            <a:r>
              <a:rPr lang="en-US" dirty="0" smtClean="0"/>
              <a:t>I </a:t>
            </a:r>
            <a:r>
              <a:rPr lang="en-US" dirty="0"/>
              <a:t>am baffled by the letter. </a:t>
            </a:r>
            <a:r>
              <a:rPr lang="en-US" dirty="0" smtClean="0"/>
              <a:t> I </a:t>
            </a:r>
            <a:r>
              <a:rPr lang="en-US" dirty="0"/>
              <a:t>am extremely surprised and disappointed to get such a letter from you...</a:t>
            </a:r>
            <a:br>
              <a:rPr lang="en-US" dirty="0"/>
            </a:br>
            <a:endParaRPr lang="en-US" dirty="0"/>
          </a:p>
          <a:p>
            <a:pPr marL="0" indent="0">
              <a:buNone/>
            </a:pPr>
            <a:r>
              <a:rPr lang="en-US" dirty="0"/>
              <a:t>I'm truly amazed that such a mistake would happen/occur at such a reputed company</a:t>
            </a:r>
            <a:r>
              <a:rPr lang="en-US" dirty="0" smtClean="0"/>
              <a:t>...</a:t>
            </a:r>
            <a:r>
              <a:rPr lang="en-US" dirty="0"/>
              <a:t/>
            </a:r>
            <a:br>
              <a:rPr lang="en-US" dirty="0"/>
            </a:br>
            <a:endParaRPr lang="en-US" dirty="0"/>
          </a:p>
          <a:p>
            <a:pPr marL="0" indent="0">
              <a:buNone/>
            </a:pPr>
            <a:r>
              <a:rPr lang="en-US" dirty="0"/>
              <a:t>This puts me in a difficult position/This is not merely unfortunate but also unfair.</a:t>
            </a:r>
            <a:r>
              <a:rPr lang="en-US"/>
              <a:t> </a:t>
            </a:r>
            <a:br>
              <a:rPr lang="en-US"/>
            </a:br>
            <a:r>
              <a:rPr lang="en-US" smtClean="0"/>
              <a:t>Having </a:t>
            </a:r>
            <a:r>
              <a:rPr lang="en-US" dirty="0"/>
              <a:t>said that, we should think about how to move ahead. The terms in the termination letter do not compensate for the trouble that this has caused me.</a:t>
            </a:r>
          </a:p>
          <a:p>
            <a:endParaRPr lang="en-IN" dirty="0"/>
          </a:p>
        </p:txBody>
      </p:sp>
    </p:spTree>
    <p:extLst>
      <p:ext uri="{BB962C8B-B14F-4D97-AF65-F5344CB8AC3E}">
        <p14:creationId xmlns:p14="http://schemas.microsoft.com/office/powerpoint/2010/main" val="88006721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world of memes</a:t>
            </a:r>
            <a:endParaRPr lang="en-IN" dirty="0"/>
          </a:p>
        </p:txBody>
      </p:sp>
      <p:sp>
        <p:nvSpPr>
          <p:cNvPr id="3" name="Text Placeholder 2"/>
          <p:cNvSpPr>
            <a:spLocks noGrp="1"/>
          </p:cNvSpPr>
          <p:nvPr>
            <p:ph type="body" sz="quarter" idx="21"/>
          </p:nvPr>
        </p:nvSpPr>
        <p:spPr/>
        <p:txBody>
          <a:bodyPr/>
          <a:lstStyle/>
          <a:p>
            <a:r>
              <a:rPr lang="en-US" dirty="0" smtClean="0"/>
              <a:t>What email sign-offs mean!</a:t>
            </a:r>
            <a:endParaRPr lang="en-IN" dirty="0"/>
          </a:p>
        </p:txBody>
      </p:sp>
      <p:sp>
        <p:nvSpPr>
          <p:cNvPr id="4" name="Text Placeholder 3"/>
          <p:cNvSpPr>
            <a:spLocks noGrp="1"/>
          </p:cNvSpPr>
          <p:nvPr>
            <p:ph type="body" idx="1"/>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0304" y="2235099"/>
            <a:ext cx="11290300" cy="11480901"/>
          </a:xfrm>
          <a:prstGeom prst="rect">
            <a:avLst/>
          </a:prstGeom>
        </p:spPr>
      </p:pic>
    </p:spTree>
    <p:extLst>
      <p:ext uri="{BB962C8B-B14F-4D97-AF65-F5344CB8AC3E}">
        <p14:creationId xmlns:p14="http://schemas.microsoft.com/office/powerpoint/2010/main" val="272699954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 yet to do Self Intro		</a:t>
            </a:r>
            <a:endParaRPr lang="en-IN" dirty="0"/>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a:xfrm>
            <a:off x="1206500" y="4248504"/>
            <a:ext cx="8380845" cy="8256012"/>
          </a:xfrm>
        </p:spPr>
        <p:txBody>
          <a:bodyPr>
            <a:normAutofit/>
          </a:bodyPr>
          <a:lstStyle/>
          <a:p>
            <a:r>
              <a:rPr lang="en-US" dirty="0" err="1" smtClean="0"/>
              <a:t>Luhar</a:t>
            </a:r>
            <a:r>
              <a:rPr lang="en-US" dirty="0" smtClean="0"/>
              <a:t> </a:t>
            </a:r>
            <a:r>
              <a:rPr lang="en-US" dirty="0" err="1" smtClean="0"/>
              <a:t>Karthik</a:t>
            </a:r>
            <a:r>
              <a:rPr lang="en-US" dirty="0" smtClean="0"/>
              <a:t>, </a:t>
            </a:r>
          </a:p>
          <a:p>
            <a:r>
              <a:rPr lang="en-US" dirty="0" err="1" smtClean="0"/>
              <a:t>Bhavish</a:t>
            </a:r>
            <a:r>
              <a:rPr lang="en-US" dirty="0" smtClean="0"/>
              <a:t> </a:t>
            </a:r>
            <a:r>
              <a:rPr lang="en-US" dirty="0" err="1" smtClean="0"/>
              <a:t>Hiranandani</a:t>
            </a:r>
            <a:endParaRPr lang="en-US" dirty="0" smtClean="0"/>
          </a:p>
          <a:p>
            <a:r>
              <a:rPr lang="en-US" dirty="0" err="1" smtClean="0"/>
              <a:t>Rathod</a:t>
            </a:r>
            <a:r>
              <a:rPr lang="en-US" dirty="0" smtClean="0"/>
              <a:t> </a:t>
            </a:r>
            <a:r>
              <a:rPr lang="en-US" dirty="0" err="1" smtClean="0"/>
              <a:t>Rajdeep</a:t>
            </a:r>
            <a:r>
              <a:rPr lang="en-US" dirty="0" smtClean="0"/>
              <a:t> Singh</a:t>
            </a:r>
          </a:p>
          <a:p>
            <a:r>
              <a:rPr lang="en-US" dirty="0" smtClean="0"/>
              <a:t>Sosa </a:t>
            </a:r>
            <a:r>
              <a:rPr lang="en-US" dirty="0" err="1" smtClean="0"/>
              <a:t>Siddharth</a:t>
            </a:r>
            <a:r>
              <a:rPr lang="en-US" dirty="0" smtClean="0"/>
              <a:t> Kumar</a:t>
            </a:r>
          </a:p>
          <a:p>
            <a:r>
              <a:rPr lang="en-US" dirty="0" err="1" smtClean="0"/>
              <a:t>Lakshya</a:t>
            </a:r>
            <a:r>
              <a:rPr lang="en-US" dirty="0" smtClean="0"/>
              <a:t> Jain</a:t>
            </a:r>
          </a:p>
          <a:p>
            <a:r>
              <a:rPr lang="en-US" dirty="0" err="1" smtClean="0"/>
              <a:t>Hammad</a:t>
            </a:r>
            <a:r>
              <a:rPr lang="en-US" dirty="0" smtClean="0"/>
              <a:t> </a:t>
            </a:r>
            <a:r>
              <a:rPr lang="en-US" dirty="0" err="1" smtClean="0"/>
              <a:t>Farid</a:t>
            </a:r>
            <a:endParaRPr lang="en-US" dirty="0" smtClean="0"/>
          </a:p>
        </p:txBody>
      </p:sp>
      <p:sp>
        <p:nvSpPr>
          <p:cNvPr id="5" name="Text Placeholder 3"/>
          <p:cNvSpPr txBox="1">
            <a:spLocks/>
          </p:cNvSpPr>
          <p:nvPr/>
        </p:nvSpPr>
        <p:spPr>
          <a:xfrm>
            <a:off x="10142682" y="4248504"/>
            <a:ext cx="8380845"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err="1" smtClean="0"/>
              <a:t>Jaivik</a:t>
            </a:r>
            <a:r>
              <a:rPr lang="en-US" dirty="0" smtClean="0"/>
              <a:t> </a:t>
            </a:r>
            <a:r>
              <a:rPr lang="en-US" dirty="0" err="1" smtClean="0"/>
              <a:t>Rajeshbhai</a:t>
            </a:r>
            <a:endParaRPr lang="en-US" dirty="0" smtClean="0"/>
          </a:p>
          <a:p>
            <a:pPr hangingPunct="1"/>
            <a:r>
              <a:rPr lang="en-US" dirty="0" smtClean="0"/>
              <a:t>Anjali Singh</a:t>
            </a:r>
          </a:p>
          <a:p>
            <a:pPr hangingPunct="1"/>
            <a:r>
              <a:rPr lang="en-US" dirty="0" err="1" smtClean="0"/>
              <a:t>Parthiv</a:t>
            </a:r>
            <a:r>
              <a:rPr lang="en-US" dirty="0" smtClean="0"/>
              <a:t> </a:t>
            </a:r>
            <a:r>
              <a:rPr lang="en-US" dirty="0" err="1" smtClean="0"/>
              <a:t>Zanje</a:t>
            </a:r>
            <a:endParaRPr lang="en-US" dirty="0" smtClean="0"/>
          </a:p>
          <a:p>
            <a:pPr hangingPunct="1"/>
            <a:r>
              <a:rPr lang="en-US" dirty="0" err="1" smtClean="0"/>
              <a:t>Rupesh</a:t>
            </a:r>
            <a:r>
              <a:rPr lang="en-US" dirty="0" smtClean="0"/>
              <a:t> Singh</a:t>
            </a:r>
          </a:p>
          <a:p>
            <a:pPr hangingPunct="1"/>
            <a:r>
              <a:rPr lang="en-US" dirty="0" smtClean="0"/>
              <a:t>Mehta </a:t>
            </a:r>
            <a:r>
              <a:rPr lang="en-US" dirty="0" err="1" smtClean="0"/>
              <a:t>Khushi</a:t>
            </a:r>
            <a:endParaRPr lang="en-US" dirty="0" smtClean="0"/>
          </a:p>
          <a:p>
            <a:pPr hangingPunct="1"/>
            <a:r>
              <a:rPr lang="en-US" dirty="0" err="1" smtClean="0"/>
              <a:t>Tarun</a:t>
            </a:r>
            <a:r>
              <a:rPr lang="en-US" dirty="0" smtClean="0"/>
              <a:t> Kumar</a:t>
            </a:r>
          </a:p>
          <a:p>
            <a:pPr hangingPunct="1"/>
            <a:endParaRPr lang="en-IN" dirty="0"/>
          </a:p>
        </p:txBody>
      </p:sp>
    </p:spTree>
    <p:extLst>
      <p:ext uri="{BB962C8B-B14F-4D97-AF65-F5344CB8AC3E}">
        <p14:creationId xmlns:p14="http://schemas.microsoft.com/office/powerpoint/2010/main" val="62475907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Bell MT" panose="02020503060305020303" pitchFamily="18" charset="0"/>
              </a:rPr>
              <a:t>Group Exercise II: </a:t>
            </a:r>
            <a:r>
              <a:rPr lang="en-US" dirty="0" smtClean="0">
                <a:latin typeface="Bell MT" panose="02020503060305020303" pitchFamily="18" charset="0"/>
              </a:rPr>
              <a:t>Groups </a:t>
            </a:r>
            <a:r>
              <a:rPr lang="en-US" dirty="0">
                <a:latin typeface="Bell MT" panose="02020503060305020303" pitchFamily="18" charset="0"/>
              </a:rPr>
              <a:t>of </a:t>
            </a:r>
            <a:r>
              <a:rPr lang="en-US" dirty="0" smtClean="0">
                <a:latin typeface="Bell MT" panose="02020503060305020303" pitchFamily="18" charset="0"/>
              </a:rPr>
              <a:t>5 (15 marks)</a:t>
            </a:r>
            <a:br>
              <a:rPr lang="en-US" dirty="0" smtClean="0">
                <a:latin typeface="Bell MT" panose="02020503060305020303" pitchFamily="18" charset="0"/>
              </a:rPr>
            </a:br>
            <a:r>
              <a:rPr lang="en-US" dirty="0">
                <a:latin typeface="Bell MT" panose="02020503060305020303" pitchFamily="18" charset="0"/>
              </a:rPr>
              <a:t/>
            </a:r>
            <a:br>
              <a:rPr lang="en-US" dirty="0">
                <a:latin typeface="Bell MT" panose="02020503060305020303" pitchFamily="18" charset="0"/>
              </a:rPr>
            </a:br>
            <a:endParaRPr lang="en-IN" dirty="0">
              <a:latin typeface="Bell MT" panose="02020503060305020303" pitchFamily="18" charset="0"/>
            </a:endParaRPr>
          </a:p>
        </p:txBody>
      </p:sp>
      <p:sp>
        <p:nvSpPr>
          <p:cNvPr id="3" name="Text Placeholder 2"/>
          <p:cNvSpPr>
            <a:spLocks noGrp="1"/>
          </p:cNvSpPr>
          <p:nvPr>
            <p:ph type="body" sz="quarter" idx="21"/>
          </p:nvPr>
        </p:nvSpPr>
        <p:spPr/>
        <p:txBody>
          <a:bodyPr>
            <a:normAutofit/>
          </a:bodyPr>
          <a:lstStyle/>
          <a:p>
            <a:r>
              <a:rPr lang="en-US" dirty="0">
                <a:latin typeface="Bell MT" panose="02020503060305020303" pitchFamily="18" charset="0"/>
              </a:rPr>
              <a:t>Exercise: Conceiving, Marketing and Pitching an Entrepreneurial Idea</a:t>
            </a:r>
          </a:p>
          <a:p>
            <a:endParaRPr lang="en-IN" dirty="0"/>
          </a:p>
        </p:txBody>
      </p:sp>
      <p:sp>
        <p:nvSpPr>
          <p:cNvPr id="4" name="Text Placeholder 3"/>
          <p:cNvSpPr>
            <a:spLocks noGrp="1"/>
          </p:cNvSpPr>
          <p:nvPr>
            <p:ph type="body" idx="1"/>
          </p:nvPr>
        </p:nvSpPr>
        <p:spPr>
          <a:xfrm>
            <a:off x="1206500" y="3679125"/>
            <a:ext cx="21971000" cy="8825391"/>
          </a:xfrm>
        </p:spPr>
        <p:txBody>
          <a:bodyPr>
            <a:normAutofit fontScale="92500" lnSpcReduction="10000"/>
          </a:bodyPr>
          <a:lstStyle/>
          <a:p>
            <a:pPr marL="0" indent="0">
              <a:buNone/>
            </a:pPr>
            <a:r>
              <a:rPr lang="en-US" b="1" dirty="0" smtClean="0">
                <a:latin typeface="Bell MT" panose="02020503060305020303" pitchFamily="18" charset="0"/>
              </a:rPr>
              <a:t>Tasks</a:t>
            </a:r>
            <a:r>
              <a:rPr lang="en-US" b="1" dirty="0">
                <a:latin typeface="Bell MT" panose="02020503060305020303" pitchFamily="18" charset="0"/>
              </a:rPr>
              <a:t>:</a:t>
            </a:r>
          </a:p>
          <a:p>
            <a:pPr marL="914400" indent="-914400">
              <a:buFont typeface="+mj-lt"/>
              <a:buAutoNum type="alphaLcParenR"/>
            </a:pPr>
            <a:r>
              <a:rPr lang="en-US" dirty="0" smtClean="0">
                <a:latin typeface="Bell MT" panose="02020503060305020303" pitchFamily="18" charset="0"/>
              </a:rPr>
              <a:t>Collectively </a:t>
            </a:r>
            <a:r>
              <a:rPr lang="en-US" dirty="0">
                <a:latin typeface="Bell MT" panose="02020503060305020303" pitchFamily="18" charset="0"/>
              </a:rPr>
              <a:t>brainstorm for a business concept/idea: it can be a start-up; a new firm offering a unique service; a company that makes a unique product, and so on.</a:t>
            </a:r>
          </a:p>
          <a:p>
            <a:pPr marL="914400" indent="-914400">
              <a:buFont typeface="+mj-lt"/>
              <a:buAutoNum type="alphaLcParenR"/>
            </a:pPr>
            <a:r>
              <a:rPr lang="en-US" dirty="0" smtClean="0">
                <a:latin typeface="Bell MT" panose="02020503060305020303" pitchFamily="18" charset="0"/>
              </a:rPr>
              <a:t>Give </a:t>
            </a:r>
            <a:r>
              <a:rPr lang="en-US" dirty="0">
                <a:latin typeface="Bell MT" panose="02020503060305020303" pitchFamily="18" charset="0"/>
              </a:rPr>
              <a:t>the company </a:t>
            </a:r>
            <a:r>
              <a:rPr lang="en-US" dirty="0" smtClean="0">
                <a:latin typeface="Bell MT" panose="02020503060305020303" pitchFamily="18" charset="0"/>
              </a:rPr>
              <a:t>(1) a </a:t>
            </a:r>
            <a:r>
              <a:rPr lang="en-US" dirty="0">
                <a:latin typeface="Bell MT" panose="02020503060305020303" pitchFamily="18" charset="0"/>
              </a:rPr>
              <a:t>name </a:t>
            </a:r>
            <a:r>
              <a:rPr lang="en-US" dirty="0" smtClean="0">
                <a:latin typeface="Bell MT" panose="02020503060305020303" pitchFamily="18" charset="0"/>
              </a:rPr>
              <a:t>or </a:t>
            </a:r>
            <a:r>
              <a:rPr lang="en-US" dirty="0">
                <a:latin typeface="Bell MT" panose="02020503060305020303" pitchFamily="18" charset="0"/>
              </a:rPr>
              <a:t>a brand </a:t>
            </a:r>
            <a:r>
              <a:rPr lang="en-US" dirty="0" smtClean="0">
                <a:latin typeface="Bell MT" panose="02020503060305020303" pitchFamily="18" charset="0"/>
              </a:rPr>
              <a:t>name, </a:t>
            </a:r>
            <a:r>
              <a:rPr lang="en-US" dirty="0">
                <a:latin typeface="Bell MT" panose="02020503060305020303" pitchFamily="18" charset="0"/>
              </a:rPr>
              <a:t>and </a:t>
            </a:r>
            <a:r>
              <a:rPr lang="en-US" dirty="0" smtClean="0">
                <a:latin typeface="Bell MT" panose="02020503060305020303" pitchFamily="18" charset="0"/>
              </a:rPr>
              <a:t>(2) a </a:t>
            </a:r>
            <a:r>
              <a:rPr lang="en-US" dirty="0">
                <a:latin typeface="Bell MT" panose="02020503060305020303" pitchFamily="18" charset="0"/>
              </a:rPr>
              <a:t>tagline (like, </a:t>
            </a:r>
            <a:r>
              <a:rPr lang="en-US" dirty="0" err="1">
                <a:latin typeface="Bell MT" panose="02020503060305020303" pitchFamily="18" charset="0"/>
              </a:rPr>
              <a:t>Amul's</a:t>
            </a:r>
            <a:r>
              <a:rPr lang="en-US" dirty="0">
                <a:latin typeface="Bell MT" panose="02020503060305020303" pitchFamily="18" charset="0"/>
              </a:rPr>
              <a:t> "Utterly </a:t>
            </a:r>
            <a:r>
              <a:rPr lang="en-US" dirty="0" err="1">
                <a:latin typeface="Bell MT" panose="02020503060305020303" pitchFamily="18" charset="0"/>
              </a:rPr>
              <a:t>Butterly</a:t>
            </a:r>
            <a:r>
              <a:rPr lang="en-US" dirty="0">
                <a:latin typeface="Bell MT" panose="02020503060305020303" pitchFamily="18" charset="0"/>
              </a:rPr>
              <a:t> Delicious"). The company/brand name </a:t>
            </a:r>
            <a:r>
              <a:rPr lang="en-US" dirty="0" smtClean="0">
                <a:latin typeface="Bell MT" panose="02020503060305020303" pitchFamily="18" charset="0"/>
              </a:rPr>
              <a:t>and the </a:t>
            </a:r>
            <a:r>
              <a:rPr lang="en-US" dirty="0">
                <a:latin typeface="Bell MT" panose="02020503060305020303" pitchFamily="18" charset="0"/>
              </a:rPr>
              <a:t>tagline should be inspired by something local. Like, </a:t>
            </a:r>
            <a:r>
              <a:rPr lang="en-US" i="1" dirty="0" err="1">
                <a:latin typeface="Bell MT" panose="02020503060305020303" pitchFamily="18" charset="0"/>
              </a:rPr>
              <a:t>PhonePe</a:t>
            </a:r>
            <a:r>
              <a:rPr lang="en-US" dirty="0">
                <a:latin typeface="Bell MT" panose="02020503060305020303" pitchFamily="18" charset="0"/>
              </a:rPr>
              <a:t> app</a:t>
            </a:r>
            <a:r>
              <a:rPr lang="en-US" dirty="0" smtClean="0">
                <a:latin typeface="Bell MT" panose="02020503060305020303" pitchFamily="18" charset="0"/>
              </a:rPr>
              <a:t>. </a:t>
            </a:r>
            <a:r>
              <a:rPr lang="en-US" dirty="0">
                <a:latin typeface="Bell MT" panose="02020503060305020303" pitchFamily="18" charset="0"/>
              </a:rPr>
              <a:t> </a:t>
            </a:r>
          </a:p>
          <a:p>
            <a:pPr marL="914400" indent="-914400">
              <a:buFont typeface="+mj-lt"/>
              <a:buAutoNum type="alphaLcParenR"/>
            </a:pPr>
            <a:r>
              <a:rPr lang="en-US" b="1" dirty="0" smtClean="0">
                <a:latin typeface="Bell MT" panose="02020503060305020303" pitchFamily="18" charset="0"/>
              </a:rPr>
              <a:t>Pitch </a:t>
            </a:r>
            <a:r>
              <a:rPr lang="en-US" b="1" dirty="0">
                <a:latin typeface="Bell MT" panose="02020503060305020303" pitchFamily="18" charset="0"/>
              </a:rPr>
              <a:t>the idea</a:t>
            </a:r>
            <a:r>
              <a:rPr lang="en-US" dirty="0">
                <a:latin typeface="Bell MT" panose="02020503060305020303" pitchFamily="18" charset="0"/>
              </a:rPr>
              <a:t>, the brand name as well as the tag line to a group of potential investors. Explain the process of how you </a:t>
            </a:r>
            <a:r>
              <a:rPr lang="en-US" dirty="0" smtClean="0">
                <a:latin typeface="Bell MT" panose="02020503060305020303" pitchFamily="18" charset="0"/>
              </a:rPr>
              <a:t>arrived upon the </a:t>
            </a:r>
            <a:r>
              <a:rPr lang="en-US" dirty="0">
                <a:latin typeface="Bell MT" panose="02020503060305020303" pitchFamily="18" charset="0"/>
              </a:rPr>
              <a:t>brand name and the tag-line. </a:t>
            </a:r>
          </a:p>
          <a:p>
            <a:pPr lvl="1"/>
            <a:r>
              <a:rPr lang="en-US" u="sng" dirty="0" smtClean="0">
                <a:latin typeface="Bell MT" panose="02020503060305020303" pitchFamily="18" charset="0"/>
              </a:rPr>
              <a:t>Each </a:t>
            </a:r>
            <a:r>
              <a:rPr lang="en-US" u="sng" dirty="0">
                <a:latin typeface="Bell MT" panose="02020503060305020303" pitchFamily="18" charset="0"/>
              </a:rPr>
              <a:t>presentation will involve 2 </a:t>
            </a:r>
            <a:r>
              <a:rPr lang="en-US" u="sng" dirty="0" smtClean="0">
                <a:latin typeface="Bell MT" panose="02020503060305020303" pitchFamily="18" charset="0"/>
              </a:rPr>
              <a:t>groups</a:t>
            </a:r>
            <a:r>
              <a:rPr lang="en-US" dirty="0" smtClean="0">
                <a:latin typeface="Bell MT" panose="02020503060305020303" pitchFamily="18" charset="0"/>
              </a:rPr>
              <a:t>: One </a:t>
            </a:r>
            <a:r>
              <a:rPr lang="en-US" dirty="0">
                <a:latin typeface="Bell MT" panose="02020503060305020303" pitchFamily="18" charset="0"/>
              </a:rPr>
              <a:t>group will pitch the idea, and the other group will act as potential investors. For example, when Group 1 pitches the idea, Group 2 will act as the group of investors; </a:t>
            </a:r>
            <a:r>
              <a:rPr lang="en-US" dirty="0" smtClean="0">
                <a:latin typeface="Bell MT" panose="02020503060305020303" pitchFamily="18" charset="0"/>
              </a:rPr>
              <a:t>and vice versa.</a:t>
            </a:r>
            <a:r>
              <a:rPr lang="en-US" dirty="0">
                <a:latin typeface="Bell MT" panose="02020503060305020303" pitchFamily="18" charset="0"/>
              </a:rPr>
              <a:t> </a:t>
            </a:r>
            <a:endParaRPr lang="en-IN" dirty="0">
              <a:latin typeface="Bell MT" panose="02020503060305020303" pitchFamily="18" charset="0"/>
            </a:endParaRPr>
          </a:p>
        </p:txBody>
      </p:sp>
    </p:spTree>
    <p:extLst>
      <p:ext uri="{BB962C8B-B14F-4D97-AF65-F5344CB8AC3E}">
        <p14:creationId xmlns:p14="http://schemas.microsoft.com/office/powerpoint/2010/main" val="369242213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normAutofit fontScale="92500" lnSpcReduction="20000"/>
          </a:bodyPr>
          <a:lstStyle/>
          <a:p>
            <a:r>
              <a:rPr lang="en-US" dirty="0" smtClean="0"/>
              <a:t>Phrasal verbs:</a:t>
            </a:r>
            <a:r>
              <a:rPr lang="en-IN" dirty="0"/>
              <a:t> </a:t>
            </a:r>
            <a:r>
              <a:rPr lang="en-IN" dirty="0" smtClean="0">
                <a:hlinkClick r:id="rId2"/>
              </a:rPr>
              <a:t>https</a:t>
            </a:r>
            <a:r>
              <a:rPr lang="en-IN" dirty="0">
                <a:hlinkClick r:id="rId2"/>
              </a:rPr>
              <a:t>://</a:t>
            </a:r>
            <a:r>
              <a:rPr lang="en-IN" dirty="0" smtClean="0">
                <a:hlinkClick r:id="rId2"/>
              </a:rPr>
              <a:t>www.bbc.co.uk/learningenglish/english/course/intermediate/unit-4/session-2/activity-3</a:t>
            </a:r>
            <a:endParaRPr lang="en-IN" dirty="0" smtClean="0"/>
          </a:p>
          <a:p>
            <a:r>
              <a:rPr lang="en-US" dirty="0" smtClean="0"/>
              <a:t>Adverb positions: </a:t>
            </a:r>
            <a:r>
              <a:rPr lang="en-IN" dirty="0" smtClean="0">
                <a:hlinkClick r:id="rId3"/>
              </a:rPr>
              <a:t>https</a:t>
            </a:r>
            <a:r>
              <a:rPr lang="en-IN" dirty="0">
                <a:hlinkClick r:id="rId3"/>
              </a:rPr>
              <a:t>://</a:t>
            </a:r>
            <a:r>
              <a:rPr lang="en-IN" dirty="0" smtClean="0">
                <a:hlinkClick r:id="rId3"/>
              </a:rPr>
              <a:t>www.bbc.co.uk/learningenglish/english/course/intermediate/unit-15/session-2/activity-3</a:t>
            </a:r>
            <a:endParaRPr lang="en-IN" dirty="0" smtClean="0"/>
          </a:p>
          <a:p>
            <a:r>
              <a:rPr lang="en-US" dirty="0" smtClean="0"/>
              <a:t>Modal verbs: </a:t>
            </a:r>
            <a:r>
              <a:rPr lang="en-IN" dirty="0" smtClean="0">
                <a:hlinkClick r:id="rId4"/>
              </a:rPr>
              <a:t>https</a:t>
            </a:r>
            <a:r>
              <a:rPr lang="en-IN" dirty="0">
                <a:hlinkClick r:id="rId4"/>
              </a:rPr>
              <a:t>://</a:t>
            </a:r>
            <a:r>
              <a:rPr lang="en-IN" dirty="0" smtClean="0">
                <a:hlinkClick r:id="rId4"/>
              </a:rPr>
              <a:t>www.bbc.co.uk/learningenglish/english/course/intermediate/unit-6/session-2/activity-3</a:t>
            </a:r>
            <a:endParaRPr lang="en-US" b="1" dirty="0" smtClean="0"/>
          </a:p>
          <a:p>
            <a:r>
              <a:rPr lang="en-US" b="1" dirty="0" smtClean="0"/>
              <a:t>How to make a pitch: </a:t>
            </a:r>
            <a:r>
              <a:rPr lang="en-US" b="1" dirty="0">
                <a:hlinkClick r:id="rId5"/>
              </a:rPr>
              <a:t>https://</a:t>
            </a:r>
            <a:r>
              <a:rPr lang="en-US" b="1" dirty="0" smtClean="0">
                <a:hlinkClick r:id="rId5"/>
              </a:rPr>
              <a:t>www.youtube.com/watch?v=ZNtPaWmX1EA</a:t>
            </a:r>
            <a:endParaRPr lang="en-US" b="1" dirty="0"/>
          </a:p>
          <a:p>
            <a:r>
              <a:rPr lang="en-US" b="1" dirty="0"/>
              <a:t>On Emails: </a:t>
            </a:r>
            <a:r>
              <a:rPr lang="en-US" b="1" dirty="0">
                <a:hlinkClick r:id="rId6"/>
              </a:rPr>
              <a:t>https://</a:t>
            </a:r>
            <a:r>
              <a:rPr lang="en-US" b="1" dirty="0" smtClean="0">
                <a:hlinkClick r:id="rId6"/>
              </a:rPr>
              <a:t>www.themuse.com/advice/how-to-write-professional-email-examples</a:t>
            </a:r>
            <a:endParaRPr lang="en-US" b="1" dirty="0" smtClean="0"/>
          </a:p>
          <a:p>
            <a:endParaRPr lang="en-US" b="1" dirty="0" smtClean="0"/>
          </a:p>
          <a:p>
            <a:endParaRPr lang="en-US" b="1" dirty="0" smtClean="0"/>
          </a:p>
          <a:p>
            <a:endParaRPr lang="en-IN" dirty="0" smtClean="0"/>
          </a:p>
        </p:txBody>
      </p:sp>
    </p:spTree>
    <p:extLst>
      <p:ext uri="{BB962C8B-B14F-4D97-AF65-F5344CB8AC3E}">
        <p14:creationId xmlns:p14="http://schemas.microsoft.com/office/powerpoint/2010/main" val="366835477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an idiom</a:t>
            </a:r>
            <a:endParaRPr lang="en-IN" dirty="0"/>
          </a:p>
        </p:txBody>
      </p:sp>
      <p:sp>
        <p:nvSpPr>
          <p:cNvPr id="3" name="Text Placeholder 2"/>
          <p:cNvSpPr>
            <a:spLocks noGrp="1"/>
          </p:cNvSpPr>
          <p:nvPr>
            <p:ph type="body" sz="quarter" idx="21"/>
          </p:nvPr>
        </p:nvSpPr>
        <p:spPr>
          <a:xfrm>
            <a:off x="1206499" y="2245962"/>
            <a:ext cx="10575813" cy="1522474"/>
          </a:xfrm>
        </p:spPr>
        <p:txBody>
          <a:bodyPr>
            <a:normAutofit/>
          </a:bodyPr>
          <a:lstStyle/>
          <a:p>
            <a:r>
              <a:rPr lang="en-US" dirty="0" smtClean="0"/>
              <a:t>“off the cuff”</a:t>
            </a:r>
            <a:endParaRPr lang="en-US" dirty="0"/>
          </a:p>
        </p:txBody>
      </p:sp>
      <p:sp>
        <p:nvSpPr>
          <p:cNvPr id="4" name="Text Placeholder 3"/>
          <p:cNvSpPr>
            <a:spLocks noGrp="1"/>
          </p:cNvSpPr>
          <p:nvPr>
            <p:ph type="body" idx="1"/>
          </p:nvPr>
        </p:nvSpPr>
        <p:spPr>
          <a:xfrm>
            <a:off x="1206500" y="4248504"/>
            <a:ext cx="7577282" cy="8256012"/>
          </a:xfrm>
        </p:spPr>
        <p:txBody>
          <a:bodyPr/>
          <a:lstStyle/>
          <a:p>
            <a:pPr marL="0" indent="0">
              <a:buNone/>
            </a:pPr>
            <a:r>
              <a:rPr lang="en-US" dirty="0" smtClean="0"/>
              <a:t> </a:t>
            </a:r>
          </a:p>
          <a:p>
            <a:endParaRPr lang="en-US"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387" y="2498765"/>
            <a:ext cx="12900392" cy="10829308"/>
          </a:xfrm>
          <a:prstGeom prst="rect">
            <a:avLst/>
          </a:prstGeom>
        </p:spPr>
      </p:pic>
    </p:spTree>
    <p:extLst>
      <p:ext uri="{BB962C8B-B14F-4D97-AF65-F5344CB8AC3E}">
        <p14:creationId xmlns:p14="http://schemas.microsoft.com/office/powerpoint/2010/main" val="69234837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an idiom</a:t>
            </a:r>
            <a:endParaRPr lang="en-IN" dirty="0"/>
          </a:p>
        </p:txBody>
      </p:sp>
      <p:sp>
        <p:nvSpPr>
          <p:cNvPr id="3" name="Text Placeholder 2"/>
          <p:cNvSpPr>
            <a:spLocks noGrp="1"/>
          </p:cNvSpPr>
          <p:nvPr>
            <p:ph type="body" sz="quarter" idx="21"/>
          </p:nvPr>
        </p:nvSpPr>
        <p:spPr>
          <a:xfrm>
            <a:off x="1206499" y="2245962"/>
            <a:ext cx="10575813" cy="1522474"/>
          </a:xfrm>
        </p:spPr>
        <p:txBody>
          <a:bodyPr>
            <a:normAutofit/>
          </a:bodyPr>
          <a:lstStyle/>
          <a:p>
            <a:r>
              <a:rPr lang="en-US" dirty="0" smtClean="0"/>
              <a:t>“off the cuff”</a:t>
            </a:r>
            <a:endParaRPr lang="en-US" dirty="0"/>
          </a:p>
        </p:txBody>
      </p:sp>
      <p:sp>
        <p:nvSpPr>
          <p:cNvPr id="4" name="Text Placeholder 3"/>
          <p:cNvSpPr>
            <a:spLocks noGrp="1"/>
          </p:cNvSpPr>
          <p:nvPr>
            <p:ph type="body" idx="1"/>
          </p:nvPr>
        </p:nvSpPr>
        <p:spPr>
          <a:xfrm>
            <a:off x="1206500" y="4248504"/>
            <a:ext cx="7577282" cy="8256012"/>
          </a:xfrm>
        </p:spPr>
        <p:txBody>
          <a:bodyPr/>
          <a:lstStyle/>
          <a:p>
            <a:pPr marL="0" indent="0">
              <a:buNone/>
            </a:pPr>
            <a:r>
              <a:rPr lang="en-US" dirty="0" smtClean="0"/>
              <a:t> </a:t>
            </a:r>
          </a:p>
          <a:p>
            <a:endParaRPr lang="en-US"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965" y="2451133"/>
            <a:ext cx="14148791" cy="10932358"/>
          </a:xfrm>
          <a:prstGeom prst="rect">
            <a:avLst/>
          </a:prstGeom>
        </p:spPr>
      </p:pic>
    </p:spTree>
    <p:extLst>
      <p:ext uri="{BB962C8B-B14F-4D97-AF65-F5344CB8AC3E}">
        <p14:creationId xmlns:p14="http://schemas.microsoft.com/office/powerpoint/2010/main" val="118808907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an idiom</a:t>
            </a:r>
            <a:endParaRPr lang="en-IN" dirty="0"/>
          </a:p>
        </p:txBody>
      </p:sp>
      <p:sp>
        <p:nvSpPr>
          <p:cNvPr id="3" name="Text Placeholder 2"/>
          <p:cNvSpPr>
            <a:spLocks noGrp="1"/>
          </p:cNvSpPr>
          <p:nvPr>
            <p:ph type="body" sz="quarter" idx="21"/>
          </p:nvPr>
        </p:nvSpPr>
        <p:spPr>
          <a:xfrm>
            <a:off x="1206499" y="2245962"/>
            <a:ext cx="10575813" cy="1522474"/>
          </a:xfrm>
        </p:spPr>
        <p:txBody>
          <a:bodyPr>
            <a:normAutofit/>
          </a:bodyPr>
          <a:lstStyle/>
          <a:p>
            <a:r>
              <a:rPr lang="en-US" dirty="0" smtClean="0"/>
              <a:t>“off the cuff”</a:t>
            </a:r>
            <a:endParaRPr lang="en-US" dirty="0"/>
          </a:p>
        </p:txBody>
      </p:sp>
      <p:sp>
        <p:nvSpPr>
          <p:cNvPr id="4" name="Text Placeholder 3"/>
          <p:cNvSpPr>
            <a:spLocks noGrp="1"/>
          </p:cNvSpPr>
          <p:nvPr>
            <p:ph type="body" idx="1"/>
          </p:nvPr>
        </p:nvSpPr>
        <p:spPr>
          <a:xfrm>
            <a:off x="1206500" y="4248504"/>
            <a:ext cx="7577282" cy="8256012"/>
          </a:xfrm>
        </p:spPr>
        <p:txBody>
          <a:bodyPr/>
          <a:lstStyle/>
          <a:p>
            <a:pPr marL="0" indent="0">
              <a:buNone/>
            </a:pPr>
            <a:r>
              <a:rPr lang="en-US" dirty="0" smtClean="0"/>
              <a:t> </a:t>
            </a:r>
          </a:p>
          <a:p>
            <a:endParaRPr lang="en-US"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999" y="2603553"/>
            <a:ext cx="17296648" cy="10641391"/>
          </a:xfrm>
          <a:prstGeom prst="rect">
            <a:avLst/>
          </a:prstGeom>
        </p:spPr>
      </p:pic>
    </p:spTree>
    <p:extLst>
      <p:ext uri="{BB962C8B-B14F-4D97-AF65-F5344CB8AC3E}">
        <p14:creationId xmlns:p14="http://schemas.microsoft.com/office/powerpoint/2010/main" val="137625402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an idiom</a:t>
            </a:r>
            <a:endParaRPr lang="en-IN" dirty="0"/>
          </a:p>
        </p:txBody>
      </p:sp>
      <p:sp>
        <p:nvSpPr>
          <p:cNvPr id="3" name="Text Placeholder 2"/>
          <p:cNvSpPr>
            <a:spLocks noGrp="1"/>
          </p:cNvSpPr>
          <p:nvPr>
            <p:ph type="body" sz="quarter" idx="21"/>
          </p:nvPr>
        </p:nvSpPr>
        <p:spPr>
          <a:xfrm>
            <a:off x="1668417" y="2290785"/>
            <a:ext cx="12176992" cy="4250070"/>
          </a:xfrm>
        </p:spPr>
        <p:txBody>
          <a:bodyPr>
            <a:normAutofit/>
          </a:bodyPr>
          <a:lstStyle/>
          <a:p>
            <a:pPr>
              <a:spcAft>
                <a:spcPts val="1800"/>
              </a:spcAft>
            </a:pPr>
            <a:r>
              <a:rPr lang="en-US" sz="3600" b="0" dirty="0"/>
              <a:t>If you speak </a:t>
            </a:r>
            <a:r>
              <a:rPr lang="en-US" sz="3600" dirty="0"/>
              <a:t>off the cuff, </a:t>
            </a:r>
            <a:r>
              <a:rPr lang="en-US" sz="3600" b="0" dirty="0" smtClean="0"/>
              <a:t>you </a:t>
            </a:r>
            <a:r>
              <a:rPr lang="en-US" sz="3600" b="0" dirty="0"/>
              <a:t>say something without having prepared or thought about your words first: </a:t>
            </a:r>
            <a:endParaRPr lang="en-US" sz="3600" b="0" dirty="0" smtClean="0"/>
          </a:p>
          <a:p>
            <a:pPr>
              <a:spcAft>
                <a:spcPts val="1800"/>
              </a:spcAft>
            </a:pPr>
            <a:r>
              <a:rPr lang="en-US" sz="3600" b="0" dirty="0"/>
              <a:t>-- </a:t>
            </a:r>
            <a:r>
              <a:rPr lang="en-US" sz="3600" b="0" dirty="0" smtClean="0"/>
              <a:t>to </a:t>
            </a:r>
            <a:r>
              <a:rPr lang="en-US" sz="3600" b="0" dirty="0"/>
              <a:t>do something off the cuff means to do it without preparation, or to improvise</a:t>
            </a:r>
            <a:r>
              <a:rPr lang="en-US" sz="3600" b="0" dirty="0" smtClean="0"/>
              <a:t>.</a:t>
            </a:r>
          </a:p>
          <a:p>
            <a:pPr>
              <a:spcAft>
                <a:spcPts val="1800"/>
              </a:spcAft>
            </a:pPr>
            <a:r>
              <a:rPr lang="en-US" sz="3600" b="0" smtClean="0"/>
              <a:t>-- spontaneous, informal</a:t>
            </a:r>
            <a:endParaRPr lang="en-US" dirty="0"/>
          </a:p>
        </p:txBody>
      </p:sp>
      <p:sp>
        <p:nvSpPr>
          <p:cNvPr id="4" name="Text Placeholder 3"/>
          <p:cNvSpPr>
            <a:spLocks noGrp="1"/>
          </p:cNvSpPr>
          <p:nvPr>
            <p:ph type="body" idx="1"/>
          </p:nvPr>
        </p:nvSpPr>
        <p:spPr>
          <a:xfrm>
            <a:off x="1206500" y="4248504"/>
            <a:ext cx="7577282" cy="8256012"/>
          </a:xfrm>
        </p:spPr>
        <p:txBody>
          <a:bodyPr/>
          <a:lstStyle/>
          <a:p>
            <a:pPr marL="0" indent="0">
              <a:buNone/>
            </a:pPr>
            <a:r>
              <a:rPr lang="en-US" dirty="0" smtClean="0"/>
              <a:t> </a:t>
            </a:r>
          </a:p>
          <a:p>
            <a:endParaRPr lang="en-US" dirty="0"/>
          </a:p>
          <a:p>
            <a:endParaRPr lang="en-IN" dirty="0"/>
          </a:p>
        </p:txBody>
      </p:sp>
      <p:sp>
        <p:nvSpPr>
          <p:cNvPr id="10" name="Text Placeholder 3"/>
          <p:cNvSpPr txBox="1">
            <a:spLocks/>
          </p:cNvSpPr>
          <p:nvPr/>
        </p:nvSpPr>
        <p:spPr>
          <a:xfrm>
            <a:off x="1206501" y="6540855"/>
            <a:ext cx="13507026" cy="65378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lnSpc>
                <a:spcPct val="100000"/>
              </a:lnSpc>
              <a:spcBef>
                <a:spcPts val="600"/>
              </a:spcBef>
              <a:buFont typeface="Wingdings" panose="05000000000000000000" pitchFamily="2" charset="2"/>
              <a:buChar char="§"/>
            </a:pPr>
            <a:endParaRPr lang="en-US" sz="3600" b="1" dirty="0"/>
          </a:p>
          <a:p>
            <a:pPr marL="0" indent="0" hangingPunct="1">
              <a:lnSpc>
                <a:spcPct val="100000"/>
              </a:lnSpc>
              <a:spcBef>
                <a:spcPts val="600"/>
              </a:spcBef>
              <a:buNone/>
            </a:pPr>
            <a:r>
              <a:rPr lang="en-US" sz="3600" b="1" dirty="0" smtClean="0"/>
              <a:t>Examples:</a:t>
            </a:r>
          </a:p>
          <a:p>
            <a:pPr hangingPunct="1">
              <a:lnSpc>
                <a:spcPct val="100000"/>
              </a:lnSpc>
              <a:spcBef>
                <a:spcPts val="0"/>
              </a:spcBef>
              <a:spcAft>
                <a:spcPts val="600"/>
              </a:spcAft>
            </a:pPr>
            <a:r>
              <a:rPr lang="en-US" sz="4000" dirty="0"/>
              <a:t>I hadn't prepared a speech so I just said a few words off the cuff</a:t>
            </a:r>
            <a:r>
              <a:rPr lang="en-US" sz="4000" dirty="0" smtClean="0"/>
              <a:t>.</a:t>
            </a:r>
          </a:p>
          <a:p>
            <a:pPr hangingPunct="1">
              <a:lnSpc>
                <a:spcPct val="120000"/>
              </a:lnSpc>
              <a:spcBef>
                <a:spcPts val="0"/>
              </a:spcBef>
              <a:spcAft>
                <a:spcPts val="600"/>
              </a:spcAft>
            </a:pPr>
            <a:endParaRPr lang="en-US" sz="4000" dirty="0"/>
          </a:p>
          <a:p>
            <a:pPr hangingPunct="1">
              <a:lnSpc>
                <a:spcPct val="100000"/>
              </a:lnSpc>
              <a:spcBef>
                <a:spcPts val="0"/>
              </a:spcBef>
              <a:spcAft>
                <a:spcPts val="600"/>
              </a:spcAft>
            </a:pPr>
            <a:r>
              <a:rPr lang="en-US" sz="4000" dirty="0"/>
              <a:t>I could not answer it </a:t>
            </a:r>
            <a:r>
              <a:rPr lang="en-US" sz="4000" i="1" dirty="0"/>
              <a:t>off</a:t>
            </a:r>
            <a:r>
              <a:rPr lang="en-US" sz="4000" dirty="0"/>
              <a:t> </a:t>
            </a:r>
            <a:r>
              <a:rPr lang="en-US" sz="4000" i="1" dirty="0"/>
              <a:t>the</a:t>
            </a:r>
            <a:r>
              <a:rPr lang="en-US" sz="4000" dirty="0"/>
              <a:t> </a:t>
            </a:r>
            <a:r>
              <a:rPr lang="en-US" sz="4000" i="1" dirty="0"/>
              <a:t>cuff</a:t>
            </a:r>
            <a:r>
              <a:rPr lang="en-US" sz="4000" dirty="0"/>
              <a:t>. </a:t>
            </a:r>
            <a:endParaRPr lang="en-US" sz="4000" dirty="0" smtClean="0"/>
          </a:p>
          <a:p>
            <a:pPr hangingPunct="1">
              <a:lnSpc>
                <a:spcPct val="120000"/>
              </a:lnSpc>
              <a:spcBef>
                <a:spcPts val="0"/>
              </a:spcBef>
              <a:spcAft>
                <a:spcPts val="600"/>
              </a:spcAft>
            </a:pPr>
            <a:endParaRPr lang="en-US" sz="4000" dirty="0" smtClean="0"/>
          </a:p>
          <a:p>
            <a:pPr hangingPunct="1">
              <a:lnSpc>
                <a:spcPct val="120000"/>
              </a:lnSpc>
              <a:spcBef>
                <a:spcPts val="0"/>
              </a:spcBef>
              <a:spcAft>
                <a:spcPts val="600"/>
              </a:spcAft>
            </a:pPr>
            <a:r>
              <a:rPr lang="en-US" sz="4000" dirty="0"/>
              <a:t>I cannot say, "</a:t>
            </a:r>
            <a:r>
              <a:rPr lang="en-US" sz="4000" i="1" dirty="0"/>
              <a:t>off</a:t>
            </a:r>
            <a:r>
              <a:rPr lang="en-US" sz="4000" dirty="0"/>
              <a:t> </a:t>
            </a:r>
            <a:r>
              <a:rPr lang="en-US" sz="4000" i="1" dirty="0"/>
              <a:t>the</a:t>
            </a:r>
            <a:r>
              <a:rPr lang="en-US" sz="4000" dirty="0"/>
              <a:t> </a:t>
            </a:r>
            <a:r>
              <a:rPr lang="en-US" sz="4000" i="1" dirty="0"/>
              <a:t>cuff</a:t>
            </a:r>
            <a:r>
              <a:rPr lang="en-US" sz="4000" dirty="0"/>
              <a:t>", the exact amount, but it is a substantial matter.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7325" y="952500"/>
            <a:ext cx="7336370" cy="615855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5934" y="7703725"/>
            <a:ext cx="7350822" cy="5679766"/>
          </a:xfrm>
          <a:prstGeom prst="rect">
            <a:avLst/>
          </a:prstGeom>
        </p:spPr>
      </p:pic>
    </p:spTree>
    <p:extLst>
      <p:ext uri="{BB962C8B-B14F-4D97-AF65-F5344CB8AC3E}">
        <p14:creationId xmlns:p14="http://schemas.microsoft.com/office/powerpoint/2010/main" val="182137193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emails</a:t>
            </a:r>
            <a:endParaRPr lang="en-IN" dirty="0"/>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a:xfrm>
            <a:off x="1206500" y="4248503"/>
            <a:ext cx="21971000" cy="8996441"/>
          </a:xfrm>
        </p:spPr>
        <p:txBody>
          <a:bodyPr>
            <a:normAutofit fontScale="70000" lnSpcReduction="20000"/>
          </a:bodyPr>
          <a:lstStyle/>
          <a:p>
            <a:pPr marL="0" indent="0">
              <a:buNone/>
            </a:pPr>
            <a:r>
              <a:rPr lang="en-US" dirty="0" smtClean="0"/>
              <a:t>Sub: </a:t>
            </a:r>
            <a:r>
              <a:rPr lang="en-US" b="1" dirty="0"/>
              <a:t>Request for Review of Group Presentation Script</a:t>
            </a:r>
          </a:p>
          <a:p>
            <a:pPr marL="0" indent="0">
              <a:buNone/>
            </a:pPr>
            <a:r>
              <a:rPr lang="en-US" dirty="0" smtClean="0"/>
              <a:t>Respected </a:t>
            </a:r>
            <a:r>
              <a:rPr lang="en-US" dirty="0"/>
              <a:t>Sir,</a:t>
            </a:r>
          </a:p>
          <a:p>
            <a:pPr marL="0" indent="0">
              <a:lnSpc>
                <a:spcPct val="120000"/>
              </a:lnSpc>
              <a:spcBef>
                <a:spcPts val="0"/>
              </a:spcBef>
              <a:buNone/>
            </a:pPr>
            <a:r>
              <a:rPr lang="en-US" dirty="0"/>
              <a:t>I hope this email finds you well. My name is </a:t>
            </a:r>
            <a:r>
              <a:rPr lang="en-US" dirty="0" smtClean="0"/>
              <a:t>----, </a:t>
            </a:r>
            <a:r>
              <a:rPr lang="en-US" dirty="0"/>
              <a:t>and I am a student of </a:t>
            </a:r>
            <a:r>
              <a:rPr lang="en-US" dirty="0" err="1"/>
              <a:t>Msc</a:t>
            </a:r>
            <a:r>
              <a:rPr lang="en-US" dirty="0"/>
              <a:t> IT in your communication skills class. I am </a:t>
            </a:r>
            <a:r>
              <a:rPr lang="en-US" dirty="0" smtClean="0"/>
              <a:t>writing </a:t>
            </a:r>
            <a:r>
              <a:rPr lang="en-US" dirty="0"/>
              <a:t>to kindly request your assistance in reviewing the script for an upcoming group presentation</a:t>
            </a:r>
            <a:r>
              <a:rPr lang="en-US" dirty="0" smtClean="0"/>
              <a:t>.</a:t>
            </a:r>
          </a:p>
          <a:p>
            <a:pPr marL="0" indent="0">
              <a:lnSpc>
                <a:spcPct val="120000"/>
              </a:lnSpc>
              <a:spcBef>
                <a:spcPts val="0"/>
              </a:spcBef>
              <a:buNone/>
            </a:pPr>
            <a:endParaRPr lang="en-US" dirty="0"/>
          </a:p>
          <a:p>
            <a:pPr marL="0" indent="0">
              <a:lnSpc>
                <a:spcPct val="120000"/>
              </a:lnSpc>
              <a:spcBef>
                <a:spcPts val="0"/>
              </a:spcBef>
              <a:buNone/>
            </a:pPr>
            <a:r>
              <a:rPr lang="en-US" dirty="0"/>
              <a:t>Our group has been working diligently on this presentation, and we believe that your expertise and guidance would greatly contribute to its refinement. </a:t>
            </a:r>
          </a:p>
          <a:p>
            <a:pPr marL="0" indent="0">
              <a:lnSpc>
                <a:spcPct val="120000"/>
              </a:lnSpc>
              <a:spcBef>
                <a:spcPts val="0"/>
              </a:spcBef>
              <a:buNone/>
            </a:pPr>
            <a:endParaRPr lang="en-US" dirty="0" smtClean="0"/>
          </a:p>
          <a:p>
            <a:pPr marL="0" indent="0">
              <a:lnSpc>
                <a:spcPct val="120000"/>
              </a:lnSpc>
              <a:spcBef>
                <a:spcPts val="0"/>
              </a:spcBef>
              <a:buNone/>
            </a:pPr>
            <a:r>
              <a:rPr lang="en-US" dirty="0" smtClean="0"/>
              <a:t>Would </a:t>
            </a:r>
            <a:r>
              <a:rPr lang="en-US" dirty="0"/>
              <a:t>it be possible for you to spare some time to review our script and provide us with your feedback? Your expertise would undoubtedly help us ensure that our presentation is both accurate and compelling. </a:t>
            </a:r>
          </a:p>
          <a:p>
            <a:pPr marL="0" indent="0">
              <a:lnSpc>
                <a:spcPct val="120000"/>
              </a:lnSpc>
              <a:spcBef>
                <a:spcPts val="0"/>
              </a:spcBef>
              <a:buNone/>
            </a:pPr>
            <a:r>
              <a:rPr lang="en-US" dirty="0"/>
              <a:t>Thank you very much for considering our request. We look forward to your guidance and insights.</a:t>
            </a:r>
          </a:p>
          <a:p>
            <a:pPr marL="0" indent="0">
              <a:buNone/>
            </a:pPr>
            <a:r>
              <a:rPr lang="en-US" dirty="0"/>
              <a:t> </a:t>
            </a:r>
          </a:p>
          <a:p>
            <a:pPr marL="0" indent="0">
              <a:buNone/>
            </a:pPr>
            <a:r>
              <a:rPr lang="en-US" dirty="0"/>
              <a:t>Best </a:t>
            </a:r>
            <a:r>
              <a:rPr lang="en-US" dirty="0" smtClean="0"/>
              <a:t>regards…</a:t>
            </a:r>
            <a:endParaRPr lang="en-US" dirty="0"/>
          </a:p>
        </p:txBody>
      </p:sp>
    </p:spTree>
    <p:extLst>
      <p:ext uri="{BB962C8B-B14F-4D97-AF65-F5344CB8AC3E}">
        <p14:creationId xmlns:p14="http://schemas.microsoft.com/office/powerpoint/2010/main" val="5052308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emails</a:t>
            </a:r>
            <a:endParaRPr lang="en-IN" dirty="0"/>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a:xfrm>
            <a:off x="1206500" y="4248503"/>
            <a:ext cx="21971000" cy="8996441"/>
          </a:xfrm>
        </p:spPr>
        <p:txBody>
          <a:bodyPr>
            <a:normAutofit fontScale="85000" lnSpcReduction="20000"/>
          </a:bodyPr>
          <a:lstStyle/>
          <a:p>
            <a:pPr marL="0" indent="0">
              <a:buNone/>
            </a:pPr>
            <a:r>
              <a:rPr lang="en-US" dirty="0" smtClean="0"/>
              <a:t>Sub: </a:t>
            </a:r>
            <a:r>
              <a:rPr lang="en-US" b="1" dirty="0" smtClean="0"/>
              <a:t>Submitting Script for Review</a:t>
            </a:r>
            <a:endParaRPr lang="en-US" b="1" dirty="0"/>
          </a:p>
          <a:p>
            <a:pPr marL="0" indent="0">
              <a:buNone/>
            </a:pPr>
            <a:r>
              <a:rPr lang="en-US" dirty="0" smtClean="0"/>
              <a:t>Dear </a:t>
            </a:r>
            <a:r>
              <a:rPr lang="en-US" dirty="0"/>
              <a:t>Sir,</a:t>
            </a:r>
          </a:p>
          <a:p>
            <a:pPr marL="0" indent="0">
              <a:lnSpc>
                <a:spcPct val="120000"/>
              </a:lnSpc>
              <a:spcBef>
                <a:spcPts val="0"/>
              </a:spcBef>
              <a:buNone/>
            </a:pPr>
            <a:r>
              <a:rPr lang="en-US" dirty="0"/>
              <a:t>I hope this email finds you well. My name is </a:t>
            </a:r>
            <a:r>
              <a:rPr lang="en-US" dirty="0" smtClean="0"/>
              <a:t>----, from </a:t>
            </a:r>
            <a:r>
              <a:rPr lang="en-US" dirty="0" err="1"/>
              <a:t>Msc</a:t>
            </a:r>
            <a:r>
              <a:rPr lang="en-US" dirty="0"/>
              <a:t> </a:t>
            </a:r>
            <a:r>
              <a:rPr lang="en-US" dirty="0" smtClean="0"/>
              <a:t>IT, currently attending your Communication </a:t>
            </a:r>
            <a:r>
              <a:rPr lang="en-US" dirty="0"/>
              <a:t>S</a:t>
            </a:r>
            <a:r>
              <a:rPr lang="en-US" dirty="0" smtClean="0"/>
              <a:t>kills </a:t>
            </a:r>
            <a:r>
              <a:rPr lang="en-US" dirty="0"/>
              <a:t>class. I am writing </a:t>
            </a:r>
            <a:r>
              <a:rPr lang="en-US" dirty="0" smtClean="0"/>
              <a:t>this on behalf of our group to request you to (kindly) review the </a:t>
            </a:r>
            <a:r>
              <a:rPr lang="en-US" dirty="0"/>
              <a:t>script for </a:t>
            </a:r>
            <a:r>
              <a:rPr lang="en-US" dirty="0" smtClean="0">
                <a:solidFill>
                  <a:srgbClr val="FF0000"/>
                </a:solidFill>
              </a:rPr>
              <a:t>our </a:t>
            </a:r>
            <a:r>
              <a:rPr lang="en-US" dirty="0" smtClean="0"/>
              <a:t>upcoming </a:t>
            </a:r>
            <a:r>
              <a:rPr lang="en-US" dirty="0"/>
              <a:t>group presentation</a:t>
            </a:r>
            <a:r>
              <a:rPr lang="en-US" dirty="0" smtClean="0"/>
              <a:t>. [to submit our script of our group presentation for review…]</a:t>
            </a:r>
          </a:p>
          <a:p>
            <a:pPr marL="0" indent="0">
              <a:lnSpc>
                <a:spcPct val="120000"/>
              </a:lnSpc>
              <a:spcBef>
                <a:spcPts val="0"/>
              </a:spcBef>
              <a:buNone/>
            </a:pPr>
            <a:endParaRPr lang="en-US" dirty="0"/>
          </a:p>
          <a:p>
            <a:pPr marL="0" indent="0">
              <a:lnSpc>
                <a:spcPct val="120000"/>
              </a:lnSpc>
              <a:spcBef>
                <a:spcPts val="0"/>
              </a:spcBef>
              <a:buNone/>
            </a:pPr>
            <a:r>
              <a:rPr lang="en-US" dirty="0" smtClean="0"/>
              <a:t>I hope you will be able to spare </a:t>
            </a:r>
            <a:r>
              <a:rPr lang="en-US" dirty="0"/>
              <a:t>some time to review </a:t>
            </a:r>
            <a:r>
              <a:rPr lang="en-US" dirty="0" smtClean="0"/>
              <a:t>the script </a:t>
            </a:r>
            <a:r>
              <a:rPr lang="en-US" dirty="0"/>
              <a:t>and </a:t>
            </a:r>
            <a:r>
              <a:rPr lang="en-US" dirty="0" smtClean="0"/>
              <a:t>let us know if there are any corrections. </a:t>
            </a:r>
            <a:endParaRPr lang="en-US" dirty="0"/>
          </a:p>
          <a:p>
            <a:pPr marL="0" indent="0">
              <a:lnSpc>
                <a:spcPct val="120000"/>
              </a:lnSpc>
              <a:spcBef>
                <a:spcPts val="0"/>
              </a:spcBef>
              <a:buNone/>
            </a:pPr>
            <a:r>
              <a:rPr lang="en-US" dirty="0"/>
              <a:t>Thank you </a:t>
            </a:r>
            <a:r>
              <a:rPr lang="en-US" dirty="0" smtClean="0"/>
              <a:t>and best regards</a:t>
            </a:r>
            <a:r>
              <a:rPr lang="en-US" smtClean="0"/>
              <a:t>. </a:t>
            </a:r>
            <a:endParaRPr lang="en-US" dirty="0"/>
          </a:p>
          <a:p>
            <a:pPr marL="0" indent="0">
              <a:buNone/>
            </a:pPr>
            <a:r>
              <a:rPr lang="en-US" dirty="0"/>
              <a:t> </a:t>
            </a:r>
          </a:p>
          <a:p>
            <a:pPr marL="0" indent="0">
              <a:buNone/>
            </a:pPr>
            <a:r>
              <a:rPr lang="en-US" dirty="0"/>
              <a:t>Best </a:t>
            </a:r>
            <a:r>
              <a:rPr lang="en-US" dirty="0" smtClean="0"/>
              <a:t>regards…</a:t>
            </a:r>
            <a:endParaRPr lang="en-US" dirty="0"/>
          </a:p>
        </p:txBody>
      </p:sp>
    </p:spTree>
    <p:extLst>
      <p:ext uri="{BB962C8B-B14F-4D97-AF65-F5344CB8AC3E}">
        <p14:creationId xmlns:p14="http://schemas.microsoft.com/office/powerpoint/2010/main" val="350264372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normAutofit fontScale="62500" lnSpcReduction="20000"/>
          </a:bodyPr>
          <a:lstStyle/>
          <a:p>
            <a:pPr marL="0" indent="0">
              <a:buNone/>
            </a:pPr>
            <a:r>
              <a:rPr lang="en-IN" dirty="0"/>
              <a:t>From</a:t>
            </a:r>
          </a:p>
          <a:p>
            <a:pPr marL="0" indent="0">
              <a:buNone/>
            </a:pPr>
            <a:r>
              <a:rPr lang="en-IN" dirty="0"/>
              <a:t/>
            </a:r>
            <a:br>
              <a:rPr lang="en-IN" dirty="0"/>
            </a:br>
            <a:endParaRPr lang="en-IN" dirty="0"/>
          </a:p>
          <a:p>
            <a:pPr marL="0" indent="0">
              <a:buNone/>
            </a:pPr>
            <a:r>
              <a:rPr lang="en-IN" dirty="0" err="1"/>
              <a:t>Jignesh</a:t>
            </a:r>
            <a:r>
              <a:rPr lang="en-IN" dirty="0"/>
              <a:t> </a:t>
            </a:r>
            <a:r>
              <a:rPr lang="en-IN" dirty="0" err="1"/>
              <a:t>Patil</a:t>
            </a:r>
            <a:endParaRPr lang="en-IN" dirty="0"/>
          </a:p>
          <a:p>
            <a:pPr marL="0" indent="0">
              <a:buNone/>
            </a:pPr>
            <a:r>
              <a:rPr lang="en-IN" dirty="0"/>
              <a:t>Data Analyst</a:t>
            </a:r>
          </a:p>
          <a:p>
            <a:pPr marL="0" indent="0">
              <a:buNone/>
            </a:pPr>
            <a:r>
              <a:rPr lang="en-IN" dirty="0"/>
              <a:t>Soya Info</a:t>
            </a:r>
          </a:p>
          <a:p>
            <a:pPr marL="0" indent="0">
              <a:buNone/>
            </a:pPr>
            <a:r>
              <a:rPr lang="en-IN" dirty="0"/>
              <a:t/>
            </a:r>
            <a:br>
              <a:rPr lang="en-IN" dirty="0"/>
            </a:br>
            <a:endParaRPr lang="en-IN" dirty="0"/>
          </a:p>
          <a:p>
            <a:pPr marL="0" indent="0">
              <a:buNone/>
            </a:pPr>
            <a:r>
              <a:rPr lang="en-IN" dirty="0"/>
              <a:t>To</a:t>
            </a:r>
          </a:p>
          <a:p>
            <a:pPr marL="0" indent="0">
              <a:buNone/>
            </a:pPr>
            <a:r>
              <a:rPr lang="en-IN" dirty="0"/>
              <a:t>The CEO</a:t>
            </a:r>
          </a:p>
          <a:p>
            <a:pPr marL="0" indent="0">
              <a:buNone/>
            </a:pPr>
            <a:r>
              <a:rPr lang="en-IN" dirty="0"/>
              <a:t>Soya </a:t>
            </a:r>
            <a:r>
              <a:rPr lang="en-IN" dirty="0" err="1"/>
              <a:t>Infotech</a:t>
            </a:r>
            <a:r>
              <a:rPr lang="en-IN" dirty="0"/>
              <a:t>, Surat</a:t>
            </a:r>
          </a:p>
          <a:p>
            <a:endParaRPr lang="en-IN" dirty="0"/>
          </a:p>
        </p:txBody>
      </p:sp>
    </p:spTree>
    <p:extLst>
      <p:ext uri="{BB962C8B-B14F-4D97-AF65-F5344CB8AC3E}">
        <p14:creationId xmlns:p14="http://schemas.microsoft.com/office/powerpoint/2010/main" val="19207929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lstStyle/>
          <a:p>
            <a:pPr marL="0" indent="0">
              <a:buNone/>
            </a:pPr>
            <a:r>
              <a:rPr lang="en-US" dirty="0"/>
              <a:t>Sub: </a:t>
            </a:r>
          </a:p>
          <a:p>
            <a:pPr marL="0" indent="0">
              <a:buNone/>
            </a:pPr>
            <a:r>
              <a:rPr lang="en-US" dirty="0"/>
              <a:t/>
            </a:r>
            <a:br>
              <a:rPr lang="en-US" dirty="0"/>
            </a:br>
            <a:endParaRPr lang="en-US" dirty="0"/>
          </a:p>
          <a:p>
            <a:pPr marL="0" indent="0">
              <a:buNone/>
            </a:pPr>
            <a:r>
              <a:rPr lang="en-US" dirty="0"/>
              <a:t>Seeking clarification/better compensation/reconsideration of termination</a:t>
            </a:r>
          </a:p>
          <a:p>
            <a:pPr marL="0" indent="0">
              <a:buNone/>
            </a:pPr>
            <a:r>
              <a:rPr lang="en-US" dirty="0"/>
              <a:t>Request to reconsider my termination/Request for better compensation/Regarding your termination letter </a:t>
            </a:r>
          </a:p>
          <a:p>
            <a:endParaRPr lang="en-IN" dirty="0"/>
          </a:p>
        </p:txBody>
      </p:sp>
    </p:spTree>
    <p:extLst>
      <p:ext uri="{BB962C8B-B14F-4D97-AF65-F5344CB8AC3E}">
        <p14:creationId xmlns:p14="http://schemas.microsoft.com/office/powerpoint/2010/main" val="1773114791"/>
      </p:ext>
    </p:extLst>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8994</TotalTime>
  <Words>559</Words>
  <Application>Microsoft Office PowerPoint</Application>
  <PresentationFormat>Custom</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Bell MT</vt:lpstr>
      <vt:lpstr>Helvetica Neue</vt:lpstr>
      <vt:lpstr>Helvetica Neue Medium</vt:lpstr>
      <vt:lpstr>Wingdings</vt:lpstr>
      <vt:lpstr>20_BasicBlack</vt:lpstr>
      <vt:lpstr>PC613: Communication Skills</vt:lpstr>
      <vt:lpstr>Learn an idiom</vt:lpstr>
      <vt:lpstr>Learn an idiom</vt:lpstr>
      <vt:lpstr>Learn an idiom</vt:lpstr>
      <vt:lpstr>Learn an idiom</vt:lpstr>
      <vt:lpstr>Writing emails</vt:lpstr>
      <vt:lpstr>Writing emails</vt:lpstr>
      <vt:lpstr>PowerPoint Presentation</vt:lpstr>
      <vt:lpstr>PowerPoint Presentation</vt:lpstr>
      <vt:lpstr>PowerPoint Presentation</vt:lpstr>
      <vt:lpstr>From the world of memes</vt:lpstr>
      <vt:lpstr>Students yet to do Self Intro  </vt:lpstr>
      <vt:lpstr>Group Exercise II: Groups of 5 (15 marks)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PC613: Communication Skills</dc:title>
  <dc:creator>admin</dc:creator>
  <cp:lastModifiedBy>admin</cp:lastModifiedBy>
  <cp:revision>422</cp:revision>
  <dcterms:modified xsi:type="dcterms:W3CDTF">2023-10-05T03:29:58Z</dcterms:modified>
</cp:coreProperties>
</file>