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309" r:id="rId3"/>
    <p:sldId id="306" r:id="rId4"/>
    <p:sldId id="308" r:id="rId5"/>
    <p:sldId id="307"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5" d="100"/>
          <a:sy n="35"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Close-up of wild plants growing between rocks"/>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25" name="Large rock formation under dark clouds with a dirt road in the foreground"/>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26" name="Close-up of a wild plant growing between lava rocks"/>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waterfall surrounded by a green rocky landscap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Green, hilly landscap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Moss-covered rocks"/>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Large rock formation under dark clouds with a dirt road in the foreground"/>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nstructor: Dr. Jenson Joseph"/>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rPr lang="en-US" dirty="0" smtClean="0"/>
              <a:t>3 October</a:t>
            </a:r>
            <a:endParaRPr dirty="0"/>
          </a:p>
        </p:txBody>
      </p:sp>
      <p:sp>
        <p:nvSpPr>
          <p:cNvPr id="152" name="PC613: Communication Skills"/>
          <p:cNvSpPr txBox="1">
            <a:spLocks noGrp="1"/>
          </p:cNvSpPr>
          <p:nvPr>
            <p:ph type="ctrTitle"/>
          </p:nvPr>
        </p:nvSpPr>
        <p:spPr>
          <a:prstGeom prst="rect">
            <a:avLst/>
          </a:prstGeom>
        </p:spPr>
        <p:txBody>
          <a:bodyPr/>
          <a:lstStyle/>
          <a:p>
            <a:r>
              <a:t>PC613: Communication Skills</a:t>
            </a:r>
          </a:p>
        </p:txBody>
      </p:sp>
      <p:sp>
        <p:nvSpPr>
          <p:cNvPr id="153" name="Sem I, MSc IT"/>
          <p:cNvSpPr txBox="1">
            <a:spLocks noGrp="1"/>
          </p:cNvSpPr>
          <p:nvPr>
            <p:ph type="subTitle" sz="quarter" idx="1"/>
          </p:nvPr>
        </p:nvSpPr>
        <p:spPr>
          <a:prstGeom prst="rect">
            <a:avLst/>
          </a:prstGeom>
        </p:spPr>
        <p:txBody>
          <a:bodyPr/>
          <a:lstStyle/>
          <a:p>
            <a:r>
              <a:rPr lang="en-US" dirty="0" smtClean="0"/>
              <a:t>In-Class Writing Test I</a:t>
            </a:r>
            <a:endParaRPr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Negotiation email </a:t>
            </a:r>
            <a:r>
              <a:rPr lang="en-US" dirty="0" smtClean="0"/>
              <a:t>to the </a:t>
            </a:r>
            <a:r>
              <a:rPr lang="en-US" dirty="0" smtClean="0"/>
              <a:t>company CEO </a:t>
            </a:r>
            <a:endParaRPr lang="en-IN" dirty="0"/>
          </a:p>
        </p:txBody>
      </p:sp>
      <p:sp>
        <p:nvSpPr>
          <p:cNvPr id="4" name="Text Placeholder 3"/>
          <p:cNvSpPr>
            <a:spLocks noGrp="1"/>
          </p:cNvSpPr>
          <p:nvPr>
            <p:ph type="body" idx="1"/>
          </p:nvPr>
        </p:nvSpPr>
        <p:spPr>
          <a:xfrm>
            <a:off x="1206500" y="2385663"/>
            <a:ext cx="22623318" cy="10997827"/>
          </a:xfrm>
        </p:spPr>
        <p:txBody>
          <a:bodyPr>
            <a:noAutofit/>
          </a:bodyPr>
          <a:lstStyle/>
          <a:p>
            <a:pPr marL="0" indent="0">
              <a:lnSpc>
                <a:spcPct val="100000"/>
              </a:lnSpc>
              <a:buNone/>
            </a:pPr>
            <a:r>
              <a:rPr lang="en-US" sz="3400" dirty="0" smtClean="0">
                <a:solidFill>
                  <a:schemeClr val="accent5">
                    <a:lumMod val="40000"/>
                    <a:lumOff val="60000"/>
                  </a:schemeClr>
                </a:solidFill>
              </a:rPr>
              <a:t>Scenario I: </a:t>
            </a:r>
            <a:r>
              <a:rPr lang="en-US" sz="4000" dirty="0" smtClean="0">
                <a:solidFill>
                  <a:schemeClr val="tx1"/>
                </a:solidFill>
              </a:rPr>
              <a:t>Assume </a:t>
            </a:r>
            <a:r>
              <a:rPr lang="en-US" sz="4000" dirty="0">
                <a:solidFill>
                  <a:schemeClr val="tx1"/>
                </a:solidFill>
              </a:rPr>
              <a:t>that </a:t>
            </a:r>
            <a:r>
              <a:rPr lang="en-US" sz="4000" b="1" dirty="0">
                <a:solidFill>
                  <a:schemeClr val="tx1"/>
                </a:solidFill>
              </a:rPr>
              <a:t>you are </a:t>
            </a:r>
            <a:r>
              <a:rPr lang="en-US" sz="4000" b="1" dirty="0" err="1" smtClean="0">
                <a:solidFill>
                  <a:schemeClr val="tx1"/>
                </a:solidFill>
              </a:rPr>
              <a:t>Jignesh</a:t>
            </a:r>
            <a:r>
              <a:rPr lang="en-US" sz="4000" b="1" dirty="0" smtClean="0">
                <a:solidFill>
                  <a:schemeClr val="tx1"/>
                </a:solidFill>
              </a:rPr>
              <a:t> </a:t>
            </a:r>
            <a:r>
              <a:rPr lang="en-US" sz="4000" b="1" dirty="0" err="1" smtClean="0">
                <a:solidFill>
                  <a:schemeClr val="tx1"/>
                </a:solidFill>
              </a:rPr>
              <a:t>Patil</a:t>
            </a:r>
            <a:r>
              <a:rPr lang="en-US" sz="4000" b="1" dirty="0" smtClean="0">
                <a:solidFill>
                  <a:schemeClr val="tx1"/>
                </a:solidFill>
              </a:rPr>
              <a:t>. </a:t>
            </a:r>
          </a:p>
          <a:p>
            <a:pPr marL="0" indent="0">
              <a:lnSpc>
                <a:spcPct val="100000"/>
              </a:lnSpc>
              <a:buNone/>
            </a:pPr>
            <a:r>
              <a:rPr lang="en-US" sz="4000" dirty="0" smtClean="0">
                <a:solidFill>
                  <a:schemeClr val="tx1"/>
                </a:solidFill>
              </a:rPr>
              <a:t>Write </a:t>
            </a:r>
            <a:r>
              <a:rPr lang="en-US" sz="4000" dirty="0">
                <a:solidFill>
                  <a:schemeClr val="tx1"/>
                </a:solidFill>
              </a:rPr>
              <a:t>an email to the company CEO about </a:t>
            </a:r>
            <a:r>
              <a:rPr lang="en-US" sz="4000" dirty="0" smtClean="0">
                <a:solidFill>
                  <a:schemeClr val="tx1"/>
                </a:solidFill>
              </a:rPr>
              <a:t>the email--to be shown in the next slide--that </a:t>
            </a:r>
            <a:r>
              <a:rPr lang="en-US" sz="4000" dirty="0" err="1" smtClean="0">
                <a:solidFill>
                  <a:schemeClr val="tx1"/>
                </a:solidFill>
              </a:rPr>
              <a:t>Jignesh</a:t>
            </a:r>
            <a:r>
              <a:rPr lang="en-US" sz="4000" dirty="0" smtClean="0">
                <a:solidFill>
                  <a:schemeClr val="tx1"/>
                </a:solidFill>
              </a:rPr>
              <a:t> gets. </a:t>
            </a:r>
          </a:p>
          <a:p>
            <a:pPr marL="0" indent="0">
              <a:lnSpc>
                <a:spcPct val="100000"/>
              </a:lnSpc>
              <a:buNone/>
            </a:pPr>
            <a:r>
              <a:rPr lang="en-US" sz="4000" dirty="0" smtClean="0">
                <a:solidFill>
                  <a:schemeClr val="tx1"/>
                </a:solidFill>
              </a:rPr>
              <a:t>Use the email to negotiate </a:t>
            </a:r>
            <a:r>
              <a:rPr lang="en-US" sz="4000" dirty="0">
                <a:solidFill>
                  <a:schemeClr val="tx1"/>
                </a:solidFill>
              </a:rPr>
              <a:t>with him/her for </a:t>
            </a:r>
            <a:r>
              <a:rPr lang="en-US" sz="4000" i="1" dirty="0">
                <a:solidFill>
                  <a:schemeClr val="tx1"/>
                </a:solidFill>
              </a:rPr>
              <a:t>either</a:t>
            </a:r>
            <a:r>
              <a:rPr lang="en-US" sz="4000" dirty="0">
                <a:solidFill>
                  <a:schemeClr val="tx1"/>
                </a:solidFill>
              </a:rPr>
              <a:t> a better compensation </a:t>
            </a:r>
            <a:r>
              <a:rPr lang="en-US" sz="4000" i="1" dirty="0">
                <a:solidFill>
                  <a:schemeClr val="tx1"/>
                </a:solidFill>
              </a:rPr>
              <a:t>or</a:t>
            </a:r>
            <a:r>
              <a:rPr lang="en-US" sz="4000" dirty="0">
                <a:solidFill>
                  <a:schemeClr val="tx1"/>
                </a:solidFill>
              </a:rPr>
              <a:t> the continuation of your position in the company. </a:t>
            </a:r>
            <a:r>
              <a:rPr lang="en-US" sz="4000" dirty="0"/>
              <a:t/>
            </a:r>
            <a:br>
              <a:rPr lang="en-US" sz="4000" dirty="0"/>
            </a:br>
            <a:endParaRPr lang="en-US" sz="4000" dirty="0" smtClean="0"/>
          </a:p>
          <a:p>
            <a:pPr marL="0" indent="0">
              <a:lnSpc>
                <a:spcPct val="100000"/>
              </a:lnSpc>
              <a:buNone/>
            </a:pPr>
            <a:r>
              <a:rPr lang="en-US" sz="4000" dirty="0" smtClean="0"/>
              <a:t>--------</a:t>
            </a:r>
          </a:p>
        </p:txBody>
      </p:sp>
    </p:spTree>
    <p:extLst>
      <p:ext uri="{BB962C8B-B14F-4D97-AF65-F5344CB8AC3E}">
        <p14:creationId xmlns:p14="http://schemas.microsoft.com/office/powerpoint/2010/main" val="60970274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Negotiation email </a:t>
            </a:r>
            <a:r>
              <a:rPr lang="en-US" dirty="0" smtClean="0"/>
              <a:t>to the </a:t>
            </a:r>
            <a:r>
              <a:rPr lang="en-US" dirty="0" smtClean="0"/>
              <a:t>company CEO </a:t>
            </a:r>
            <a:endParaRPr lang="en-IN" dirty="0"/>
          </a:p>
        </p:txBody>
      </p:sp>
      <p:sp>
        <p:nvSpPr>
          <p:cNvPr id="4" name="Text Placeholder 3"/>
          <p:cNvSpPr>
            <a:spLocks noGrp="1"/>
          </p:cNvSpPr>
          <p:nvPr>
            <p:ph type="body" idx="1"/>
          </p:nvPr>
        </p:nvSpPr>
        <p:spPr>
          <a:xfrm>
            <a:off x="1206500" y="2385663"/>
            <a:ext cx="22623318" cy="10997827"/>
          </a:xfrm>
        </p:spPr>
        <p:txBody>
          <a:bodyPr>
            <a:noAutofit/>
          </a:bodyPr>
          <a:lstStyle/>
          <a:p>
            <a:pPr marL="0" indent="0">
              <a:lnSpc>
                <a:spcPct val="100000"/>
              </a:lnSpc>
              <a:buNone/>
            </a:pPr>
            <a:r>
              <a:rPr lang="en-US" sz="3800" dirty="0"/>
              <a:t>Date: 15 January 2023</a:t>
            </a:r>
            <a:br>
              <a:rPr lang="en-US" sz="3800" dirty="0"/>
            </a:br>
            <a:r>
              <a:rPr lang="en-US" sz="3800" dirty="0"/>
              <a:t>Surat</a:t>
            </a:r>
            <a:endParaRPr lang="en-US" sz="3800" b="1" dirty="0"/>
          </a:p>
          <a:p>
            <a:pPr marL="0" indent="0">
              <a:lnSpc>
                <a:spcPct val="100000"/>
              </a:lnSpc>
              <a:buNone/>
            </a:pPr>
            <a:r>
              <a:rPr lang="en-IN" sz="3800" dirty="0"/>
              <a:t>HR </a:t>
            </a:r>
            <a:r>
              <a:rPr lang="en-IN" sz="3800" dirty="0" smtClean="0"/>
              <a:t>Department, Soya </a:t>
            </a:r>
            <a:r>
              <a:rPr lang="en-IN" sz="3800" dirty="0" err="1"/>
              <a:t>Infotech</a:t>
            </a:r>
            <a:endParaRPr lang="en-IN" sz="3800" dirty="0"/>
          </a:p>
          <a:p>
            <a:pPr marL="0" indent="0">
              <a:buNone/>
            </a:pPr>
            <a:r>
              <a:rPr lang="en-US" sz="3800" dirty="0"/>
              <a:t>	Sub: Termination of appointment, with compensation</a:t>
            </a:r>
          </a:p>
          <a:p>
            <a:pPr marL="0" indent="0">
              <a:buNone/>
            </a:pPr>
            <a:r>
              <a:rPr lang="en-US" sz="3800" dirty="0"/>
              <a:t>Dear Mr. </a:t>
            </a:r>
            <a:r>
              <a:rPr lang="en-US" sz="3800" dirty="0" err="1"/>
              <a:t>Jignesh</a:t>
            </a:r>
            <a:r>
              <a:rPr lang="en-US" sz="3800" dirty="0"/>
              <a:t> </a:t>
            </a:r>
            <a:r>
              <a:rPr lang="en-US" sz="3800" dirty="0" err="1"/>
              <a:t>Patil</a:t>
            </a:r>
            <a:r>
              <a:rPr lang="en-US" sz="3800" dirty="0"/>
              <a:t>,</a:t>
            </a:r>
          </a:p>
          <a:p>
            <a:pPr marL="0" indent="0">
              <a:buNone/>
            </a:pPr>
            <a:r>
              <a:rPr lang="en-US" sz="3800" dirty="0"/>
              <a:t>Greetings from Soya </a:t>
            </a:r>
            <a:r>
              <a:rPr lang="en-US" sz="3800" dirty="0" err="1"/>
              <a:t>Infotech</a:t>
            </a:r>
            <a:r>
              <a:rPr lang="en-US" sz="3800" dirty="0"/>
              <a:t>. </a:t>
            </a:r>
          </a:p>
          <a:p>
            <a:pPr marL="0" indent="0">
              <a:lnSpc>
                <a:spcPct val="100000"/>
              </a:lnSpc>
              <a:buNone/>
            </a:pPr>
            <a:r>
              <a:rPr lang="en-US" sz="3800" dirty="0" smtClean="0"/>
              <a:t>We </a:t>
            </a:r>
            <a:r>
              <a:rPr lang="en-US" sz="3800" dirty="0"/>
              <a:t>are writing this embarrassing email to inform you about a mistake from the part of the HR department and rectify it without further delay. On 15 December 2022, we sent you an offer letter, offering you the position of a data analyst in our company with an annual salary package of </a:t>
            </a:r>
            <a:r>
              <a:rPr lang="en-US" sz="3800" dirty="0" err="1"/>
              <a:t>Rs</a:t>
            </a:r>
            <a:r>
              <a:rPr lang="en-US" sz="3800" dirty="0"/>
              <a:t>. 7.8 lakhs, based on your performance in the interview we conducted in our office on 1 December 2022. On 16 December 2022, you had accepted the offer and informed us your willingness to join our team from 1 January 2023. As of 14 January 2023, you have worked with us for two weeks after joining the company on 1 January 2023. </a:t>
            </a:r>
            <a:endParaRPr lang="en-US" sz="3800" dirty="0" smtClean="0"/>
          </a:p>
          <a:p>
            <a:pPr marL="0" indent="0">
              <a:lnSpc>
                <a:spcPct val="100000"/>
              </a:lnSpc>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dirty="0" smtClean="0">
                <a:solidFill>
                  <a:schemeClr val="accent6">
                    <a:lumMod val="60000"/>
                    <a:lumOff val="40000"/>
                  </a:schemeClr>
                </a:solidFill>
                <a:latin typeface="Times New Roman" panose="02020603050405020304" pitchFamily="18" charset="0"/>
                <a:cs typeface="Times New Roman" panose="02020603050405020304" pitchFamily="18" charset="0"/>
              </a:rPr>
              <a:t>(To be contd. in the next slide)</a:t>
            </a:r>
          </a:p>
        </p:txBody>
      </p:sp>
    </p:spTree>
    <p:extLst>
      <p:ext uri="{BB962C8B-B14F-4D97-AF65-F5344CB8AC3E}">
        <p14:creationId xmlns:p14="http://schemas.microsoft.com/office/powerpoint/2010/main" val="136856477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Negotiation email </a:t>
            </a:r>
            <a:r>
              <a:rPr lang="en-US" dirty="0" smtClean="0"/>
              <a:t>to the </a:t>
            </a:r>
            <a:r>
              <a:rPr lang="en-US" dirty="0" smtClean="0"/>
              <a:t>company CEO </a:t>
            </a:r>
            <a:endParaRPr lang="en-IN" dirty="0"/>
          </a:p>
        </p:txBody>
      </p:sp>
      <p:sp>
        <p:nvSpPr>
          <p:cNvPr id="4" name="Text Placeholder 3"/>
          <p:cNvSpPr>
            <a:spLocks noGrp="1"/>
          </p:cNvSpPr>
          <p:nvPr>
            <p:ph type="body" idx="1"/>
          </p:nvPr>
        </p:nvSpPr>
        <p:spPr>
          <a:xfrm>
            <a:off x="1206500" y="2385663"/>
            <a:ext cx="22623318" cy="10997827"/>
          </a:xfrm>
        </p:spPr>
        <p:txBody>
          <a:bodyPr>
            <a:noAutofit/>
          </a:bodyPr>
          <a:lstStyle/>
          <a:p>
            <a:pPr marL="0" indent="0">
              <a:buNone/>
            </a:pPr>
            <a:r>
              <a:rPr lang="en-US" sz="4000" dirty="0"/>
              <a:t>Unfortunately, it has come to the notice of the management that the offer letter was meant to go to Mr. </a:t>
            </a:r>
            <a:r>
              <a:rPr lang="en-US" sz="4000" dirty="0" err="1"/>
              <a:t>Jignesh</a:t>
            </a:r>
            <a:r>
              <a:rPr lang="en-US" sz="4000" dirty="0"/>
              <a:t> Patel, another candidate who had attended the interview on the same day you gave your interview. The interview board had shortlisted Mr. </a:t>
            </a:r>
            <a:r>
              <a:rPr lang="en-US" sz="4000" dirty="0" err="1"/>
              <a:t>Jignesh</a:t>
            </a:r>
            <a:r>
              <a:rPr lang="en-US" sz="4000" dirty="0"/>
              <a:t> Patel as the preferred candidate based on his superior performance. However, due to a terrible mistake on the part of us, the HR department, we inadvertently sent the offer letter to you instead of the right candidate. The company has decided to rectify this error. We would like to terminate the offer we extended to you with immediate effect. The company will be offering you two months' full salary as compensation for the inconvenience caused to you due to this. We hope you understand and agree to the terms. </a:t>
            </a:r>
            <a:br>
              <a:rPr lang="en-US" sz="4000" dirty="0"/>
            </a:br>
            <a:r>
              <a:rPr lang="en-US" sz="4000" dirty="0"/>
              <a:t/>
            </a:r>
            <a:br>
              <a:rPr lang="en-US" sz="4000" dirty="0"/>
            </a:br>
            <a:r>
              <a:rPr lang="en-US" sz="4000" dirty="0" smtClean="0"/>
              <a:t>Kindly </a:t>
            </a:r>
            <a:r>
              <a:rPr lang="en-US" sz="4000" dirty="0"/>
              <a:t>make it convenient to meet the HR team at the earliest to discuss further details and formalities. We would also like to apologize profusely to you for this grave mistake. </a:t>
            </a:r>
          </a:p>
          <a:p>
            <a:pPr marL="0" indent="0">
              <a:buNone/>
            </a:pPr>
            <a:r>
              <a:rPr lang="en-US" sz="4000" dirty="0" smtClean="0"/>
              <a:t>Sincerely</a:t>
            </a:r>
          </a:p>
          <a:p>
            <a:pPr marL="0" indent="0">
              <a:buNone/>
            </a:pPr>
            <a:r>
              <a:rPr lang="en-US" sz="4000" dirty="0" smtClean="0"/>
              <a:t>Sandhya, HR Manager, Soya </a:t>
            </a:r>
            <a:r>
              <a:rPr lang="en-US" sz="4000" dirty="0" err="1" smtClean="0"/>
              <a:t>Infotech</a:t>
            </a:r>
            <a:endParaRPr lang="en-US" sz="4000" dirty="0" smtClean="0"/>
          </a:p>
        </p:txBody>
      </p:sp>
    </p:spTree>
    <p:extLst>
      <p:ext uri="{BB962C8B-B14F-4D97-AF65-F5344CB8AC3E}">
        <p14:creationId xmlns:p14="http://schemas.microsoft.com/office/powerpoint/2010/main" val="74170356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Email to the hotel reception</a:t>
            </a:r>
            <a:endParaRPr lang="en-IN" dirty="0"/>
          </a:p>
        </p:txBody>
      </p:sp>
      <p:sp>
        <p:nvSpPr>
          <p:cNvPr id="4" name="Text Placeholder 3"/>
          <p:cNvSpPr>
            <a:spLocks noGrp="1"/>
          </p:cNvSpPr>
          <p:nvPr>
            <p:ph type="body" idx="1"/>
          </p:nvPr>
        </p:nvSpPr>
        <p:spPr>
          <a:xfrm>
            <a:off x="1206500" y="2385663"/>
            <a:ext cx="22623318" cy="10997827"/>
          </a:xfrm>
        </p:spPr>
        <p:txBody>
          <a:bodyPr>
            <a:noAutofit/>
          </a:bodyPr>
          <a:lstStyle/>
          <a:p>
            <a:pPr marL="0" indent="0">
              <a:lnSpc>
                <a:spcPct val="100000"/>
              </a:lnSpc>
              <a:buNone/>
            </a:pPr>
            <a:r>
              <a:rPr lang="en-US" sz="3400" dirty="0" smtClean="0">
                <a:solidFill>
                  <a:schemeClr val="accent5">
                    <a:lumMod val="40000"/>
                    <a:lumOff val="60000"/>
                  </a:schemeClr>
                </a:solidFill>
              </a:rPr>
              <a:t>Scenario II: </a:t>
            </a:r>
            <a:r>
              <a:rPr lang="en-US" sz="4000" dirty="0" smtClean="0">
                <a:latin typeface="Times New Roman" panose="02020603050405020304" pitchFamily="18" charset="0"/>
                <a:cs typeface="Times New Roman" panose="02020603050405020304" pitchFamily="18" charset="0"/>
              </a:rPr>
              <a:t>Imagine you were planning a 3-days trip to Udaipur with your family/partner. Scheduled arrival: 28 Sept by noon; departure on 1 Oct in the morning. You book an </a:t>
            </a:r>
            <a:r>
              <a:rPr lang="en-US" sz="4000" dirty="0">
                <a:latin typeface="Times New Roman" panose="02020603050405020304" pitchFamily="18" charset="0"/>
                <a:cs typeface="Times New Roman" panose="02020603050405020304" pitchFamily="18" charset="0"/>
              </a:rPr>
              <a:t>Executive Room with Breakfast in </a:t>
            </a:r>
            <a:r>
              <a:rPr lang="en-US" sz="4000" dirty="0" smtClean="0">
                <a:latin typeface="Times New Roman" panose="02020603050405020304" pitchFamily="18" charset="0"/>
                <a:cs typeface="Times New Roman" panose="02020603050405020304" pitchFamily="18" charset="0"/>
              </a:rPr>
              <a:t>Hotel Haveli, Udaipur, for 3 nights using the online booking option on the hotel website. The tariff is </a:t>
            </a:r>
            <a:r>
              <a:rPr lang="en-US" sz="4000" dirty="0" err="1" smtClean="0">
                <a:latin typeface="Times New Roman" panose="02020603050405020304" pitchFamily="18" charset="0"/>
                <a:cs typeface="Times New Roman" panose="02020603050405020304" pitchFamily="18" charset="0"/>
              </a:rPr>
              <a:t>Rs</a:t>
            </a:r>
            <a:r>
              <a:rPr lang="en-US" sz="4000" dirty="0" smtClean="0">
                <a:latin typeface="Times New Roman" panose="02020603050405020304" pitchFamily="18" charset="0"/>
                <a:cs typeface="Times New Roman" panose="02020603050405020304" pitchFamily="18" charset="0"/>
              </a:rPr>
              <a:t>. 3200 per night (for 2/3 adults, or 2 adults and a kid, and so on). </a:t>
            </a:r>
          </a:p>
          <a:p>
            <a:pPr marL="0" indent="0">
              <a:lnSpc>
                <a:spcPct val="100000"/>
              </a:lnSpc>
              <a:spcBef>
                <a:spcPts val="0"/>
              </a:spcBef>
              <a:buNone/>
            </a:pPr>
            <a:endParaRPr lang="en-US" sz="40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4000" dirty="0" smtClean="0">
                <a:latin typeface="Times New Roman" panose="02020603050405020304" pitchFamily="18" charset="0"/>
                <a:cs typeface="Times New Roman" panose="02020603050405020304" pitchFamily="18" charset="0"/>
              </a:rPr>
              <a:t>While booking, the connection is lost after the money is drawn from your bank account/credit card, and you don’t get any confirmation from the hotel about your reservation. When you call the hotel, the receptionist asks you to write an email stating the transaction details to get a refund. </a:t>
            </a:r>
          </a:p>
          <a:p>
            <a:pPr marL="0" indent="0">
              <a:lnSpc>
                <a:spcPct val="100000"/>
              </a:lnSpc>
              <a:spcBef>
                <a:spcPts val="0"/>
              </a:spcBef>
              <a:buNone/>
            </a:pPr>
            <a:endParaRPr lang="en-US" sz="4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4000" dirty="0" smtClean="0">
                <a:latin typeface="Times New Roman" panose="02020603050405020304" pitchFamily="18" charset="0"/>
                <a:cs typeface="Times New Roman" panose="02020603050405020304" pitchFamily="18" charset="0"/>
              </a:rPr>
              <a:t>The receptionist also asks you to include in your email your requirements and preferences for making the reservation at the hotel (like, Deluxe Room or Executive Room; with breakfast or without; check in and check out dates, how many adults; kids if any; and so on) in order to complete the booking. </a:t>
            </a:r>
          </a:p>
          <a:p>
            <a:pPr marL="0" indent="0">
              <a:lnSpc>
                <a:spcPct val="100000"/>
              </a:lnSpc>
              <a:spcBef>
                <a:spcPts val="0"/>
              </a:spcBef>
              <a:buNone/>
            </a:pPr>
            <a:endParaRPr lang="en-US" sz="4000" dirty="0" smtClean="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4000" dirty="0" smtClean="0">
                <a:solidFill>
                  <a:schemeClr val="accent5"/>
                </a:solidFill>
                <a:latin typeface="Times New Roman" panose="02020603050405020304" pitchFamily="18" charset="0"/>
                <a:cs typeface="Times New Roman" panose="02020603050405020304" pitchFamily="18" charset="0"/>
              </a:rPr>
              <a:t>Your email: </a:t>
            </a:r>
            <a:r>
              <a:rPr lang="en-US" sz="4000" b="1" dirty="0" smtClean="0">
                <a:latin typeface="Times New Roman" panose="02020603050405020304" pitchFamily="18" charset="0"/>
                <a:cs typeface="Times New Roman" panose="02020603050405020304" pitchFamily="18" charset="0"/>
              </a:rPr>
              <a:t>Write an email to the hotel reception asking for the refund, and requesting a reservation for the above dates</a:t>
            </a:r>
            <a:r>
              <a:rPr lang="en-US" sz="4000" dirty="0" smtClean="0">
                <a:latin typeface="Times New Roman" panose="02020603050405020304" pitchFamily="18" charset="0"/>
                <a:cs typeface="Times New Roman" panose="02020603050405020304" pitchFamily="18" charset="0"/>
              </a:rPr>
              <a:t>. Ask for how to make the payment; enquire about the possibility of an early check-in (check in is only from 2 pm, but you arrive in the city by 12 noon). </a:t>
            </a:r>
          </a:p>
        </p:txBody>
      </p:sp>
    </p:spTree>
    <p:extLst>
      <p:ext uri="{BB962C8B-B14F-4D97-AF65-F5344CB8AC3E}">
        <p14:creationId xmlns:p14="http://schemas.microsoft.com/office/powerpoint/2010/main" val="124054272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8887</TotalTime>
  <Words>497</Words>
  <Application>Microsoft Office PowerPoint</Application>
  <PresentationFormat>Custom</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Helvetica Neue</vt:lpstr>
      <vt:lpstr>Helvetica Neue Medium</vt:lpstr>
      <vt:lpstr>Times New Roman</vt:lpstr>
      <vt:lpstr>20_BasicBlack</vt:lpstr>
      <vt:lpstr>PC613: Communication Skills</vt:lpstr>
      <vt:lpstr>Negotiation email to the company CEO </vt:lpstr>
      <vt:lpstr>Negotiation email to the company CEO </vt:lpstr>
      <vt:lpstr>Negotiation email to the company CEO </vt:lpstr>
      <vt:lpstr>Email to the hotel reception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PC613: Communication Skills</dc:title>
  <dc:creator>admin</dc:creator>
  <cp:lastModifiedBy>admin</cp:lastModifiedBy>
  <cp:revision>352</cp:revision>
  <dcterms:modified xsi:type="dcterms:W3CDTF">2023-10-03T03:23:28Z</dcterms:modified>
</cp:coreProperties>
</file>