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65" r:id="rId4"/>
    <p:sldId id="274" r:id="rId5"/>
    <p:sldId id="262" r:id="rId6"/>
    <p:sldId id="267" r:id="rId7"/>
    <p:sldId id="264" r:id="rId8"/>
    <p:sldId id="268" r:id="rId9"/>
    <p:sldId id="269" r:id="rId10"/>
    <p:sldId id="270" r:id="rId11"/>
    <p:sldId id="271" r:id="rId12"/>
    <p:sldId id="272" r:id="rId13"/>
    <p:sldId id="273" r:id="rId14"/>
    <p:sldId id="261" r:id="rId15"/>
    <p:sldId id="263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ose-up of wild plants growing between rocks"/>
          <p:cNvSpPr>
            <a:spLocks noGrp="1"/>
          </p:cNvSpPr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Large rock formation under dark clouds with a dirt road in the foreground"/>
          <p:cNvSpPr>
            <a:spLocks noGrp="1"/>
          </p:cNvSpPr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Close-up of a wild plant growing between lava rocks"/>
          <p:cNvSpPr>
            <a:spLocks noGrp="1"/>
          </p:cNvSpPr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aterfall surrounded by a green rocky landscape"/>
          <p:cNvSpPr>
            <a:spLocks noGrp="1"/>
          </p:cNvSpPr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>
            <a:spLocks noGrp="1"/>
          </p:cNvSpPr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Moss-covered rocks"/>
          <p:cNvSpPr>
            <a:spLocks noGrp="1"/>
          </p:cNvSpPr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Large rock formation under dark clouds with a dirt road in the foreground"/>
          <p:cNvSpPr>
            <a:spLocks noGrp="1"/>
          </p:cNvSpPr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nglyrics.com/ella-fitzgerald-louis-armstrong/you-say-tomato-i-say-tomato-lyrics/" TargetMode="External"/><Relationship Id="rId2" Type="http://schemas.openxmlformats.org/officeDocument/2006/relationships/hyperlink" Target="https://www.youtube.com/watch?v=G2wkO0DhpEY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nstructor: Dr. Jenson Joseph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r>
              <a:t>Instructor: Dr. Jenson Joseph</a:t>
            </a:r>
          </a:p>
        </p:txBody>
      </p:sp>
      <p:sp>
        <p:nvSpPr>
          <p:cNvPr id="152" name="PC613: Communication Skill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PC613: Communication Skills</a:t>
            </a:r>
          </a:p>
        </p:txBody>
      </p:sp>
      <p:sp>
        <p:nvSpPr>
          <p:cNvPr id="153" name="Sem I, MSc IT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Sem</a:t>
            </a:r>
            <a:r>
              <a:rPr dirty="0"/>
              <a:t> I, MSc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 use of Present Tense 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Present continuous: form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3934691"/>
            <a:ext cx="21971000" cy="856982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For positive sentences, the form is </a:t>
            </a:r>
            <a:r>
              <a:rPr lang="en-IN" b="1" dirty="0"/>
              <a:t>subject + am/is/are + verb-</a:t>
            </a:r>
            <a:r>
              <a:rPr lang="en-IN" b="1" dirty="0" err="1"/>
              <a:t>ing</a:t>
            </a:r>
            <a:r>
              <a:rPr lang="en-IN" dirty="0"/>
              <a:t>. 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Make </a:t>
            </a:r>
            <a:r>
              <a:rPr lang="en-IN" dirty="0"/>
              <a:t>questions and negatives with </a:t>
            </a:r>
            <a:r>
              <a:rPr lang="en-IN" b="1" dirty="0"/>
              <a:t>am/are/is + not + verb-</a:t>
            </a:r>
            <a:r>
              <a:rPr lang="en-IN" b="1" dirty="0" err="1"/>
              <a:t>ing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US" dirty="0" smtClean="0"/>
              <a:t>More examples:</a:t>
            </a:r>
            <a:endParaRPr lang="en-IN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dirty="0" smtClean="0"/>
              <a:t>Can </a:t>
            </a:r>
            <a:r>
              <a:rPr lang="en-IN" dirty="0"/>
              <a:t>I call you back later? </a:t>
            </a:r>
            <a:r>
              <a:rPr lang="en-IN" b="1" dirty="0"/>
              <a:t>We’re having</a:t>
            </a:r>
            <a:r>
              <a:rPr lang="en-IN" dirty="0"/>
              <a:t> dinner right </a:t>
            </a:r>
            <a:r>
              <a:rPr lang="en-IN" dirty="0" smtClean="0"/>
              <a:t>now.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b="1" dirty="0" smtClean="0"/>
              <a:t>He </a:t>
            </a:r>
            <a:r>
              <a:rPr lang="en-IN" b="1" dirty="0"/>
              <a:t>isn’t answering</a:t>
            </a:r>
            <a:r>
              <a:rPr lang="en-IN" dirty="0"/>
              <a:t> his mobile at the </a:t>
            </a:r>
            <a:r>
              <a:rPr lang="en-IN" dirty="0" smtClean="0"/>
              <a:t>moment.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b="1" dirty="0" smtClean="0"/>
              <a:t>What </a:t>
            </a:r>
            <a:r>
              <a:rPr lang="en-IN" b="1" dirty="0"/>
              <a:t>are you </a:t>
            </a:r>
            <a:r>
              <a:rPr lang="en-IN" b="1" dirty="0" smtClean="0"/>
              <a:t>reading? What are you planning to do in the evening?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b="1" dirty="0" smtClean="0"/>
              <a:t>Is </a:t>
            </a:r>
            <a:r>
              <a:rPr lang="en-IN" b="1" dirty="0"/>
              <a:t>it raining?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Note that we </a:t>
            </a:r>
            <a:r>
              <a:rPr lang="en-IN" dirty="0"/>
              <a:t>don’t usually use some verbs </a:t>
            </a:r>
            <a:r>
              <a:rPr lang="en-IN" dirty="0" smtClean="0"/>
              <a:t>in the </a:t>
            </a:r>
            <a:r>
              <a:rPr lang="en-IN" dirty="0"/>
              <a:t>continuous </a:t>
            </a:r>
            <a:r>
              <a:rPr lang="en-IN" dirty="0" smtClean="0"/>
              <a:t>form: </a:t>
            </a:r>
          </a:p>
          <a:p>
            <a:r>
              <a:rPr lang="en-IN" dirty="0" smtClean="0"/>
              <a:t>for </a:t>
            </a:r>
            <a:r>
              <a:rPr lang="en-IN" dirty="0"/>
              <a:t>example: </a:t>
            </a:r>
            <a:r>
              <a:rPr lang="en-IN" b="1" dirty="0"/>
              <a:t>hear, see, smell, hate, know, understand, want, need</a:t>
            </a:r>
            <a:r>
              <a:rPr lang="en-IN" dirty="0" smtClean="0"/>
              <a:t>. </a:t>
            </a:r>
            <a:endParaRPr lang="en-IN" dirty="0"/>
          </a:p>
          <a:p>
            <a:pPr marL="2438400" lvl="4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dirty="0">
                <a:solidFill>
                  <a:srgbClr val="FF0000"/>
                </a:solidFill>
              </a:rPr>
              <a:t>WRONG</a:t>
            </a:r>
            <a:r>
              <a:rPr lang="en-IN" dirty="0"/>
              <a:t>: Could you explain that again? I’m not understanding.</a:t>
            </a:r>
            <a:br>
              <a:rPr lang="en-IN" dirty="0"/>
            </a:br>
            <a:r>
              <a:rPr lang="en-IN" dirty="0">
                <a:solidFill>
                  <a:schemeClr val="accent3"/>
                </a:solidFill>
              </a:rPr>
              <a:t>CORRECT</a:t>
            </a:r>
            <a:r>
              <a:rPr lang="en-IN" dirty="0"/>
              <a:t>: Could you explain that again? </a:t>
            </a:r>
            <a:r>
              <a:rPr lang="en-IN" b="1" dirty="0"/>
              <a:t>I don’t understand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342711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 use of Present Tense 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Present Perfect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4248504"/>
            <a:ext cx="22567900" cy="82560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Use </a:t>
            </a:r>
            <a:r>
              <a:rPr lang="en-IN" b="1" dirty="0" smtClean="0"/>
              <a:t>present </a:t>
            </a:r>
            <a:r>
              <a:rPr lang="en-IN" b="1" dirty="0"/>
              <a:t>perfect </a:t>
            </a:r>
            <a:r>
              <a:rPr lang="en-IN" dirty="0"/>
              <a:t>for:</a:t>
            </a:r>
          </a:p>
          <a:p>
            <a:r>
              <a:rPr lang="en-IN" dirty="0" smtClean="0"/>
              <a:t>Life </a:t>
            </a:r>
            <a:r>
              <a:rPr lang="en-IN" dirty="0"/>
              <a:t>experiences in the </a:t>
            </a:r>
            <a:r>
              <a:rPr lang="en-IN" dirty="0" smtClean="0"/>
              <a:t>past: We </a:t>
            </a:r>
            <a:r>
              <a:rPr lang="en-IN" dirty="0"/>
              <a:t>don’t say </a:t>
            </a:r>
            <a:r>
              <a:rPr lang="en-IN" i="1" dirty="0"/>
              <a:t>when </a:t>
            </a:r>
            <a:r>
              <a:rPr lang="en-IN" dirty="0"/>
              <a:t>these </a:t>
            </a:r>
            <a:r>
              <a:rPr lang="en-IN" dirty="0" smtClean="0"/>
              <a:t>happened; </a:t>
            </a:r>
            <a:r>
              <a:rPr lang="en-IN" dirty="0"/>
              <a:t>we are interested in </a:t>
            </a:r>
            <a:r>
              <a:rPr lang="en-IN" i="1" dirty="0"/>
              <a:t>the experience</a:t>
            </a:r>
            <a:r>
              <a:rPr lang="en-IN" dirty="0"/>
              <a:t>, not the time or date. </a:t>
            </a:r>
            <a:endParaRPr lang="en-IN" dirty="0" smtClean="0"/>
          </a:p>
          <a:p>
            <a:r>
              <a:rPr lang="en-IN" dirty="0" smtClean="0"/>
              <a:t>Past Perfect is often used in combination with </a:t>
            </a:r>
            <a:r>
              <a:rPr lang="en-IN" b="1" dirty="0" smtClean="0"/>
              <a:t>ever</a:t>
            </a:r>
            <a:r>
              <a:rPr lang="en-IN" dirty="0" smtClean="0"/>
              <a:t> </a:t>
            </a:r>
            <a:r>
              <a:rPr lang="en-IN" dirty="0"/>
              <a:t>and </a:t>
            </a:r>
            <a:r>
              <a:rPr lang="en-IN" b="1" dirty="0" smtClean="0"/>
              <a:t>never, </a:t>
            </a:r>
            <a:r>
              <a:rPr lang="en-IN" dirty="0" smtClean="0"/>
              <a:t>or </a:t>
            </a:r>
            <a:r>
              <a:rPr lang="en-IN" b="1" dirty="0" smtClean="0"/>
              <a:t>all.</a:t>
            </a:r>
          </a:p>
          <a:p>
            <a:pPr marL="0" indent="0">
              <a:buNone/>
            </a:pPr>
            <a:r>
              <a:rPr lang="en-US" b="1" dirty="0" smtClean="0"/>
              <a:t>Examples:</a:t>
            </a:r>
            <a:endParaRPr lang="en-IN" dirty="0"/>
          </a:p>
          <a:p>
            <a:pPr lvl="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b="1" dirty="0"/>
              <a:t>I’ve seen</a:t>
            </a:r>
            <a:r>
              <a:rPr lang="en-IN" dirty="0"/>
              <a:t> all </a:t>
            </a:r>
            <a:r>
              <a:rPr lang="en-IN" dirty="0" smtClean="0"/>
              <a:t>Alia Bhatt’s </a:t>
            </a:r>
            <a:r>
              <a:rPr lang="en-IN" dirty="0"/>
              <a:t>films</a:t>
            </a:r>
            <a:r>
              <a:rPr lang="en-IN" dirty="0" smtClean="0"/>
              <a:t>. I have seen </a:t>
            </a:r>
            <a:r>
              <a:rPr lang="en-IN" b="1" dirty="0" err="1" smtClean="0"/>
              <a:t>Sholay</a:t>
            </a:r>
            <a:r>
              <a:rPr lang="en-IN" b="1" dirty="0" smtClean="0"/>
              <a:t> </a:t>
            </a:r>
            <a:r>
              <a:rPr lang="en-IN" dirty="0" smtClean="0"/>
              <a:t>several times. I </a:t>
            </a:r>
            <a:r>
              <a:rPr lang="en-IN" b="1" dirty="0" smtClean="0"/>
              <a:t>have seen </a:t>
            </a:r>
            <a:r>
              <a:rPr lang="en-IN" i="1" dirty="0" smtClean="0"/>
              <a:t>DDLJ</a:t>
            </a:r>
            <a:r>
              <a:rPr lang="en-IN" dirty="0" smtClean="0"/>
              <a:t> in Maratha </a:t>
            </a:r>
            <a:r>
              <a:rPr lang="en-IN" dirty="0" err="1" smtClean="0"/>
              <a:t>Mandir</a:t>
            </a:r>
            <a:r>
              <a:rPr lang="en-IN" dirty="0" smtClean="0"/>
              <a:t>.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b="1" dirty="0" smtClean="0"/>
              <a:t>Have </a:t>
            </a:r>
            <a:r>
              <a:rPr lang="en-IN" b="1" dirty="0"/>
              <a:t>you ever eaten</a:t>
            </a:r>
            <a:r>
              <a:rPr lang="en-IN" dirty="0"/>
              <a:t> sushi? - </a:t>
            </a:r>
            <a:r>
              <a:rPr lang="en-IN" b="1" dirty="0"/>
              <a:t>Yes, I have</a:t>
            </a:r>
            <a:r>
              <a:rPr lang="en-IN" dirty="0"/>
              <a:t>. / </a:t>
            </a:r>
            <a:r>
              <a:rPr lang="en-IN" b="1" dirty="0"/>
              <a:t>No, I haven’t</a:t>
            </a:r>
            <a:r>
              <a:rPr lang="en-IN" dirty="0"/>
              <a:t>.</a:t>
            </a:r>
          </a:p>
          <a:p>
            <a:r>
              <a:rPr lang="en-IN" dirty="0" smtClean="0"/>
              <a:t>Present perfect is also used for </a:t>
            </a:r>
            <a:r>
              <a:rPr lang="en-IN" i="1" dirty="0" smtClean="0"/>
              <a:t>recent </a:t>
            </a:r>
            <a:r>
              <a:rPr lang="en-IN" i="1" dirty="0"/>
              <a:t>past actions that are important now</a:t>
            </a:r>
            <a:r>
              <a:rPr lang="en-IN" dirty="0"/>
              <a:t>.</a:t>
            </a:r>
          </a:p>
          <a:p>
            <a:pPr marL="0" indent="0">
              <a:lnSpc>
                <a:spcPct val="120000"/>
              </a:lnSpc>
              <a:spcBef>
                <a:spcPts val="2400"/>
              </a:spcBef>
              <a:buNone/>
            </a:pPr>
            <a:r>
              <a:rPr lang="en-US" b="1" dirty="0" smtClean="0"/>
              <a:t>Examples:</a:t>
            </a:r>
            <a:endParaRPr lang="en-IN" b="1" dirty="0" smtClean="0"/>
          </a:p>
          <a:p>
            <a:pPr lvl="3">
              <a:lnSpc>
                <a:spcPct val="120000"/>
              </a:lnSpc>
              <a:spcBef>
                <a:spcPts val="600"/>
              </a:spcBef>
            </a:pPr>
            <a:r>
              <a:rPr lang="en-IN" dirty="0" smtClean="0"/>
              <a:t>Oh </a:t>
            </a:r>
            <a:r>
              <a:rPr lang="en-IN" dirty="0"/>
              <a:t>no! </a:t>
            </a:r>
            <a:r>
              <a:rPr lang="en-IN" b="1" dirty="0"/>
              <a:t>I’ve left</a:t>
            </a:r>
            <a:r>
              <a:rPr lang="en-IN" dirty="0"/>
              <a:t> my wallet on the </a:t>
            </a:r>
            <a:r>
              <a:rPr lang="en-IN" dirty="0" smtClean="0"/>
              <a:t>bus.</a:t>
            </a:r>
          </a:p>
          <a:p>
            <a:pPr lvl="3">
              <a:lnSpc>
                <a:spcPct val="120000"/>
              </a:lnSpc>
              <a:spcBef>
                <a:spcPts val="600"/>
              </a:spcBef>
            </a:pPr>
            <a:r>
              <a:rPr lang="en-IN" dirty="0" smtClean="0"/>
              <a:t>The </a:t>
            </a:r>
            <a:r>
              <a:rPr lang="en-IN" dirty="0"/>
              <a:t>president </a:t>
            </a:r>
            <a:r>
              <a:rPr lang="en-IN" b="1" dirty="0"/>
              <a:t>has resigned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03973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 use of Present Tense 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Present Perfect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Also used for </a:t>
            </a:r>
            <a:r>
              <a:rPr lang="en-IN" sz="3600" i="1" dirty="0" smtClean="0"/>
              <a:t>past </a:t>
            </a:r>
            <a:r>
              <a:rPr lang="en-IN" sz="3600" i="1" dirty="0"/>
              <a:t>situations that are still happening </a:t>
            </a:r>
            <a:r>
              <a:rPr lang="en-IN" sz="3600" dirty="0"/>
              <a:t>now. </a:t>
            </a:r>
            <a:r>
              <a:rPr lang="en-IN" sz="3600" dirty="0" smtClean="0"/>
              <a:t>Examples:</a:t>
            </a:r>
          </a:p>
          <a:p>
            <a:pPr lvl="3">
              <a:spcBef>
                <a:spcPts val="600"/>
              </a:spcBef>
            </a:pPr>
            <a:r>
              <a:rPr lang="en-IN" sz="3600" b="1" dirty="0" smtClean="0"/>
              <a:t>I </a:t>
            </a:r>
            <a:r>
              <a:rPr lang="en-IN" sz="3600" b="1" dirty="0"/>
              <a:t>haven’t seen</a:t>
            </a:r>
            <a:r>
              <a:rPr lang="en-IN" sz="3600" dirty="0"/>
              <a:t> </a:t>
            </a:r>
            <a:r>
              <a:rPr lang="en-IN" sz="3600" dirty="0" err="1" smtClean="0"/>
              <a:t>Sanket</a:t>
            </a:r>
            <a:r>
              <a:rPr lang="en-IN" sz="3600" dirty="0" smtClean="0"/>
              <a:t> </a:t>
            </a:r>
            <a:r>
              <a:rPr lang="en-IN" sz="3600" dirty="0"/>
              <a:t>this morning. (It is still this morning</a:t>
            </a:r>
            <a:r>
              <a:rPr lang="en-IN" sz="3600" dirty="0" smtClean="0"/>
              <a:t>.)</a:t>
            </a:r>
          </a:p>
          <a:p>
            <a:pPr lvl="3">
              <a:spcBef>
                <a:spcPts val="600"/>
              </a:spcBef>
            </a:pPr>
            <a:r>
              <a:rPr lang="en-IN" sz="3600" b="1" dirty="0" smtClean="0"/>
              <a:t>How </a:t>
            </a:r>
            <a:r>
              <a:rPr lang="en-IN" sz="3600" b="1" dirty="0"/>
              <a:t>long have you known</a:t>
            </a:r>
            <a:r>
              <a:rPr lang="en-IN" sz="3600" dirty="0"/>
              <a:t> </a:t>
            </a:r>
            <a:r>
              <a:rPr lang="en-IN" sz="3600" dirty="0" err="1" smtClean="0"/>
              <a:t>Sakshi</a:t>
            </a:r>
            <a:r>
              <a:rPr lang="en-IN" sz="3600" dirty="0" smtClean="0"/>
              <a:t>? </a:t>
            </a:r>
            <a:r>
              <a:rPr lang="en-IN" sz="3600" dirty="0"/>
              <a:t>- I’ve known </a:t>
            </a:r>
            <a:r>
              <a:rPr lang="en-IN" sz="3600" dirty="0" smtClean="0"/>
              <a:t>her </a:t>
            </a:r>
            <a:r>
              <a:rPr lang="en-IN" sz="3600" b="1" dirty="0" smtClean="0"/>
              <a:t>for </a:t>
            </a:r>
            <a:r>
              <a:rPr lang="en-IN" sz="3600" b="1" dirty="0"/>
              <a:t>two </a:t>
            </a:r>
            <a:r>
              <a:rPr lang="en-IN" sz="3600" b="1" dirty="0" smtClean="0"/>
              <a:t>years</a:t>
            </a:r>
            <a:r>
              <a:rPr lang="en-IN" sz="3600" dirty="0" smtClean="0"/>
              <a:t>.</a:t>
            </a:r>
          </a:p>
          <a:p>
            <a:pPr lvl="3">
              <a:spcBef>
                <a:spcPts val="600"/>
              </a:spcBef>
            </a:pPr>
            <a:r>
              <a:rPr lang="en-IN" sz="3600" b="1" dirty="0" smtClean="0"/>
              <a:t>Abdulla has </a:t>
            </a:r>
            <a:r>
              <a:rPr lang="en-IN" sz="3600" b="1" dirty="0"/>
              <a:t>been</a:t>
            </a:r>
            <a:r>
              <a:rPr lang="en-IN" sz="3600" dirty="0"/>
              <a:t> in </a:t>
            </a:r>
            <a:r>
              <a:rPr lang="en-IN" sz="3600" dirty="0" smtClean="0"/>
              <a:t>Ahmedabad </a:t>
            </a:r>
            <a:r>
              <a:rPr lang="en-IN" sz="3600" b="1" dirty="0"/>
              <a:t>since </a:t>
            </a:r>
            <a:r>
              <a:rPr lang="en-IN" sz="3600" b="1" dirty="0" smtClean="0"/>
              <a:t>2010</a:t>
            </a:r>
            <a:r>
              <a:rPr lang="en-IN" sz="3600" dirty="0" smtClean="0"/>
              <a:t>.</a:t>
            </a:r>
            <a:endParaRPr lang="en-IN" sz="3600" dirty="0"/>
          </a:p>
          <a:p>
            <a:r>
              <a:rPr lang="en-IN" sz="3600" dirty="0" smtClean="0"/>
              <a:t>Present Perfect is also used with </a:t>
            </a:r>
            <a:r>
              <a:rPr lang="en-IN" sz="3600" b="1" dirty="0"/>
              <a:t>just, already, </a:t>
            </a:r>
            <a:r>
              <a:rPr lang="en-IN" sz="3600" b="1" dirty="0" smtClean="0"/>
              <a:t>yet</a:t>
            </a:r>
            <a:r>
              <a:rPr lang="en-IN" sz="3600" dirty="0" smtClean="0"/>
              <a:t>--to </a:t>
            </a:r>
            <a:r>
              <a:rPr lang="en-IN" sz="3600" dirty="0"/>
              <a:t>talk about </a:t>
            </a:r>
            <a:r>
              <a:rPr lang="en-IN" sz="3600" i="1" dirty="0"/>
              <a:t>recent events in the </a:t>
            </a:r>
            <a:r>
              <a:rPr lang="en-IN" sz="3600" i="1" dirty="0" smtClean="0"/>
              <a:t>past</a:t>
            </a:r>
            <a:r>
              <a:rPr lang="en-IN" sz="3600" dirty="0" smtClean="0"/>
              <a:t>, when the </a:t>
            </a:r>
            <a:r>
              <a:rPr lang="en-IN" sz="3600" dirty="0"/>
              <a:t>exact time is not important. </a:t>
            </a:r>
            <a:endParaRPr lang="en-IN" sz="3600" dirty="0" smtClean="0"/>
          </a:p>
          <a:p>
            <a:r>
              <a:rPr lang="en-IN" sz="3600" dirty="0" smtClean="0"/>
              <a:t>Use </a:t>
            </a:r>
            <a:r>
              <a:rPr lang="en-IN" sz="3600" b="1" dirty="0"/>
              <a:t>just</a:t>
            </a:r>
            <a:r>
              <a:rPr lang="en-IN" sz="3600" dirty="0"/>
              <a:t> and </a:t>
            </a:r>
            <a:r>
              <a:rPr lang="en-IN" sz="3600" b="1" dirty="0"/>
              <a:t>already</a:t>
            </a:r>
            <a:r>
              <a:rPr lang="en-IN" sz="3600" dirty="0"/>
              <a:t> mainly in positive sentences. </a:t>
            </a:r>
            <a:r>
              <a:rPr lang="en-IN" sz="3600" dirty="0" smtClean="0"/>
              <a:t>Use </a:t>
            </a:r>
            <a:r>
              <a:rPr lang="en-IN" sz="3600" b="1" dirty="0"/>
              <a:t>yet</a:t>
            </a:r>
            <a:r>
              <a:rPr lang="en-IN" sz="3600" dirty="0"/>
              <a:t> in negatives and questions</a:t>
            </a:r>
            <a:r>
              <a:rPr lang="en-IN" sz="3600" dirty="0" smtClean="0"/>
              <a:t>. Examples:</a:t>
            </a:r>
            <a:endParaRPr lang="en-IN" sz="3600" dirty="0"/>
          </a:p>
          <a:p>
            <a:pPr lvl="3">
              <a:spcBef>
                <a:spcPts val="600"/>
              </a:spcBef>
            </a:pPr>
            <a:r>
              <a:rPr lang="en-IN" sz="3600" b="1" dirty="0" smtClean="0"/>
              <a:t>It has </a:t>
            </a:r>
            <a:r>
              <a:rPr lang="en-IN" sz="3600" b="1" dirty="0"/>
              <a:t>just stopped</a:t>
            </a:r>
            <a:r>
              <a:rPr lang="en-IN" sz="3600" dirty="0"/>
              <a:t> raining. Let’s go </a:t>
            </a:r>
            <a:r>
              <a:rPr lang="en-IN" sz="3600" dirty="0" smtClean="0"/>
              <a:t>out.</a:t>
            </a:r>
          </a:p>
          <a:p>
            <a:pPr lvl="3">
              <a:spcBef>
                <a:spcPts val="600"/>
              </a:spcBef>
            </a:pPr>
            <a:r>
              <a:rPr lang="en-IN" sz="3600" dirty="0" smtClean="0"/>
              <a:t>Can </a:t>
            </a:r>
            <a:r>
              <a:rPr lang="en-IN" sz="3600" dirty="0"/>
              <a:t>you feed the cat? </a:t>
            </a:r>
            <a:r>
              <a:rPr lang="en-IN" sz="3600" dirty="0" smtClean="0"/>
              <a:t>-- </a:t>
            </a:r>
            <a:r>
              <a:rPr lang="en-IN" sz="3600" b="1" dirty="0"/>
              <a:t>I’ve already fed</a:t>
            </a:r>
            <a:r>
              <a:rPr lang="en-IN" sz="3600" dirty="0"/>
              <a:t> </a:t>
            </a:r>
            <a:r>
              <a:rPr lang="en-IN" sz="3600" dirty="0" smtClean="0"/>
              <a:t>her.</a:t>
            </a:r>
          </a:p>
          <a:p>
            <a:pPr lvl="3">
              <a:spcBef>
                <a:spcPts val="600"/>
              </a:spcBef>
            </a:pPr>
            <a:r>
              <a:rPr lang="en-IN" sz="3600" dirty="0" smtClean="0"/>
              <a:t>We </a:t>
            </a:r>
            <a:r>
              <a:rPr lang="en-IN" sz="3600" dirty="0"/>
              <a:t>can still watch the film. </a:t>
            </a:r>
            <a:r>
              <a:rPr lang="en-IN" sz="3600" b="1" dirty="0"/>
              <a:t>It hasn’t started </a:t>
            </a:r>
            <a:r>
              <a:rPr lang="en-IN" sz="3600" b="1" dirty="0" smtClean="0"/>
              <a:t>yet</a:t>
            </a:r>
            <a:r>
              <a:rPr lang="en-IN" sz="3600" dirty="0" smtClean="0"/>
              <a:t>.</a:t>
            </a:r>
          </a:p>
          <a:p>
            <a:pPr lvl="3">
              <a:spcBef>
                <a:spcPts val="600"/>
              </a:spcBef>
            </a:pPr>
            <a:r>
              <a:rPr lang="en-IN" sz="3600" b="1" dirty="0" smtClean="0"/>
              <a:t>Have </a:t>
            </a:r>
            <a:r>
              <a:rPr lang="en-IN" sz="3600" b="1" dirty="0"/>
              <a:t>you done</a:t>
            </a:r>
            <a:r>
              <a:rPr lang="en-IN" sz="3600" dirty="0"/>
              <a:t> your </a:t>
            </a:r>
            <a:r>
              <a:rPr lang="en-IN" sz="3600" dirty="0" smtClean="0"/>
              <a:t>homework </a:t>
            </a:r>
            <a:r>
              <a:rPr lang="en-IN" sz="3600" b="1" dirty="0"/>
              <a:t>yet?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2436938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 use of Present Tense 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Present Perfect: Form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For</a:t>
            </a:r>
            <a:r>
              <a:rPr lang="en-IN" dirty="0"/>
              <a:t> positive sentences, the form is </a:t>
            </a:r>
            <a:r>
              <a:rPr lang="en-IN" b="1" dirty="0"/>
              <a:t>subject + have/has + past participle</a:t>
            </a:r>
            <a:r>
              <a:rPr lang="en-IN" dirty="0"/>
              <a:t>. 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Make </a:t>
            </a:r>
            <a:r>
              <a:rPr lang="en-IN" dirty="0"/>
              <a:t>negatives with </a:t>
            </a:r>
            <a:r>
              <a:rPr lang="en-IN" b="1" dirty="0"/>
              <a:t>not</a:t>
            </a:r>
            <a:r>
              <a:rPr lang="en-IN" dirty="0"/>
              <a:t> and change the word order to make questions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More examples:</a:t>
            </a:r>
            <a:endParaRPr lang="en-IN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IN" b="1" dirty="0"/>
              <a:t>I've finished</a:t>
            </a:r>
            <a:r>
              <a:rPr lang="en-IN" dirty="0"/>
              <a:t> the </a:t>
            </a:r>
            <a:r>
              <a:rPr lang="en-IN" dirty="0" smtClean="0"/>
              <a:t>report.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IN" b="1" dirty="0" smtClean="0"/>
              <a:t>Neel has </a:t>
            </a:r>
            <a:r>
              <a:rPr lang="en-IN" b="1" dirty="0"/>
              <a:t>been</a:t>
            </a:r>
            <a:r>
              <a:rPr lang="en-IN" dirty="0"/>
              <a:t> in </a:t>
            </a:r>
            <a:r>
              <a:rPr lang="en-IN" dirty="0" smtClean="0"/>
              <a:t>Gandhinagar since last month.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IN" b="1" dirty="0" smtClean="0"/>
              <a:t>We've </a:t>
            </a:r>
            <a:r>
              <a:rPr lang="en-IN" b="1" dirty="0"/>
              <a:t>just got back</a:t>
            </a:r>
            <a:r>
              <a:rPr lang="en-IN" dirty="0"/>
              <a:t> from </a:t>
            </a:r>
            <a:r>
              <a:rPr lang="en-IN" dirty="0" smtClean="0"/>
              <a:t>Germany.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IN" b="1" dirty="0" smtClean="0"/>
              <a:t>I </a:t>
            </a:r>
            <a:r>
              <a:rPr lang="en-IN" b="1" dirty="0"/>
              <a:t>haven’t seen</a:t>
            </a:r>
            <a:r>
              <a:rPr lang="en-IN" dirty="0"/>
              <a:t> </a:t>
            </a:r>
            <a:r>
              <a:rPr lang="en-IN" dirty="0" err="1" smtClean="0"/>
              <a:t>Vraj</a:t>
            </a:r>
            <a:r>
              <a:rPr lang="en-IN" dirty="0" smtClean="0"/>
              <a:t> </a:t>
            </a:r>
            <a:r>
              <a:rPr lang="en-IN" dirty="0"/>
              <a:t>this </a:t>
            </a:r>
            <a:r>
              <a:rPr lang="en-IN" dirty="0" smtClean="0"/>
              <a:t>morning.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IN" b="1" dirty="0" smtClean="0"/>
              <a:t>How </a:t>
            </a:r>
            <a:r>
              <a:rPr lang="en-IN" b="1" dirty="0"/>
              <a:t>long has </a:t>
            </a:r>
            <a:r>
              <a:rPr lang="en-IN" b="1" dirty="0" smtClean="0"/>
              <a:t>Abdullah </a:t>
            </a:r>
            <a:r>
              <a:rPr lang="en-IN" b="1" dirty="0"/>
              <a:t>known</a:t>
            </a:r>
            <a:r>
              <a:rPr lang="en-IN" dirty="0"/>
              <a:t> </a:t>
            </a:r>
            <a:r>
              <a:rPr lang="en-IN" dirty="0" smtClean="0"/>
              <a:t>Krishna?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dirty="0"/>
          </a:p>
          <a:p>
            <a:pPr marL="0" indent="0">
              <a:buNone/>
            </a:pPr>
            <a:r>
              <a:rPr lang="en-IN" b="1" dirty="0" smtClean="0">
                <a:solidFill>
                  <a:schemeClr val="accent4">
                    <a:lumMod val="75000"/>
                  </a:schemeClr>
                </a:solidFill>
              </a:rPr>
              <a:t>Note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 Use the past simple for completed actions in the past.</a:t>
            </a:r>
          </a:p>
          <a:p>
            <a:pPr lvl="2">
              <a:lnSpc>
                <a:spcPct val="120000"/>
              </a:lnSpc>
              <a:spcBef>
                <a:spcPts val="1200"/>
              </a:spcBef>
            </a:pP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I saw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4">
                    <a:lumMod val="75000"/>
                  </a:schemeClr>
                </a:solidFill>
              </a:rPr>
              <a:t>Sanket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u="sng" dirty="0" smtClean="0">
                <a:solidFill>
                  <a:schemeClr val="accent4">
                    <a:lumMod val="75000"/>
                  </a:schemeClr>
                </a:solidFill>
              </a:rPr>
              <a:t>yesterday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pPr lvl="2">
              <a:lnSpc>
                <a:spcPct val="120000"/>
              </a:lnSpc>
              <a:spcBef>
                <a:spcPts val="1200"/>
              </a:spcBef>
            </a:pPr>
            <a:r>
              <a:rPr lang="en-IN" b="1" dirty="0" err="1" smtClean="0">
                <a:solidFill>
                  <a:schemeClr val="accent4">
                    <a:lumMod val="75000"/>
                  </a:schemeClr>
                </a:solidFill>
              </a:rPr>
              <a:t>Vraj</a:t>
            </a:r>
            <a:r>
              <a:rPr lang="en-IN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moved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 to 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Surat in 2020.</a:t>
            </a:r>
          </a:p>
          <a:p>
            <a:pPr lvl="2">
              <a:lnSpc>
                <a:spcPct val="120000"/>
              </a:lnSpc>
              <a:spcBef>
                <a:spcPts val="1200"/>
              </a:spcBef>
            </a:pPr>
            <a:r>
              <a:rPr lang="en-IN" b="1" dirty="0" smtClean="0">
                <a:solidFill>
                  <a:schemeClr val="accent4">
                    <a:lumMod val="75000"/>
                  </a:schemeClr>
                </a:solidFill>
              </a:rPr>
              <a:t>Krishna 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didn't want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to come to class / drink coffee.</a:t>
            </a:r>
            <a:endParaRPr lang="en-IN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1200"/>
              </a:spcBef>
            </a:pPr>
            <a:r>
              <a:rPr lang="en-IN" b="1" dirty="0" smtClean="0">
                <a:solidFill>
                  <a:schemeClr val="accent4">
                    <a:lumMod val="75000"/>
                  </a:schemeClr>
                </a:solidFill>
              </a:rPr>
              <a:t>When 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did you see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Rishi?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6913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Lesson 1: Introducing Oneself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Lesson 1: Introducing Oneself</a:t>
            </a:r>
          </a:p>
        </p:txBody>
      </p:sp>
      <p:sp>
        <p:nvSpPr>
          <p:cNvPr id="172" name="Follow the format given below, but feel free to improvis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5100"/>
            </a:lvl1pPr>
          </a:lstStyle>
          <a:p>
            <a:r>
              <a:t>Follow the format given below, but feel free to improvise</a:t>
            </a:r>
          </a:p>
        </p:txBody>
      </p:sp>
      <p:sp>
        <p:nvSpPr>
          <p:cNvPr id="173" name="Begin with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77520">
              <a:spcBef>
                <a:spcPts val="3400"/>
              </a:spcBef>
              <a:buSzTx/>
              <a:buNone/>
              <a:defRPr sz="3696"/>
            </a:pPr>
            <a:r>
              <a:rPr dirty="0"/>
              <a:t>Begin with: </a:t>
            </a:r>
          </a:p>
          <a:p>
            <a:pPr marL="1408175" lvl="2" indent="-469391" defTabSz="1877520">
              <a:spcBef>
                <a:spcPts val="3400"/>
              </a:spcBef>
              <a:defRPr sz="3696"/>
            </a:pPr>
            <a:r>
              <a:rPr dirty="0"/>
              <a:t>Hi everyone </a:t>
            </a:r>
          </a:p>
          <a:p>
            <a:pPr marL="1408175" lvl="2" indent="-469391" defTabSz="1877520">
              <a:spcBef>
                <a:spcPts val="3400"/>
              </a:spcBef>
              <a:defRPr sz="3696"/>
            </a:pPr>
            <a:r>
              <a:rPr dirty="0"/>
              <a:t>Hello friends </a:t>
            </a:r>
          </a:p>
          <a:p>
            <a:pPr marL="1408175" lvl="2" indent="-469391" defTabSz="1877520">
              <a:spcBef>
                <a:spcPts val="3400"/>
              </a:spcBef>
              <a:defRPr sz="3696"/>
            </a:pPr>
            <a:r>
              <a:rPr dirty="0"/>
              <a:t>Good morning, everyone/Good morning, all/Good morning, guys</a:t>
            </a:r>
          </a:p>
          <a:p>
            <a:pPr marL="0" indent="0" defTabSz="1877520">
              <a:spcBef>
                <a:spcPts val="3400"/>
              </a:spcBef>
              <a:buSzTx/>
              <a:buNone/>
              <a:defRPr sz="3696"/>
            </a:pPr>
            <a:r>
              <a:rPr dirty="0"/>
              <a:t>Proceed to: </a:t>
            </a:r>
            <a:r>
              <a:rPr i="1" dirty="0"/>
              <a:t>“I am ….; I come from…; my hobbies are…/ I like..; This is the first time I…”</a:t>
            </a:r>
          </a:p>
          <a:p>
            <a:pPr marL="0" indent="0" defTabSz="1877520">
              <a:spcBef>
                <a:spcPts val="3400"/>
              </a:spcBef>
              <a:buSzTx/>
              <a:buNone/>
              <a:defRPr sz="3696"/>
            </a:pPr>
            <a:r>
              <a:rPr dirty="0"/>
              <a:t>End with pleasantries, like:</a:t>
            </a:r>
          </a:p>
          <a:p>
            <a:pPr marL="1408175" lvl="2" indent="-469391" defTabSz="1877520">
              <a:spcBef>
                <a:spcPts val="3400"/>
              </a:spcBef>
              <a:defRPr sz="3696"/>
            </a:pPr>
            <a:r>
              <a:rPr dirty="0"/>
              <a:t>I look forward to knowing you all better</a:t>
            </a:r>
          </a:p>
          <a:p>
            <a:pPr marL="1408175" lvl="2" indent="-469391" defTabSz="1877520">
              <a:spcBef>
                <a:spcPts val="3400"/>
              </a:spcBef>
              <a:defRPr sz="3696"/>
            </a:pPr>
            <a:r>
              <a:rPr dirty="0"/>
              <a:t>Wish you all a great time on campus</a:t>
            </a:r>
          </a:p>
          <a:p>
            <a:pPr marL="1408175" lvl="2" indent="-469391" defTabSz="1877520">
              <a:spcBef>
                <a:spcPts val="3400"/>
              </a:spcBef>
              <a:defRPr sz="3696"/>
            </a:pPr>
            <a:r>
              <a:rPr dirty="0"/>
              <a:t>Hope you all enjoy your time in DA-IICT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www.youtube.com/watch?v=G2wkO0DhpEY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https://www.songlyrics.com/ella-fitzgerald-louis-armstrong/you-say-tomato-i-say-tomato-lyrics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2336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an idiom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206500" y="2245961"/>
            <a:ext cx="7577282" cy="5346329"/>
          </a:xfrm>
        </p:spPr>
        <p:txBody>
          <a:bodyPr>
            <a:normAutofit/>
          </a:bodyPr>
          <a:lstStyle/>
          <a:p>
            <a: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idiom is a phrase that, when taken as a whole, has a meaning you wouldn’t be able to deduce from the meanings of the individual </a:t>
            </a:r>
            <a:r>
              <a:rPr lang="en-US" sz="3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words.</a:t>
            </a:r>
          </a:p>
          <a:p>
            <a:endParaRPr 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0" dirty="0"/>
              <a:t>Example</a:t>
            </a:r>
            <a:r>
              <a:rPr lang="en-US" sz="3200" dirty="0"/>
              <a:t>: “kill two birds with one stone”</a:t>
            </a:r>
            <a:endParaRPr lang="en-IN" sz="3200" dirty="0"/>
          </a:p>
          <a:p>
            <a:endParaRPr lang="en-IN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7592290"/>
            <a:ext cx="7577282" cy="49122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582" y="1705825"/>
            <a:ext cx="14088918" cy="1101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405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</a:t>
            </a:r>
            <a:r>
              <a:rPr lang="en-US" dirty="0" smtClean="0"/>
              <a:t>an idiom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To make a killing: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4248504"/>
            <a:ext cx="7577282" cy="8256012"/>
          </a:xfrm>
        </p:spPr>
        <p:txBody>
          <a:bodyPr/>
          <a:lstStyle/>
          <a:p>
            <a:r>
              <a:rPr lang="en-US" sz="4000" dirty="0" smtClean="0"/>
              <a:t>to earn a lot of money in a short time and with </a:t>
            </a:r>
            <a:r>
              <a:rPr lang="en-US" sz="4000" i="1" dirty="0" smtClean="0"/>
              <a:t>little</a:t>
            </a:r>
            <a:r>
              <a:rPr lang="en-US" sz="4000" dirty="0" smtClean="0"/>
              <a:t> effort</a:t>
            </a:r>
          </a:p>
          <a:p>
            <a:pPr marL="0" indent="0">
              <a:buNone/>
            </a:pPr>
            <a:r>
              <a:rPr lang="en-US" sz="3600" dirty="0" smtClean="0"/>
              <a:t>Examples:</a:t>
            </a:r>
          </a:p>
          <a:p>
            <a:r>
              <a:rPr lang="en-US" sz="3600" dirty="0" smtClean="0"/>
              <a:t>They made a killing with the sale of their ancestral house</a:t>
            </a:r>
          </a:p>
          <a:p>
            <a:r>
              <a:rPr lang="en-US" sz="3600" dirty="0" smtClean="0"/>
              <a:t>He made a killing in real estate/on the deal/in stocks</a:t>
            </a:r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582" y="1705825"/>
            <a:ext cx="14088918" cy="1101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990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</a:t>
            </a:r>
            <a:r>
              <a:rPr lang="en-US" dirty="0" smtClean="0"/>
              <a:t>an idiom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To make a killing: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4248504"/>
            <a:ext cx="7577282" cy="8256012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Identify the subject and verb in these sentences: </a:t>
            </a:r>
          </a:p>
          <a:p>
            <a:pPr marL="0" indent="0">
              <a:buNone/>
            </a:pPr>
            <a:r>
              <a:rPr lang="en-US" sz="3600" dirty="0" smtClean="0"/>
              <a:t>They made a killing with the sale of their ancestral house.</a:t>
            </a:r>
          </a:p>
          <a:p>
            <a:pPr marL="0" indent="0">
              <a:buNone/>
            </a:pPr>
            <a:r>
              <a:rPr lang="en-US" sz="3600" dirty="0" smtClean="0"/>
              <a:t>He made a killing in real estate/on the deal/in stocks.</a:t>
            </a:r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582" y="1705825"/>
            <a:ext cx="14088918" cy="1101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822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dbye Party for Miss Pushpa 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r>
              <a:t>Goodbye Party for Miss Pushpa TS</a:t>
            </a:r>
          </a:p>
        </p:txBody>
      </p:sp>
      <p:sp>
        <p:nvSpPr>
          <p:cNvPr id="176" name="Poem by Nissim Ezekiel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Poem by Nissim Ezekiel</a:t>
            </a:r>
          </a:p>
        </p:txBody>
      </p:sp>
      <p:sp>
        <p:nvSpPr>
          <p:cNvPr id="177" name="Friends,…"/>
          <p:cNvSpPr txBox="1">
            <a:spLocks noGrp="1"/>
          </p:cNvSpPr>
          <p:nvPr>
            <p:ph type="body" sz="half" idx="1"/>
          </p:nvPr>
        </p:nvSpPr>
        <p:spPr>
          <a:xfrm>
            <a:off x="1182803" y="3442813"/>
            <a:ext cx="10946067" cy="9742245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3400"/>
              </a:spcBef>
              <a:buSzTx/>
              <a:buNone/>
              <a:defRPr sz="2600">
                <a:solidFill>
                  <a:srgbClr val="D7DADC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rPr sz="2800" dirty="0"/>
              <a:t>Friends,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our dear sister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is departing for foreign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in two three days,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and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we are meeting today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to wish her bon voyage.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8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You are all knowing, friends,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What sweetness is in Miss </a:t>
            </a:r>
            <a:r>
              <a:rPr sz="2800" dirty="0" err="1"/>
              <a:t>Pushpa</a:t>
            </a:r>
            <a:r>
              <a:rPr sz="2800" dirty="0"/>
              <a:t>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I don't mean only external sweetness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but internal sweetness.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Miss </a:t>
            </a:r>
            <a:r>
              <a:rPr sz="2800" dirty="0" err="1"/>
              <a:t>Pushpa</a:t>
            </a:r>
            <a:r>
              <a:rPr sz="2800" dirty="0"/>
              <a:t> is smiling and smiling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even for no reason but simply because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she is feeling.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8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Miss </a:t>
            </a:r>
            <a:r>
              <a:rPr sz="2800" dirty="0" err="1"/>
              <a:t>Pushpa</a:t>
            </a:r>
            <a:r>
              <a:rPr sz="2800" dirty="0"/>
              <a:t> is coming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from very high family.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Her father was renowned advocate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in </a:t>
            </a:r>
            <a:r>
              <a:rPr sz="2800" dirty="0" err="1"/>
              <a:t>Bulsar</a:t>
            </a:r>
            <a:r>
              <a:rPr sz="2800" dirty="0"/>
              <a:t> or Surat,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I am not remembering now which place.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178" name="Surat? Ah, yes,…"/>
          <p:cNvSpPr txBox="1"/>
          <p:nvPr/>
        </p:nvSpPr>
        <p:spPr>
          <a:xfrm>
            <a:off x="11428846" y="2245962"/>
            <a:ext cx="10320787" cy="8996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/>
          <a:p>
            <a:pPr algn="l" defTabSz="429768">
              <a:defRPr sz="2444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Surat? Ah, yes,</a:t>
            </a:r>
          </a:p>
          <a:p>
            <a:pPr algn="l" defTabSz="429768">
              <a:defRPr sz="2444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once only I stayed in Surat</a:t>
            </a:r>
          </a:p>
          <a:p>
            <a:pPr algn="l" defTabSz="429768">
              <a:defRPr sz="2444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with family members</a:t>
            </a:r>
          </a:p>
          <a:p>
            <a:pPr algn="l" defTabSz="429768">
              <a:defRPr sz="2444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of my uncle's very old friend-</a:t>
            </a:r>
          </a:p>
          <a:p>
            <a:pPr algn="l" defTabSz="429768">
              <a:defRPr sz="2444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his wife was cooking nicely…</a:t>
            </a:r>
          </a:p>
          <a:p>
            <a:pPr algn="l" defTabSz="429768">
              <a:defRPr sz="2444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that was long time ago.</a:t>
            </a:r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800" dirty="0"/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Coming back to Miss </a:t>
            </a:r>
            <a:r>
              <a:rPr sz="2800" dirty="0" err="1"/>
              <a:t>Pushpa</a:t>
            </a:r>
            <a:endParaRPr sz="2800" dirty="0"/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she is most popular lady </a:t>
            </a:r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with men also and ladies also. </a:t>
            </a:r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800" dirty="0"/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Whenever I asked her to do anything,</a:t>
            </a:r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she was saying, 'Just now only</a:t>
            </a:r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I will do it.' That is showing</a:t>
            </a:r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good spirit. I am always </a:t>
            </a:r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appreciating the good spirit. </a:t>
            </a:r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800" dirty="0"/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 err="1"/>
              <a:t>Pushpa</a:t>
            </a:r>
            <a:r>
              <a:rPr sz="2800" dirty="0"/>
              <a:t> Miss is never saying no.</a:t>
            </a:r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Whatever I or anybody is asking</a:t>
            </a:r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she is always saying yes,</a:t>
            </a:r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and today she is going </a:t>
            </a:r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to improve her prospect </a:t>
            </a:r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and we are wishing her bon voyage.</a:t>
            </a:r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Now I ask other speakers to speak</a:t>
            </a:r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and afterwards Miss </a:t>
            </a:r>
            <a:r>
              <a:rPr sz="2800" dirty="0" err="1"/>
              <a:t>Pushpa</a:t>
            </a:r>
            <a:endParaRPr sz="2800" dirty="0"/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will do summing up.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dbye Party for Miss Pushpa 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r>
              <a:t>Goodbye Party for Miss Pushpa TS</a:t>
            </a:r>
          </a:p>
        </p:txBody>
      </p:sp>
      <p:sp>
        <p:nvSpPr>
          <p:cNvPr id="176" name="Poem by Nissim Ezekiel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Poem by Nissim Ezekiel</a:t>
            </a:r>
          </a:p>
        </p:txBody>
      </p:sp>
      <p:sp>
        <p:nvSpPr>
          <p:cNvPr id="177" name="Friends,…"/>
          <p:cNvSpPr txBox="1">
            <a:spLocks noGrp="1"/>
          </p:cNvSpPr>
          <p:nvPr>
            <p:ph type="body" sz="half" idx="1"/>
          </p:nvPr>
        </p:nvSpPr>
        <p:spPr>
          <a:xfrm>
            <a:off x="1182803" y="3442813"/>
            <a:ext cx="10946067" cy="9742245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3400"/>
              </a:spcBef>
              <a:buSzTx/>
              <a:buNone/>
              <a:defRPr sz="2600">
                <a:solidFill>
                  <a:srgbClr val="D7DADC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rPr sz="2800" dirty="0"/>
              <a:t>Friends,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our dear sister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is departing for foreign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in two three days,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and </a:t>
            </a:r>
            <a:r>
              <a:rPr sz="2800" i="1" dirty="0" smtClean="0">
                <a:solidFill>
                  <a:srgbClr val="FF0000"/>
                </a:solidFill>
              </a:rPr>
              <a:t>we </a:t>
            </a:r>
            <a:r>
              <a:rPr sz="2800" i="1" dirty="0">
                <a:solidFill>
                  <a:srgbClr val="FF0000"/>
                </a:solidFill>
              </a:rPr>
              <a:t>are meeting</a:t>
            </a:r>
            <a:r>
              <a:rPr sz="2800" dirty="0">
                <a:solidFill>
                  <a:srgbClr val="FF0000"/>
                </a:solidFill>
              </a:rPr>
              <a:t> </a:t>
            </a:r>
            <a:r>
              <a:rPr sz="2800" i="1" dirty="0">
                <a:solidFill>
                  <a:srgbClr val="FF0000"/>
                </a:solidFill>
              </a:rPr>
              <a:t>today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to wish her bon voyage.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8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>
                <a:solidFill>
                  <a:srgbClr val="FF0000"/>
                </a:solidFill>
              </a:rPr>
              <a:t>You </a:t>
            </a:r>
            <a:r>
              <a:rPr sz="2800" i="1" dirty="0">
                <a:solidFill>
                  <a:srgbClr val="FF0000"/>
                </a:solidFill>
              </a:rPr>
              <a:t>are all knowing</a:t>
            </a:r>
            <a:r>
              <a:rPr sz="2800" dirty="0"/>
              <a:t>, friends,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What sweetness is in Miss </a:t>
            </a:r>
            <a:r>
              <a:rPr sz="2800" dirty="0" err="1"/>
              <a:t>Pushpa</a:t>
            </a:r>
            <a:r>
              <a:rPr sz="2800" dirty="0"/>
              <a:t>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I don't mean only external sweetness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but internal sweetness.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>
                <a:solidFill>
                  <a:srgbClr val="FF0000"/>
                </a:solidFill>
              </a:rPr>
              <a:t>Miss </a:t>
            </a:r>
            <a:r>
              <a:rPr sz="2800" dirty="0" err="1">
                <a:solidFill>
                  <a:srgbClr val="FF0000"/>
                </a:solidFill>
              </a:rPr>
              <a:t>Pushpa</a:t>
            </a:r>
            <a:r>
              <a:rPr sz="2800" dirty="0">
                <a:solidFill>
                  <a:srgbClr val="FF0000"/>
                </a:solidFill>
              </a:rPr>
              <a:t> </a:t>
            </a:r>
            <a:r>
              <a:rPr sz="2800" i="1" dirty="0">
                <a:solidFill>
                  <a:srgbClr val="FF0000"/>
                </a:solidFill>
              </a:rPr>
              <a:t>is smiling and smiling</a:t>
            </a:r>
            <a:r>
              <a:rPr sz="2800" dirty="0">
                <a:solidFill>
                  <a:srgbClr val="FF0000"/>
                </a:solidFill>
              </a:rPr>
              <a:t>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even for no reason but simply because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i="1" dirty="0"/>
              <a:t>she is feeling</a:t>
            </a:r>
            <a:r>
              <a:rPr sz="2800" dirty="0"/>
              <a:t>.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8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i="1" dirty="0">
                <a:solidFill>
                  <a:srgbClr val="FF0000"/>
                </a:solidFill>
              </a:rPr>
              <a:t>Miss </a:t>
            </a:r>
            <a:r>
              <a:rPr sz="2800" i="1" dirty="0" err="1">
                <a:solidFill>
                  <a:srgbClr val="FF0000"/>
                </a:solidFill>
              </a:rPr>
              <a:t>Pushpa</a:t>
            </a:r>
            <a:r>
              <a:rPr sz="2800" i="1" dirty="0">
                <a:solidFill>
                  <a:srgbClr val="FF0000"/>
                </a:solidFill>
              </a:rPr>
              <a:t> is </a:t>
            </a:r>
            <a:r>
              <a:rPr sz="2800" i="1" dirty="0" smtClean="0">
                <a:solidFill>
                  <a:srgbClr val="FF0000"/>
                </a:solidFill>
              </a:rPr>
              <a:t>coming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sz="2800" i="1" dirty="0" smtClean="0">
                <a:solidFill>
                  <a:srgbClr val="FF0000"/>
                </a:solidFill>
              </a:rPr>
              <a:t>from </a:t>
            </a:r>
            <a:r>
              <a:rPr sz="2800" i="1" dirty="0">
                <a:solidFill>
                  <a:srgbClr val="FF0000"/>
                </a:solidFill>
              </a:rPr>
              <a:t>very high family</a:t>
            </a:r>
            <a:r>
              <a:rPr sz="2800" dirty="0"/>
              <a:t>.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Her father was renowned advocate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in </a:t>
            </a:r>
            <a:r>
              <a:rPr sz="2800" dirty="0" err="1"/>
              <a:t>Bulsar</a:t>
            </a:r>
            <a:r>
              <a:rPr sz="2800" dirty="0"/>
              <a:t> or Surat,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i="1" dirty="0">
                <a:solidFill>
                  <a:srgbClr val="FF0000"/>
                </a:solidFill>
              </a:rPr>
              <a:t>I am not remembering</a:t>
            </a:r>
            <a:r>
              <a:rPr sz="2800" dirty="0">
                <a:solidFill>
                  <a:srgbClr val="FF0000"/>
                </a:solidFill>
              </a:rPr>
              <a:t> </a:t>
            </a:r>
            <a:r>
              <a:rPr sz="2800" dirty="0"/>
              <a:t>now which place.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178" name="Surat? Ah, yes,…"/>
          <p:cNvSpPr txBox="1"/>
          <p:nvPr/>
        </p:nvSpPr>
        <p:spPr>
          <a:xfrm>
            <a:off x="12287827" y="2245962"/>
            <a:ext cx="10320787" cy="8996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/>
          <a:p>
            <a:pPr algn="l" defTabSz="429768">
              <a:defRPr sz="2444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Surat? Ah, yes,</a:t>
            </a:r>
          </a:p>
          <a:p>
            <a:pPr algn="l" defTabSz="429768">
              <a:defRPr sz="2444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once only I stayed in Surat</a:t>
            </a:r>
          </a:p>
          <a:p>
            <a:pPr algn="l" defTabSz="429768">
              <a:defRPr sz="2444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with family members</a:t>
            </a:r>
          </a:p>
          <a:p>
            <a:pPr algn="l" defTabSz="429768">
              <a:defRPr sz="2444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of my uncle's very old friend-</a:t>
            </a:r>
          </a:p>
          <a:p>
            <a:pPr algn="l" defTabSz="429768">
              <a:defRPr sz="2444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i="1" dirty="0">
                <a:solidFill>
                  <a:srgbClr val="FF0000"/>
                </a:solidFill>
              </a:rPr>
              <a:t>his wife was cooking</a:t>
            </a:r>
            <a:r>
              <a:rPr sz="2800" dirty="0">
                <a:solidFill>
                  <a:srgbClr val="FF0000"/>
                </a:solidFill>
              </a:rPr>
              <a:t> </a:t>
            </a:r>
            <a:r>
              <a:rPr sz="2800" dirty="0"/>
              <a:t>nicely…</a:t>
            </a:r>
          </a:p>
          <a:p>
            <a:pPr algn="l" defTabSz="429768">
              <a:defRPr sz="2444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that was long time ago.</a:t>
            </a:r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800" dirty="0"/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Coming back to Miss </a:t>
            </a:r>
            <a:r>
              <a:rPr sz="2800" dirty="0" err="1"/>
              <a:t>Pushpa</a:t>
            </a:r>
            <a:endParaRPr sz="2800" dirty="0"/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she is most popular lady </a:t>
            </a:r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with men also and ladies also. </a:t>
            </a:r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800" dirty="0"/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Whenever I asked her to do anything,</a:t>
            </a:r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i="1" dirty="0">
                <a:solidFill>
                  <a:srgbClr val="FF0000"/>
                </a:solidFill>
              </a:rPr>
              <a:t>she was saying</a:t>
            </a:r>
            <a:r>
              <a:rPr sz="2800" dirty="0"/>
              <a:t>, 'Just now </a:t>
            </a:r>
            <a:r>
              <a:rPr sz="2800" dirty="0" smtClean="0"/>
              <a:t>only</a:t>
            </a:r>
            <a:r>
              <a:rPr lang="en-US" sz="2800" dirty="0" smtClean="0"/>
              <a:t> </a:t>
            </a:r>
            <a:r>
              <a:rPr sz="2800" dirty="0" smtClean="0"/>
              <a:t>I </a:t>
            </a:r>
            <a:r>
              <a:rPr sz="2800" dirty="0"/>
              <a:t>will do it.' </a:t>
            </a:r>
            <a:endParaRPr lang="en-US" sz="2800" dirty="0" smtClean="0"/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 smtClean="0"/>
              <a:t>That </a:t>
            </a:r>
            <a:r>
              <a:rPr sz="2800" dirty="0"/>
              <a:t>is </a:t>
            </a:r>
            <a:r>
              <a:rPr sz="2800" dirty="0" smtClean="0"/>
              <a:t>showing</a:t>
            </a:r>
            <a:r>
              <a:rPr lang="en-US" sz="2800" dirty="0" smtClean="0"/>
              <a:t> </a:t>
            </a:r>
            <a:r>
              <a:rPr sz="2800" dirty="0" smtClean="0"/>
              <a:t>good </a:t>
            </a:r>
            <a:r>
              <a:rPr sz="2800" dirty="0"/>
              <a:t>spirit.</a:t>
            </a:r>
            <a:r>
              <a:rPr sz="2800" dirty="0">
                <a:solidFill>
                  <a:srgbClr val="FF0000"/>
                </a:solidFill>
              </a:rPr>
              <a:t> </a:t>
            </a:r>
            <a:endParaRPr lang="en-US" sz="2800" dirty="0" smtClean="0">
              <a:solidFill>
                <a:srgbClr val="FF0000"/>
              </a:solidFill>
            </a:endParaRPr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 smtClean="0">
                <a:solidFill>
                  <a:srgbClr val="FF0000"/>
                </a:solidFill>
              </a:rPr>
              <a:t>I </a:t>
            </a:r>
            <a:r>
              <a:rPr sz="2800" dirty="0">
                <a:solidFill>
                  <a:srgbClr val="FF0000"/>
                </a:solidFill>
              </a:rPr>
              <a:t>am always </a:t>
            </a:r>
            <a:r>
              <a:rPr sz="2800" dirty="0" smtClean="0">
                <a:solidFill>
                  <a:srgbClr val="FF0000"/>
                </a:solidFill>
              </a:rPr>
              <a:t>appreciating</a:t>
            </a:r>
            <a:r>
              <a:rPr sz="2800" dirty="0" smtClean="0"/>
              <a:t> </a:t>
            </a:r>
            <a:r>
              <a:rPr sz="2800" dirty="0"/>
              <a:t>the good spirit. </a:t>
            </a:r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800" dirty="0"/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 err="1">
                <a:solidFill>
                  <a:srgbClr val="FF0000"/>
                </a:solidFill>
              </a:rPr>
              <a:t>Pushpa</a:t>
            </a:r>
            <a:r>
              <a:rPr sz="2800" dirty="0">
                <a:solidFill>
                  <a:srgbClr val="FF0000"/>
                </a:solidFill>
              </a:rPr>
              <a:t> Miss is never saying no</a:t>
            </a:r>
            <a:r>
              <a:rPr sz="2800" dirty="0"/>
              <a:t>.</a:t>
            </a:r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>
                <a:solidFill>
                  <a:srgbClr val="FF0000"/>
                </a:solidFill>
              </a:rPr>
              <a:t>Whatever I or anybody is asking</a:t>
            </a:r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>
                <a:solidFill>
                  <a:srgbClr val="FF0000"/>
                </a:solidFill>
              </a:rPr>
              <a:t>she is always saying yes</a:t>
            </a:r>
            <a:r>
              <a:rPr sz="2800" dirty="0"/>
              <a:t>,</a:t>
            </a:r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and today she is going </a:t>
            </a:r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to improve her prospect </a:t>
            </a:r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and </a:t>
            </a:r>
            <a:r>
              <a:rPr sz="2800" dirty="0">
                <a:solidFill>
                  <a:srgbClr val="FF0000"/>
                </a:solidFill>
              </a:rPr>
              <a:t>we are wishing her bon voyage</a:t>
            </a:r>
            <a:r>
              <a:rPr sz="2800" dirty="0"/>
              <a:t>.</a:t>
            </a:r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Now I ask other speakers to speak</a:t>
            </a:r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and afterwards </a:t>
            </a:r>
            <a:r>
              <a:rPr sz="2800" dirty="0">
                <a:solidFill>
                  <a:srgbClr val="FF0000"/>
                </a:solidFill>
              </a:rPr>
              <a:t>Miss </a:t>
            </a:r>
            <a:r>
              <a:rPr sz="2800" dirty="0" err="1">
                <a:solidFill>
                  <a:srgbClr val="FF0000"/>
                </a:solidFill>
              </a:rPr>
              <a:t>Pushpa</a:t>
            </a:r>
            <a:endParaRPr sz="2800" dirty="0">
              <a:solidFill>
                <a:srgbClr val="FF0000"/>
              </a:solidFill>
            </a:endParaRPr>
          </a:p>
          <a:p>
            <a:pPr algn="l" defTabSz="429768">
              <a:defRPr sz="2256">
                <a:solidFill>
                  <a:srgbClr val="D7DAD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>
                <a:solidFill>
                  <a:srgbClr val="FF0000"/>
                </a:solidFill>
              </a:rPr>
              <a:t>will do summing up.</a:t>
            </a:r>
          </a:p>
        </p:txBody>
      </p:sp>
    </p:spTree>
    <p:extLst>
      <p:ext uri="{BB962C8B-B14F-4D97-AF65-F5344CB8AC3E}">
        <p14:creationId xmlns:p14="http://schemas.microsoft.com/office/powerpoint/2010/main" val="13454489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Proper use of Present Tense forms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The </a:t>
            </a:r>
            <a:r>
              <a:rPr lang="en-IN" dirty="0" smtClean="0"/>
              <a:t>‘present simple’, ‘present continuous’ </a:t>
            </a:r>
            <a:r>
              <a:rPr lang="en-IN" dirty="0"/>
              <a:t>and </a:t>
            </a:r>
            <a:r>
              <a:rPr lang="en-IN" dirty="0" smtClean="0"/>
              <a:t>‘present perfect’ tenses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Present </a:t>
            </a:r>
            <a:r>
              <a:rPr lang="en-IN" b="1" dirty="0" smtClean="0"/>
              <a:t>simple</a:t>
            </a:r>
            <a:r>
              <a:rPr lang="en-IN" dirty="0"/>
              <a:t> </a:t>
            </a:r>
            <a:r>
              <a:rPr lang="en-IN" dirty="0" smtClean="0"/>
              <a:t>tense</a:t>
            </a:r>
            <a:r>
              <a:rPr lang="en-IN" dirty="0"/>
              <a:t> </a:t>
            </a:r>
            <a:r>
              <a:rPr lang="en-IN" dirty="0" smtClean="0"/>
              <a:t>for:</a:t>
            </a:r>
          </a:p>
          <a:p>
            <a:pPr lvl="3">
              <a:lnSpc>
                <a:spcPct val="20000"/>
              </a:lnSpc>
            </a:pPr>
            <a:r>
              <a:rPr lang="en-IN" dirty="0" smtClean="0"/>
              <a:t>things </a:t>
            </a:r>
            <a:r>
              <a:rPr lang="en-IN" dirty="0"/>
              <a:t>that we do </a:t>
            </a:r>
            <a:r>
              <a:rPr lang="en-IN" dirty="0" smtClean="0"/>
              <a:t>regularly, </a:t>
            </a:r>
          </a:p>
          <a:p>
            <a:pPr lvl="3">
              <a:lnSpc>
                <a:spcPct val="20000"/>
              </a:lnSpc>
            </a:pPr>
            <a:r>
              <a:rPr lang="en-IN" dirty="0" smtClean="0"/>
              <a:t>for </a:t>
            </a:r>
            <a:r>
              <a:rPr lang="en-IN" dirty="0"/>
              <a:t>facts, </a:t>
            </a:r>
            <a:endParaRPr lang="en-IN" dirty="0" smtClean="0"/>
          </a:p>
          <a:p>
            <a:pPr lvl="3">
              <a:lnSpc>
                <a:spcPct val="20000"/>
              </a:lnSpc>
            </a:pPr>
            <a:r>
              <a:rPr lang="en-IN" dirty="0" smtClean="0"/>
              <a:t>for habits, truths, </a:t>
            </a:r>
          </a:p>
          <a:p>
            <a:pPr lvl="3">
              <a:lnSpc>
                <a:spcPct val="20000"/>
              </a:lnSpc>
            </a:pPr>
            <a:r>
              <a:rPr lang="en-IN" dirty="0" smtClean="0"/>
              <a:t>permanent </a:t>
            </a:r>
            <a:r>
              <a:rPr lang="en-IN" dirty="0"/>
              <a:t>situations. </a:t>
            </a:r>
            <a:endParaRPr lang="en-IN" dirty="0" smtClean="0"/>
          </a:p>
          <a:p>
            <a:pPr lvl="1">
              <a:lnSpc>
                <a:spcPct val="120000"/>
              </a:lnSpc>
            </a:pPr>
            <a:r>
              <a:rPr lang="en-IN" dirty="0" smtClean="0"/>
              <a:t>Used in combination with time expressions like </a:t>
            </a:r>
            <a:r>
              <a:rPr lang="en-IN" b="1" dirty="0" smtClean="0"/>
              <a:t>every day, once a week, on Fridays, and so on..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b="1" dirty="0" smtClean="0"/>
              <a:t>Examples:</a:t>
            </a:r>
          </a:p>
          <a:p>
            <a:r>
              <a:rPr lang="en-IN" b="1" dirty="0" smtClean="0"/>
              <a:t>I </a:t>
            </a:r>
            <a:r>
              <a:rPr lang="en-IN" b="1" dirty="0"/>
              <a:t>check</a:t>
            </a:r>
            <a:r>
              <a:rPr lang="en-IN" dirty="0"/>
              <a:t> my email every day. (regular activity</a:t>
            </a:r>
            <a:r>
              <a:rPr lang="en-IN" dirty="0" smtClean="0"/>
              <a:t>)</a:t>
            </a:r>
          </a:p>
          <a:p>
            <a:r>
              <a:rPr lang="en-IN" b="1" dirty="0" smtClean="0"/>
              <a:t>Urvashi studies </a:t>
            </a:r>
            <a:r>
              <a:rPr lang="en-IN" dirty="0" smtClean="0"/>
              <a:t>well/studies in DA-IICT. (fact/permanent situation)</a:t>
            </a:r>
          </a:p>
          <a:p>
            <a:r>
              <a:rPr lang="en-IN" b="1" dirty="0" err="1" smtClean="0"/>
              <a:t>Jetal</a:t>
            </a:r>
            <a:r>
              <a:rPr lang="en-IN" b="1" dirty="0" smtClean="0"/>
              <a:t> and Rishi</a:t>
            </a:r>
            <a:r>
              <a:rPr lang="en-IN" dirty="0" smtClean="0"/>
              <a:t> speak well. (fact/habit/truth)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72934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 use of Present Tense 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Present simple: form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sz="3500" dirty="0" smtClean="0"/>
              <a:t>When the subject is</a:t>
            </a:r>
            <a:r>
              <a:rPr lang="en-IN" sz="3500" b="1" dirty="0" smtClean="0"/>
              <a:t> I, you, we</a:t>
            </a:r>
            <a:r>
              <a:rPr lang="en-IN" sz="3500" dirty="0" smtClean="0"/>
              <a:t> or </a:t>
            </a:r>
            <a:r>
              <a:rPr lang="en-IN" sz="3500" b="1" dirty="0" smtClean="0"/>
              <a:t>they, </a:t>
            </a:r>
            <a:r>
              <a:rPr lang="en-IN" sz="3500" dirty="0"/>
              <a:t>f</a:t>
            </a:r>
            <a:r>
              <a:rPr lang="en-IN" sz="3500" dirty="0" smtClean="0"/>
              <a:t>or </a:t>
            </a:r>
            <a:r>
              <a:rPr lang="en-IN" sz="3500" dirty="0"/>
              <a:t>positive sentences, use the verb in the infinitive form without 'to</a:t>
            </a:r>
            <a:r>
              <a:rPr lang="en-IN" sz="3500" dirty="0" smtClean="0"/>
              <a:t>'</a:t>
            </a:r>
            <a:r>
              <a:rPr lang="en-IN" sz="3500" b="1" dirty="0" smtClean="0"/>
              <a:t>. </a:t>
            </a:r>
            <a:endParaRPr lang="en-IN" sz="35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/>
              <a:t>For </a:t>
            </a:r>
            <a:r>
              <a:rPr lang="en-IN" sz="3600" b="1" dirty="0"/>
              <a:t>he, she</a:t>
            </a:r>
            <a:r>
              <a:rPr lang="en-IN" sz="3600" dirty="0"/>
              <a:t> and </a:t>
            </a:r>
            <a:r>
              <a:rPr lang="en-IN" sz="3600" b="1" dirty="0" smtClean="0"/>
              <a:t>it, </a:t>
            </a:r>
            <a:r>
              <a:rPr lang="en-IN" sz="3600" dirty="0" smtClean="0"/>
              <a:t>add </a:t>
            </a:r>
            <a:r>
              <a:rPr lang="en-IN" sz="3600" dirty="0"/>
              <a:t>-</a:t>
            </a:r>
            <a:r>
              <a:rPr lang="en-IN" sz="3600" b="1" dirty="0"/>
              <a:t>s</a:t>
            </a:r>
            <a:r>
              <a:rPr lang="en-IN" sz="3600" dirty="0"/>
              <a:t> or -</a:t>
            </a:r>
            <a:r>
              <a:rPr lang="en-IN" sz="3600" b="1" dirty="0" err="1"/>
              <a:t>es</a:t>
            </a:r>
            <a:r>
              <a:rPr lang="en-IN" sz="3600" dirty="0"/>
              <a:t> to the infinitive.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/>
              <a:t>Make questions and negatives with </a:t>
            </a:r>
            <a:r>
              <a:rPr lang="en-IN" sz="3600" b="1" dirty="0"/>
              <a:t>do / does + </a:t>
            </a:r>
            <a:r>
              <a:rPr lang="en-IN" sz="3600" dirty="0"/>
              <a:t>the </a:t>
            </a:r>
            <a:r>
              <a:rPr lang="en-IN" sz="3600" dirty="0" smtClean="0"/>
              <a:t>infinitive form of</a:t>
            </a:r>
            <a:r>
              <a:rPr lang="en-IN" sz="3600" b="1" dirty="0" smtClean="0"/>
              <a:t> verb </a:t>
            </a:r>
            <a:r>
              <a:rPr lang="en-IN" sz="3600" dirty="0" smtClean="0"/>
              <a:t>without </a:t>
            </a:r>
            <a:r>
              <a:rPr lang="en-IN" sz="3600" dirty="0"/>
              <a:t>'to</a:t>
            </a:r>
            <a:r>
              <a:rPr lang="en-IN" sz="3600" dirty="0" smtClean="0"/>
              <a:t>'</a:t>
            </a:r>
            <a:r>
              <a:rPr lang="en-IN" sz="3600" b="1" dirty="0" smtClean="0"/>
              <a:t>.</a:t>
            </a:r>
          </a:p>
          <a:p>
            <a:pPr marL="0" indent="0">
              <a:buNone/>
            </a:pPr>
            <a:r>
              <a:rPr lang="en-US" sz="3600" b="1" dirty="0" smtClean="0"/>
              <a:t>More examples</a:t>
            </a:r>
            <a:endParaRPr lang="en-IN" sz="36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3600" b="1" dirty="0"/>
              <a:t>They live</a:t>
            </a:r>
            <a:r>
              <a:rPr lang="en-IN" sz="3600" dirty="0"/>
              <a:t> in </a:t>
            </a:r>
            <a:r>
              <a:rPr lang="en-IN" sz="3600" dirty="0" smtClean="0"/>
              <a:t>Europe.</a:t>
            </a:r>
            <a:endParaRPr lang="en-IN" sz="36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3600" b="1" dirty="0" err="1" smtClean="0"/>
              <a:t>Tulsi</a:t>
            </a:r>
            <a:r>
              <a:rPr lang="en-IN" sz="3600" b="1" dirty="0" smtClean="0"/>
              <a:t> wakes </a:t>
            </a:r>
            <a:r>
              <a:rPr lang="en-IN" sz="3600" dirty="0"/>
              <a:t>up at </a:t>
            </a:r>
            <a:r>
              <a:rPr lang="en-IN" sz="3600" dirty="0" smtClean="0"/>
              <a:t>six </a:t>
            </a:r>
            <a:r>
              <a:rPr lang="en-IN" sz="3600" dirty="0"/>
              <a:t>o’clock and </a:t>
            </a:r>
            <a:r>
              <a:rPr lang="en-IN" sz="3600" b="1" dirty="0"/>
              <a:t>goes </a:t>
            </a:r>
            <a:r>
              <a:rPr lang="en-IN" sz="3600" dirty="0"/>
              <a:t>to bed at ten</a:t>
            </a:r>
            <a:r>
              <a:rPr lang="en-IN" sz="3600" dirty="0" smtClean="0"/>
              <a:t>. But </a:t>
            </a:r>
            <a:r>
              <a:rPr lang="en-IN" sz="3600" b="1" dirty="0" err="1" smtClean="0"/>
              <a:t>Pranay</a:t>
            </a:r>
            <a:r>
              <a:rPr lang="en-IN" sz="3600" b="1" dirty="0" smtClean="0"/>
              <a:t> starts</a:t>
            </a:r>
            <a:r>
              <a:rPr lang="en-IN" sz="3600" dirty="0" smtClean="0"/>
              <a:t> his day late. </a:t>
            </a:r>
            <a:endParaRPr lang="en-IN" sz="36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3600" b="1" dirty="0" smtClean="0"/>
              <a:t>I </a:t>
            </a:r>
            <a:r>
              <a:rPr lang="en-IN" sz="3600" b="1" dirty="0"/>
              <a:t>don't eat</a:t>
            </a:r>
            <a:r>
              <a:rPr lang="en-IN" sz="3600" dirty="0"/>
              <a:t> </a:t>
            </a:r>
            <a:r>
              <a:rPr lang="en-IN" sz="3600" dirty="0" smtClean="0"/>
              <a:t>smoke or drink. </a:t>
            </a:r>
            <a:r>
              <a:rPr lang="en-IN" sz="3600" b="1" dirty="0" smtClean="0"/>
              <a:t>I don’t </a:t>
            </a:r>
            <a:r>
              <a:rPr lang="en-IN" sz="3600" dirty="0" smtClean="0"/>
              <a:t>eat meat either. </a:t>
            </a:r>
            <a:endParaRPr lang="en-IN" sz="36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3600" b="1" dirty="0" smtClean="0"/>
              <a:t>It </a:t>
            </a:r>
            <a:r>
              <a:rPr lang="en-IN" sz="3600" b="1" dirty="0"/>
              <a:t>doesn't</a:t>
            </a:r>
            <a:r>
              <a:rPr lang="en-IN" sz="3600" dirty="0"/>
              <a:t> usually </a:t>
            </a:r>
            <a:r>
              <a:rPr lang="en-IN" sz="3600" b="1" dirty="0"/>
              <a:t>rain </a:t>
            </a:r>
            <a:r>
              <a:rPr lang="en-IN" sz="3600" dirty="0"/>
              <a:t>in </a:t>
            </a:r>
            <a:r>
              <a:rPr lang="en-IN" sz="3600" dirty="0" smtClean="0"/>
              <a:t>May.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3600" b="1" dirty="0" smtClean="0"/>
              <a:t>Why </a:t>
            </a:r>
            <a:r>
              <a:rPr lang="en-IN" sz="3600" b="1" dirty="0"/>
              <a:t>do you check </a:t>
            </a:r>
            <a:r>
              <a:rPr lang="en-IN" sz="3600" dirty="0"/>
              <a:t>your phone for messages all the </a:t>
            </a:r>
            <a:r>
              <a:rPr lang="en-IN" sz="3600" dirty="0" smtClean="0"/>
              <a:t>time?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3600" b="1" dirty="0" smtClean="0"/>
              <a:t>Does </a:t>
            </a:r>
            <a:r>
              <a:rPr lang="en-IN" sz="3600" b="1" dirty="0"/>
              <a:t>the supermarket sell</a:t>
            </a:r>
            <a:r>
              <a:rPr lang="en-IN" sz="3600" dirty="0"/>
              <a:t> beer?</a:t>
            </a:r>
          </a:p>
        </p:txBody>
      </p:sp>
    </p:spTree>
    <p:extLst>
      <p:ext uri="{BB962C8B-B14F-4D97-AF65-F5344CB8AC3E}">
        <p14:creationId xmlns:p14="http://schemas.microsoft.com/office/powerpoint/2010/main" val="27947919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 use of Present Tense 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Present continuous: our </a:t>
            </a:r>
            <a:r>
              <a:rPr lang="en-US" dirty="0" err="1" smtClean="0"/>
              <a:t>favourite</a:t>
            </a:r>
            <a:r>
              <a:rPr lang="en-US" dirty="0" smtClean="0"/>
              <a:t> tense!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3180743"/>
            <a:ext cx="21971000" cy="97871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Used for:</a:t>
            </a:r>
          </a:p>
          <a:p>
            <a:pPr lvl="3"/>
            <a:r>
              <a:rPr lang="en-IN" sz="3900" dirty="0" smtClean="0"/>
              <a:t>things </a:t>
            </a:r>
            <a:r>
              <a:rPr lang="en-IN" sz="3900" dirty="0"/>
              <a:t>that are happening at the time we are speaking, </a:t>
            </a:r>
            <a:endParaRPr lang="en-IN" sz="3900" dirty="0" smtClean="0"/>
          </a:p>
          <a:p>
            <a:pPr lvl="3"/>
            <a:r>
              <a:rPr lang="en-IN" sz="3900" dirty="0" smtClean="0"/>
              <a:t>for </a:t>
            </a:r>
            <a:r>
              <a:rPr lang="en-IN" sz="3900" dirty="0"/>
              <a:t>temporary situations, </a:t>
            </a:r>
            <a:endParaRPr lang="en-IN" sz="3900" dirty="0" smtClean="0"/>
          </a:p>
          <a:p>
            <a:pPr lvl="3"/>
            <a:r>
              <a:rPr lang="en-IN" sz="3900" dirty="0" smtClean="0"/>
              <a:t>and </a:t>
            </a:r>
            <a:r>
              <a:rPr lang="en-IN" sz="3900" dirty="0"/>
              <a:t>for activities that are in progress.</a:t>
            </a:r>
          </a:p>
          <a:p>
            <a:pPr marL="0" indent="0">
              <a:buNone/>
            </a:pPr>
            <a:r>
              <a:rPr lang="en-US" sz="3900" dirty="0" smtClean="0"/>
              <a:t>Examples:</a:t>
            </a:r>
          </a:p>
          <a:p>
            <a:pPr lvl="3"/>
            <a:r>
              <a:rPr lang="en-IN" sz="4200" dirty="0"/>
              <a:t>Just a minute. </a:t>
            </a:r>
            <a:r>
              <a:rPr lang="en-IN" sz="4200" b="1" dirty="0"/>
              <a:t>I’m checking</a:t>
            </a:r>
            <a:r>
              <a:rPr lang="en-IN" sz="4200" dirty="0"/>
              <a:t> my email. (now</a:t>
            </a:r>
            <a:r>
              <a:rPr lang="en-IN" sz="4200" dirty="0" smtClean="0"/>
              <a:t>)</a:t>
            </a:r>
          </a:p>
          <a:p>
            <a:pPr lvl="3"/>
            <a:r>
              <a:rPr lang="en-IN" sz="4200" dirty="0" smtClean="0"/>
              <a:t>She </a:t>
            </a:r>
            <a:r>
              <a:rPr lang="en-IN" sz="4200" dirty="0"/>
              <a:t>usually works in </a:t>
            </a:r>
            <a:r>
              <a:rPr lang="en-IN" sz="4200" dirty="0" smtClean="0"/>
              <a:t>Ahmedabad, </a:t>
            </a:r>
            <a:r>
              <a:rPr lang="en-IN" sz="4200" dirty="0"/>
              <a:t>but </a:t>
            </a:r>
            <a:r>
              <a:rPr lang="en-IN" sz="4200" b="1" dirty="0"/>
              <a:t>she’s working</a:t>
            </a:r>
            <a:r>
              <a:rPr lang="en-IN" sz="4200" dirty="0"/>
              <a:t> from home this week. (temporary</a:t>
            </a:r>
            <a:r>
              <a:rPr lang="en-IN" sz="4200" dirty="0" smtClean="0"/>
              <a:t>)</a:t>
            </a:r>
          </a:p>
          <a:p>
            <a:pPr lvl="3"/>
            <a:r>
              <a:rPr lang="en-IN" sz="4200" b="1" dirty="0" smtClean="0"/>
              <a:t>I’m </a:t>
            </a:r>
            <a:r>
              <a:rPr lang="en-IN" sz="4200" b="1" dirty="0"/>
              <a:t>studying </a:t>
            </a:r>
            <a:r>
              <a:rPr lang="en-IN" sz="4200" b="1" dirty="0" smtClean="0"/>
              <a:t>MSc IT.</a:t>
            </a:r>
            <a:r>
              <a:rPr lang="en-IN" sz="4200" dirty="0" smtClean="0"/>
              <a:t> </a:t>
            </a:r>
            <a:r>
              <a:rPr lang="en-IN" sz="4200" dirty="0"/>
              <a:t>(activity in progress</a:t>
            </a:r>
            <a:r>
              <a:rPr lang="en-IN" sz="4200" dirty="0" smtClean="0"/>
              <a:t>)</a:t>
            </a:r>
          </a:p>
          <a:p>
            <a:pPr marL="0" indent="0">
              <a:buNone/>
            </a:pPr>
            <a:r>
              <a:rPr lang="en-IN" dirty="0"/>
              <a:t>We can </a:t>
            </a:r>
            <a:r>
              <a:rPr lang="en-IN" u="sng" dirty="0"/>
              <a:t>also </a:t>
            </a:r>
            <a:r>
              <a:rPr lang="en-IN" dirty="0"/>
              <a:t>use the present continuous </a:t>
            </a:r>
            <a:r>
              <a:rPr lang="en-IN" u="sng" dirty="0"/>
              <a:t>for future arrangements</a:t>
            </a:r>
            <a:r>
              <a:rPr lang="en-IN" dirty="0"/>
              <a:t>, usually with a time expression.</a:t>
            </a:r>
            <a:endParaRPr lang="en-IN" sz="4400" dirty="0"/>
          </a:p>
          <a:p>
            <a:pPr lvl="3"/>
            <a:r>
              <a:rPr lang="en-IN" b="1" dirty="0"/>
              <a:t>I'm seeing</a:t>
            </a:r>
            <a:r>
              <a:rPr lang="en-IN" dirty="0"/>
              <a:t> the doctor </a:t>
            </a:r>
            <a:r>
              <a:rPr lang="en-IN" b="1" dirty="0"/>
              <a:t>on Monday morning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700934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1495</Words>
  <Application>Microsoft Office PowerPoint</Application>
  <PresentationFormat>Custom</PresentationFormat>
  <Paragraphs>221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Georgia</vt:lpstr>
      <vt:lpstr>Helvetica</vt:lpstr>
      <vt:lpstr>Helvetica Neue</vt:lpstr>
      <vt:lpstr>Helvetica Neue Medium</vt:lpstr>
      <vt:lpstr>Times New Roman</vt:lpstr>
      <vt:lpstr>Wingdings</vt:lpstr>
      <vt:lpstr>20_BasicBlack</vt:lpstr>
      <vt:lpstr>PC613: Communication Skills</vt:lpstr>
      <vt:lpstr>Learn an idiom</vt:lpstr>
      <vt:lpstr>Learn an idiom</vt:lpstr>
      <vt:lpstr>Learn an idiom</vt:lpstr>
      <vt:lpstr>Goodbye Party for Miss Pushpa TS</vt:lpstr>
      <vt:lpstr>Goodbye Party for Miss Pushpa TS</vt:lpstr>
      <vt:lpstr>Proper use of Present Tense forms</vt:lpstr>
      <vt:lpstr>Proper use of Present Tense forms</vt:lpstr>
      <vt:lpstr>Proper use of Present Tense forms</vt:lpstr>
      <vt:lpstr>Proper use of Present Tense forms</vt:lpstr>
      <vt:lpstr>Proper use of Present Tense forms</vt:lpstr>
      <vt:lpstr>Proper use of Present Tense forms</vt:lpstr>
      <vt:lpstr>Proper use of Present Tense forms</vt:lpstr>
      <vt:lpstr>Lesson 1: Introducing Oneself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PC613: Communication Skills</dc:title>
  <dc:creator>admin</dc:creator>
  <cp:lastModifiedBy>admin</cp:lastModifiedBy>
  <cp:revision>99</cp:revision>
  <dcterms:modified xsi:type="dcterms:W3CDTF">2023-07-26T09:06:02Z</dcterms:modified>
</cp:coreProperties>
</file>