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4" r:id="rId4"/>
    <p:sldId id="275" r:id="rId5"/>
    <p:sldId id="27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glyrics.com/ella-fitzgerald-louis-armstrong/you-say-tomato-i-say-tomato-lyrics/" TargetMode="External"/><Relationship Id="rId2" Type="http://schemas.openxmlformats.org/officeDocument/2006/relationships/hyperlink" Target="https://www.youtube.com/watch?v=G2wkO0DhpE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axWVMr-RpM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continuous: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934691"/>
            <a:ext cx="21971000" cy="85698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positive sentences, the form is </a:t>
            </a:r>
            <a:r>
              <a:rPr lang="en-IN" b="1" dirty="0"/>
              <a:t>subject + am/is/are + verb-</a:t>
            </a:r>
            <a:r>
              <a:rPr lang="en-IN" b="1" dirty="0" err="1"/>
              <a:t>ing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Make </a:t>
            </a:r>
            <a:r>
              <a:rPr lang="en-IN" dirty="0"/>
              <a:t>questions and negatives with </a:t>
            </a:r>
            <a:r>
              <a:rPr lang="en-IN" b="1" dirty="0"/>
              <a:t>am/are/is + not + verb-</a:t>
            </a:r>
            <a:r>
              <a:rPr lang="en-IN" b="1" dirty="0" err="1"/>
              <a:t>ing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 smtClean="0"/>
              <a:t>More examples:</a:t>
            </a:r>
            <a:endParaRPr lang="en-I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Can </a:t>
            </a:r>
            <a:r>
              <a:rPr lang="en-IN" dirty="0"/>
              <a:t>I call you back later? </a:t>
            </a:r>
            <a:r>
              <a:rPr lang="en-IN" b="1" dirty="0"/>
              <a:t>We’re having</a:t>
            </a:r>
            <a:r>
              <a:rPr lang="en-IN" dirty="0"/>
              <a:t> dinner right </a:t>
            </a:r>
            <a:r>
              <a:rPr lang="en-IN" dirty="0" smtClean="0"/>
              <a:t>now.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He </a:t>
            </a:r>
            <a:r>
              <a:rPr lang="en-IN" b="1" dirty="0"/>
              <a:t>isn’t answering</a:t>
            </a:r>
            <a:r>
              <a:rPr lang="en-IN" dirty="0"/>
              <a:t> his mobile at the </a:t>
            </a:r>
            <a:r>
              <a:rPr lang="en-IN" dirty="0" smtClean="0"/>
              <a:t>moment.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What </a:t>
            </a:r>
            <a:r>
              <a:rPr lang="en-IN" b="1" dirty="0"/>
              <a:t>are you </a:t>
            </a:r>
            <a:r>
              <a:rPr lang="en-IN" b="1" dirty="0" smtClean="0"/>
              <a:t>reading? What are you planning to do in the evening?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Is </a:t>
            </a:r>
            <a:r>
              <a:rPr lang="en-IN" b="1" dirty="0"/>
              <a:t>it raining?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Note that we </a:t>
            </a:r>
            <a:r>
              <a:rPr lang="en-IN" dirty="0"/>
              <a:t>don’t usually use some verbs </a:t>
            </a:r>
            <a:r>
              <a:rPr lang="en-IN" dirty="0" smtClean="0"/>
              <a:t>in the </a:t>
            </a:r>
            <a:r>
              <a:rPr lang="en-IN" dirty="0"/>
              <a:t>continuous </a:t>
            </a:r>
            <a:r>
              <a:rPr lang="en-IN" dirty="0" smtClean="0"/>
              <a:t>form: </a:t>
            </a:r>
          </a:p>
          <a:p>
            <a:r>
              <a:rPr lang="en-IN" dirty="0" smtClean="0"/>
              <a:t>for </a:t>
            </a:r>
            <a:r>
              <a:rPr lang="en-IN" dirty="0"/>
              <a:t>example: </a:t>
            </a:r>
            <a:r>
              <a:rPr lang="en-IN" b="1" dirty="0"/>
              <a:t>hear, see, smell, hate, know, understand, want, need</a:t>
            </a:r>
            <a:r>
              <a:rPr lang="en-IN" dirty="0" smtClean="0"/>
              <a:t>. </a:t>
            </a:r>
            <a:endParaRPr lang="en-IN" dirty="0"/>
          </a:p>
          <a:p>
            <a:pPr marL="2438400" lvl="4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WRONG</a:t>
            </a:r>
            <a:r>
              <a:rPr lang="en-IN" dirty="0"/>
              <a:t>: Could you explain that again? I’m not understanding.</a:t>
            </a:r>
            <a:br>
              <a:rPr lang="en-IN" dirty="0"/>
            </a:br>
            <a:r>
              <a:rPr lang="en-IN" dirty="0">
                <a:solidFill>
                  <a:schemeClr val="accent3"/>
                </a:solidFill>
              </a:rPr>
              <a:t>CORRECT</a:t>
            </a:r>
            <a:r>
              <a:rPr lang="en-IN" dirty="0"/>
              <a:t>: Could you explain that again? </a:t>
            </a:r>
            <a:r>
              <a:rPr lang="en-IN" b="1" dirty="0"/>
              <a:t>I don’t understand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6451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2567900" cy="82560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Use </a:t>
            </a:r>
            <a:r>
              <a:rPr lang="en-IN" b="1" dirty="0" smtClean="0"/>
              <a:t>present </a:t>
            </a:r>
            <a:r>
              <a:rPr lang="en-IN" b="1" dirty="0"/>
              <a:t>perfect </a:t>
            </a:r>
            <a:r>
              <a:rPr lang="en-IN" dirty="0"/>
              <a:t>for:</a:t>
            </a:r>
          </a:p>
          <a:p>
            <a:r>
              <a:rPr lang="en-IN" dirty="0" smtClean="0"/>
              <a:t>Life </a:t>
            </a:r>
            <a:r>
              <a:rPr lang="en-IN" dirty="0"/>
              <a:t>experiences in the </a:t>
            </a:r>
            <a:r>
              <a:rPr lang="en-IN" dirty="0" smtClean="0"/>
              <a:t>past: We </a:t>
            </a:r>
            <a:r>
              <a:rPr lang="en-IN" dirty="0"/>
              <a:t>don’t say </a:t>
            </a:r>
            <a:r>
              <a:rPr lang="en-IN" i="1" dirty="0"/>
              <a:t>when </a:t>
            </a:r>
            <a:r>
              <a:rPr lang="en-IN" dirty="0"/>
              <a:t>these </a:t>
            </a:r>
            <a:r>
              <a:rPr lang="en-IN" dirty="0" smtClean="0"/>
              <a:t>happened; </a:t>
            </a:r>
            <a:r>
              <a:rPr lang="en-IN" dirty="0"/>
              <a:t>we are interested in </a:t>
            </a:r>
            <a:r>
              <a:rPr lang="en-IN" i="1" dirty="0"/>
              <a:t>the experience</a:t>
            </a:r>
            <a:r>
              <a:rPr lang="en-IN" dirty="0"/>
              <a:t>, not the time or date. </a:t>
            </a:r>
            <a:endParaRPr lang="en-IN" dirty="0" smtClean="0"/>
          </a:p>
          <a:p>
            <a:r>
              <a:rPr lang="en-IN" dirty="0" smtClean="0"/>
              <a:t>Past Perfect is often used in combination with </a:t>
            </a:r>
            <a:r>
              <a:rPr lang="en-IN" b="1" dirty="0" smtClean="0"/>
              <a:t>ever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smtClean="0"/>
              <a:t>never, </a:t>
            </a:r>
            <a:r>
              <a:rPr lang="en-IN" dirty="0" smtClean="0"/>
              <a:t>or </a:t>
            </a:r>
            <a:r>
              <a:rPr lang="en-IN" b="1" dirty="0" smtClean="0"/>
              <a:t>all.</a:t>
            </a:r>
          </a:p>
          <a:p>
            <a:pPr marL="0" indent="0">
              <a:buNone/>
            </a:pPr>
            <a:r>
              <a:rPr lang="en-US" b="1" dirty="0" smtClean="0"/>
              <a:t>Examples:</a:t>
            </a:r>
            <a:endParaRPr lang="en-IN" dirty="0"/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b="1" dirty="0"/>
              <a:t>I’ve seen</a:t>
            </a:r>
            <a:r>
              <a:rPr lang="en-IN" dirty="0"/>
              <a:t> all </a:t>
            </a:r>
            <a:r>
              <a:rPr lang="en-IN" dirty="0" smtClean="0"/>
              <a:t>Alia Bhatt’s </a:t>
            </a:r>
            <a:r>
              <a:rPr lang="en-IN" dirty="0"/>
              <a:t>films</a:t>
            </a:r>
            <a:r>
              <a:rPr lang="en-IN" dirty="0" smtClean="0"/>
              <a:t>. I have seen </a:t>
            </a:r>
            <a:r>
              <a:rPr lang="en-IN" b="1" dirty="0" err="1" smtClean="0"/>
              <a:t>Sholay</a:t>
            </a:r>
            <a:r>
              <a:rPr lang="en-IN" b="1" dirty="0" smtClean="0"/>
              <a:t> </a:t>
            </a:r>
            <a:r>
              <a:rPr lang="en-IN" dirty="0" smtClean="0"/>
              <a:t>several times. I </a:t>
            </a:r>
            <a:r>
              <a:rPr lang="en-IN" b="1" dirty="0" smtClean="0"/>
              <a:t>have seen </a:t>
            </a:r>
            <a:r>
              <a:rPr lang="en-IN" i="1" dirty="0" smtClean="0"/>
              <a:t>DDLJ</a:t>
            </a:r>
            <a:r>
              <a:rPr lang="en-IN" dirty="0" smtClean="0"/>
              <a:t> in Maratha </a:t>
            </a:r>
            <a:r>
              <a:rPr lang="en-IN" dirty="0" err="1" smtClean="0"/>
              <a:t>Mandir</a:t>
            </a:r>
            <a:r>
              <a:rPr lang="en-IN" dirty="0" smtClean="0"/>
              <a:t>.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b="1" dirty="0" smtClean="0"/>
              <a:t>Have </a:t>
            </a:r>
            <a:r>
              <a:rPr lang="en-IN" b="1" dirty="0"/>
              <a:t>you ever eaten</a:t>
            </a:r>
            <a:r>
              <a:rPr lang="en-IN" dirty="0"/>
              <a:t> sushi? - </a:t>
            </a:r>
            <a:r>
              <a:rPr lang="en-IN" b="1" dirty="0"/>
              <a:t>Yes, I have</a:t>
            </a:r>
            <a:r>
              <a:rPr lang="en-IN" dirty="0"/>
              <a:t>. / </a:t>
            </a:r>
            <a:r>
              <a:rPr lang="en-IN" b="1" dirty="0"/>
              <a:t>No, I haven’t</a:t>
            </a:r>
            <a:r>
              <a:rPr lang="en-IN" dirty="0"/>
              <a:t>.</a:t>
            </a:r>
          </a:p>
          <a:p>
            <a:r>
              <a:rPr lang="en-IN" dirty="0" smtClean="0"/>
              <a:t>Present perfect is also used for </a:t>
            </a:r>
            <a:r>
              <a:rPr lang="en-IN" i="1" dirty="0" smtClean="0"/>
              <a:t>recent </a:t>
            </a:r>
            <a:r>
              <a:rPr lang="en-IN" i="1" dirty="0"/>
              <a:t>past actions that are important now</a:t>
            </a:r>
            <a:r>
              <a:rPr lang="en-IN" dirty="0"/>
              <a:t>.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b="1" dirty="0" smtClean="0"/>
              <a:t>Examples:</a:t>
            </a:r>
            <a:endParaRPr lang="en-IN" b="1" dirty="0" smtClean="0"/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IN" dirty="0" smtClean="0"/>
              <a:t>Oh </a:t>
            </a:r>
            <a:r>
              <a:rPr lang="en-IN" dirty="0"/>
              <a:t>no! </a:t>
            </a:r>
            <a:r>
              <a:rPr lang="en-IN" b="1" dirty="0"/>
              <a:t>I’ve left</a:t>
            </a:r>
            <a:r>
              <a:rPr lang="en-IN" dirty="0"/>
              <a:t> my wallet on the </a:t>
            </a:r>
            <a:r>
              <a:rPr lang="en-IN" dirty="0" smtClean="0"/>
              <a:t>bus.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IN" dirty="0" smtClean="0"/>
              <a:t>The </a:t>
            </a:r>
            <a:r>
              <a:rPr lang="en-IN" dirty="0"/>
              <a:t>president </a:t>
            </a:r>
            <a:r>
              <a:rPr lang="en-IN" b="1" dirty="0"/>
              <a:t>has resigned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9105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Also used for </a:t>
            </a:r>
            <a:r>
              <a:rPr lang="en-IN" sz="3600" i="1" dirty="0" smtClean="0"/>
              <a:t>past </a:t>
            </a:r>
            <a:r>
              <a:rPr lang="en-IN" sz="3600" i="1" dirty="0"/>
              <a:t>situations that are still happening </a:t>
            </a:r>
            <a:r>
              <a:rPr lang="en-IN" sz="3600" dirty="0"/>
              <a:t>now. </a:t>
            </a:r>
            <a:r>
              <a:rPr lang="en-IN" sz="3600" dirty="0" smtClean="0"/>
              <a:t>Examples: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I </a:t>
            </a:r>
            <a:r>
              <a:rPr lang="en-IN" sz="3600" b="1" dirty="0"/>
              <a:t>haven’t seen</a:t>
            </a:r>
            <a:r>
              <a:rPr lang="en-IN" sz="3600" dirty="0"/>
              <a:t> </a:t>
            </a:r>
            <a:r>
              <a:rPr lang="en-IN" sz="3600" dirty="0" err="1" smtClean="0"/>
              <a:t>Sanket</a:t>
            </a:r>
            <a:r>
              <a:rPr lang="en-IN" sz="3600" dirty="0" smtClean="0"/>
              <a:t> </a:t>
            </a:r>
            <a:r>
              <a:rPr lang="en-IN" sz="3600" dirty="0"/>
              <a:t>this morning. (It is still this morning</a:t>
            </a:r>
            <a:r>
              <a:rPr lang="en-IN" sz="3600" dirty="0" smtClean="0"/>
              <a:t>.)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How </a:t>
            </a:r>
            <a:r>
              <a:rPr lang="en-IN" sz="3600" b="1" dirty="0"/>
              <a:t>long have you known</a:t>
            </a:r>
            <a:r>
              <a:rPr lang="en-IN" sz="3600" dirty="0"/>
              <a:t> </a:t>
            </a:r>
            <a:r>
              <a:rPr lang="en-IN" sz="3600" dirty="0" err="1" smtClean="0"/>
              <a:t>Sakshi</a:t>
            </a:r>
            <a:r>
              <a:rPr lang="en-IN" sz="3600" dirty="0" smtClean="0"/>
              <a:t>? </a:t>
            </a:r>
            <a:r>
              <a:rPr lang="en-IN" sz="3600" dirty="0"/>
              <a:t>- I’ve known </a:t>
            </a:r>
            <a:r>
              <a:rPr lang="en-IN" sz="3600" dirty="0" smtClean="0"/>
              <a:t>her </a:t>
            </a:r>
            <a:r>
              <a:rPr lang="en-IN" sz="3600" b="1" dirty="0" smtClean="0"/>
              <a:t>for </a:t>
            </a:r>
            <a:r>
              <a:rPr lang="en-IN" sz="3600" b="1" dirty="0"/>
              <a:t>two </a:t>
            </a:r>
            <a:r>
              <a:rPr lang="en-IN" sz="3600" b="1" dirty="0" smtClean="0"/>
              <a:t>years</a:t>
            </a:r>
            <a:r>
              <a:rPr lang="en-IN" sz="36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Abdulla has </a:t>
            </a:r>
            <a:r>
              <a:rPr lang="en-IN" sz="3600" b="1" dirty="0"/>
              <a:t>been</a:t>
            </a:r>
            <a:r>
              <a:rPr lang="en-IN" sz="3600" dirty="0"/>
              <a:t> in </a:t>
            </a:r>
            <a:r>
              <a:rPr lang="en-IN" sz="3600" dirty="0" smtClean="0"/>
              <a:t>Ahmedabad </a:t>
            </a:r>
            <a:r>
              <a:rPr lang="en-IN" sz="3600" b="1" dirty="0"/>
              <a:t>since </a:t>
            </a:r>
            <a:r>
              <a:rPr lang="en-IN" sz="3600" b="1" dirty="0" smtClean="0"/>
              <a:t>2010</a:t>
            </a:r>
            <a:r>
              <a:rPr lang="en-IN" sz="3600" dirty="0" smtClean="0"/>
              <a:t>.</a:t>
            </a:r>
            <a:endParaRPr lang="en-IN" sz="3600" dirty="0"/>
          </a:p>
          <a:p>
            <a:r>
              <a:rPr lang="en-IN" sz="3600" dirty="0" smtClean="0"/>
              <a:t>Present Perfect is also used with </a:t>
            </a:r>
            <a:r>
              <a:rPr lang="en-IN" sz="3600" b="1" dirty="0"/>
              <a:t>just, already, </a:t>
            </a:r>
            <a:r>
              <a:rPr lang="en-IN" sz="3600" b="1" dirty="0" smtClean="0"/>
              <a:t>yet</a:t>
            </a:r>
            <a:r>
              <a:rPr lang="en-IN" sz="3600" dirty="0" smtClean="0"/>
              <a:t>--to </a:t>
            </a:r>
            <a:r>
              <a:rPr lang="en-IN" sz="3600" dirty="0"/>
              <a:t>talk about </a:t>
            </a:r>
            <a:r>
              <a:rPr lang="en-IN" sz="3600" i="1" dirty="0"/>
              <a:t>recent events in the </a:t>
            </a:r>
            <a:r>
              <a:rPr lang="en-IN" sz="3600" i="1" dirty="0" smtClean="0"/>
              <a:t>past</a:t>
            </a:r>
            <a:r>
              <a:rPr lang="en-IN" sz="3600" dirty="0" smtClean="0"/>
              <a:t>, when the </a:t>
            </a:r>
            <a:r>
              <a:rPr lang="en-IN" sz="3600" dirty="0"/>
              <a:t>exact time is not important. </a:t>
            </a:r>
            <a:endParaRPr lang="en-IN" sz="3600" dirty="0" smtClean="0"/>
          </a:p>
          <a:p>
            <a:r>
              <a:rPr lang="en-IN" sz="3600" dirty="0" smtClean="0"/>
              <a:t>Use </a:t>
            </a:r>
            <a:r>
              <a:rPr lang="en-IN" sz="3600" b="1" dirty="0"/>
              <a:t>just</a:t>
            </a:r>
            <a:r>
              <a:rPr lang="en-IN" sz="3600" dirty="0"/>
              <a:t> and </a:t>
            </a:r>
            <a:r>
              <a:rPr lang="en-IN" sz="3600" b="1" dirty="0"/>
              <a:t>already</a:t>
            </a:r>
            <a:r>
              <a:rPr lang="en-IN" sz="3600" dirty="0"/>
              <a:t> mainly in positive sentences. </a:t>
            </a:r>
            <a:r>
              <a:rPr lang="en-IN" sz="3600" dirty="0" smtClean="0"/>
              <a:t>Use </a:t>
            </a:r>
            <a:r>
              <a:rPr lang="en-IN" sz="3600" b="1" dirty="0"/>
              <a:t>yet</a:t>
            </a:r>
            <a:r>
              <a:rPr lang="en-IN" sz="3600" dirty="0"/>
              <a:t> in negatives and questions</a:t>
            </a:r>
            <a:r>
              <a:rPr lang="en-IN" sz="3600" dirty="0" smtClean="0"/>
              <a:t>. Examples:</a:t>
            </a:r>
            <a:endParaRPr lang="en-IN" sz="3600" dirty="0"/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It has </a:t>
            </a:r>
            <a:r>
              <a:rPr lang="en-IN" sz="3600" b="1" dirty="0"/>
              <a:t>just stopped</a:t>
            </a:r>
            <a:r>
              <a:rPr lang="en-IN" sz="3600" dirty="0"/>
              <a:t> raining. Let’s go </a:t>
            </a:r>
            <a:r>
              <a:rPr lang="en-IN" sz="3600" dirty="0" smtClean="0"/>
              <a:t>out.</a:t>
            </a:r>
          </a:p>
          <a:p>
            <a:pPr lvl="3">
              <a:spcBef>
                <a:spcPts val="600"/>
              </a:spcBef>
            </a:pPr>
            <a:r>
              <a:rPr lang="en-IN" sz="3600" dirty="0" smtClean="0"/>
              <a:t>Can </a:t>
            </a:r>
            <a:r>
              <a:rPr lang="en-IN" sz="3600" dirty="0"/>
              <a:t>you feed the cat? </a:t>
            </a:r>
            <a:r>
              <a:rPr lang="en-IN" sz="3600" dirty="0" smtClean="0"/>
              <a:t>-- </a:t>
            </a:r>
            <a:r>
              <a:rPr lang="en-IN" sz="3600" b="1" dirty="0"/>
              <a:t>I’ve already fed</a:t>
            </a:r>
            <a:r>
              <a:rPr lang="en-IN" sz="3600" dirty="0"/>
              <a:t> </a:t>
            </a:r>
            <a:r>
              <a:rPr lang="en-IN" sz="3600" dirty="0" smtClean="0"/>
              <a:t>her.</a:t>
            </a:r>
          </a:p>
          <a:p>
            <a:pPr lvl="3">
              <a:spcBef>
                <a:spcPts val="600"/>
              </a:spcBef>
            </a:pPr>
            <a:r>
              <a:rPr lang="en-IN" sz="3600" dirty="0" smtClean="0"/>
              <a:t>We </a:t>
            </a:r>
            <a:r>
              <a:rPr lang="en-IN" sz="3600" dirty="0"/>
              <a:t>can still watch the film. </a:t>
            </a:r>
            <a:r>
              <a:rPr lang="en-IN" sz="3600" b="1" dirty="0"/>
              <a:t>It hasn’t started </a:t>
            </a:r>
            <a:r>
              <a:rPr lang="en-IN" sz="3600" b="1" dirty="0" smtClean="0"/>
              <a:t>yet</a:t>
            </a:r>
            <a:r>
              <a:rPr lang="en-IN" sz="36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Have </a:t>
            </a:r>
            <a:r>
              <a:rPr lang="en-IN" sz="3600" b="1" dirty="0"/>
              <a:t>you done</a:t>
            </a:r>
            <a:r>
              <a:rPr lang="en-IN" sz="3600" dirty="0"/>
              <a:t> your </a:t>
            </a:r>
            <a:r>
              <a:rPr lang="en-IN" sz="3600" dirty="0" smtClean="0"/>
              <a:t>homework </a:t>
            </a:r>
            <a:r>
              <a:rPr lang="en-IN" sz="3600" b="1" dirty="0"/>
              <a:t>yet?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5270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For</a:t>
            </a:r>
            <a:r>
              <a:rPr lang="en-IN" dirty="0"/>
              <a:t> positive sentences, the form is </a:t>
            </a:r>
            <a:r>
              <a:rPr lang="en-IN" b="1" dirty="0"/>
              <a:t>subject + have/has + past participle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Make </a:t>
            </a:r>
            <a:r>
              <a:rPr lang="en-IN" dirty="0"/>
              <a:t>negatives with </a:t>
            </a:r>
            <a:r>
              <a:rPr lang="en-IN" b="1" dirty="0"/>
              <a:t>not</a:t>
            </a:r>
            <a:r>
              <a:rPr lang="en-IN" dirty="0"/>
              <a:t> and change the word order to make questions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More examples:</a:t>
            </a:r>
            <a:endParaRPr lang="en-I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/>
              <a:t>I've finished</a:t>
            </a:r>
            <a:r>
              <a:rPr lang="en-IN" dirty="0"/>
              <a:t> the </a:t>
            </a:r>
            <a:r>
              <a:rPr lang="en-IN" dirty="0" smtClean="0"/>
              <a:t>report.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Neel has </a:t>
            </a:r>
            <a:r>
              <a:rPr lang="en-IN" b="1" dirty="0"/>
              <a:t>been</a:t>
            </a:r>
            <a:r>
              <a:rPr lang="en-IN" dirty="0"/>
              <a:t> in </a:t>
            </a:r>
            <a:r>
              <a:rPr lang="en-IN" dirty="0" smtClean="0"/>
              <a:t>Gandhinagar since last month.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We've </a:t>
            </a:r>
            <a:r>
              <a:rPr lang="en-IN" b="1" dirty="0"/>
              <a:t>just got back</a:t>
            </a:r>
            <a:r>
              <a:rPr lang="en-IN" dirty="0"/>
              <a:t> from </a:t>
            </a:r>
            <a:r>
              <a:rPr lang="en-IN" dirty="0" smtClean="0"/>
              <a:t>Germany.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I </a:t>
            </a:r>
            <a:r>
              <a:rPr lang="en-IN" b="1" dirty="0"/>
              <a:t>haven’t seen</a:t>
            </a:r>
            <a:r>
              <a:rPr lang="en-IN" dirty="0"/>
              <a:t> </a:t>
            </a:r>
            <a:r>
              <a:rPr lang="en-IN" dirty="0" err="1" smtClean="0"/>
              <a:t>Vraj</a:t>
            </a:r>
            <a:r>
              <a:rPr lang="en-IN" dirty="0" smtClean="0"/>
              <a:t> </a:t>
            </a:r>
            <a:r>
              <a:rPr lang="en-IN" dirty="0"/>
              <a:t>this </a:t>
            </a:r>
            <a:r>
              <a:rPr lang="en-IN" dirty="0" smtClean="0"/>
              <a:t>morning.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How </a:t>
            </a:r>
            <a:r>
              <a:rPr lang="en-IN" b="1" dirty="0"/>
              <a:t>long has </a:t>
            </a:r>
            <a:r>
              <a:rPr lang="en-IN" b="1" dirty="0" smtClean="0"/>
              <a:t>Abdullah </a:t>
            </a:r>
            <a:r>
              <a:rPr lang="en-IN" b="1" dirty="0"/>
              <a:t>known</a:t>
            </a:r>
            <a:r>
              <a:rPr lang="en-IN" dirty="0"/>
              <a:t> </a:t>
            </a:r>
            <a:r>
              <a:rPr lang="en-IN" dirty="0" smtClean="0"/>
              <a:t>Krishna?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Note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Use the past simple for completed actions in the past.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I saw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Sanket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yesterday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err="1" smtClean="0">
                <a:solidFill>
                  <a:schemeClr val="accent4">
                    <a:lumMod val="75000"/>
                  </a:schemeClr>
                </a:solidFill>
              </a:rPr>
              <a:t>Vraj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moved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to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Surat in 2020.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Krishna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didn't want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to come to class / drink coffee.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did you see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Rishi?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29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www.youtube.com/watch?v=G2wkO0DhpEY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https://www.songlyrics.com/ella-fitzgerald-louis-armstrong/you-say-tomato-i-say-tomato-lyrics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US" dirty="0" smtClean="0"/>
              <a:t>Brick in the wall: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www.youtube.com/watch?v=axWVMr-RpMM</a:t>
            </a:r>
            <a:endParaRPr lang="en-IN" dirty="0" smtClean="0"/>
          </a:p>
          <a:p>
            <a:r>
              <a:rPr lang="en-IN"/>
              <a:t>https://www.songlyrics.com/pink-floyd/another-brick-in-the-wall-lyrics/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spill the beans/tea”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80" y="1918462"/>
            <a:ext cx="14177842" cy="102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spill the beans/tea”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98" y="1669081"/>
            <a:ext cx="13609476" cy="11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75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spill the beans/tea”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63" y="1869326"/>
            <a:ext cx="15037928" cy="106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3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spill the beans/tea”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94324"/>
            <a:ext cx="7577282" cy="481236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 “to spill the beans” or “to spill the tea” means: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to gossip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to reveal information that was not meant to be made public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to open up</a:t>
            </a:r>
          </a:p>
          <a:p>
            <a:pPr marL="0" indent="0">
              <a:buNone/>
            </a:pPr>
            <a:r>
              <a:rPr lang="en-US" sz="3600" b="1" dirty="0" smtClean="0"/>
              <a:t>Examples: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254" y="1918463"/>
            <a:ext cx="6462067" cy="4682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415" y="2245962"/>
            <a:ext cx="6792018" cy="5652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517" y="7566964"/>
            <a:ext cx="6529046" cy="461750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1358899" y="8506692"/>
            <a:ext cx="15775618" cy="359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3600" dirty="0"/>
              <a:t>I shouldn’t spill the tea, but have you heard that Rahul and </a:t>
            </a:r>
            <a:r>
              <a:rPr lang="en-IN" sz="3600" dirty="0" err="1"/>
              <a:t>Priya</a:t>
            </a:r>
            <a:r>
              <a:rPr lang="en-IN" sz="3600" dirty="0"/>
              <a:t> are dating?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3600" dirty="0"/>
              <a:t>Come on, spill the tea. Tell me what you know about </a:t>
            </a:r>
            <a:r>
              <a:rPr lang="en-IN" sz="3600" dirty="0" smtClean="0"/>
              <a:t>Arjun!</a:t>
            </a:r>
            <a:r>
              <a:rPr lang="en-IN" sz="3600" dirty="0"/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3600" dirty="0"/>
              <a:t>I’ll spill the </a:t>
            </a:r>
            <a:r>
              <a:rPr lang="en-IN" sz="3600" dirty="0" smtClean="0"/>
              <a:t>beans. </a:t>
            </a:r>
            <a:r>
              <a:rPr lang="en-IN" sz="3600" dirty="0"/>
              <a:t>There’s going to be a huge party and no one has invited </a:t>
            </a:r>
            <a:r>
              <a:rPr lang="en-IN" sz="3600" dirty="0" smtClean="0"/>
              <a:t>Mr. Patel.</a:t>
            </a:r>
            <a:r>
              <a:rPr lang="en-IN" sz="3600" b="1" dirty="0"/>
              <a:t> </a:t>
            </a:r>
            <a:endParaRPr lang="en-IN" sz="36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3600" dirty="0"/>
              <a:t>So come </a:t>
            </a:r>
            <a:r>
              <a:rPr lang="en-IN" sz="3600" dirty="0" smtClean="0"/>
              <a:t>on, </a:t>
            </a:r>
            <a:r>
              <a:rPr lang="en-IN" sz="3600" dirty="0"/>
              <a:t>spill the </a:t>
            </a:r>
            <a:r>
              <a:rPr lang="en-IN" sz="3600" dirty="0" smtClean="0"/>
              <a:t>tea. </a:t>
            </a:r>
            <a:r>
              <a:rPr lang="en-IN" sz="3600" dirty="0"/>
              <a:t>You know everything that happens </a:t>
            </a:r>
            <a:r>
              <a:rPr lang="en-IN" sz="3600" dirty="0" smtClean="0"/>
              <a:t>in the hostel.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604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dbye Party for Miss Pushpa 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Goodbye Party for Miss Pushpa TS</a:t>
            </a:r>
          </a:p>
        </p:txBody>
      </p:sp>
      <p:sp>
        <p:nvSpPr>
          <p:cNvPr id="176" name="Poem by Nissim Ezeki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Poem by Nissim Ezekiel</a:t>
            </a:r>
          </a:p>
        </p:txBody>
      </p:sp>
      <p:sp>
        <p:nvSpPr>
          <p:cNvPr id="177" name="Friends,…"/>
          <p:cNvSpPr txBox="1">
            <a:spLocks noGrp="1"/>
          </p:cNvSpPr>
          <p:nvPr>
            <p:ph type="body" sz="half" idx="1"/>
          </p:nvPr>
        </p:nvSpPr>
        <p:spPr>
          <a:xfrm>
            <a:off x="1182803" y="3442813"/>
            <a:ext cx="10946067" cy="974224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3400"/>
              </a:spcBef>
              <a:buSzTx/>
              <a:buNone/>
              <a:defRPr sz="2600">
                <a:solidFill>
                  <a:srgbClr val="D7DAD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sz="2800" dirty="0"/>
              <a:t>Friends,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our dear sister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is departing for foreign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two three days,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</a:t>
            </a:r>
            <a:r>
              <a:rPr sz="2800" i="1" dirty="0" smtClean="0">
                <a:solidFill>
                  <a:srgbClr val="FF0000"/>
                </a:solidFill>
              </a:rPr>
              <a:t>we </a:t>
            </a:r>
            <a:r>
              <a:rPr sz="2800" i="1" dirty="0">
                <a:solidFill>
                  <a:srgbClr val="FF0000"/>
                </a:solidFill>
              </a:rPr>
              <a:t>are meeting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i="1" dirty="0">
                <a:solidFill>
                  <a:srgbClr val="FF0000"/>
                </a:solidFill>
              </a:rPr>
              <a:t>today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wish her bon voyage.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You </a:t>
            </a:r>
            <a:r>
              <a:rPr sz="2800" i="1" dirty="0">
                <a:solidFill>
                  <a:srgbClr val="FF0000"/>
                </a:solidFill>
              </a:rPr>
              <a:t>are all knowing</a:t>
            </a:r>
            <a:r>
              <a:rPr sz="2800" dirty="0"/>
              <a:t>, friends,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What sweetness is in Miss </a:t>
            </a:r>
            <a:r>
              <a:rPr sz="2800" dirty="0" err="1"/>
              <a:t>Pushpa</a:t>
            </a:r>
            <a:r>
              <a:rPr sz="2800" dirty="0"/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 don't mean only external sweetness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but internal sweetness.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Miss </a:t>
            </a:r>
            <a:r>
              <a:rPr sz="2800" dirty="0" err="1">
                <a:solidFill>
                  <a:srgbClr val="FF0000"/>
                </a:solidFill>
              </a:rPr>
              <a:t>Pushpa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i="1" dirty="0">
                <a:solidFill>
                  <a:srgbClr val="FF0000"/>
                </a:solidFill>
              </a:rPr>
              <a:t>is smiling and smiling</a:t>
            </a:r>
            <a:r>
              <a:rPr sz="2800" dirty="0">
                <a:solidFill>
                  <a:srgbClr val="FF0000"/>
                </a:solidFill>
              </a:rPr>
              <a:t>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even for no reason but simply because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/>
              <a:t>she is feeling</a:t>
            </a:r>
            <a:r>
              <a:rPr sz="2800" dirty="0"/>
              <a:t>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Miss </a:t>
            </a:r>
            <a:r>
              <a:rPr sz="2800" i="1" dirty="0" err="1">
                <a:solidFill>
                  <a:srgbClr val="FF0000"/>
                </a:solidFill>
              </a:rPr>
              <a:t>Pushpa</a:t>
            </a:r>
            <a:r>
              <a:rPr sz="2800" i="1" dirty="0">
                <a:solidFill>
                  <a:srgbClr val="FF0000"/>
                </a:solidFill>
              </a:rPr>
              <a:t> is </a:t>
            </a:r>
            <a:r>
              <a:rPr sz="2800" i="1" dirty="0" smtClean="0">
                <a:solidFill>
                  <a:srgbClr val="FF0000"/>
                </a:solidFill>
              </a:rPr>
              <a:t>coming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sz="2800" i="1" dirty="0" smtClean="0">
                <a:solidFill>
                  <a:srgbClr val="FF0000"/>
                </a:solidFill>
              </a:rPr>
              <a:t>from </a:t>
            </a:r>
            <a:r>
              <a:rPr sz="2800" i="1" dirty="0">
                <a:solidFill>
                  <a:srgbClr val="FF0000"/>
                </a:solidFill>
              </a:rPr>
              <a:t>very high family</a:t>
            </a:r>
            <a:r>
              <a:rPr sz="2800" dirty="0"/>
              <a:t>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Her father was renowned advocate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</a:t>
            </a:r>
            <a:r>
              <a:rPr sz="2800" dirty="0" err="1"/>
              <a:t>Bulsar</a:t>
            </a:r>
            <a:r>
              <a:rPr sz="2800" dirty="0"/>
              <a:t> or Surat,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I am not remembering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now which place.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8" name="Surat? Ah, yes,…"/>
          <p:cNvSpPr txBox="1"/>
          <p:nvPr/>
        </p:nvSpPr>
        <p:spPr>
          <a:xfrm>
            <a:off x="12287827" y="2245962"/>
            <a:ext cx="10320787" cy="899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Surat? Ah, yes,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once only I stayed in Surat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family members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of my uncle's very old friend-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his wife was cooking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nicely…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that was long time ago.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Coming back to Miss </a:t>
            </a:r>
            <a:r>
              <a:rPr sz="2800" dirty="0" err="1"/>
              <a:t>Pushpa</a:t>
            </a: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is most popular lady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men also and ladies also.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Whenever I asked her to do anything,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she was saying</a:t>
            </a:r>
            <a:r>
              <a:rPr sz="2800" dirty="0"/>
              <a:t>, 'Just now </a:t>
            </a:r>
            <a:r>
              <a:rPr sz="2800" dirty="0" smtClean="0"/>
              <a:t>only</a:t>
            </a:r>
            <a:r>
              <a:rPr lang="en-US" sz="2800" dirty="0" smtClean="0"/>
              <a:t> </a:t>
            </a:r>
            <a:r>
              <a:rPr sz="2800" dirty="0" smtClean="0"/>
              <a:t>I </a:t>
            </a:r>
            <a:r>
              <a:rPr sz="2800" dirty="0"/>
              <a:t>will do it.' </a:t>
            </a:r>
            <a:endParaRPr lang="en-US" sz="2800" dirty="0" smtClean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smtClean="0"/>
              <a:t>That </a:t>
            </a:r>
            <a:r>
              <a:rPr sz="2800" dirty="0"/>
              <a:t>is </a:t>
            </a:r>
            <a:r>
              <a:rPr sz="2800" dirty="0" smtClean="0"/>
              <a:t>showing</a:t>
            </a:r>
            <a:r>
              <a:rPr lang="en-US" sz="2800" dirty="0" smtClean="0"/>
              <a:t> </a:t>
            </a:r>
            <a:r>
              <a:rPr sz="2800" dirty="0" smtClean="0"/>
              <a:t>good </a:t>
            </a:r>
            <a:r>
              <a:rPr sz="2800" dirty="0"/>
              <a:t>spirit.</a:t>
            </a:r>
            <a:r>
              <a:rPr sz="2800" dirty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smtClean="0">
                <a:solidFill>
                  <a:srgbClr val="FF0000"/>
                </a:solidFill>
              </a:rPr>
              <a:t>I </a:t>
            </a:r>
            <a:r>
              <a:rPr sz="2800" dirty="0">
                <a:solidFill>
                  <a:srgbClr val="FF0000"/>
                </a:solidFill>
              </a:rPr>
              <a:t>am always </a:t>
            </a:r>
            <a:r>
              <a:rPr sz="2800" dirty="0" smtClean="0">
                <a:solidFill>
                  <a:srgbClr val="FF0000"/>
                </a:solidFill>
              </a:rPr>
              <a:t>appreciating</a:t>
            </a:r>
            <a:r>
              <a:rPr sz="2800" dirty="0" smtClean="0"/>
              <a:t> </a:t>
            </a:r>
            <a:r>
              <a:rPr sz="2800" dirty="0"/>
              <a:t>the good spirit.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err="1">
                <a:solidFill>
                  <a:srgbClr val="FF0000"/>
                </a:solidFill>
              </a:rPr>
              <a:t>Pushpa</a:t>
            </a:r>
            <a:r>
              <a:rPr sz="2800" dirty="0">
                <a:solidFill>
                  <a:srgbClr val="FF0000"/>
                </a:solidFill>
              </a:rPr>
              <a:t> Miss is never saying no</a:t>
            </a:r>
            <a:r>
              <a:rPr sz="2800" dirty="0"/>
              <a:t>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Whatever I or anybody is asking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she is always saying yes</a:t>
            </a:r>
            <a:r>
              <a:rPr sz="2800" dirty="0"/>
              <a:t>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today she is going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improve her prospect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</a:t>
            </a:r>
            <a:r>
              <a:rPr sz="2800" dirty="0">
                <a:solidFill>
                  <a:srgbClr val="FF0000"/>
                </a:solidFill>
              </a:rPr>
              <a:t>we are wishing her bon voyage</a:t>
            </a:r>
            <a:r>
              <a:rPr sz="2800" dirty="0"/>
              <a:t>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Now I ask other speakers to speak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afterwards </a:t>
            </a:r>
            <a:r>
              <a:rPr sz="2800" dirty="0">
                <a:solidFill>
                  <a:srgbClr val="FF0000"/>
                </a:solidFill>
              </a:rPr>
              <a:t>Miss </a:t>
            </a:r>
            <a:r>
              <a:rPr sz="2800" dirty="0" err="1">
                <a:solidFill>
                  <a:srgbClr val="FF0000"/>
                </a:solidFill>
              </a:rPr>
              <a:t>Pushpa</a:t>
            </a:r>
            <a:endParaRPr sz="2800" dirty="0">
              <a:solidFill>
                <a:srgbClr val="FF0000"/>
              </a:solidFill>
            </a:endParaRP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will do summing up.</a:t>
            </a:r>
          </a:p>
        </p:txBody>
      </p:sp>
    </p:spTree>
    <p:extLst>
      <p:ext uri="{BB962C8B-B14F-4D97-AF65-F5344CB8AC3E}">
        <p14:creationId xmlns:p14="http://schemas.microsoft.com/office/powerpoint/2010/main" val="1799556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Proper use of Present Tense forms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</a:t>
            </a:r>
            <a:r>
              <a:rPr lang="en-IN" dirty="0" smtClean="0"/>
              <a:t>‘present simple’, ‘present continuous’ </a:t>
            </a:r>
            <a:r>
              <a:rPr lang="en-IN" dirty="0"/>
              <a:t>and </a:t>
            </a:r>
            <a:r>
              <a:rPr lang="en-IN" dirty="0" smtClean="0"/>
              <a:t>‘present perfect’ tenses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Present </a:t>
            </a:r>
            <a:r>
              <a:rPr lang="en-IN" b="1" dirty="0" smtClean="0"/>
              <a:t>simple</a:t>
            </a:r>
            <a:r>
              <a:rPr lang="en-IN" dirty="0"/>
              <a:t> </a:t>
            </a:r>
            <a:r>
              <a:rPr lang="en-IN" dirty="0" smtClean="0"/>
              <a:t>tense</a:t>
            </a:r>
            <a:r>
              <a:rPr lang="en-IN" dirty="0"/>
              <a:t> </a:t>
            </a:r>
            <a:r>
              <a:rPr lang="en-IN" dirty="0" smtClean="0"/>
              <a:t>for: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things </a:t>
            </a:r>
            <a:r>
              <a:rPr lang="en-IN" dirty="0"/>
              <a:t>that we do </a:t>
            </a:r>
            <a:r>
              <a:rPr lang="en-IN" dirty="0" smtClean="0"/>
              <a:t>regularly, 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for </a:t>
            </a:r>
            <a:r>
              <a:rPr lang="en-IN" dirty="0"/>
              <a:t>facts, </a:t>
            </a:r>
            <a:endParaRPr lang="en-IN" dirty="0" smtClean="0"/>
          </a:p>
          <a:p>
            <a:pPr lvl="3">
              <a:lnSpc>
                <a:spcPct val="20000"/>
              </a:lnSpc>
            </a:pPr>
            <a:r>
              <a:rPr lang="en-IN" dirty="0" smtClean="0"/>
              <a:t>for habits, truths, 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permanent </a:t>
            </a:r>
            <a:r>
              <a:rPr lang="en-IN" dirty="0"/>
              <a:t>situations. </a:t>
            </a:r>
            <a:endParaRPr lang="en-IN" dirty="0" smtClean="0"/>
          </a:p>
          <a:p>
            <a:pPr lvl="1">
              <a:lnSpc>
                <a:spcPct val="120000"/>
              </a:lnSpc>
            </a:pPr>
            <a:r>
              <a:rPr lang="en-IN" dirty="0" smtClean="0"/>
              <a:t>Used in combination with time expressions like </a:t>
            </a:r>
            <a:r>
              <a:rPr lang="en-IN" b="1" dirty="0" smtClean="0"/>
              <a:t>every day, once a week, on Fridays, and so on..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Examples:</a:t>
            </a:r>
          </a:p>
          <a:p>
            <a:r>
              <a:rPr lang="en-IN" b="1" dirty="0" smtClean="0"/>
              <a:t>I </a:t>
            </a:r>
            <a:r>
              <a:rPr lang="en-IN" b="1" dirty="0"/>
              <a:t>check</a:t>
            </a:r>
            <a:r>
              <a:rPr lang="en-IN" dirty="0"/>
              <a:t> my email every day. (regular activity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Urvashi studies </a:t>
            </a:r>
            <a:r>
              <a:rPr lang="en-IN" dirty="0" smtClean="0"/>
              <a:t>well/studies in DA-IICT. (fact/permanent situation)</a:t>
            </a:r>
          </a:p>
          <a:p>
            <a:r>
              <a:rPr lang="en-IN" b="1" dirty="0" err="1" smtClean="0"/>
              <a:t>Jetal</a:t>
            </a:r>
            <a:r>
              <a:rPr lang="en-IN" b="1" dirty="0" smtClean="0"/>
              <a:t> and Rishi</a:t>
            </a:r>
            <a:r>
              <a:rPr lang="en-IN" dirty="0" smtClean="0"/>
              <a:t> speak well. (fact/habit/truth)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1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simple: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3500" dirty="0" smtClean="0"/>
              <a:t>When the subject is</a:t>
            </a:r>
            <a:r>
              <a:rPr lang="en-IN" sz="3500" b="1" dirty="0" smtClean="0"/>
              <a:t> I, you, we</a:t>
            </a:r>
            <a:r>
              <a:rPr lang="en-IN" sz="3500" dirty="0" smtClean="0"/>
              <a:t> or </a:t>
            </a:r>
            <a:r>
              <a:rPr lang="en-IN" sz="3500" b="1" dirty="0" smtClean="0"/>
              <a:t>they, </a:t>
            </a:r>
            <a:r>
              <a:rPr lang="en-IN" sz="3500" dirty="0"/>
              <a:t>f</a:t>
            </a:r>
            <a:r>
              <a:rPr lang="en-IN" sz="3500" dirty="0" smtClean="0"/>
              <a:t>or </a:t>
            </a:r>
            <a:r>
              <a:rPr lang="en-IN" sz="3500" dirty="0"/>
              <a:t>positive sentences, use the verb in the infinitive form without 'to</a:t>
            </a:r>
            <a:r>
              <a:rPr lang="en-IN" sz="3500" dirty="0" smtClean="0"/>
              <a:t>'</a:t>
            </a:r>
            <a:r>
              <a:rPr lang="en-IN" sz="3500" b="1" dirty="0" smtClean="0"/>
              <a:t>. </a:t>
            </a:r>
            <a:endParaRPr lang="en-IN" sz="3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For </a:t>
            </a:r>
            <a:r>
              <a:rPr lang="en-IN" sz="3600" b="1" dirty="0"/>
              <a:t>he, she</a:t>
            </a:r>
            <a:r>
              <a:rPr lang="en-IN" sz="3600" dirty="0"/>
              <a:t> and </a:t>
            </a:r>
            <a:r>
              <a:rPr lang="en-IN" sz="3600" b="1" dirty="0" smtClean="0"/>
              <a:t>it, </a:t>
            </a:r>
            <a:r>
              <a:rPr lang="en-IN" sz="3600" dirty="0" smtClean="0"/>
              <a:t>add </a:t>
            </a:r>
            <a:r>
              <a:rPr lang="en-IN" sz="3600" dirty="0"/>
              <a:t>-</a:t>
            </a:r>
            <a:r>
              <a:rPr lang="en-IN" sz="3600" b="1" dirty="0"/>
              <a:t>s</a:t>
            </a:r>
            <a:r>
              <a:rPr lang="en-IN" sz="3600" dirty="0"/>
              <a:t> or -</a:t>
            </a:r>
            <a:r>
              <a:rPr lang="en-IN" sz="3600" b="1" dirty="0" err="1"/>
              <a:t>es</a:t>
            </a:r>
            <a:r>
              <a:rPr lang="en-IN" sz="3600" dirty="0"/>
              <a:t> to the infinitive.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Make questions and negatives with </a:t>
            </a:r>
            <a:r>
              <a:rPr lang="en-IN" sz="3600" b="1" dirty="0"/>
              <a:t>do / does + </a:t>
            </a:r>
            <a:r>
              <a:rPr lang="en-IN" sz="3600" dirty="0"/>
              <a:t>the </a:t>
            </a:r>
            <a:r>
              <a:rPr lang="en-IN" sz="3600" dirty="0" smtClean="0"/>
              <a:t>infinitive form of</a:t>
            </a:r>
            <a:r>
              <a:rPr lang="en-IN" sz="3600" b="1" dirty="0" smtClean="0"/>
              <a:t> verb </a:t>
            </a:r>
            <a:r>
              <a:rPr lang="en-IN" sz="3600" dirty="0" smtClean="0"/>
              <a:t>without </a:t>
            </a:r>
            <a:r>
              <a:rPr lang="en-IN" sz="3600" dirty="0"/>
              <a:t>'to</a:t>
            </a:r>
            <a:r>
              <a:rPr lang="en-IN" sz="3600" dirty="0" smtClean="0"/>
              <a:t>'</a:t>
            </a:r>
            <a:r>
              <a:rPr lang="en-IN" sz="3600" b="1" dirty="0" smtClean="0"/>
              <a:t>.</a:t>
            </a:r>
          </a:p>
          <a:p>
            <a:pPr marL="0" indent="0">
              <a:buNone/>
            </a:pPr>
            <a:r>
              <a:rPr lang="en-US" sz="3600" b="1" dirty="0" smtClean="0"/>
              <a:t>More examples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/>
              <a:t>They live</a:t>
            </a:r>
            <a:r>
              <a:rPr lang="en-IN" sz="3600" dirty="0"/>
              <a:t> in </a:t>
            </a:r>
            <a:r>
              <a:rPr lang="en-IN" sz="3600" dirty="0" smtClean="0"/>
              <a:t>Europe.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err="1" smtClean="0"/>
              <a:t>Tulsi</a:t>
            </a:r>
            <a:r>
              <a:rPr lang="en-IN" sz="3600" b="1" dirty="0" smtClean="0"/>
              <a:t> wakes </a:t>
            </a:r>
            <a:r>
              <a:rPr lang="en-IN" sz="3600" dirty="0"/>
              <a:t>up at </a:t>
            </a:r>
            <a:r>
              <a:rPr lang="en-IN" sz="3600" dirty="0" smtClean="0"/>
              <a:t>six </a:t>
            </a:r>
            <a:r>
              <a:rPr lang="en-IN" sz="3600" dirty="0"/>
              <a:t>o’clock and </a:t>
            </a:r>
            <a:r>
              <a:rPr lang="en-IN" sz="3600" b="1" dirty="0"/>
              <a:t>goes </a:t>
            </a:r>
            <a:r>
              <a:rPr lang="en-IN" sz="3600" dirty="0"/>
              <a:t>to bed at ten</a:t>
            </a:r>
            <a:r>
              <a:rPr lang="en-IN" sz="3600" dirty="0" smtClean="0"/>
              <a:t>. But </a:t>
            </a:r>
            <a:r>
              <a:rPr lang="en-IN" sz="3600" b="1" dirty="0" err="1" smtClean="0"/>
              <a:t>Pranay</a:t>
            </a:r>
            <a:r>
              <a:rPr lang="en-IN" sz="3600" b="1" dirty="0" smtClean="0"/>
              <a:t> starts</a:t>
            </a:r>
            <a:r>
              <a:rPr lang="en-IN" sz="3600" dirty="0" smtClean="0"/>
              <a:t> his day late. 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I </a:t>
            </a:r>
            <a:r>
              <a:rPr lang="en-IN" sz="3600" b="1" dirty="0"/>
              <a:t>don't eat</a:t>
            </a:r>
            <a:r>
              <a:rPr lang="en-IN" sz="3600" dirty="0"/>
              <a:t> </a:t>
            </a:r>
            <a:r>
              <a:rPr lang="en-IN" sz="3600" dirty="0" smtClean="0"/>
              <a:t>smoke or drink. </a:t>
            </a:r>
            <a:r>
              <a:rPr lang="en-IN" sz="3600" b="1" dirty="0" smtClean="0"/>
              <a:t>I don’t </a:t>
            </a:r>
            <a:r>
              <a:rPr lang="en-IN" sz="3600" dirty="0" smtClean="0"/>
              <a:t>eat meat either. 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It </a:t>
            </a:r>
            <a:r>
              <a:rPr lang="en-IN" sz="3600" b="1" dirty="0"/>
              <a:t>doesn't</a:t>
            </a:r>
            <a:r>
              <a:rPr lang="en-IN" sz="3600" dirty="0"/>
              <a:t> usually </a:t>
            </a:r>
            <a:r>
              <a:rPr lang="en-IN" sz="3600" b="1" dirty="0"/>
              <a:t>rain </a:t>
            </a:r>
            <a:r>
              <a:rPr lang="en-IN" sz="3600" dirty="0"/>
              <a:t>in </a:t>
            </a:r>
            <a:r>
              <a:rPr lang="en-IN" sz="3600" dirty="0" smtClean="0"/>
              <a:t>May.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Why </a:t>
            </a:r>
            <a:r>
              <a:rPr lang="en-IN" sz="3600" b="1" dirty="0"/>
              <a:t>do you check </a:t>
            </a:r>
            <a:r>
              <a:rPr lang="en-IN" sz="3600" dirty="0"/>
              <a:t>your phone for messages all the </a:t>
            </a:r>
            <a:r>
              <a:rPr lang="en-IN" sz="3600" dirty="0" smtClean="0"/>
              <a:t>time?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Does </a:t>
            </a:r>
            <a:r>
              <a:rPr lang="en-IN" sz="3600" b="1" dirty="0"/>
              <a:t>the supermarket sell</a:t>
            </a:r>
            <a:r>
              <a:rPr lang="en-IN" sz="3600" dirty="0"/>
              <a:t> beer?</a:t>
            </a:r>
          </a:p>
        </p:txBody>
      </p:sp>
    </p:spTree>
    <p:extLst>
      <p:ext uri="{BB962C8B-B14F-4D97-AF65-F5344CB8AC3E}">
        <p14:creationId xmlns:p14="http://schemas.microsoft.com/office/powerpoint/2010/main" val="2899249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continuous: our </a:t>
            </a:r>
            <a:r>
              <a:rPr lang="en-US" dirty="0" err="1" smtClean="0"/>
              <a:t>favourite</a:t>
            </a:r>
            <a:r>
              <a:rPr lang="en-US" dirty="0" smtClean="0"/>
              <a:t> tense!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180743"/>
            <a:ext cx="21971000" cy="9787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Used for:</a:t>
            </a:r>
          </a:p>
          <a:p>
            <a:pPr lvl="3"/>
            <a:r>
              <a:rPr lang="en-IN" sz="3900" dirty="0" smtClean="0"/>
              <a:t>things </a:t>
            </a:r>
            <a:r>
              <a:rPr lang="en-IN" sz="3900" dirty="0"/>
              <a:t>that are happening at the time we are speaking, </a:t>
            </a:r>
            <a:endParaRPr lang="en-IN" sz="3900" dirty="0" smtClean="0"/>
          </a:p>
          <a:p>
            <a:pPr lvl="3"/>
            <a:r>
              <a:rPr lang="en-IN" sz="3900" dirty="0" smtClean="0"/>
              <a:t>for </a:t>
            </a:r>
            <a:r>
              <a:rPr lang="en-IN" sz="3900" dirty="0"/>
              <a:t>temporary situations, </a:t>
            </a:r>
            <a:endParaRPr lang="en-IN" sz="3900" dirty="0" smtClean="0"/>
          </a:p>
          <a:p>
            <a:pPr lvl="3"/>
            <a:r>
              <a:rPr lang="en-IN" sz="3900" dirty="0" smtClean="0"/>
              <a:t>and </a:t>
            </a:r>
            <a:r>
              <a:rPr lang="en-IN" sz="3900" dirty="0"/>
              <a:t>for activities that are in progress.</a:t>
            </a:r>
          </a:p>
          <a:p>
            <a:pPr marL="0" indent="0">
              <a:buNone/>
            </a:pPr>
            <a:r>
              <a:rPr lang="en-US" sz="3900" dirty="0" smtClean="0"/>
              <a:t>Examples:</a:t>
            </a:r>
          </a:p>
          <a:p>
            <a:pPr lvl="3"/>
            <a:r>
              <a:rPr lang="en-IN" sz="4200" dirty="0"/>
              <a:t>Just a minute. </a:t>
            </a:r>
            <a:r>
              <a:rPr lang="en-IN" sz="4200" b="1" dirty="0"/>
              <a:t>I’m checking</a:t>
            </a:r>
            <a:r>
              <a:rPr lang="en-IN" sz="4200" dirty="0"/>
              <a:t> my email. (now</a:t>
            </a:r>
            <a:r>
              <a:rPr lang="en-IN" sz="4200" dirty="0" smtClean="0"/>
              <a:t>)</a:t>
            </a:r>
          </a:p>
          <a:p>
            <a:pPr lvl="3"/>
            <a:r>
              <a:rPr lang="en-IN" sz="4200" dirty="0" smtClean="0"/>
              <a:t>She </a:t>
            </a:r>
            <a:r>
              <a:rPr lang="en-IN" sz="4200" dirty="0"/>
              <a:t>usually works in </a:t>
            </a:r>
            <a:r>
              <a:rPr lang="en-IN" sz="4200" dirty="0" smtClean="0"/>
              <a:t>Ahmedabad, </a:t>
            </a:r>
            <a:r>
              <a:rPr lang="en-IN" sz="4200" dirty="0"/>
              <a:t>but </a:t>
            </a:r>
            <a:r>
              <a:rPr lang="en-IN" sz="4200" b="1" dirty="0"/>
              <a:t>she’s working</a:t>
            </a:r>
            <a:r>
              <a:rPr lang="en-IN" sz="4200" dirty="0"/>
              <a:t> from home this week. (temporary</a:t>
            </a:r>
            <a:r>
              <a:rPr lang="en-IN" sz="4200" dirty="0" smtClean="0"/>
              <a:t>)</a:t>
            </a:r>
          </a:p>
          <a:p>
            <a:pPr lvl="3"/>
            <a:r>
              <a:rPr lang="en-IN" sz="4200" b="1" dirty="0" smtClean="0"/>
              <a:t>I’m </a:t>
            </a:r>
            <a:r>
              <a:rPr lang="en-IN" sz="4200" b="1" dirty="0"/>
              <a:t>studying </a:t>
            </a:r>
            <a:r>
              <a:rPr lang="en-IN" sz="4200" b="1" dirty="0" smtClean="0"/>
              <a:t>MSc IT.</a:t>
            </a:r>
            <a:r>
              <a:rPr lang="en-IN" sz="4200" dirty="0" smtClean="0"/>
              <a:t> </a:t>
            </a:r>
            <a:r>
              <a:rPr lang="en-IN" sz="4200" dirty="0"/>
              <a:t>(activity in progress</a:t>
            </a:r>
            <a:r>
              <a:rPr lang="en-IN" sz="4200" dirty="0" smtClean="0"/>
              <a:t>)</a:t>
            </a:r>
          </a:p>
          <a:p>
            <a:pPr marL="0" indent="0">
              <a:buNone/>
            </a:pPr>
            <a:r>
              <a:rPr lang="en-IN" dirty="0"/>
              <a:t>We can </a:t>
            </a:r>
            <a:r>
              <a:rPr lang="en-IN" u="sng" dirty="0"/>
              <a:t>also </a:t>
            </a:r>
            <a:r>
              <a:rPr lang="en-IN" dirty="0"/>
              <a:t>use the present continuous </a:t>
            </a:r>
            <a:r>
              <a:rPr lang="en-IN" u="sng" dirty="0"/>
              <a:t>for future arrangements</a:t>
            </a:r>
            <a:r>
              <a:rPr lang="en-IN" dirty="0"/>
              <a:t>, usually with a time expression.</a:t>
            </a:r>
            <a:endParaRPr lang="en-IN" sz="4400" dirty="0"/>
          </a:p>
          <a:p>
            <a:pPr lvl="3"/>
            <a:r>
              <a:rPr lang="en-IN" b="1" dirty="0"/>
              <a:t>I'm seeing</a:t>
            </a:r>
            <a:r>
              <a:rPr lang="en-IN" dirty="0"/>
              <a:t> the doctor </a:t>
            </a:r>
            <a:r>
              <a:rPr lang="en-IN" b="1" dirty="0"/>
              <a:t>on Monday morning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1161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1156</Words>
  <Application>Microsoft Office PowerPoint</Application>
  <PresentationFormat>Custom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Georgia</vt:lpstr>
      <vt:lpstr>Helvetica</vt:lpstr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Goodbye Party for Miss Pushpa TS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76</cp:revision>
  <dcterms:modified xsi:type="dcterms:W3CDTF">2023-07-27T03:18:08Z</dcterms:modified>
</cp:coreProperties>
</file>