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81" r:id="rId4"/>
    <p:sldId id="282" r:id="rId5"/>
    <p:sldId id="276" r:id="rId6"/>
    <p:sldId id="283" r:id="rId7"/>
    <p:sldId id="277" r:id="rId8"/>
    <p:sldId id="279" r:id="rId9"/>
    <p:sldId id="278" r:id="rId10"/>
    <p:sldId id="280" r:id="rId11"/>
    <p:sldId id="284" r:id="rId12"/>
    <p:sldId id="285" r:id="rId13"/>
    <p:sldId id="261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kgkThdzX-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structor: Dr. Jenson Josep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Instructor: Dr. Jenson Joseph</a:t>
            </a:r>
          </a:p>
        </p:txBody>
      </p:sp>
      <p:sp>
        <p:nvSpPr>
          <p:cNvPr id="152" name="PC613: Communication Skill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PC613: Communication Skills</a:t>
            </a:r>
          </a:p>
        </p:txBody>
      </p:sp>
      <p:sp>
        <p:nvSpPr>
          <p:cNvPr id="153" name="Sem I, MSc 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Sem</a:t>
            </a:r>
            <a:r>
              <a:rPr dirty="0"/>
              <a:t> I, MSc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 usages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915996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We had lunch with our friends at a small roadside </a:t>
            </a:r>
            <a:r>
              <a:rPr lang="en-US" sz="4000" dirty="0" smtClean="0">
                <a:solidFill>
                  <a:schemeClr val="accent5"/>
                </a:solidFill>
              </a:rPr>
              <a:t>café</a:t>
            </a:r>
            <a:r>
              <a:rPr lang="en-US" sz="4000" dirty="0" smtClean="0"/>
              <a:t>/</a:t>
            </a:r>
            <a:r>
              <a:rPr lang="en-US" sz="4000" dirty="0" smtClean="0">
                <a:solidFill>
                  <a:schemeClr val="accent5"/>
                </a:solidFill>
              </a:rPr>
              <a:t>restaurant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Good morning, Madam! What’s your </a:t>
            </a:r>
            <a:r>
              <a:rPr lang="en-US" sz="4000" strike="sngStrike" dirty="0"/>
              <a:t>good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accent5"/>
                </a:solidFill>
              </a:rPr>
              <a:t>name</a:t>
            </a:r>
            <a:r>
              <a:rPr lang="en-US" sz="4000" dirty="0" smtClean="0"/>
              <a:t>?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 </a:t>
            </a:r>
            <a:r>
              <a:rPr lang="en-US" sz="4000" strike="sngStrike" dirty="0" smtClean="0"/>
              <a:t>passed out of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5"/>
                </a:solidFill>
              </a:rPr>
              <a:t>finished </a:t>
            </a:r>
            <a:r>
              <a:rPr lang="en-US" sz="4000" dirty="0" smtClean="0"/>
              <a:t>school </a:t>
            </a:r>
            <a:r>
              <a:rPr lang="en-US" sz="4000" dirty="0"/>
              <a:t>in 2017 and I’m doing my </a:t>
            </a:r>
            <a:r>
              <a:rPr lang="en-US" sz="4000" dirty="0" smtClean="0">
                <a:solidFill>
                  <a:schemeClr val="accent5"/>
                </a:solidFill>
              </a:rPr>
              <a:t>graduate degree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Surat.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“Where are you </a:t>
            </a:r>
            <a:r>
              <a:rPr lang="en-US" sz="4000" dirty="0" smtClean="0"/>
              <a:t>from?” “</a:t>
            </a:r>
            <a:r>
              <a:rPr lang="en-US" sz="4000" dirty="0" smtClean="0">
                <a:solidFill>
                  <a:schemeClr val="accent5"/>
                </a:solidFill>
              </a:rPr>
              <a:t>I’m from</a:t>
            </a:r>
            <a:r>
              <a:rPr lang="en-US" sz="4000" dirty="0" smtClean="0"/>
              <a:t> Delhi.”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I’ll speak to you later – </a:t>
            </a:r>
            <a:r>
              <a:rPr lang="en-US" sz="4000" dirty="0" err="1"/>
              <a:t>Susmita</a:t>
            </a:r>
            <a:r>
              <a:rPr lang="en-US" sz="4000" dirty="0"/>
              <a:t> is </a:t>
            </a:r>
            <a:r>
              <a:rPr lang="en-US" sz="4000" dirty="0" smtClean="0">
                <a:solidFill>
                  <a:schemeClr val="accent5"/>
                </a:solidFill>
              </a:rPr>
              <a:t>picking my brain </a:t>
            </a:r>
            <a:r>
              <a:rPr lang="en-US" sz="4000" dirty="0" smtClean="0">
                <a:solidFill>
                  <a:schemeClr val="tx1"/>
                </a:solidFill>
              </a:rPr>
              <a:t>/</a:t>
            </a:r>
            <a:r>
              <a:rPr lang="en-US" sz="4000" dirty="0" smtClean="0">
                <a:solidFill>
                  <a:schemeClr val="accent5"/>
                </a:solidFill>
              </a:rPr>
              <a:t> chewing my ears off</a:t>
            </a:r>
            <a:r>
              <a:rPr lang="en-US" sz="4000" dirty="0" smtClean="0"/>
              <a:t>!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The entrance is </a:t>
            </a:r>
            <a:r>
              <a:rPr lang="en-US" sz="4000" strike="sngStrike" dirty="0"/>
              <a:t>on the backside</a:t>
            </a:r>
            <a:r>
              <a:rPr lang="en-US" sz="4000" dirty="0"/>
              <a:t> </a:t>
            </a:r>
            <a:r>
              <a:rPr lang="en-US" sz="4000" dirty="0" smtClean="0">
                <a:solidFill>
                  <a:schemeClr val="accent5"/>
                </a:solidFill>
              </a:rPr>
              <a:t>at the back </a:t>
            </a:r>
            <a:r>
              <a:rPr lang="en-US" sz="4000" dirty="0" smtClean="0"/>
              <a:t>of </a:t>
            </a:r>
            <a:r>
              <a:rPr lang="en-US" sz="4000" dirty="0"/>
              <a:t>the building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Have you got five </a:t>
            </a:r>
            <a:r>
              <a:rPr lang="en-US" sz="4000" dirty="0" smtClean="0"/>
              <a:t>minutes? </a:t>
            </a:r>
            <a:r>
              <a:rPr lang="en-US" sz="4000" dirty="0"/>
              <a:t>I need </a:t>
            </a:r>
            <a:r>
              <a:rPr lang="en-US" sz="4000" dirty="0" smtClean="0">
                <a:solidFill>
                  <a:schemeClr val="accent5"/>
                </a:solidFill>
              </a:rPr>
              <a:t>some</a:t>
            </a:r>
            <a:r>
              <a:rPr lang="en-US" sz="4000" dirty="0" smtClean="0"/>
              <a:t> </a:t>
            </a:r>
            <a:r>
              <a:rPr lang="en-US" sz="4000" dirty="0"/>
              <a:t>help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Only very few people came to the bank </a:t>
            </a:r>
            <a:r>
              <a:rPr lang="en-US" sz="4000" dirty="0"/>
              <a:t>today, so I had very </a:t>
            </a:r>
            <a:r>
              <a:rPr lang="en-US" sz="4000" dirty="0" smtClean="0">
                <a:solidFill>
                  <a:schemeClr val="accent5"/>
                </a:solidFill>
              </a:rPr>
              <a:t>little</a:t>
            </a:r>
            <a:r>
              <a:rPr lang="en-US" sz="4000" dirty="0" smtClean="0"/>
              <a:t> </a:t>
            </a:r>
            <a:r>
              <a:rPr lang="en-US" sz="4000" dirty="0"/>
              <a:t>work</a:t>
            </a:r>
            <a:r>
              <a:rPr lang="en-US" sz="4000" b="1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 </a:t>
            </a:r>
            <a:r>
              <a:rPr lang="en-US" sz="4000" dirty="0" smtClean="0">
                <a:solidFill>
                  <a:schemeClr val="accent5"/>
                </a:solidFill>
              </a:rPr>
              <a:t>took</a:t>
            </a:r>
            <a:r>
              <a:rPr lang="en-US" sz="4000" dirty="0"/>
              <a:t> my English exam yesterday – it was really difficult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“What </a:t>
            </a:r>
            <a:r>
              <a:rPr lang="en-US" sz="4000" dirty="0"/>
              <a:t>do you want for dinner?” “Let’s </a:t>
            </a:r>
            <a:r>
              <a:rPr lang="en-US" sz="4000" dirty="0">
                <a:solidFill>
                  <a:schemeClr val="accent5"/>
                </a:solidFill>
              </a:rPr>
              <a:t>order</a:t>
            </a:r>
            <a:r>
              <a:rPr lang="en-US" sz="4000" dirty="0"/>
              <a:t> </a:t>
            </a:r>
            <a:r>
              <a:rPr lang="en-US" sz="4000" strike="sngStrike" dirty="0"/>
              <a:t>for</a:t>
            </a:r>
            <a:r>
              <a:rPr lang="en-US" sz="4000" dirty="0"/>
              <a:t> pizza.”</a:t>
            </a: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6865563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528070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am having four brothers and three sisters.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do not have a laptop. </a:t>
            </a:r>
            <a:r>
              <a:rPr lang="en-US" sz="3800" dirty="0" smtClean="0"/>
              <a:t>/ </a:t>
            </a:r>
            <a:r>
              <a:rPr lang="en-US" sz="3800" dirty="0"/>
              <a:t>Does she has a car?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"Today office is there?" </a:t>
            </a:r>
            <a:r>
              <a:rPr lang="en-US" sz="3800" dirty="0" smtClean="0"/>
              <a:t>(Answer): </a:t>
            </a:r>
            <a:r>
              <a:rPr lang="en-US" sz="3800" dirty="0"/>
              <a:t>"No office is not there. Today is Bharat bandh." 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Last before year she got very good marks.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did not wrote the test last week.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cannot cope up with this pressure.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came to office by walk.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What is the time in your watch?</a:t>
            </a:r>
            <a:endParaRPr lang="en-US" sz="3800" b="1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Our classroom is in the 2nd floor</a:t>
            </a:r>
            <a:r>
              <a:rPr lang="en-US" sz="38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</a:t>
            </a:r>
            <a:r>
              <a:rPr lang="en-IN" sz="3800" dirty="0"/>
              <a:t>He has white hairs</a:t>
            </a:r>
            <a:r>
              <a:rPr lang="en-IN" sz="38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 I </a:t>
            </a:r>
            <a:r>
              <a:rPr lang="en-US" sz="3800" dirty="0"/>
              <a:t>prefer coffee than tea</a:t>
            </a:r>
            <a:r>
              <a:rPr lang="en-US" sz="3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8744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278689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</a:t>
            </a:r>
            <a:r>
              <a:rPr lang="en-US" sz="3800" strike="sngStrike" dirty="0"/>
              <a:t>am</a:t>
            </a:r>
            <a:r>
              <a:rPr lang="en-US" sz="3800" dirty="0"/>
              <a:t> </a:t>
            </a:r>
            <a:r>
              <a:rPr lang="en-US" sz="3800" dirty="0" smtClean="0">
                <a:solidFill>
                  <a:srgbClr val="FF0000"/>
                </a:solidFill>
              </a:rPr>
              <a:t>have</a:t>
            </a:r>
            <a:r>
              <a:rPr lang="en-US" sz="3800" dirty="0" smtClean="0"/>
              <a:t> </a:t>
            </a:r>
            <a:r>
              <a:rPr lang="en-US" sz="3800" dirty="0"/>
              <a:t>four brothers and three sisters. </a:t>
            </a:r>
            <a:endParaRPr lang="en-US" sz="38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</a:t>
            </a:r>
            <a:r>
              <a:rPr lang="en-US" sz="3800" dirty="0" smtClean="0"/>
              <a:t>do</a:t>
            </a:r>
            <a:r>
              <a:rPr lang="en-US" sz="3800" dirty="0" smtClean="0">
                <a:solidFill>
                  <a:srgbClr val="FF0000"/>
                </a:solidFill>
              </a:rPr>
              <a:t>es</a:t>
            </a:r>
            <a:r>
              <a:rPr lang="en-US" sz="3800" dirty="0" smtClean="0"/>
              <a:t> </a:t>
            </a:r>
            <a:r>
              <a:rPr lang="en-US" sz="3800" dirty="0"/>
              <a:t>not have a laptop. </a:t>
            </a:r>
            <a:r>
              <a:rPr lang="en-US" sz="3800" dirty="0" smtClean="0"/>
              <a:t>/ </a:t>
            </a:r>
            <a:r>
              <a:rPr lang="en-US" sz="3800" dirty="0"/>
              <a:t>Does she </a:t>
            </a:r>
            <a:r>
              <a:rPr lang="en-US" sz="3800" dirty="0" smtClean="0">
                <a:solidFill>
                  <a:srgbClr val="FF0000"/>
                </a:solidFill>
              </a:rPr>
              <a:t>have</a:t>
            </a:r>
            <a:r>
              <a:rPr lang="en-US" sz="3800" dirty="0" smtClean="0"/>
              <a:t> </a:t>
            </a:r>
            <a:r>
              <a:rPr lang="en-US" sz="3800" dirty="0"/>
              <a:t>a car?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"Is </a:t>
            </a:r>
            <a:r>
              <a:rPr lang="en-US" sz="3800" dirty="0"/>
              <a:t>today a working </a:t>
            </a:r>
            <a:r>
              <a:rPr lang="en-US" sz="3800" dirty="0" smtClean="0"/>
              <a:t>day?" / “</a:t>
            </a:r>
            <a:r>
              <a:rPr lang="en-IN" sz="3800" dirty="0"/>
              <a:t>Are we working today</a:t>
            </a:r>
            <a:r>
              <a:rPr lang="en-IN" sz="3800" dirty="0" smtClean="0"/>
              <a:t>?” </a:t>
            </a:r>
            <a:r>
              <a:rPr lang="en-US" sz="3800" dirty="0" smtClean="0"/>
              <a:t>(Answer</a:t>
            </a:r>
            <a:r>
              <a:rPr lang="en-US" sz="3800" dirty="0"/>
              <a:t>): </a:t>
            </a:r>
            <a:r>
              <a:rPr lang="en-US" sz="3800" dirty="0" smtClean="0"/>
              <a:t>“No, </a:t>
            </a:r>
            <a:r>
              <a:rPr lang="en-US" sz="3800" dirty="0"/>
              <a:t>we are not working today</a:t>
            </a:r>
            <a:r>
              <a:rPr lang="en-US" sz="3800" dirty="0" smtClean="0"/>
              <a:t>.”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 smtClean="0"/>
              <a:t>Year </a:t>
            </a:r>
            <a:r>
              <a:rPr lang="en-US" sz="3800" dirty="0"/>
              <a:t>before last she got good marks. </a:t>
            </a:r>
            <a:r>
              <a:rPr lang="en-US" sz="3800" dirty="0" smtClean="0"/>
              <a:t>(Correct phrases: Month </a:t>
            </a:r>
            <a:r>
              <a:rPr lang="en-US" sz="3800" dirty="0"/>
              <a:t>before last, Day before last, Week before last</a:t>
            </a:r>
            <a:r>
              <a:rPr lang="en-US" sz="3800" dirty="0" smtClean="0"/>
              <a:t>.)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He did not </a:t>
            </a:r>
            <a:r>
              <a:rPr lang="en-US" sz="3800" dirty="0" smtClean="0">
                <a:solidFill>
                  <a:srgbClr val="FF0000"/>
                </a:solidFill>
              </a:rPr>
              <a:t>write</a:t>
            </a:r>
            <a:r>
              <a:rPr lang="en-US" sz="3800" dirty="0" smtClean="0"/>
              <a:t> </a:t>
            </a:r>
            <a:r>
              <a:rPr lang="en-US" sz="3800" dirty="0"/>
              <a:t>the test last week.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cannot cope </a:t>
            </a:r>
            <a:r>
              <a:rPr lang="en-US" sz="3800" strike="sngStrike" dirty="0"/>
              <a:t>up</a:t>
            </a:r>
            <a:r>
              <a:rPr lang="en-US" sz="3800" dirty="0"/>
              <a:t> with this pressure.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I came to office </a:t>
            </a:r>
            <a:r>
              <a:rPr lang="en-US" sz="3800" dirty="0" smtClean="0">
                <a:solidFill>
                  <a:srgbClr val="FF0000"/>
                </a:solidFill>
              </a:rPr>
              <a:t>on foot</a:t>
            </a:r>
            <a:r>
              <a:rPr lang="en-US" sz="3800" dirty="0" smtClean="0"/>
              <a:t>. </a:t>
            </a:r>
            <a:endParaRPr lang="en-US" sz="3800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What is the time </a:t>
            </a:r>
            <a:r>
              <a:rPr lang="en-US" sz="3800" dirty="0" smtClean="0">
                <a:solidFill>
                  <a:srgbClr val="FF0000"/>
                </a:solidFill>
              </a:rPr>
              <a:t>by</a:t>
            </a:r>
            <a:r>
              <a:rPr lang="en-US" sz="3800" dirty="0" smtClean="0"/>
              <a:t> </a:t>
            </a:r>
            <a:r>
              <a:rPr lang="en-US" sz="3800" dirty="0"/>
              <a:t>your watch?</a:t>
            </a:r>
            <a:endParaRPr lang="en-US" sz="3800" b="1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Our classroom is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</a:t>
            </a:r>
            <a:r>
              <a:rPr lang="en-US" sz="3800" dirty="0"/>
              <a:t>the 2nd floor</a:t>
            </a:r>
            <a:r>
              <a:rPr lang="en-US" sz="3800" dirty="0" smtClean="0"/>
              <a:t>. I am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campus. There is a chair lying around </a:t>
            </a:r>
            <a:r>
              <a:rPr lang="en-US" sz="3800" dirty="0" smtClean="0">
                <a:solidFill>
                  <a:srgbClr val="FF0000"/>
                </a:solidFill>
              </a:rPr>
              <a:t>on</a:t>
            </a:r>
            <a:r>
              <a:rPr lang="en-US" sz="3800" dirty="0" smtClean="0"/>
              <a:t> the corridor.</a:t>
            </a:r>
            <a:endParaRPr lang="en-US" sz="3800" dirty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</a:t>
            </a:r>
            <a:r>
              <a:rPr lang="en-IN" sz="3800" dirty="0"/>
              <a:t>He has </a:t>
            </a:r>
            <a:r>
              <a:rPr lang="en-IN" sz="3800" dirty="0" smtClean="0">
                <a:solidFill>
                  <a:srgbClr val="FF0000"/>
                </a:solidFill>
              </a:rPr>
              <a:t>grey</a:t>
            </a:r>
            <a:r>
              <a:rPr lang="en-IN" sz="3800" dirty="0" smtClean="0"/>
              <a:t> </a:t>
            </a:r>
            <a:r>
              <a:rPr lang="en-IN" sz="3800" dirty="0"/>
              <a:t>hair</a:t>
            </a:r>
            <a:r>
              <a:rPr lang="en-IN" sz="3800" strike="sngStrike" dirty="0"/>
              <a:t>s</a:t>
            </a:r>
            <a:r>
              <a:rPr lang="en-IN" sz="3800" dirty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800" dirty="0"/>
              <a:t> I prefer coffee </a:t>
            </a:r>
            <a:r>
              <a:rPr lang="en-US" sz="3800" dirty="0" smtClean="0">
                <a:solidFill>
                  <a:srgbClr val="FF0000"/>
                </a:solidFill>
              </a:rPr>
              <a:t>to</a:t>
            </a:r>
            <a:r>
              <a:rPr lang="en-US" sz="3800" dirty="0" smtClean="0"/>
              <a:t> </a:t>
            </a:r>
            <a:r>
              <a:rPr lang="en-US" sz="3800" dirty="0"/>
              <a:t>tea</a:t>
            </a:r>
            <a:r>
              <a:rPr lang="en-US" sz="3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0967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sson 1: Introducing Onesel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Lesson 1: Introducing Oneself</a:t>
            </a:r>
          </a:p>
        </p:txBody>
      </p:sp>
      <p:sp>
        <p:nvSpPr>
          <p:cNvPr id="172" name="Follow the format given below, but feel free to improvis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5100"/>
            </a:lvl1pPr>
          </a:lstStyle>
          <a:p>
            <a:r>
              <a:t>Follow the format given below, but feel free to improvise</a:t>
            </a:r>
          </a:p>
        </p:txBody>
      </p:sp>
      <p:sp>
        <p:nvSpPr>
          <p:cNvPr id="173" name="Begin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Begin with: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Hi everyone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Hello friends 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Good morning, everyone/Good morning, all/Good morning, guys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Proceed to: </a:t>
            </a:r>
            <a:r>
              <a:rPr i="1" dirty="0"/>
              <a:t>“I am ….; I come from…; my hobbies are…/ I like..; This is the first time I…”</a:t>
            </a:r>
          </a:p>
          <a:p>
            <a:pPr marL="0" indent="0" defTabSz="1877520">
              <a:spcBef>
                <a:spcPts val="3400"/>
              </a:spcBef>
              <a:buSzTx/>
              <a:buNone/>
              <a:defRPr sz="3696"/>
            </a:pPr>
            <a:r>
              <a:rPr dirty="0"/>
              <a:t>End with pleasantries, like: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I look forward to knowing you all better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Wish you all a great time on campus</a:t>
            </a:r>
          </a:p>
          <a:p>
            <a:pPr marL="1408175" lvl="2" indent="-469391" defTabSz="1877520">
              <a:spcBef>
                <a:spcPts val="3400"/>
              </a:spcBef>
              <a:defRPr sz="3696"/>
            </a:pPr>
            <a:r>
              <a:rPr dirty="0"/>
              <a:t>Hope you all enjoy your time in DA-IICT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www.youtube.com/watch?v=YkgkThdzX-8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336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throw shade”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152" y="952500"/>
            <a:ext cx="13503866" cy="123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throw shade”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7" y="2385663"/>
            <a:ext cx="16288092" cy="109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5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throw shade”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577282" cy="8256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36" y="2245962"/>
            <a:ext cx="16881224" cy="106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2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throw shade”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94324"/>
            <a:ext cx="7577282" cy="48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“to throw shade” means: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criticize someone or something publicly and show that you do not respect </a:t>
            </a:r>
            <a:r>
              <a:rPr lang="en-US" sz="3600" dirty="0" smtClean="0"/>
              <a:t>them</a:t>
            </a:r>
          </a:p>
          <a:p>
            <a:pPr marL="0" indent="0">
              <a:buNone/>
            </a:pPr>
            <a:r>
              <a:rPr lang="en-US" sz="3600" b="1" dirty="0" smtClean="0"/>
              <a:t>Examples: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58899" y="7274602"/>
            <a:ext cx="14158192" cy="3082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This isn't the first time that </a:t>
            </a:r>
            <a:r>
              <a:rPr lang="en-US" sz="3600" u="sng" dirty="0"/>
              <a:t>the actress has thrown shade</a:t>
            </a:r>
            <a:r>
              <a:rPr lang="en-US" sz="3600" dirty="0"/>
              <a:t> at her ex-husband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She </a:t>
            </a:r>
            <a:r>
              <a:rPr lang="en-US" sz="3600" u="sng" dirty="0"/>
              <a:t>can throw shade like no other</a:t>
            </a:r>
            <a:r>
              <a:rPr lang="en-US" sz="3600" dirty="0"/>
              <a:t> and has feuded with some of the biggest names in the entertainment world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I get annoyed when people throw shade on his recent work</a:t>
            </a:r>
            <a:r>
              <a:rPr lang="en-US" sz="3600" dirty="0" smtClean="0"/>
              <a:t>.</a:t>
            </a:r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36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dirty="0"/>
              <a:t>"How does </a:t>
            </a:r>
            <a:r>
              <a:rPr lang="en-US" sz="3600" dirty="0" smtClean="0"/>
              <a:t>Raj </a:t>
            </a:r>
            <a:r>
              <a:rPr lang="en-US" sz="3600" dirty="0"/>
              <a:t>keep any friends? Last night at the party all </a:t>
            </a:r>
            <a:r>
              <a:rPr lang="en-US" sz="3600" dirty="0" smtClean="0"/>
              <a:t>he </a:t>
            </a:r>
            <a:r>
              <a:rPr lang="en-US" sz="3600" dirty="0"/>
              <a:t>did was throw shade at people."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54" y="952500"/>
            <a:ext cx="6553852" cy="6006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435" y="952500"/>
            <a:ext cx="7965138" cy="5337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963" y="6959384"/>
            <a:ext cx="7878291" cy="49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 idiom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“To throw shade”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94324"/>
            <a:ext cx="20739100" cy="7389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“to throw shade” means: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to criticize someone or something publicly and show that you do not respect </a:t>
            </a:r>
            <a:r>
              <a:rPr lang="en-US" sz="3600" dirty="0" smtClean="0"/>
              <a:t>them</a:t>
            </a:r>
          </a:p>
          <a:p>
            <a:pPr marL="0" indent="0">
              <a:buNone/>
            </a:pPr>
            <a:r>
              <a:rPr lang="en-US" sz="3600" b="1" dirty="0" smtClean="0"/>
              <a:t>Usages with similar meaning:</a:t>
            </a:r>
          </a:p>
          <a:p>
            <a:r>
              <a:rPr lang="en-US" sz="4000" dirty="0" smtClean="0"/>
              <a:t>to gibe/jibe (</a:t>
            </a:r>
            <a:r>
              <a:rPr lang="en-US" sz="4000" dirty="0" smtClean="0"/>
              <a:t>verb, followed by the proposition ‘at’): (from news headlines): “</a:t>
            </a:r>
            <a:r>
              <a:rPr lang="en-US" sz="4000" dirty="0" err="1" smtClean="0"/>
              <a:t>Kangana</a:t>
            </a:r>
            <a:r>
              <a:rPr lang="en-US" sz="4000" dirty="0" smtClean="0"/>
              <a:t> </a:t>
            </a:r>
            <a:r>
              <a:rPr lang="en-US" sz="4000" b="1" dirty="0" smtClean="0"/>
              <a:t>jibes</a:t>
            </a:r>
            <a:r>
              <a:rPr lang="en-US" sz="4000" dirty="0" smtClean="0"/>
              <a:t> </a:t>
            </a:r>
            <a:r>
              <a:rPr lang="en-US" sz="4000" b="1" dirty="0" smtClean="0"/>
              <a:t>at </a:t>
            </a:r>
            <a:r>
              <a:rPr lang="en-US" sz="4000" dirty="0" err="1" smtClean="0"/>
              <a:t>Deepika</a:t>
            </a:r>
            <a:r>
              <a:rPr lang="en-US" sz="4000" dirty="0" smtClean="0"/>
              <a:t> </a:t>
            </a:r>
            <a:r>
              <a:rPr lang="en-US" sz="4000" dirty="0" err="1" smtClean="0"/>
              <a:t>Padukone</a:t>
            </a:r>
            <a:r>
              <a:rPr lang="en-US" sz="4000" dirty="0" smtClean="0"/>
              <a:t> over alleged drug use</a:t>
            </a:r>
            <a:r>
              <a:rPr lang="en-US" sz="4000" dirty="0" smtClean="0"/>
              <a:t>.”</a:t>
            </a:r>
            <a:endParaRPr lang="en-US" sz="4000" dirty="0" smtClean="0"/>
          </a:p>
          <a:p>
            <a:r>
              <a:rPr lang="en-US" sz="4000" dirty="0" smtClean="0"/>
              <a:t>Jibe (noun): Unlike </a:t>
            </a:r>
            <a:r>
              <a:rPr lang="en-US" sz="4000" dirty="0"/>
              <a:t>many other politicians, he refuses to indulge in </a:t>
            </a:r>
            <a:r>
              <a:rPr lang="en-US" sz="4000" b="1" dirty="0"/>
              <a:t>cheap jibes</a:t>
            </a:r>
            <a:r>
              <a:rPr lang="en-US" sz="4000" dirty="0"/>
              <a:t> at other </a:t>
            </a:r>
            <a:r>
              <a:rPr lang="en-US" sz="4000" dirty="0" smtClean="0"/>
              <a:t>people’s </a:t>
            </a:r>
            <a:r>
              <a:rPr lang="en-US" sz="4000" dirty="0"/>
              <a:t>expense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To take a dig: The celebrity </a:t>
            </a:r>
            <a:r>
              <a:rPr lang="en-US" sz="4000" b="1" dirty="0" smtClean="0"/>
              <a:t>took a subtle </a:t>
            </a:r>
            <a:r>
              <a:rPr lang="en-US" sz="4000" b="1" dirty="0"/>
              <a:t>dig at</a:t>
            </a:r>
            <a:r>
              <a:rPr lang="en-US" sz="4000" dirty="0"/>
              <a:t> </a:t>
            </a:r>
            <a:r>
              <a:rPr lang="en-US" sz="4000" dirty="0" smtClean="0"/>
              <a:t>event managing company’s </a:t>
            </a:r>
            <a:r>
              <a:rPr lang="en-US" sz="4000" dirty="0"/>
              <a:t>lack of </a:t>
            </a:r>
            <a:r>
              <a:rPr lang="en-US" sz="4000" dirty="0" smtClean="0"/>
              <a:t>preparedness.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18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915996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You </a:t>
            </a:r>
            <a:r>
              <a:rPr lang="en-US" sz="4000" dirty="0" smtClean="0">
                <a:solidFill>
                  <a:schemeClr val="tx1"/>
                </a:solidFill>
              </a:rPr>
              <a:t>need not to </a:t>
            </a:r>
            <a:r>
              <a:rPr lang="en-US" sz="4000" dirty="0" smtClean="0"/>
              <a:t>worry about the attendance for this course.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I can’t able to make changes in the code / I can’t able to </a:t>
            </a:r>
            <a:r>
              <a:rPr lang="en-US" sz="4000" dirty="0" smtClean="0"/>
              <a:t>concentrate.</a:t>
            </a: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Anyways, I am going to call her.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Please revert back to me as soon as possible / Kindly let us know about your </a:t>
            </a:r>
            <a:r>
              <a:rPr lang="en-US" sz="4000" dirty="0" smtClean="0"/>
              <a:t>availability </a:t>
            </a:r>
            <a:r>
              <a:rPr lang="en-US" sz="4000" dirty="0" smtClean="0"/>
              <a:t>by replying back to this email.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We will be discussing about the matter in the meeting / Can I discuss about something with you now?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This language is called as Java / My native place is called as Vadodara.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I think India is going to loose the match / If you loose, I get 1000 rupees.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Years back, when I joined the company… / Years back, when India got independence…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Once again, I want to emphasize on deadlines.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We are here to celebrate the marriage anniversary of Mr. and Mrs. Kapoor. </a:t>
            </a:r>
          </a:p>
        </p:txBody>
      </p:sp>
    </p:spTree>
    <p:extLst>
      <p:ext uri="{BB962C8B-B14F-4D97-AF65-F5344CB8AC3E}">
        <p14:creationId xmlns:p14="http://schemas.microsoft.com/office/powerpoint/2010/main" val="34388867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Correct usages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638906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You </a:t>
            </a:r>
            <a:r>
              <a:rPr lang="en-US" sz="3600" dirty="0" smtClean="0">
                <a:solidFill>
                  <a:schemeClr val="accent5"/>
                </a:solidFill>
              </a:rPr>
              <a:t>do not need to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/>
              <a:t>worry about the attendance for this course</a:t>
            </a:r>
            <a:r>
              <a:rPr lang="en-US" sz="3600" dirty="0" smtClean="0"/>
              <a:t>. Or, You </a:t>
            </a:r>
            <a:r>
              <a:rPr lang="en-US" sz="3600" dirty="0" smtClean="0">
                <a:solidFill>
                  <a:srgbClr val="FF0000"/>
                </a:solidFill>
              </a:rPr>
              <a:t>need not </a:t>
            </a:r>
            <a:r>
              <a:rPr lang="en-US" sz="3600" dirty="0" smtClean="0"/>
              <a:t>worry…</a:t>
            </a:r>
            <a:endParaRPr lang="en-US" sz="36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I </a:t>
            </a:r>
            <a:r>
              <a:rPr lang="en-US" sz="3600" dirty="0" smtClean="0">
                <a:solidFill>
                  <a:schemeClr val="accent5"/>
                </a:solidFill>
              </a:rPr>
              <a:t>am not </a:t>
            </a:r>
            <a:r>
              <a:rPr lang="en-US" sz="3600" dirty="0" smtClean="0"/>
              <a:t>able to make changes in the code / I </a:t>
            </a:r>
            <a:r>
              <a:rPr lang="en-US" sz="3600" dirty="0" smtClean="0">
                <a:solidFill>
                  <a:schemeClr val="accent5"/>
                </a:solidFill>
              </a:rPr>
              <a:t>can’t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able to</a:t>
            </a:r>
            <a:r>
              <a:rPr lang="en-US" sz="3600" dirty="0" smtClean="0"/>
              <a:t> concentrate.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>
                <a:solidFill>
                  <a:schemeClr val="accent5"/>
                </a:solidFill>
              </a:rPr>
              <a:t>Anyway</a:t>
            </a:r>
            <a:r>
              <a:rPr lang="en-US" sz="3600" strike="sngStrike" dirty="0" smtClean="0"/>
              <a:t>s</a:t>
            </a:r>
            <a:r>
              <a:rPr lang="en-US" sz="3600" dirty="0" smtClean="0"/>
              <a:t>, I am going to call her.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Please </a:t>
            </a:r>
            <a:r>
              <a:rPr lang="en-US" sz="3600" dirty="0" smtClean="0">
                <a:solidFill>
                  <a:schemeClr val="accent5"/>
                </a:solidFill>
              </a:rPr>
              <a:t>get back </a:t>
            </a:r>
            <a:r>
              <a:rPr lang="en-US" sz="3600" dirty="0" smtClean="0"/>
              <a:t>to me as soon as possible / Let us know about your </a:t>
            </a:r>
            <a:r>
              <a:rPr lang="en-US" sz="3600" dirty="0" smtClean="0"/>
              <a:t>availability </a:t>
            </a:r>
            <a:r>
              <a:rPr lang="en-US" sz="3600" dirty="0" smtClean="0"/>
              <a:t>by </a:t>
            </a:r>
            <a:r>
              <a:rPr lang="en-US" sz="3600" dirty="0" smtClean="0">
                <a:solidFill>
                  <a:schemeClr val="accent5"/>
                </a:solidFill>
              </a:rPr>
              <a:t>replying </a:t>
            </a:r>
            <a:r>
              <a:rPr lang="en-US" sz="3600" dirty="0" smtClean="0"/>
              <a:t>to this email.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We will be </a:t>
            </a:r>
            <a:r>
              <a:rPr lang="en-US" sz="3600" dirty="0" smtClean="0">
                <a:solidFill>
                  <a:schemeClr val="accent5"/>
                </a:solidFill>
              </a:rPr>
              <a:t>discussing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about</a:t>
            </a:r>
            <a:r>
              <a:rPr lang="en-US" sz="3600" dirty="0" smtClean="0"/>
              <a:t> the matter in the meeting / Can I </a:t>
            </a:r>
            <a:r>
              <a:rPr lang="en-US" sz="3600" dirty="0" smtClean="0">
                <a:solidFill>
                  <a:schemeClr val="accent5"/>
                </a:solidFill>
              </a:rPr>
              <a:t>discuss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about</a:t>
            </a:r>
            <a:r>
              <a:rPr lang="en-US" sz="3600" dirty="0" smtClean="0"/>
              <a:t> something with you now?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This language is </a:t>
            </a:r>
            <a:r>
              <a:rPr lang="en-US" sz="3600" dirty="0" smtClean="0">
                <a:solidFill>
                  <a:schemeClr val="accent5"/>
                </a:solidFill>
              </a:rPr>
              <a:t>called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as</a:t>
            </a:r>
            <a:r>
              <a:rPr lang="en-US" sz="3600" dirty="0" smtClean="0"/>
              <a:t> Java / My native place is </a:t>
            </a:r>
            <a:r>
              <a:rPr lang="en-US" sz="3600" dirty="0" smtClean="0">
                <a:solidFill>
                  <a:schemeClr val="accent5"/>
                </a:solidFill>
              </a:rPr>
              <a:t>called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as</a:t>
            </a:r>
            <a:r>
              <a:rPr lang="en-US" sz="3600" dirty="0" smtClean="0"/>
              <a:t> Vadodara.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I think India is going to </a:t>
            </a:r>
            <a:r>
              <a:rPr lang="en-US" sz="3600" dirty="0" smtClean="0">
                <a:solidFill>
                  <a:schemeClr val="accent5"/>
                </a:solidFill>
              </a:rPr>
              <a:t>lose</a:t>
            </a:r>
            <a:r>
              <a:rPr lang="en-US" sz="3600" dirty="0" smtClean="0"/>
              <a:t> the match / If you </a:t>
            </a:r>
            <a:r>
              <a:rPr lang="en-US" sz="3600" dirty="0" smtClean="0">
                <a:solidFill>
                  <a:schemeClr val="accent5"/>
                </a:solidFill>
              </a:rPr>
              <a:t>lose</a:t>
            </a:r>
            <a:r>
              <a:rPr lang="en-US" sz="3600" dirty="0" smtClean="0"/>
              <a:t>, I get 1000 rupees. (Loose means not fastened, not rigid, not restrained). 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Years </a:t>
            </a:r>
            <a:r>
              <a:rPr lang="en-US" sz="3600" dirty="0" smtClean="0">
                <a:solidFill>
                  <a:schemeClr val="accent5"/>
                </a:solidFill>
              </a:rPr>
              <a:t>ago</a:t>
            </a:r>
            <a:r>
              <a:rPr lang="en-US" sz="3600" dirty="0" smtClean="0"/>
              <a:t>, when I joined the company… / Years </a:t>
            </a:r>
            <a:r>
              <a:rPr lang="en-US" sz="3600" dirty="0" smtClean="0">
                <a:solidFill>
                  <a:schemeClr val="accent5"/>
                </a:solidFill>
              </a:rPr>
              <a:t>ago</a:t>
            </a:r>
            <a:r>
              <a:rPr lang="en-US" sz="3600" dirty="0" smtClean="0"/>
              <a:t>, when India got independence…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Once again, I want to </a:t>
            </a:r>
            <a:r>
              <a:rPr lang="en-US" sz="3600" dirty="0" smtClean="0">
                <a:solidFill>
                  <a:schemeClr val="accent5"/>
                </a:solidFill>
              </a:rPr>
              <a:t>emphasize</a:t>
            </a:r>
            <a:r>
              <a:rPr lang="en-US" sz="3600" dirty="0" smtClean="0"/>
              <a:t> </a:t>
            </a:r>
            <a:r>
              <a:rPr lang="en-US" sz="3600" strike="sngStrike" dirty="0" smtClean="0"/>
              <a:t>on</a:t>
            </a:r>
            <a:r>
              <a:rPr lang="en-US" sz="3600" dirty="0" smtClean="0"/>
              <a:t> deadlines.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 smtClean="0"/>
              <a:t>We are here to celebrate the </a:t>
            </a:r>
            <a:r>
              <a:rPr lang="en-US" sz="3600" strike="sngStrike" dirty="0" smtClean="0"/>
              <a:t>marriage </a:t>
            </a:r>
            <a:r>
              <a:rPr lang="en-US" sz="3600" dirty="0" smtClean="0">
                <a:solidFill>
                  <a:schemeClr val="accent5"/>
                </a:solidFill>
              </a:rPr>
              <a:t>wedding</a:t>
            </a:r>
            <a:r>
              <a:rPr lang="en-US" sz="3600" dirty="0" smtClean="0"/>
              <a:t> anniversary of Mr. and Mrs. Kapoor. </a:t>
            </a:r>
          </a:p>
        </p:txBody>
      </p:sp>
    </p:spTree>
    <p:extLst>
      <p:ext uri="{BB962C8B-B14F-4D97-AF65-F5344CB8AC3E}">
        <p14:creationId xmlns:p14="http://schemas.microsoft.com/office/powerpoint/2010/main" val="5827311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Common mistakes among Indian English speakers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Identify the language mistake and rectify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0" y="3915996"/>
            <a:ext cx="21971000" cy="8256012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We had lunch with our friends at a small roadside hotel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Good morning, Madam! What’s your good name</a:t>
            </a:r>
            <a:r>
              <a:rPr lang="en-US" sz="4000" dirty="0" smtClean="0"/>
              <a:t>?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 passed out of </a:t>
            </a:r>
            <a:r>
              <a:rPr lang="en-US" sz="4000" dirty="0" smtClean="0"/>
              <a:t>school </a:t>
            </a:r>
            <a:r>
              <a:rPr lang="en-US" sz="4000" dirty="0"/>
              <a:t>in 2017 and I’m doing my graduation in </a:t>
            </a:r>
            <a:r>
              <a:rPr lang="en-US" sz="4000" dirty="0" smtClean="0"/>
              <a:t>Surat.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“Where are you </a:t>
            </a:r>
            <a:r>
              <a:rPr lang="en-US" sz="4000" dirty="0" smtClean="0"/>
              <a:t>from?” “</a:t>
            </a:r>
            <a:r>
              <a:rPr lang="en-US" sz="4000" dirty="0"/>
              <a:t>I belong to </a:t>
            </a:r>
            <a:r>
              <a:rPr lang="en-US" sz="4000" dirty="0" smtClean="0"/>
              <a:t>Delhi.”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I’ll speak to you later – </a:t>
            </a:r>
            <a:r>
              <a:rPr lang="en-US" sz="4000" dirty="0" err="1"/>
              <a:t>Susmita</a:t>
            </a:r>
            <a:r>
              <a:rPr lang="en-US" sz="4000" dirty="0"/>
              <a:t> is eating my brain here</a:t>
            </a:r>
            <a:r>
              <a:rPr lang="en-US" sz="4000" dirty="0" smtClean="0"/>
              <a:t>!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The entrance is on the backside of the building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Have you got five </a:t>
            </a:r>
            <a:r>
              <a:rPr lang="en-US" sz="4000" dirty="0" smtClean="0"/>
              <a:t>minutes? </a:t>
            </a:r>
            <a:r>
              <a:rPr lang="en-US" sz="4000" dirty="0"/>
              <a:t>I need one help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Only very few people came to the bank </a:t>
            </a:r>
            <a:r>
              <a:rPr lang="en-US" sz="4000" dirty="0"/>
              <a:t>today, so I had very less work</a:t>
            </a:r>
            <a:r>
              <a:rPr lang="en-US" sz="4000" b="1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/>
              <a:t>I gave my English exam yesterday – it was really difficult</a:t>
            </a:r>
            <a:r>
              <a:rPr lang="en-US" sz="4000" dirty="0" smtClean="0"/>
              <a:t>.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4000" dirty="0" smtClean="0"/>
              <a:t>“What </a:t>
            </a:r>
            <a:r>
              <a:rPr lang="en-US" sz="4000" dirty="0"/>
              <a:t>do you want for dinner?” “Let’s order for pizza.”</a:t>
            </a: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118426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1126</Words>
  <Application>Microsoft Office PowerPoint</Application>
  <PresentationFormat>Custom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Medium</vt:lpstr>
      <vt:lpstr>Wingdings</vt:lpstr>
      <vt:lpstr>20_BasicBlack</vt:lpstr>
      <vt:lpstr>PC613: Communication Skills</vt:lpstr>
      <vt:lpstr>Learn an idiom</vt:lpstr>
      <vt:lpstr>Learn an idiom</vt:lpstr>
      <vt:lpstr>Learn an idiom</vt:lpstr>
      <vt:lpstr>Learn an idiom</vt:lpstr>
      <vt:lpstr>Learn an idiom</vt:lpstr>
      <vt:lpstr>Common mistakes among Indian English speakers</vt:lpstr>
      <vt:lpstr>Common mistakes among Indian English speakers</vt:lpstr>
      <vt:lpstr>Common mistakes among Indian English speakers</vt:lpstr>
      <vt:lpstr>Common mistakes among Indian English speakers</vt:lpstr>
      <vt:lpstr>Common mistakes among Indian English speakers</vt:lpstr>
      <vt:lpstr>Common mistakes among Indian English speakers</vt:lpstr>
      <vt:lpstr>Lesson 1: Introducing Oneself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PC613: Communication Skills</dc:title>
  <dc:creator>admin</dc:creator>
  <cp:lastModifiedBy>admin</cp:lastModifiedBy>
  <cp:revision>102</cp:revision>
  <dcterms:modified xsi:type="dcterms:W3CDTF">2023-08-01T03:17:11Z</dcterms:modified>
</cp:coreProperties>
</file>