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66" r:id="rId3"/>
    <p:sldId id="304" r:id="rId4"/>
    <p:sldId id="303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8" r:id="rId13"/>
    <p:sldId id="321" r:id="rId14"/>
    <p:sldId id="319" r:id="rId15"/>
    <p:sldId id="312" r:id="rId16"/>
    <p:sldId id="322" r:id="rId17"/>
    <p:sldId id="313" r:id="rId18"/>
    <p:sldId id="320" r:id="rId19"/>
    <p:sldId id="314" r:id="rId20"/>
    <p:sldId id="323" r:id="rId21"/>
    <p:sldId id="315" r:id="rId22"/>
    <p:sldId id="324" r:id="rId23"/>
    <p:sldId id="316" r:id="rId24"/>
    <p:sldId id="317" r:id="rId25"/>
    <p:sldId id="261" r:id="rId26"/>
    <p:sldId id="298" r:id="rId27"/>
    <p:sldId id="263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694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se-up of wild plants growing between rocks"/>
          <p:cNvSpPr>
            <a:spLocks noGrp="1"/>
          </p:cNvSpPr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Large rock formation under dark clouds with a dirt road in the foreground"/>
          <p:cNvSpPr>
            <a:spLocks noGrp="1"/>
          </p:cNvSpPr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Close-up of a wild plant growing between lava rocks"/>
          <p:cNvSpPr>
            <a:spLocks noGrp="1"/>
          </p:cNvSpPr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aterfall surrounded by a green rocky landscape"/>
          <p:cNvSpPr>
            <a:spLocks noGrp="1"/>
          </p:cNvSpPr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>
            <a:spLocks noGrp="1"/>
          </p:cNvSpPr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Moss-covered rocks"/>
          <p:cNvSpPr>
            <a:spLocks noGrp="1"/>
          </p:cNvSpPr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Large rock formation under dark clouds with a dirt road in the foreground"/>
          <p:cNvSpPr>
            <a:spLocks noGrp="1"/>
          </p:cNvSpPr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enius.com/Simon-and-garfunkel-bridge-over-troubled-water-lyrics" TargetMode="External"/><Relationship Id="rId2" Type="http://schemas.openxmlformats.org/officeDocument/2006/relationships/hyperlink" Target="https://www.youtube.com/watch?v=4G-YQA_bsOU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nstructor: Dr. Jenson Joseph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t>Instructor: Dr. Jenson Joseph</a:t>
            </a:r>
          </a:p>
        </p:txBody>
      </p:sp>
      <p:sp>
        <p:nvSpPr>
          <p:cNvPr id="152" name="PC613: Communication Skill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PC613: Communication Skills</a:t>
            </a:r>
          </a:p>
        </p:txBody>
      </p:sp>
      <p:sp>
        <p:nvSpPr>
          <p:cNvPr id="153" name="Sem I, MSc IT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Sem</a:t>
            </a:r>
            <a:r>
              <a:rPr dirty="0"/>
              <a:t> I, MSc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i="1" dirty="0"/>
              <a:t>At</a:t>
            </a:r>
            <a:r>
              <a:rPr lang="en-IN" dirty="0"/>
              <a:t>, </a:t>
            </a:r>
            <a:r>
              <a:rPr lang="en-IN" i="1" dirty="0"/>
              <a:t>on</a:t>
            </a:r>
            <a:r>
              <a:rPr lang="en-IN" dirty="0"/>
              <a:t> and </a:t>
            </a:r>
            <a:r>
              <a:rPr lang="en-IN" i="1" dirty="0" smtClean="0"/>
              <a:t>in </a:t>
            </a:r>
            <a:r>
              <a:rPr lang="en-IN" dirty="0" smtClean="0"/>
              <a:t>(while referring to time)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Prepositions: ON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4248503"/>
            <a:ext cx="21971000" cy="80820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We use on:</a:t>
            </a:r>
          </a:p>
          <a:p>
            <a:r>
              <a:rPr lang="en-IN" dirty="0"/>
              <a:t>with </a:t>
            </a:r>
            <a:r>
              <a:rPr lang="en-IN" dirty="0" smtClean="0"/>
              <a:t>dates, and special dates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4000" i="1" dirty="0"/>
              <a:t>We moved into this house on 25 October </a:t>
            </a:r>
            <a:r>
              <a:rPr lang="en-US" sz="4000" i="1" dirty="0" smtClean="0"/>
              <a:t>1997. 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4000" i="1" dirty="0" smtClean="0"/>
              <a:t>I was born on 7 Feb …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4000" i="1" dirty="0"/>
              <a:t>What do you normally do on your birthday</a:t>
            </a:r>
            <a:r>
              <a:rPr lang="en-US" sz="4000" i="1" dirty="0" smtClean="0"/>
              <a:t>? </a:t>
            </a:r>
            <a:r>
              <a:rPr lang="en-US" sz="4000" dirty="0" smtClean="0"/>
              <a:t>(special date)</a:t>
            </a:r>
            <a:endParaRPr lang="en-US" sz="4000" dirty="0"/>
          </a:p>
          <a:p>
            <a:r>
              <a:rPr lang="en-US" dirty="0"/>
              <a:t>with a singular day of the </a:t>
            </a:r>
            <a:r>
              <a:rPr lang="en-US" dirty="0" smtClean="0"/>
              <a:t>week: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4000" i="1" dirty="0"/>
              <a:t>I’ve got to go to London on Friday</a:t>
            </a:r>
            <a:r>
              <a:rPr lang="en-US" sz="4000" i="1" dirty="0" smtClean="0"/>
              <a:t>.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4000" i="1" dirty="0"/>
              <a:t>The office is closed on </a:t>
            </a:r>
            <a:r>
              <a:rPr lang="en-US" sz="4000" i="1" dirty="0" smtClean="0"/>
              <a:t>Saturdays.</a:t>
            </a:r>
            <a:r>
              <a:rPr lang="en-US" sz="4000" dirty="0" smtClean="0"/>
              <a:t> (It is ok to ask informally, “do you work Saturdays?” by omitting ‘on’)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190508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i="1" dirty="0"/>
              <a:t>At</a:t>
            </a:r>
            <a:r>
              <a:rPr lang="en-IN" dirty="0"/>
              <a:t>, </a:t>
            </a:r>
            <a:r>
              <a:rPr lang="en-IN" i="1" dirty="0"/>
              <a:t>on</a:t>
            </a:r>
            <a:r>
              <a:rPr lang="en-IN" dirty="0"/>
              <a:t> and </a:t>
            </a:r>
            <a:r>
              <a:rPr lang="en-IN" i="1" dirty="0" smtClean="0"/>
              <a:t>in </a:t>
            </a:r>
            <a:r>
              <a:rPr lang="en-IN" dirty="0" smtClean="0"/>
              <a:t>(while referring to time)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Prepositions: IN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3679125"/>
            <a:ext cx="21971000" cy="8941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We use in:</a:t>
            </a:r>
          </a:p>
          <a:p>
            <a:r>
              <a:rPr lang="en-IN" sz="4000" dirty="0" smtClean="0"/>
              <a:t>w</a:t>
            </a:r>
            <a:r>
              <a:rPr lang="en-US" sz="4000" dirty="0" err="1"/>
              <a:t>ith</a:t>
            </a:r>
            <a:r>
              <a:rPr lang="en-US" sz="4000" dirty="0"/>
              <a:t> parts of the </a:t>
            </a:r>
            <a:r>
              <a:rPr lang="en-US" sz="4000" dirty="0" smtClean="0"/>
              <a:t>day</a:t>
            </a:r>
            <a:r>
              <a:rPr lang="en-IN" sz="4000" dirty="0" smtClean="0"/>
              <a:t>: </a:t>
            </a:r>
            <a:r>
              <a:rPr lang="en-US" sz="4000" i="1" dirty="0" smtClean="0"/>
              <a:t>I’ll </a:t>
            </a:r>
            <a:r>
              <a:rPr lang="en-US" sz="4000" i="1" dirty="0"/>
              <a:t>come and see you in the morning for a cup of coffee, </a:t>
            </a:r>
            <a:r>
              <a:rPr lang="en-US" sz="4000" i="1" dirty="0" smtClean="0"/>
              <a:t>okay? </a:t>
            </a:r>
          </a:p>
          <a:p>
            <a:r>
              <a:rPr lang="en-IN" sz="4000" dirty="0"/>
              <a:t>with </a:t>
            </a:r>
            <a:r>
              <a:rPr lang="en-IN" sz="4000" dirty="0" smtClean="0"/>
              <a:t>months</a:t>
            </a:r>
            <a:r>
              <a:rPr lang="en-US" sz="4000" dirty="0" smtClean="0"/>
              <a:t>: </a:t>
            </a:r>
            <a:r>
              <a:rPr lang="en-US" sz="4000" i="1" dirty="0" smtClean="0"/>
              <a:t>We </a:t>
            </a:r>
            <a:r>
              <a:rPr lang="en-US" sz="4000" i="1" dirty="0"/>
              <a:t>usually go camping in July or </a:t>
            </a:r>
            <a:r>
              <a:rPr lang="en-US" sz="4000" i="1" dirty="0" smtClean="0"/>
              <a:t>August.</a:t>
            </a:r>
          </a:p>
          <a:p>
            <a:r>
              <a:rPr lang="en-US" sz="4000" dirty="0"/>
              <a:t>w</a:t>
            </a:r>
            <a:r>
              <a:rPr lang="en-US" sz="4000" dirty="0" smtClean="0"/>
              <a:t>ith years: </a:t>
            </a:r>
            <a:r>
              <a:rPr lang="en-US" sz="4000" i="1" dirty="0" smtClean="0"/>
              <a:t>The </a:t>
            </a:r>
            <a:r>
              <a:rPr lang="en-US" sz="4000" i="1" dirty="0"/>
              <a:t>house was built in 1835</a:t>
            </a:r>
            <a:r>
              <a:rPr lang="en-US" sz="4000" i="1" dirty="0" smtClean="0"/>
              <a:t>.</a:t>
            </a:r>
            <a:endParaRPr lang="en-US" sz="4000" dirty="0"/>
          </a:p>
          <a:p>
            <a:r>
              <a:rPr lang="en-IN" sz="4000" dirty="0"/>
              <a:t>with </a:t>
            </a:r>
            <a:r>
              <a:rPr lang="en-IN" sz="4000" dirty="0" smtClean="0"/>
              <a:t>seasons, and long periods in time: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4000" i="1" dirty="0" smtClean="0"/>
              <a:t>The </a:t>
            </a:r>
            <a:r>
              <a:rPr lang="en-US" sz="4000" i="1" dirty="0"/>
              <a:t>garden is wonderful in the spring when all the flowers come out</a:t>
            </a:r>
            <a:r>
              <a:rPr lang="en-US" sz="4000" i="1" dirty="0" smtClean="0"/>
              <a:t>. 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4000" i="1" dirty="0"/>
              <a:t>The population of Europe doubled in the nineteenth century</a:t>
            </a:r>
            <a:r>
              <a:rPr lang="en-US" sz="4000" i="1" dirty="0" smtClean="0"/>
              <a:t>.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4000" i="1" dirty="0"/>
              <a:t>They take a vacation in summer.</a:t>
            </a:r>
            <a:endParaRPr lang="en-US" sz="4000" i="1" dirty="0" smtClean="0"/>
          </a:p>
          <a:p>
            <a:pPr lvl="4">
              <a:buFont typeface="Wingdings" panose="05000000000000000000" pitchFamily="2" charset="2"/>
              <a:buChar char="Ø"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28142682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i="1" dirty="0"/>
              <a:t>in</a:t>
            </a:r>
            <a:r>
              <a:rPr lang="en-US" dirty="0"/>
              <a:t>, </a:t>
            </a:r>
            <a:r>
              <a:rPr lang="en-US" i="1" dirty="0"/>
              <a:t>on</a:t>
            </a:r>
            <a:r>
              <a:rPr lang="en-US" dirty="0"/>
              <a:t>, </a:t>
            </a:r>
            <a:r>
              <a:rPr lang="en-US" i="1" dirty="0"/>
              <a:t>at</a:t>
            </a:r>
            <a:r>
              <a:rPr lang="en-US" dirty="0"/>
              <a:t>, or </a:t>
            </a:r>
            <a:r>
              <a:rPr lang="en-US" i="1" dirty="0"/>
              <a:t>to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3435927"/>
            <a:ext cx="21971000" cy="906858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She was born </a:t>
            </a:r>
            <a:r>
              <a:rPr lang="en-US" dirty="0"/>
              <a:t>_____</a:t>
            </a:r>
            <a:r>
              <a:rPr lang="en-US" dirty="0" smtClean="0"/>
              <a:t> Ahmedabad.</a:t>
            </a:r>
          </a:p>
          <a:p>
            <a:r>
              <a:rPr lang="en-US" dirty="0"/>
              <a:t>I am </a:t>
            </a:r>
            <a:r>
              <a:rPr lang="en-US" dirty="0" smtClean="0"/>
              <a:t>going </a:t>
            </a:r>
            <a:r>
              <a:rPr lang="en-US" dirty="0"/>
              <a:t>_____ </a:t>
            </a:r>
            <a:r>
              <a:rPr lang="en-US" dirty="0" smtClean="0"/>
              <a:t>the </a:t>
            </a:r>
            <a:r>
              <a:rPr lang="en-US" dirty="0"/>
              <a:t>dentist _____ 9:00 a.m</a:t>
            </a:r>
            <a:r>
              <a:rPr lang="en-US" dirty="0" smtClean="0"/>
              <a:t>.</a:t>
            </a:r>
          </a:p>
          <a:p>
            <a:r>
              <a:rPr lang="en-US" dirty="0"/>
              <a:t>Theo's birthday is _____ September 7th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Gandhinagar </a:t>
            </a:r>
            <a:r>
              <a:rPr lang="en-US" dirty="0"/>
              <a:t>is _____ the state of </a:t>
            </a:r>
            <a:r>
              <a:rPr lang="en-US" dirty="0" smtClean="0"/>
              <a:t>Gujarat.</a:t>
            </a:r>
          </a:p>
          <a:p>
            <a:r>
              <a:rPr lang="en-US" dirty="0"/>
              <a:t>_____ </a:t>
            </a:r>
            <a:r>
              <a:rPr lang="en-US" dirty="0" smtClean="0"/>
              <a:t>Saturdays, </a:t>
            </a:r>
            <a:r>
              <a:rPr lang="en-US" dirty="0"/>
              <a:t>they often meet friends _____ a restaurant</a:t>
            </a:r>
            <a:r>
              <a:rPr lang="en-US" dirty="0" smtClean="0"/>
              <a:t>.</a:t>
            </a:r>
          </a:p>
          <a:p>
            <a:r>
              <a:rPr lang="en-US" dirty="0"/>
              <a:t>_____ night, they sometimes go _____ a disco</a:t>
            </a:r>
            <a:r>
              <a:rPr lang="en-US" dirty="0" smtClean="0"/>
              <a:t>.</a:t>
            </a:r>
          </a:p>
          <a:p>
            <a:r>
              <a:rPr lang="en-US" dirty="0"/>
              <a:t>_____ weekends, she likes driving _____ her friend's </a:t>
            </a:r>
            <a:r>
              <a:rPr lang="en-US" dirty="0" smtClean="0"/>
              <a:t>house.</a:t>
            </a:r>
          </a:p>
          <a:p>
            <a:r>
              <a:rPr lang="en-US" dirty="0"/>
              <a:t>She usually arrives _____ the morning _____ 8 o'clock</a:t>
            </a:r>
            <a:r>
              <a:rPr lang="en-US" dirty="0" smtClean="0"/>
              <a:t>.</a:t>
            </a:r>
          </a:p>
          <a:p>
            <a:r>
              <a:rPr lang="en-US" dirty="0" smtClean="0"/>
              <a:t>I was still _____ campus when it happened.</a:t>
            </a:r>
          </a:p>
          <a:p>
            <a:r>
              <a:rPr lang="en-US" i="1" dirty="0"/>
              <a:t>Let’s have lunch </a:t>
            </a:r>
            <a:r>
              <a:rPr lang="en-US" dirty="0"/>
              <a:t>_____</a:t>
            </a:r>
            <a:r>
              <a:rPr lang="en-US" i="1" dirty="0" smtClean="0"/>
              <a:t> Mocha </a:t>
            </a:r>
            <a:r>
              <a:rPr lang="en-US" i="1" dirty="0"/>
              <a:t>today.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895519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i="1" dirty="0"/>
              <a:t>in</a:t>
            </a:r>
            <a:r>
              <a:rPr lang="en-US" dirty="0"/>
              <a:t>, </a:t>
            </a:r>
            <a:r>
              <a:rPr lang="en-US" i="1" dirty="0"/>
              <a:t>on</a:t>
            </a:r>
            <a:r>
              <a:rPr lang="en-US" dirty="0"/>
              <a:t>, </a:t>
            </a:r>
            <a:r>
              <a:rPr lang="en-US" i="1" dirty="0"/>
              <a:t>at</a:t>
            </a:r>
            <a:r>
              <a:rPr lang="en-US" dirty="0"/>
              <a:t>, or </a:t>
            </a:r>
            <a:r>
              <a:rPr lang="en-US" i="1" dirty="0"/>
              <a:t>to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3435927"/>
            <a:ext cx="21971000" cy="906858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She was born _in____ Ahmedabad.</a:t>
            </a:r>
          </a:p>
          <a:p>
            <a:r>
              <a:rPr lang="en-US" dirty="0"/>
              <a:t>I am </a:t>
            </a:r>
            <a:r>
              <a:rPr lang="en-US" dirty="0" smtClean="0"/>
              <a:t>going _to____ the </a:t>
            </a:r>
            <a:r>
              <a:rPr lang="en-US" dirty="0"/>
              <a:t>dentist </a:t>
            </a:r>
            <a:r>
              <a:rPr lang="en-US" dirty="0" smtClean="0"/>
              <a:t>__at___ </a:t>
            </a:r>
            <a:r>
              <a:rPr lang="en-US" dirty="0"/>
              <a:t>9:00 a.m</a:t>
            </a:r>
            <a:r>
              <a:rPr lang="en-US" dirty="0" smtClean="0"/>
              <a:t>.</a:t>
            </a:r>
          </a:p>
          <a:p>
            <a:r>
              <a:rPr lang="en-US" dirty="0"/>
              <a:t>Theo's birthday is </a:t>
            </a:r>
            <a:r>
              <a:rPr lang="en-US" dirty="0" smtClean="0"/>
              <a:t>_on____ </a:t>
            </a:r>
            <a:r>
              <a:rPr lang="en-US" dirty="0"/>
              <a:t>September 7th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Gandhinagar </a:t>
            </a:r>
            <a:r>
              <a:rPr lang="en-US" dirty="0"/>
              <a:t>is </a:t>
            </a:r>
            <a:r>
              <a:rPr lang="en-US" dirty="0" smtClean="0"/>
              <a:t>_in__ </a:t>
            </a:r>
            <a:r>
              <a:rPr lang="en-US" dirty="0"/>
              <a:t>the state of </a:t>
            </a:r>
            <a:r>
              <a:rPr lang="en-US" dirty="0" smtClean="0"/>
              <a:t>Gujarat.</a:t>
            </a:r>
          </a:p>
          <a:p>
            <a:r>
              <a:rPr lang="en-US" dirty="0" smtClean="0"/>
              <a:t>__On_ Saturdays, </a:t>
            </a:r>
            <a:r>
              <a:rPr lang="en-US" dirty="0"/>
              <a:t>they often meet friends </a:t>
            </a:r>
            <a:r>
              <a:rPr lang="en-US" dirty="0" smtClean="0"/>
              <a:t>_at____ </a:t>
            </a:r>
            <a:r>
              <a:rPr lang="en-US" dirty="0"/>
              <a:t>a restaurant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__At___ </a:t>
            </a:r>
            <a:r>
              <a:rPr lang="en-US" dirty="0"/>
              <a:t>night, they sometimes go </a:t>
            </a:r>
            <a:r>
              <a:rPr lang="en-US" dirty="0" smtClean="0"/>
              <a:t>_to____ </a:t>
            </a:r>
            <a:r>
              <a:rPr lang="en-US" dirty="0"/>
              <a:t>a disco</a:t>
            </a:r>
            <a:r>
              <a:rPr lang="en-US" dirty="0" smtClean="0"/>
              <a:t>.</a:t>
            </a:r>
          </a:p>
          <a:p>
            <a:r>
              <a:rPr lang="en-US" dirty="0" smtClean="0"/>
              <a:t>_At____ </a:t>
            </a:r>
            <a:r>
              <a:rPr lang="en-US" dirty="0"/>
              <a:t>weekends, she likes driving </a:t>
            </a:r>
            <a:r>
              <a:rPr lang="en-US" dirty="0" smtClean="0"/>
              <a:t>_to____ </a:t>
            </a:r>
            <a:r>
              <a:rPr lang="en-US" dirty="0"/>
              <a:t>her friend's </a:t>
            </a:r>
            <a:r>
              <a:rPr lang="en-US" dirty="0" smtClean="0"/>
              <a:t>house.</a:t>
            </a:r>
          </a:p>
          <a:p>
            <a:r>
              <a:rPr lang="en-US" dirty="0"/>
              <a:t>She usually arrives </a:t>
            </a:r>
            <a:r>
              <a:rPr lang="en-US" dirty="0" smtClean="0"/>
              <a:t>__in___ </a:t>
            </a:r>
            <a:r>
              <a:rPr lang="en-US" dirty="0"/>
              <a:t>the morning </a:t>
            </a:r>
            <a:r>
              <a:rPr lang="en-US" dirty="0" smtClean="0"/>
              <a:t>_at__ </a:t>
            </a:r>
            <a:r>
              <a:rPr lang="en-US" dirty="0"/>
              <a:t>8 o'clock</a:t>
            </a:r>
            <a:r>
              <a:rPr lang="en-US" dirty="0" smtClean="0"/>
              <a:t>.</a:t>
            </a:r>
          </a:p>
          <a:p>
            <a:r>
              <a:rPr lang="en-US" dirty="0" smtClean="0"/>
              <a:t>I was still _on__ campus when it happened.</a:t>
            </a:r>
          </a:p>
          <a:p>
            <a:r>
              <a:rPr lang="en-US" i="1" dirty="0"/>
              <a:t>Let’s have lunch </a:t>
            </a:r>
            <a:r>
              <a:rPr lang="en-US" dirty="0" smtClean="0"/>
              <a:t>_at____</a:t>
            </a:r>
            <a:r>
              <a:rPr lang="en-US" i="1" dirty="0" smtClean="0"/>
              <a:t> Mocha </a:t>
            </a:r>
            <a:r>
              <a:rPr lang="en-US" i="1" dirty="0"/>
              <a:t>today.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11821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i="1" dirty="0"/>
              <a:t>in</a:t>
            </a:r>
            <a:r>
              <a:rPr lang="en-US" dirty="0"/>
              <a:t>, </a:t>
            </a:r>
            <a:r>
              <a:rPr lang="en-US" i="1" dirty="0"/>
              <a:t>on</a:t>
            </a:r>
            <a:r>
              <a:rPr lang="en-US" dirty="0"/>
              <a:t>, </a:t>
            </a:r>
            <a:r>
              <a:rPr lang="en-US" i="1" dirty="0"/>
              <a:t>at</a:t>
            </a:r>
            <a:r>
              <a:rPr lang="en-US" dirty="0"/>
              <a:t>, or </a:t>
            </a:r>
            <a:r>
              <a:rPr lang="en-US" i="1" dirty="0"/>
              <a:t>to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3435927"/>
            <a:ext cx="21971000" cy="9068589"/>
          </a:xfrm>
        </p:spPr>
        <p:txBody>
          <a:bodyPr>
            <a:normAutofit/>
          </a:bodyPr>
          <a:lstStyle/>
          <a:p>
            <a:r>
              <a:rPr lang="en-US" i="1" dirty="0"/>
              <a:t>My house is the blue one </a:t>
            </a:r>
            <a:r>
              <a:rPr lang="en-US" b="1" i="1" dirty="0"/>
              <a:t>at</a:t>
            </a:r>
            <a:r>
              <a:rPr lang="en-US" i="1" dirty="0"/>
              <a:t> the end of the road</a:t>
            </a:r>
            <a:r>
              <a:rPr lang="en-US" i="1" dirty="0" smtClean="0"/>
              <a:t>.</a:t>
            </a:r>
          </a:p>
          <a:p>
            <a:r>
              <a:rPr lang="en-US" i="1" dirty="0"/>
              <a:t>The protest is </a:t>
            </a:r>
            <a:r>
              <a:rPr lang="en-US" b="1" i="1" dirty="0"/>
              <a:t>at </a:t>
            </a:r>
            <a:r>
              <a:rPr lang="en-US" i="1" dirty="0"/>
              <a:t>the corner of </a:t>
            </a:r>
            <a:r>
              <a:rPr lang="en-US" i="1" dirty="0" smtClean="0"/>
              <a:t>those two streets.</a:t>
            </a:r>
          </a:p>
          <a:p>
            <a:endParaRPr lang="en-US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698514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i="1" dirty="0" smtClean="0"/>
              <a:t>At</a:t>
            </a:r>
            <a:r>
              <a:rPr lang="en-US" dirty="0" smtClean="0"/>
              <a:t> or </a:t>
            </a:r>
            <a:r>
              <a:rPr lang="en-US" i="1" dirty="0" smtClean="0"/>
              <a:t>On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accent5"/>
                </a:solidFill>
              </a:rPr>
              <a:t>Note</a:t>
            </a:r>
            <a:r>
              <a:rPr lang="en-US" sz="3600" dirty="0" smtClean="0"/>
              <a:t>: We </a:t>
            </a:r>
            <a:r>
              <a:rPr lang="en-US" sz="3600" dirty="0"/>
              <a:t>use </a:t>
            </a:r>
            <a:r>
              <a:rPr lang="en-US" sz="3600" i="1" dirty="0"/>
              <a:t>at</a:t>
            </a:r>
            <a:r>
              <a:rPr lang="en-US" sz="3600" dirty="0"/>
              <a:t> to talk about public holidays and weekends, but when we talk about a particular special day or weekend, we use </a:t>
            </a:r>
            <a:r>
              <a:rPr lang="en-US" sz="3600" i="1" dirty="0"/>
              <a:t>on</a:t>
            </a:r>
            <a:r>
              <a:rPr lang="en-US" sz="3600" dirty="0" smtClean="0"/>
              <a:t>.</a:t>
            </a:r>
          </a:p>
          <a:p>
            <a:r>
              <a:rPr lang="en-US" i="1" dirty="0"/>
              <a:t>We never go away </a:t>
            </a:r>
            <a:r>
              <a:rPr lang="en-US" i="1" dirty="0" smtClean="0">
                <a:solidFill>
                  <a:schemeClr val="accent5"/>
                </a:solidFill>
              </a:rPr>
              <a:t>---</a:t>
            </a:r>
            <a:r>
              <a:rPr lang="en-US" i="1" dirty="0" smtClean="0"/>
              <a:t> </a:t>
            </a:r>
            <a:r>
              <a:rPr lang="en-US" i="1" dirty="0"/>
              <a:t>the New Year because the traffic is awful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 </a:t>
            </a:r>
            <a:r>
              <a:rPr lang="en-US" i="1" dirty="0" smtClean="0">
                <a:solidFill>
                  <a:schemeClr val="accent5"/>
                </a:solidFill>
              </a:rPr>
              <a:t>---</a:t>
            </a:r>
            <a:r>
              <a:rPr lang="en-US" i="1" dirty="0" smtClean="0"/>
              <a:t> </a:t>
            </a:r>
            <a:r>
              <a:rPr lang="en-US" i="1" dirty="0"/>
              <a:t>New Year’s Day, the whole family gets together</a:t>
            </a:r>
            <a:r>
              <a:rPr lang="en-US" i="1" dirty="0" smtClean="0"/>
              <a:t>.</a:t>
            </a:r>
          </a:p>
          <a:p>
            <a:r>
              <a:rPr lang="en-US" i="1" dirty="0"/>
              <a:t>I’ll go and see my mother </a:t>
            </a:r>
            <a:r>
              <a:rPr lang="en-US" i="1" dirty="0" smtClean="0">
                <a:solidFill>
                  <a:schemeClr val="accent5"/>
                </a:solidFill>
              </a:rPr>
              <a:t>---</a:t>
            </a:r>
            <a:r>
              <a:rPr lang="en-US" i="1" dirty="0" smtClean="0"/>
              <a:t> </a:t>
            </a:r>
            <a:r>
              <a:rPr lang="en-US" i="1" dirty="0"/>
              <a:t>the weekend if the weather’s okay</a:t>
            </a:r>
            <a:r>
              <a:rPr lang="en-US" i="1" dirty="0" smtClean="0"/>
              <a:t>.</a:t>
            </a:r>
          </a:p>
          <a:p>
            <a:r>
              <a:rPr lang="en-US" i="1" dirty="0"/>
              <a:t>What do you usually do </a:t>
            </a:r>
            <a:r>
              <a:rPr lang="en-US" i="1" dirty="0" smtClean="0">
                <a:solidFill>
                  <a:schemeClr val="accent5"/>
                </a:solidFill>
              </a:rPr>
              <a:t>---</a:t>
            </a:r>
            <a:r>
              <a:rPr lang="en-US" i="1" dirty="0" smtClean="0"/>
              <a:t> </a:t>
            </a:r>
            <a:r>
              <a:rPr lang="en-US" i="1" dirty="0"/>
              <a:t>the weekend? Do you go away?</a:t>
            </a:r>
            <a:endParaRPr lang="en-US" dirty="0"/>
          </a:p>
          <a:p>
            <a:r>
              <a:rPr lang="en-US" i="1" dirty="0"/>
              <a:t>The folk festival is always held </a:t>
            </a:r>
            <a:r>
              <a:rPr lang="en-US" i="1" dirty="0" smtClean="0">
                <a:solidFill>
                  <a:schemeClr val="accent5"/>
                </a:solidFill>
              </a:rPr>
              <a:t>---</a:t>
            </a:r>
            <a:r>
              <a:rPr lang="en-US" i="1" dirty="0" smtClean="0"/>
              <a:t> </a:t>
            </a:r>
            <a:r>
              <a:rPr lang="en-US" i="1" dirty="0"/>
              <a:t>the last weekend in July</a:t>
            </a:r>
            <a:r>
              <a:rPr lang="en-US" i="1" dirty="0" smtClean="0"/>
              <a:t>.</a:t>
            </a: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(Exception to the rule)</a:t>
            </a:r>
            <a:r>
              <a:rPr lang="en-US" i="1" dirty="0" smtClean="0"/>
              <a:t>: I’m so looking forward to going home </a:t>
            </a:r>
            <a:r>
              <a:rPr lang="en-US" i="1" dirty="0" smtClean="0">
                <a:solidFill>
                  <a:schemeClr val="accent5"/>
                </a:solidFill>
              </a:rPr>
              <a:t>---</a:t>
            </a:r>
            <a:r>
              <a:rPr lang="en-US" i="1" dirty="0" smtClean="0"/>
              <a:t> Diwali.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783225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i="1" dirty="0" smtClean="0"/>
              <a:t>At</a:t>
            </a:r>
            <a:r>
              <a:rPr lang="en-US" dirty="0" smtClean="0"/>
              <a:t> or </a:t>
            </a:r>
            <a:r>
              <a:rPr lang="en-US" i="1" dirty="0" smtClean="0"/>
              <a:t>On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accent5"/>
                </a:solidFill>
              </a:rPr>
              <a:t>Note</a:t>
            </a:r>
            <a:r>
              <a:rPr lang="en-US" sz="3600" dirty="0" smtClean="0"/>
              <a:t>: We </a:t>
            </a:r>
            <a:r>
              <a:rPr lang="en-US" sz="3600" dirty="0"/>
              <a:t>use </a:t>
            </a:r>
            <a:r>
              <a:rPr lang="en-US" sz="3600" i="1" dirty="0"/>
              <a:t>at</a:t>
            </a:r>
            <a:r>
              <a:rPr lang="en-US" sz="3600" dirty="0"/>
              <a:t> to talk about public holidays and weekends, but when we talk about a particular special day or weekend, we use </a:t>
            </a:r>
            <a:r>
              <a:rPr lang="en-US" sz="3600" i="1" dirty="0"/>
              <a:t>on</a:t>
            </a:r>
            <a:r>
              <a:rPr lang="en-US" sz="3600" dirty="0" smtClean="0"/>
              <a:t>.</a:t>
            </a:r>
          </a:p>
          <a:p>
            <a:r>
              <a:rPr lang="en-US" i="1" dirty="0"/>
              <a:t>We never go away </a:t>
            </a:r>
            <a:r>
              <a:rPr lang="en-US" i="1" dirty="0" smtClean="0">
                <a:solidFill>
                  <a:schemeClr val="accent5"/>
                </a:solidFill>
              </a:rPr>
              <a:t>-at--</a:t>
            </a:r>
            <a:r>
              <a:rPr lang="en-US" i="1" dirty="0" smtClean="0"/>
              <a:t> </a:t>
            </a:r>
            <a:r>
              <a:rPr lang="en-US" i="1" dirty="0"/>
              <a:t>the New Year because the traffic is awful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 </a:t>
            </a:r>
            <a:r>
              <a:rPr lang="en-US" i="1" dirty="0" smtClean="0">
                <a:solidFill>
                  <a:schemeClr val="accent5"/>
                </a:solidFill>
              </a:rPr>
              <a:t>-On--</a:t>
            </a:r>
            <a:r>
              <a:rPr lang="en-US" i="1" dirty="0" smtClean="0"/>
              <a:t> </a:t>
            </a:r>
            <a:r>
              <a:rPr lang="en-US" i="1" dirty="0"/>
              <a:t>New Year’s Day, the whole family gets together</a:t>
            </a:r>
            <a:r>
              <a:rPr lang="en-US" i="1" dirty="0" smtClean="0"/>
              <a:t>. </a:t>
            </a:r>
            <a:r>
              <a:rPr lang="en-US" sz="3000" dirty="0" smtClean="0"/>
              <a:t>(Because we are talking about the day, not the occasion of the New Year)</a:t>
            </a:r>
            <a:endParaRPr lang="en-US" sz="3000" i="1" dirty="0" smtClean="0"/>
          </a:p>
          <a:p>
            <a:r>
              <a:rPr lang="en-US" i="1" dirty="0"/>
              <a:t>I’ll go and see my mother </a:t>
            </a:r>
            <a:r>
              <a:rPr lang="en-US" i="1" dirty="0" smtClean="0">
                <a:solidFill>
                  <a:schemeClr val="accent5"/>
                </a:solidFill>
              </a:rPr>
              <a:t>-at--</a:t>
            </a:r>
            <a:r>
              <a:rPr lang="en-US" i="1" dirty="0" smtClean="0"/>
              <a:t> </a:t>
            </a:r>
            <a:r>
              <a:rPr lang="en-US" i="1" dirty="0"/>
              <a:t>the weekend if the weather’s okay</a:t>
            </a:r>
            <a:r>
              <a:rPr lang="en-US" i="1" dirty="0" smtClean="0"/>
              <a:t>. </a:t>
            </a:r>
            <a:r>
              <a:rPr lang="en-US" sz="3000" dirty="0" smtClean="0"/>
              <a:t>(weekend as an occasion)</a:t>
            </a:r>
            <a:endParaRPr lang="en-US" sz="3000" i="1" dirty="0" smtClean="0"/>
          </a:p>
          <a:p>
            <a:r>
              <a:rPr lang="en-US" i="1" dirty="0"/>
              <a:t>What do you usually do </a:t>
            </a:r>
            <a:r>
              <a:rPr lang="en-US" i="1" dirty="0" smtClean="0">
                <a:solidFill>
                  <a:schemeClr val="accent5"/>
                </a:solidFill>
              </a:rPr>
              <a:t>-at--</a:t>
            </a:r>
            <a:r>
              <a:rPr lang="en-US" i="1" dirty="0" smtClean="0"/>
              <a:t> </a:t>
            </a:r>
            <a:r>
              <a:rPr lang="en-US" i="1" dirty="0"/>
              <a:t>the weekend? Do you go away</a:t>
            </a:r>
            <a:r>
              <a:rPr lang="en-US" i="1" dirty="0" smtClean="0"/>
              <a:t>? </a:t>
            </a:r>
            <a:r>
              <a:rPr lang="en-US" sz="3000" dirty="0" smtClean="0"/>
              <a:t>(indicates habit; no particularity to the weekend mentioned here)</a:t>
            </a:r>
            <a:endParaRPr lang="en-US" sz="3000" dirty="0"/>
          </a:p>
          <a:p>
            <a:r>
              <a:rPr lang="en-US" i="1" dirty="0"/>
              <a:t>The folk festival is always held </a:t>
            </a:r>
            <a:r>
              <a:rPr lang="en-US" i="1" dirty="0" smtClean="0">
                <a:solidFill>
                  <a:schemeClr val="accent5"/>
                </a:solidFill>
              </a:rPr>
              <a:t>-on--</a:t>
            </a:r>
            <a:r>
              <a:rPr lang="en-US" i="1" dirty="0" smtClean="0"/>
              <a:t> </a:t>
            </a:r>
            <a:r>
              <a:rPr lang="en-US" i="1" dirty="0"/>
              <a:t>the last weekend in July</a:t>
            </a:r>
            <a:r>
              <a:rPr lang="en-US" i="1" dirty="0" smtClean="0"/>
              <a:t>. </a:t>
            </a:r>
            <a:r>
              <a:rPr lang="en-US" sz="3000" dirty="0" smtClean="0"/>
              <a:t>(particular weekend)</a:t>
            </a:r>
            <a:endParaRPr lang="en-US" sz="3000" dirty="0" smtClean="0"/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(Exception to the rule)</a:t>
            </a:r>
            <a:r>
              <a:rPr lang="en-US" i="1" dirty="0" smtClean="0"/>
              <a:t>: I’m so looking forward to going home </a:t>
            </a:r>
            <a:r>
              <a:rPr lang="en-US" i="1" dirty="0" smtClean="0">
                <a:solidFill>
                  <a:schemeClr val="accent5"/>
                </a:solidFill>
              </a:rPr>
              <a:t>–on/during--</a:t>
            </a:r>
            <a:r>
              <a:rPr lang="en-US" i="1" dirty="0" smtClean="0"/>
              <a:t> Diwali.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31435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i="1" dirty="0" smtClean="0"/>
              <a:t>In</a:t>
            </a:r>
            <a:r>
              <a:rPr lang="en-US" dirty="0" smtClean="0"/>
              <a:t> or </a:t>
            </a:r>
            <a:r>
              <a:rPr lang="en-US" i="1" dirty="0" smtClean="0"/>
              <a:t>On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Note</a:t>
            </a:r>
            <a:r>
              <a:rPr lang="en-US" dirty="0"/>
              <a:t>: </a:t>
            </a:r>
            <a:r>
              <a:rPr lang="en-US" sz="4200" dirty="0"/>
              <a:t>We use </a:t>
            </a:r>
            <a:r>
              <a:rPr lang="en-US" sz="4200" i="1" dirty="0"/>
              <a:t>in</a:t>
            </a:r>
            <a:r>
              <a:rPr lang="en-US" sz="4200" dirty="0"/>
              <a:t> with </a:t>
            </a:r>
            <a:r>
              <a:rPr lang="en-US" sz="4200" i="1" dirty="0"/>
              <a:t>morning, afternoon, evening</a:t>
            </a:r>
            <a:r>
              <a:rPr lang="en-US" sz="4200" dirty="0"/>
              <a:t> and </a:t>
            </a:r>
            <a:r>
              <a:rPr lang="en-US" sz="4200" i="1" dirty="0"/>
              <a:t>night</a:t>
            </a:r>
            <a:r>
              <a:rPr lang="en-US" sz="4200" dirty="0"/>
              <a:t>, but we use </a:t>
            </a:r>
            <a:r>
              <a:rPr lang="en-US" sz="4200" i="1" dirty="0"/>
              <a:t>on</a:t>
            </a:r>
            <a:r>
              <a:rPr lang="en-US" sz="4200" dirty="0"/>
              <a:t> when we talk about a </a:t>
            </a:r>
            <a:r>
              <a:rPr lang="en-US" sz="4200" u="sng" dirty="0"/>
              <a:t>specific</a:t>
            </a:r>
            <a:r>
              <a:rPr lang="en-US" sz="4200" dirty="0"/>
              <a:t> morning, afternoon, etc., or when we describe the part of the </a:t>
            </a:r>
            <a:r>
              <a:rPr lang="en-US" sz="4200" dirty="0" smtClean="0"/>
              <a:t>day.</a:t>
            </a:r>
          </a:p>
          <a:p>
            <a:r>
              <a:rPr lang="en-US" i="1" dirty="0"/>
              <a:t>I always work best </a:t>
            </a:r>
            <a:r>
              <a:rPr lang="en-US" i="1" dirty="0" smtClean="0">
                <a:solidFill>
                  <a:schemeClr val="accent5"/>
                </a:solidFill>
              </a:rPr>
              <a:t>---</a:t>
            </a:r>
            <a:r>
              <a:rPr lang="en-US" i="1" dirty="0" smtClean="0"/>
              <a:t> </a:t>
            </a:r>
            <a:r>
              <a:rPr lang="en-US" i="1" dirty="0"/>
              <a:t>the morning. I often get tired </a:t>
            </a:r>
            <a:r>
              <a:rPr lang="en-US" i="1" dirty="0" smtClean="0">
                <a:solidFill>
                  <a:schemeClr val="accent5"/>
                </a:solidFill>
              </a:rPr>
              <a:t>---</a:t>
            </a:r>
            <a:r>
              <a:rPr lang="en-US" i="1" dirty="0" smtClean="0"/>
              <a:t> </a:t>
            </a:r>
            <a:r>
              <a:rPr lang="en-US" i="1" dirty="0"/>
              <a:t>the afternoon..</a:t>
            </a:r>
            <a:endParaRPr lang="en-US" i="1" dirty="0" smtClean="0"/>
          </a:p>
          <a:p>
            <a:r>
              <a:rPr lang="en-US" i="1" dirty="0"/>
              <a:t> The ship left the </a:t>
            </a:r>
            <a:r>
              <a:rPr lang="en-US" i="1" dirty="0" err="1"/>
              <a:t>harbour</a:t>
            </a:r>
            <a:r>
              <a:rPr lang="en-US" i="1" dirty="0"/>
              <a:t> </a:t>
            </a:r>
            <a:r>
              <a:rPr lang="en-US" i="1" dirty="0" smtClean="0">
                <a:solidFill>
                  <a:schemeClr val="accent5"/>
                </a:solidFill>
              </a:rPr>
              <a:t>---</a:t>
            </a:r>
            <a:r>
              <a:rPr lang="en-US" i="1" dirty="0" smtClean="0"/>
              <a:t> </a:t>
            </a:r>
            <a:r>
              <a:rPr lang="en-US" i="1" dirty="0"/>
              <a:t>the morning of the ninth of November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 </a:t>
            </a:r>
            <a:r>
              <a:rPr lang="en-US" i="1" dirty="0" smtClean="0">
                <a:solidFill>
                  <a:schemeClr val="accent5"/>
                </a:solidFill>
              </a:rPr>
              <a:t>---</a:t>
            </a:r>
            <a:r>
              <a:rPr lang="en-US" i="1" dirty="0" smtClean="0"/>
              <a:t> </a:t>
            </a:r>
            <a:r>
              <a:rPr lang="en-US" i="1" dirty="0"/>
              <a:t>the evening they used to sit outside and watch the sun going </a:t>
            </a:r>
            <a:r>
              <a:rPr lang="en-US" i="1" dirty="0" smtClean="0"/>
              <a:t>down.</a:t>
            </a:r>
            <a:endParaRPr lang="en-US" dirty="0"/>
          </a:p>
          <a:p>
            <a:r>
              <a:rPr lang="en-US" i="1" dirty="0"/>
              <a:t>It happened </a:t>
            </a:r>
            <a:r>
              <a:rPr lang="en-US" i="1" dirty="0" smtClean="0">
                <a:solidFill>
                  <a:schemeClr val="accent5"/>
                </a:solidFill>
              </a:rPr>
              <a:t>---</a:t>
            </a:r>
            <a:r>
              <a:rPr lang="en-US" i="1" dirty="0" smtClean="0"/>
              <a:t> </a:t>
            </a:r>
            <a:r>
              <a:rPr lang="en-US" i="1" dirty="0"/>
              <a:t>a beautiful summer’s </a:t>
            </a:r>
            <a:r>
              <a:rPr lang="en-US" i="1" dirty="0" smtClean="0"/>
              <a:t>evening.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Note</a:t>
            </a:r>
            <a:r>
              <a:rPr lang="en-US" i="1" dirty="0" smtClean="0"/>
              <a:t>: In </a:t>
            </a:r>
            <a:r>
              <a:rPr lang="en-US" i="1" dirty="0"/>
              <a:t>the night</a:t>
            </a:r>
            <a:r>
              <a:rPr lang="en-US" dirty="0"/>
              <a:t> usually refers to one </a:t>
            </a:r>
            <a:r>
              <a:rPr lang="en-US" u="sng" dirty="0"/>
              <a:t>particular</a:t>
            </a:r>
            <a:r>
              <a:rPr lang="en-US" dirty="0"/>
              <a:t> night; </a:t>
            </a:r>
            <a:r>
              <a:rPr lang="en-US" i="1" dirty="0"/>
              <a:t>at night</a:t>
            </a:r>
            <a:r>
              <a:rPr lang="en-US" dirty="0"/>
              <a:t> refers to any night </a:t>
            </a:r>
            <a:r>
              <a:rPr lang="en-US" u="sng" dirty="0"/>
              <a:t>in general</a:t>
            </a:r>
            <a:r>
              <a:rPr lang="en-US" dirty="0" smtClean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i="1" dirty="0" smtClean="0"/>
              <a:t>I was awake </a:t>
            </a:r>
            <a:r>
              <a:rPr lang="en-US" i="1" dirty="0" smtClean="0">
                <a:solidFill>
                  <a:schemeClr val="accent5"/>
                </a:solidFill>
              </a:rPr>
              <a:t>in</a:t>
            </a:r>
            <a:r>
              <a:rPr lang="en-US" i="1" dirty="0" smtClean="0"/>
              <a:t> the night, thinking about all the things that have happened.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i="1" dirty="0" smtClean="0"/>
              <a:t>‘It’s not safe to travel </a:t>
            </a:r>
            <a:r>
              <a:rPr lang="en-US" i="1" dirty="0" smtClean="0">
                <a:solidFill>
                  <a:schemeClr val="accent5"/>
                </a:solidFill>
              </a:rPr>
              <a:t>at</a:t>
            </a:r>
            <a:r>
              <a:rPr lang="en-US" i="1" dirty="0" smtClean="0"/>
              <a:t> night,’ the officer said. </a:t>
            </a:r>
            <a:r>
              <a:rPr lang="en-US" i="1" dirty="0"/>
              <a:t>I stayed awake </a:t>
            </a:r>
            <a:r>
              <a:rPr lang="en-US" i="1" dirty="0">
                <a:solidFill>
                  <a:srgbClr val="FF0000"/>
                </a:solidFill>
              </a:rPr>
              <a:t>in</a:t>
            </a:r>
            <a:r>
              <a:rPr lang="en-US" i="1" dirty="0"/>
              <a:t> the night thinking about how to return.</a:t>
            </a:r>
            <a:endParaRPr lang="en-US" i="1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accent5"/>
                </a:solidFill>
              </a:rPr>
              <a:t>In</a:t>
            </a:r>
            <a:r>
              <a:rPr lang="en-US" i="1" dirty="0" smtClean="0"/>
              <a:t> the night I was not able to get any sleep (talking about one particular night); I don’t get sleep </a:t>
            </a:r>
            <a:r>
              <a:rPr lang="en-US" i="1" dirty="0" smtClean="0">
                <a:solidFill>
                  <a:schemeClr val="accent5"/>
                </a:solidFill>
              </a:rPr>
              <a:t>at</a:t>
            </a:r>
            <a:r>
              <a:rPr lang="en-US" i="1" dirty="0" smtClean="0"/>
              <a:t> night (general)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2775562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i="1" dirty="0" smtClean="0"/>
              <a:t>In</a:t>
            </a:r>
            <a:r>
              <a:rPr lang="en-US" dirty="0" smtClean="0"/>
              <a:t> or </a:t>
            </a:r>
            <a:r>
              <a:rPr lang="en-US" i="1" dirty="0" smtClean="0"/>
              <a:t>On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5100" dirty="0" smtClean="0">
                <a:solidFill>
                  <a:schemeClr val="accent5"/>
                </a:solidFill>
              </a:rPr>
              <a:t>Note</a:t>
            </a:r>
            <a:r>
              <a:rPr lang="en-US" sz="5100" dirty="0"/>
              <a:t>: We use </a:t>
            </a:r>
            <a:r>
              <a:rPr lang="en-US" sz="5100" i="1" dirty="0"/>
              <a:t>in</a:t>
            </a:r>
            <a:r>
              <a:rPr lang="en-US" sz="5100" dirty="0"/>
              <a:t> with </a:t>
            </a:r>
            <a:r>
              <a:rPr lang="en-US" sz="5100" i="1" dirty="0"/>
              <a:t>morning, afternoon, evening</a:t>
            </a:r>
            <a:r>
              <a:rPr lang="en-US" sz="5100" dirty="0"/>
              <a:t> and </a:t>
            </a:r>
            <a:r>
              <a:rPr lang="en-US" sz="5100" i="1" dirty="0"/>
              <a:t>night</a:t>
            </a:r>
            <a:r>
              <a:rPr lang="en-US" sz="5100" dirty="0"/>
              <a:t>, but we use </a:t>
            </a:r>
            <a:r>
              <a:rPr lang="en-US" sz="5100" i="1" dirty="0"/>
              <a:t>on</a:t>
            </a:r>
            <a:r>
              <a:rPr lang="en-US" sz="5100" dirty="0"/>
              <a:t> when we talk about a </a:t>
            </a:r>
            <a:r>
              <a:rPr lang="en-US" sz="5100" u="sng" dirty="0"/>
              <a:t>specific</a:t>
            </a:r>
            <a:r>
              <a:rPr lang="en-US" sz="5100" dirty="0"/>
              <a:t> morning, afternoon, etc., or when we describe the part of the </a:t>
            </a:r>
            <a:r>
              <a:rPr lang="en-US" sz="5100" dirty="0" smtClean="0"/>
              <a:t>day.</a:t>
            </a:r>
          </a:p>
          <a:p>
            <a:r>
              <a:rPr lang="en-US" i="1" dirty="0"/>
              <a:t>I always work best </a:t>
            </a:r>
            <a:r>
              <a:rPr lang="en-US" i="1" dirty="0" smtClean="0">
                <a:solidFill>
                  <a:schemeClr val="accent5"/>
                </a:solidFill>
              </a:rPr>
              <a:t>in</a:t>
            </a:r>
            <a:r>
              <a:rPr lang="en-US" i="1" dirty="0" smtClean="0"/>
              <a:t> </a:t>
            </a:r>
            <a:r>
              <a:rPr lang="en-US" i="1" dirty="0"/>
              <a:t>the morning. I often get tired </a:t>
            </a:r>
            <a:r>
              <a:rPr lang="en-US" i="1" dirty="0" smtClean="0">
                <a:solidFill>
                  <a:schemeClr val="accent5"/>
                </a:solidFill>
              </a:rPr>
              <a:t>in</a:t>
            </a:r>
            <a:r>
              <a:rPr lang="en-US" i="1" dirty="0" smtClean="0"/>
              <a:t> </a:t>
            </a:r>
            <a:r>
              <a:rPr lang="en-US" i="1" dirty="0"/>
              <a:t>the afternoon..</a:t>
            </a:r>
            <a:endParaRPr lang="en-US" i="1" dirty="0" smtClean="0"/>
          </a:p>
          <a:p>
            <a:r>
              <a:rPr lang="en-US" i="1" dirty="0"/>
              <a:t> The ship left the </a:t>
            </a:r>
            <a:r>
              <a:rPr lang="en-US" i="1" dirty="0" err="1"/>
              <a:t>harbour</a:t>
            </a:r>
            <a:r>
              <a:rPr lang="en-US" i="1" dirty="0"/>
              <a:t> </a:t>
            </a:r>
            <a:r>
              <a:rPr lang="en-US" i="1" dirty="0" smtClean="0">
                <a:solidFill>
                  <a:schemeClr val="accent5"/>
                </a:solidFill>
              </a:rPr>
              <a:t>on</a:t>
            </a:r>
            <a:r>
              <a:rPr lang="en-US" i="1" dirty="0" smtClean="0"/>
              <a:t> </a:t>
            </a:r>
            <a:r>
              <a:rPr lang="en-US" i="1" dirty="0"/>
              <a:t>the morning of the ninth of November</a:t>
            </a:r>
            <a:r>
              <a:rPr lang="en-US" i="1" dirty="0" smtClean="0"/>
              <a:t>. (specific morning)</a:t>
            </a:r>
          </a:p>
          <a:p>
            <a:r>
              <a:rPr lang="en-US" i="1" dirty="0" smtClean="0"/>
              <a:t> </a:t>
            </a:r>
            <a:r>
              <a:rPr lang="en-US" i="1" dirty="0" smtClean="0">
                <a:solidFill>
                  <a:schemeClr val="accent5"/>
                </a:solidFill>
              </a:rPr>
              <a:t>In</a:t>
            </a:r>
            <a:r>
              <a:rPr lang="en-US" i="1" dirty="0" smtClean="0"/>
              <a:t> </a:t>
            </a:r>
            <a:r>
              <a:rPr lang="en-US" i="1" dirty="0"/>
              <a:t>the evening they used to sit outside and watch the sun going </a:t>
            </a:r>
            <a:r>
              <a:rPr lang="en-US" i="1" dirty="0" smtClean="0"/>
              <a:t>down.</a:t>
            </a:r>
            <a:endParaRPr lang="en-US" dirty="0"/>
          </a:p>
          <a:p>
            <a:r>
              <a:rPr lang="en-US" i="1" dirty="0"/>
              <a:t>It happened </a:t>
            </a:r>
            <a:r>
              <a:rPr lang="en-US" i="1" dirty="0" smtClean="0">
                <a:solidFill>
                  <a:schemeClr val="accent5"/>
                </a:solidFill>
              </a:rPr>
              <a:t>on</a:t>
            </a:r>
            <a:r>
              <a:rPr lang="en-US" i="1" dirty="0" smtClean="0"/>
              <a:t> </a:t>
            </a:r>
            <a:r>
              <a:rPr lang="en-US" i="1" dirty="0"/>
              <a:t>a beautiful summer’s </a:t>
            </a:r>
            <a:r>
              <a:rPr lang="en-US" i="1" dirty="0" smtClean="0"/>
              <a:t>evening. (specific evening)</a:t>
            </a:r>
          </a:p>
        </p:txBody>
      </p:sp>
    </p:spTree>
    <p:extLst>
      <p:ext uri="{BB962C8B-B14F-4D97-AF65-F5344CB8AC3E}">
        <p14:creationId xmlns:p14="http://schemas.microsoft.com/office/powerpoint/2010/main" val="372719411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i="1" dirty="0"/>
              <a:t>At the end</a:t>
            </a:r>
            <a:r>
              <a:rPr lang="en-US" dirty="0"/>
              <a:t> or </a:t>
            </a:r>
            <a:r>
              <a:rPr lang="en-US" i="1" dirty="0"/>
              <a:t>in the end</a:t>
            </a:r>
            <a:r>
              <a:rPr lang="en-US" dirty="0"/>
              <a:t>?</a:t>
            </a:r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-- </a:t>
            </a:r>
            <a:r>
              <a:rPr lang="en-US" i="1" dirty="0"/>
              <a:t>the end</a:t>
            </a:r>
            <a:r>
              <a:rPr lang="en-US" b="1" dirty="0" smtClean="0"/>
              <a:t> </a:t>
            </a:r>
            <a:r>
              <a:rPr lang="en-US" i="1" dirty="0"/>
              <a:t>of the film, everyone was crying</a:t>
            </a:r>
            <a:r>
              <a:rPr lang="en-US" i="1" dirty="0" smtClean="0"/>
              <a:t>. </a:t>
            </a:r>
            <a:endParaRPr lang="en-US" dirty="0" smtClean="0"/>
          </a:p>
          <a:p>
            <a:r>
              <a:rPr lang="en-US" i="1" dirty="0"/>
              <a:t>I looked </a:t>
            </a:r>
            <a:r>
              <a:rPr lang="en-US" i="1" dirty="0" smtClean="0"/>
              <a:t>everywhere in the house </a:t>
            </a:r>
            <a:r>
              <a:rPr lang="en-US" i="1" dirty="0"/>
              <a:t>for the book but couldn’t find it, so </a:t>
            </a:r>
            <a:r>
              <a:rPr lang="en-US" b="1" dirty="0" smtClean="0"/>
              <a:t>--</a:t>
            </a:r>
            <a:r>
              <a:rPr lang="en-US" i="1" dirty="0"/>
              <a:t> </a:t>
            </a:r>
            <a:r>
              <a:rPr lang="en-US" dirty="0"/>
              <a:t>the </a:t>
            </a:r>
            <a:r>
              <a:rPr lang="en-US" dirty="0" smtClean="0"/>
              <a:t>end,</a:t>
            </a:r>
            <a:r>
              <a:rPr lang="en-US" b="1" dirty="0" smtClean="0"/>
              <a:t> </a:t>
            </a:r>
            <a:r>
              <a:rPr lang="en-US" i="1" dirty="0" smtClean="0"/>
              <a:t>I </a:t>
            </a:r>
            <a:r>
              <a:rPr lang="en-US" i="1" dirty="0"/>
              <a:t>bought a new copy</a:t>
            </a:r>
            <a:r>
              <a:rPr lang="en-US" i="1" dirty="0" smtClean="0"/>
              <a:t>. </a:t>
            </a:r>
          </a:p>
          <a:p>
            <a:r>
              <a:rPr lang="en-US" dirty="0"/>
              <a:t>We worked hard, and </a:t>
            </a:r>
            <a:r>
              <a:rPr lang="en-US" i="1" dirty="0" smtClean="0"/>
              <a:t>-- </a:t>
            </a:r>
            <a:r>
              <a:rPr lang="en-US" dirty="0"/>
              <a:t>the </a:t>
            </a:r>
            <a:r>
              <a:rPr lang="en-US" dirty="0" smtClean="0"/>
              <a:t>end</a:t>
            </a:r>
            <a:r>
              <a:rPr lang="en-US" i="1" dirty="0" smtClean="0"/>
              <a:t>,</a:t>
            </a:r>
            <a:r>
              <a:rPr lang="en-US" dirty="0" smtClean="0"/>
              <a:t> </a:t>
            </a:r>
            <a:r>
              <a:rPr lang="en-US" dirty="0"/>
              <a:t>we achieved our goal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--- the </a:t>
            </a:r>
            <a:r>
              <a:rPr lang="en-US" i="1" dirty="0"/>
              <a:t>end of </a:t>
            </a:r>
            <a:r>
              <a:rPr lang="en-US" dirty="0"/>
              <a:t>his life, he had no regrets.</a:t>
            </a:r>
            <a:endParaRPr lang="en-US" dirty="0" smtClean="0"/>
          </a:p>
          <a:p>
            <a:r>
              <a:rPr lang="en-US" i="1" dirty="0" smtClean="0"/>
              <a:t>--- the end, </a:t>
            </a:r>
            <a:r>
              <a:rPr lang="en-US" dirty="0"/>
              <a:t>what really matters in a friendship is </a:t>
            </a:r>
            <a:r>
              <a:rPr lang="en-US" dirty="0" smtClean="0"/>
              <a:t>trust.</a:t>
            </a:r>
          </a:p>
          <a:p>
            <a:r>
              <a:rPr lang="en-US" dirty="0"/>
              <a:t>Put a period </a:t>
            </a:r>
            <a:r>
              <a:rPr lang="en-US" i="1" dirty="0" smtClean="0"/>
              <a:t>-- </a:t>
            </a:r>
            <a:r>
              <a:rPr lang="en-US" dirty="0"/>
              <a:t>the end of</a:t>
            </a:r>
            <a:r>
              <a:rPr lang="en-US" i="1" dirty="0"/>
              <a:t> </a:t>
            </a:r>
            <a:r>
              <a:rPr lang="en-US" dirty="0"/>
              <a:t>every </a:t>
            </a:r>
            <a:r>
              <a:rPr lang="en-US" dirty="0" smtClean="0"/>
              <a:t>sentence.</a:t>
            </a:r>
          </a:p>
          <a:p>
            <a:r>
              <a:rPr lang="en-US" dirty="0"/>
              <a:t>I pay the phone bill </a:t>
            </a:r>
            <a:r>
              <a:rPr lang="en-US" i="1" dirty="0" smtClean="0"/>
              <a:t>-- </a:t>
            </a:r>
            <a:r>
              <a:rPr lang="en-US" dirty="0" smtClean="0"/>
              <a:t>the </a:t>
            </a:r>
            <a:r>
              <a:rPr lang="en-US" dirty="0"/>
              <a:t>end of each month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-- </a:t>
            </a:r>
            <a:r>
              <a:rPr lang="en-US" i="1" dirty="0"/>
              <a:t>the end</a:t>
            </a:r>
            <a:r>
              <a:rPr lang="en-US" dirty="0"/>
              <a:t> of the game, </a:t>
            </a:r>
            <a:r>
              <a:rPr lang="en-US" dirty="0" smtClean="0"/>
              <a:t>we were very close to winning. </a:t>
            </a:r>
            <a:r>
              <a:rPr lang="en-US" i="1" dirty="0" smtClean="0"/>
              <a:t>-- </a:t>
            </a:r>
            <a:r>
              <a:rPr lang="en-US" i="1" dirty="0"/>
              <a:t>the end</a:t>
            </a:r>
            <a:r>
              <a:rPr lang="en-US" dirty="0"/>
              <a:t>, our team won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bikers reached the destination --- the end. They celebrated --- the end of the journey.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03769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an idiom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206500" y="2245962"/>
            <a:ext cx="8962736" cy="152247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“to bark up the wrong tree”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4248504"/>
            <a:ext cx="7577282" cy="82560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496" y="2245962"/>
            <a:ext cx="13246740" cy="1111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405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i="1" dirty="0"/>
              <a:t>At the end</a:t>
            </a:r>
            <a:r>
              <a:rPr lang="en-US" dirty="0"/>
              <a:t> or </a:t>
            </a:r>
            <a:r>
              <a:rPr lang="en-US" i="1" dirty="0"/>
              <a:t>in the end</a:t>
            </a:r>
            <a:r>
              <a:rPr lang="en-US" dirty="0"/>
              <a:t>?</a:t>
            </a:r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 smtClean="0"/>
              <a:t>Use </a:t>
            </a:r>
            <a:r>
              <a:rPr lang="en-US" sz="4000" i="1" dirty="0"/>
              <a:t>at the end</a:t>
            </a:r>
            <a:r>
              <a:rPr lang="en-US" sz="4000" dirty="0"/>
              <a:t> (often with </a:t>
            </a:r>
            <a:r>
              <a:rPr lang="en-US" sz="4000" i="1" dirty="0"/>
              <a:t>of</a:t>
            </a:r>
            <a:r>
              <a:rPr lang="en-US" sz="4000" dirty="0"/>
              <a:t>) </a:t>
            </a:r>
            <a:r>
              <a:rPr lang="en-US" sz="4000" u="sng" dirty="0"/>
              <a:t>to talk about the point in time</a:t>
            </a:r>
            <a:r>
              <a:rPr lang="en-US" sz="4000" dirty="0"/>
              <a:t> where something finishes. </a:t>
            </a:r>
            <a:endParaRPr lang="en-US" sz="4000" dirty="0" smtClean="0"/>
          </a:p>
          <a:p>
            <a:r>
              <a:rPr lang="en-US" sz="4000" dirty="0" smtClean="0"/>
              <a:t>Use </a:t>
            </a:r>
            <a:r>
              <a:rPr lang="en-US" sz="4000" i="1" dirty="0"/>
              <a:t>in the end</a:t>
            </a:r>
            <a:r>
              <a:rPr lang="en-US" sz="4000" dirty="0"/>
              <a:t> to talk about </a:t>
            </a:r>
            <a:r>
              <a:rPr lang="en-US" sz="4000" u="sng" dirty="0"/>
              <a:t>things that happen after a long time</a:t>
            </a:r>
            <a:r>
              <a:rPr lang="en-US" sz="4000" dirty="0"/>
              <a:t> or after a series of other </a:t>
            </a:r>
            <a:r>
              <a:rPr lang="en-US" sz="4000" dirty="0" smtClean="0"/>
              <a:t>events </a:t>
            </a:r>
            <a:r>
              <a:rPr lang="en-US" sz="4000" dirty="0" smtClean="0"/>
              <a:t>(means </a:t>
            </a:r>
            <a:r>
              <a:rPr lang="en-US" sz="4000" dirty="0"/>
              <a:t>"finally," "after a long time," or, "when everything is </a:t>
            </a:r>
            <a:r>
              <a:rPr lang="en-US" sz="4000" dirty="0" smtClean="0"/>
              <a:t>considered”, “ultimately”).</a:t>
            </a:r>
            <a:endParaRPr lang="en-US" sz="4000" dirty="0"/>
          </a:p>
          <a:p>
            <a:pPr marL="0" indent="0">
              <a:buNone/>
            </a:pPr>
            <a:r>
              <a:rPr lang="en-US" sz="4000" b="1" dirty="0" smtClean="0"/>
              <a:t>Examples</a:t>
            </a:r>
            <a:r>
              <a:rPr lang="en-US" sz="4000" dirty="0" smtClean="0"/>
              <a:t>:</a:t>
            </a:r>
          </a:p>
          <a:p>
            <a:r>
              <a:rPr lang="en-US" b="1" dirty="0"/>
              <a:t>At the end </a:t>
            </a:r>
            <a:r>
              <a:rPr lang="en-US" i="1" dirty="0"/>
              <a:t>of the film, everyone was crying</a:t>
            </a:r>
            <a:r>
              <a:rPr lang="en-US" i="1" dirty="0" smtClean="0"/>
              <a:t>. </a:t>
            </a:r>
            <a:r>
              <a:rPr lang="en-US" dirty="0" smtClean="0"/>
              <a:t>(Not, </a:t>
            </a:r>
            <a:r>
              <a:rPr lang="en-US" strike="sngStrike" dirty="0" smtClean="0"/>
              <a:t>in the end of the film</a:t>
            </a:r>
            <a:r>
              <a:rPr lang="en-US" dirty="0" smtClean="0"/>
              <a:t>…)</a:t>
            </a:r>
          </a:p>
          <a:p>
            <a:r>
              <a:rPr lang="en-US" i="1" dirty="0"/>
              <a:t>I looked </a:t>
            </a:r>
            <a:r>
              <a:rPr lang="en-US" i="1" dirty="0" smtClean="0"/>
              <a:t>everywhere in the house </a:t>
            </a:r>
            <a:r>
              <a:rPr lang="en-US" i="1" dirty="0"/>
              <a:t>for the book but couldn’t find it, so </a:t>
            </a:r>
            <a:r>
              <a:rPr lang="en-US" b="1" dirty="0"/>
              <a:t>in the end </a:t>
            </a:r>
            <a:r>
              <a:rPr lang="en-US" i="1" dirty="0"/>
              <a:t>I bought a new copy</a:t>
            </a:r>
            <a:r>
              <a:rPr lang="en-US" i="1" dirty="0" smtClean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54021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i="1" dirty="0"/>
              <a:t>At the beginning</a:t>
            </a:r>
            <a:r>
              <a:rPr lang="en-US" dirty="0"/>
              <a:t> or </a:t>
            </a:r>
            <a:r>
              <a:rPr lang="en-US" i="1" dirty="0"/>
              <a:t>in the beginning</a:t>
            </a:r>
            <a:r>
              <a:rPr lang="en-US" dirty="0"/>
              <a:t>?</a:t>
            </a:r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4248504"/>
            <a:ext cx="21971000" cy="8663932"/>
          </a:xfrm>
        </p:spPr>
        <p:txBody>
          <a:bodyPr>
            <a:normAutofit fontScale="85000" lnSpcReduction="20000"/>
          </a:bodyPr>
          <a:lstStyle/>
          <a:p>
            <a:r>
              <a:rPr lang="en-US" sz="4400" b="1" dirty="0" smtClean="0"/>
              <a:t>-- </a:t>
            </a:r>
            <a:r>
              <a:rPr lang="en-US" sz="4400" b="1" dirty="0"/>
              <a:t>the beginning</a:t>
            </a:r>
            <a:r>
              <a:rPr lang="en-US" sz="4400" dirty="0"/>
              <a:t> of every lesson, the teacher </a:t>
            </a:r>
            <a:r>
              <a:rPr lang="en-US" sz="4400" dirty="0" smtClean="0"/>
              <a:t>introduced a new idiom to the students.</a:t>
            </a:r>
          </a:p>
          <a:p>
            <a:pPr>
              <a:lnSpc>
                <a:spcPct val="110000"/>
              </a:lnSpc>
            </a:pPr>
            <a:r>
              <a:rPr lang="en-US" sz="4400" b="1" dirty="0" smtClean="0"/>
              <a:t>-- </a:t>
            </a:r>
            <a:r>
              <a:rPr lang="en-US" sz="4400" b="1" dirty="0"/>
              <a:t>the beginning</a:t>
            </a:r>
            <a:r>
              <a:rPr lang="en-US" sz="4400" dirty="0"/>
              <a:t>, nobody understood what was happening, but after she explained everything very carefully, things were much clearer</a:t>
            </a:r>
            <a:r>
              <a:rPr lang="en-US" sz="4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sz="4400" i="1" dirty="0" smtClean="0"/>
              <a:t>--- </a:t>
            </a:r>
            <a:r>
              <a:rPr lang="en-US" sz="4400" b="1" dirty="0" smtClean="0"/>
              <a:t>the beginning</a:t>
            </a:r>
            <a:r>
              <a:rPr lang="en-US" sz="4400" dirty="0" smtClean="0"/>
              <a:t>, the students were attentive and more disciplined. Students are usually tame --- the beginning of the first year. </a:t>
            </a:r>
          </a:p>
          <a:p>
            <a:r>
              <a:rPr lang="en-US" sz="4400" dirty="0" smtClean="0"/>
              <a:t>--- </a:t>
            </a:r>
            <a:r>
              <a:rPr lang="en-US" sz="4400" b="1" dirty="0"/>
              <a:t>the beginning</a:t>
            </a:r>
            <a:r>
              <a:rPr lang="en-US" sz="4400" dirty="0"/>
              <a:t> of the movie, I had a hard time concentrating</a:t>
            </a:r>
            <a:r>
              <a:rPr lang="en-US" sz="4400" dirty="0" smtClean="0"/>
              <a:t>.</a:t>
            </a:r>
          </a:p>
          <a:p>
            <a:r>
              <a:rPr lang="en-US" sz="4400" dirty="0" smtClean="0"/>
              <a:t>--- </a:t>
            </a:r>
            <a:r>
              <a:rPr lang="en-US" sz="4400" b="1" dirty="0"/>
              <a:t>the beginning</a:t>
            </a:r>
            <a:r>
              <a:rPr lang="en-US" sz="4400" dirty="0"/>
              <a:t> of the relationship, I had a good time with </a:t>
            </a:r>
            <a:r>
              <a:rPr lang="en-US" sz="4400" dirty="0" smtClean="0"/>
              <a:t>him.</a:t>
            </a:r>
          </a:p>
          <a:p>
            <a:r>
              <a:rPr lang="en-US" sz="4400" dirty="0" smtClean="0"/>
              <a:t>--- </a:t>
            </a:r>
            <a:r>
              <a:rPr lang="en-US" sz="4400" b="1" dirty="0"/>
              <a:t>the beginning</a:t>
            </a:r>
            <a:r>
              <a:rPr lang="en-US" sz="4400" dirty="0"/>
              <a:t> of the year, I made many promises to myself – and I broke them all</a:t>
            </a:r>
            <a:r>
              <a:rPr lang="en-US" sz="4400" dirty="0" smtClean="0"/>
              <a:t>!</a:t>
            </a:r>
          </a:p>
          <a:p>
            <a:r>
              <a:rPr lang="en-US" sz="4400" dirty="0"/>
              <a:t>I’m going to have to look into this </a:t>
            </a:r>
            <a:r>
              <a:rPr lang="en-US" sz="4400" dirty="0" smtClean="0"/>
              <a:t>-- </a:t>
            </a:r>
            <a:r>
              <a:rPr lang="en-US" sz="4400" b="1" dirty="0"/>
              <a:t>the beginning</a:t>
            </a:r>
            <a:r>
              <a:rPr lang="en-US" sz="4400" dirty="0"/>
              <a:t> of next week</a:t>
            </a:r>
            <a:r>
              <a:rPr lang="en-US" sz="4400" dirty="0" smtClean="0"/>
              <a:t>.</a:t>
            </a:r>
          </a:p>
          <a:p>
            <a:r>
              <a:rPr lang="en-US" sz="4400" dirty="0" smtClean="0"/>
              <a:t>--- </a:t>
            </a:r>
            <a:r>
              <a:rPr lang="en-US" sz="4400" b="1" dirty="0" smtClean="0"/>
              <a:t>the beginning</a:t>
            </a:r>
            <a:r>
              <a:rPr lang="en-US" sz="4400" dirty="0" smtClean="0"/>
              <a:t>, the course looked exciting. 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32971972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i="1" dirty="0"/>
              <a:t>At the beginning</a:t>
            </a:r>
            <a:r>
              <a:rPr lang="en-US" dirty="0"/>
              <a:t> or </a:t>
            </a:r>
            <a:r>
              <a:rPr lang="en-US" i="1" dirty="0"/>
              <a:t>in the beginning</a:t>
            </a:r>
            <a:r>
              <a:rPr lang="en-US" dirty="0"/>
              <a:t>?</a:t>
            </a:r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400" dirty="0" smtClean="0"/>
              <a:t>Use </a:t>
            </a:r>
            <a:r>
              <a:rPr lang="en-US" sz="4400" i="1" dirty="0"/>
              <a:t>at the beginning</a:t>
            </a:r>
            <a:r>
              <a:rPr lang="en-US" sz="4400" dirty="0"/>
              <a:t> (often with </a:t>
            </a:r>
            <a:r>
              <a:rPr lang="en-US" sz="4400" i="1" dirty="0"/>
              <a:t>of</a:t>
            </a:r>
            <a:r>
              <a:rPr lang="en-US" sz="4400" dirty="0"/>
              <a:t>) to talk about </a:t>
            </a:r>
            <a:r>
              <a:rPr lang="en-US" sz="4400" u="sng" dirty="0"/>
              <a:t>the point where something starts</a:t>
            </a:r>
            <a:r>
              <a:rPr lang="en-US" sz="4400" dirty="0"/>
              <a:t>. </a:t>
            </a:r>
            <a:endParaRPr lang="en-US" sz="4400" dirty="0" smtClean="0"/>
          </a:p>
          <a:p>
            <a:r>
              <a:rPr lang="en-US" sz="4400" dirty="0" smtClean="0"/>
              <a:t>Use </a:t>
            </a:r>
            <a:r>
              <a:rPr lang="en-US" sz="4400" i="1" dirty="0"/>
              <a:t>in the beginning</a:t>
            </a:r>
            <a:r>
              <a:rPr lang="en-US" sz="4400" dirty="0"/>
              <a:t> when we contrast two situations in </a:t>
            </a:r>
            <a:r>
              <a:rPr lang="en-US" sz="4400" dirty="0" smtClean="0"/>
              <a:t>time. Often means, “at first…”</a:t>
            </a:r>
          </a:p>
          <a:p>
            <a:pPr marL="0" indent="0">
              <a:buNone/>
            </a:pPr>
            <a:r>
              <a:rPr lang="en-US" sz="4400" b="1" dirty="0" smtClean="0"/>
              <a:t>Examples</a:t>
            </a:r>
            <a:r>
              <a:rPr lang="en-US" sz="4400" dirty="0" smtClean="0"/>
              <a:t>:</a:t>
            </a:r>
            <a:endParaRPr lang="en-US" sz="4400" dirty="0"/>
          </a:p>
          <a:p>
            <a:r>
              <a:rPr lang="en-US" sz="4400" b="1" dirty="0"/>
              <a:t>At the beginning</a:t>
            </a:r>
            <a:r>
              <a:rPr lang="en-US" sz="4400" i="1" dirty="0"/>
              <a:t> of every lesson, the teacher </a:t>
            </a:r>
            <a:r>
              <a:rPr lang="en-US" sz="4400" i="1" dirty="0" smtClean="0"/>
              <a:t>introduced a new idiom to the students.</a:t>
            </a:r>
          </a:p>
          <a:p>
            <a:r>
              <a:rPr lang="en-US" sz="4400" b="1" dirty="0"/>
              <a:t>In the beginning</a:t>
            </a:r>
            <a:r>
              <a:rPr lang="en-US" sz="4400" i="1" dirty="0"/>
              <a:t>, nobody understood what was happening, but after she explained everything very carefully, things were much </a:t>
            </a:r>
            <a:r>
              <a:rPr lang="en-US" sz="4400" i="1" dirty="0" smtClean="0"/>
              <a:t>clearer.</a:t>
            </a:r>
          </a:p>
          <a:p>
            <a:r>
              <a:rPr lang="en-US" sz="4400" dirty="0" smtClean="0"/>
              <a:t>--- the beginning of the story, we learn that the hero has not yet discovered that he has superpowers. 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7205685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At</a:t>
            </a:r>
            <a:r>
              <a:rPr lang="en-US" dirty="0" smtClean="0"/>
              <a:t>, </a:t>
            </a:r>
            <a:r>
              <a:rPr lang="en-US" i="1" dirty="0" smtClean="0"/>
              <a:t>in</a:t>
            </a:r>
            <a:r>
              <a:rPr lang="en-US" dirty="0" smtClean="0"/>
              <a:t> and </a:t>
            </a:r>
            <a:r>
              <a:rPr lang="en-US" i="1" dirty="0" smtClean="0"/>
              <a:t>to</a:t>
            </a:r>
            <a:r>
              <a:rPr lang="en-US" dirty="0" smtClean="0"/>
              <a:t> (movement)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Uses of ‘to’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400" dirty="0"/>
              <a:t>We use </a:t>
            </a:r>
            <a:r>
              <a:rPr lang="en-US" sz="4400" i="1" dirty="0"/>
              <a:t>to</a:t>
            </a:r>
            <a:r>
              <a:rPr lang="en-US" sz="4400" dirty="0"/>
              <a:t> when we are talking about movement in the direction of a point, place, or position</a:t>
            </a:r>
            <a:r>
              <a:rPr lang="en-US" sz="4400" dirty="0" smtClean="0"/>
              <a:t>:</a:t>
            </a:r>
          </a:p>
          <a:p>
            <a:pPr lvl="4" indent="-468000">
              <a:buFont typeface="Wingdings" panose="05000000000000000000" pitchFamily="2" charset="2"/>
              <a:buChar char="Ø"/>
            </a:pPr>
            <a:r>
              <a:rPr lang="en-US" sz="4400" i="1" dirty="0"/>
              <a:t>Let’s all go </a:t>
            </a:r>
            <a:r>
              <a:rPr lang="en-US" sz="4400" b="1" i="1" dirty="0"/>
              <a:t>to</a:t>
            </a:r>
            <a:r>
              <a:rPr lang="en-US" sz="4400" i="1" dirty="0"/>
              <a:t> the cinema tonight!</a:t>
            </a:r>
            <a:endParaRPr lang="en-US" sz="4400" dirty="0" smtClean="0"/>
          </a:p>
          <a:p>
            <a:pPr lvl="4" indent="-468000">
              <a:buFont typeface="Wingdings" panose="05000000000000000000" pitchFamily="2" charset="2"/>
              <a:buChar char="Ø"/>
            </a:pPr>
            <a:r>
              <a:rPr lang="en-US" sz="4400" i="1" dirty="0"/>
              <a:t>When you come </a:t>
            </a:r>
            <a:r>
              <a:rPr lang="en-US" sz="4400" b="1" i="1" dirty="0"/>
              <a:t>to</a:t>
            </a:r>
            <a:r>
              <a:rPr lang="en-US" sz="4400" i="1" dirty="0"/>
              <a:t> my place, you’ll see our new pet rabbit</a:t>
            </a:r>
            <a:r>
              <a:rPr lang="en-US" sz="4400" i="1" dirty="0" smtClean="0"/>
              <a:t>.</a:t>
            </a:r>
          </a:p>
          <a:p>
            <a:pPr lvl="4" indent="-468000">
              <a:buFont typeface="Wingdings" panose="05000000000000000000" pitchFamily="2" charset="2"/>
              <a:buChar char="Ø"/>
            </a:pPr>
            <a:r>
              <a:rPr lang="en-US" sz="4400" i="1" dirty="0"/>
              <a:t>If you drive </a:t>
            </a:r>
            <a:r>
              <a:rPr lang="en-US" sz="4400" b="1" i="1" dirty="0"/>
              <a:t>to</a:t>
            </a:r>
            <a:r>
              <a:rPr lang="en-US" sz="4400" i="1" dirty="0"/>
              <a:t> the end of the road, then turn left and park in the first car park on the right </a:t>
            </a:r>
            <a:r>
              <a:rPr lang="en-US" sz="4400" i="1" dirty="0" smtClean="0"/>
              <a:t>…</a:t>
            </a:r>
          </a:p>
          <a:p>
            <a:pPr lvl="4" indent="-468000">
              <a:buFont typeface="Wingdings" panose="05000000000000000000" pitchFamily="2" charset="2"/>
              <a:buChar char="Ø"/>
            </a:pPr>
            <a:r>
              <a:rPr lang="en-US" sz="4400" i="1" dirty="0"/>
              <a:t>When did you go to Barcelona</a:t>
            </a:r>
            <a:r>
              <a:rPr lang="en-US" sz="4400" i="1" dirty="0" smtClean="0"/>
              <a:t>? (</a:t>
            </a:r>
            <a:r>
              <a:rPr lang="en-US" sz="4400" i="1" dirty="0" smtClean="0">
                <a:solidFill>
                  <a:srgbClr val="FF0000"/>
                </a:solidFill>
              </a:rPr>
              <a:t>Not, when did you go </a:t>
            </a:r>
            <a:r>
              <a:rPr lang="en-US" sz="4400" i="1" strike="sngStrike" dirty="0" smtClean="0">
                <a:solidFill>
                  <a:srgbClr val="FF0000"/>
                </a:solidFill>
              </a:rPr>
              <a:t>in </a:t>
            </a:r>
            <a:r>
              <a:rPr lang="en-US" sz="4400" i="1" dirty="0" smtClean="0">
                <a:solidFill>
                  <a:srgbClr val="FF0000"/>
                </a:solidFill>
              </a:rPr>
              <a:t>Mumbai?</a:t>
            </a:r>
            <a:r>
              <a:rPr lang="en-US" sz="4400" i="1" dirty="0" smtClean="0"/>
              <a:t>)</a:t>
            </a:r>
            <a:endParaRPr lang="en-US" sz="4400" dirty="0" smtClean="0"/>
          </a:p>
          <a:p>
            <a:r>
              <a:rPr lang="en-US" sz="4400" dirty="0"/>
              <a:t>We often use the combination </a:t>
            </a:r>
            <a:r>
              <a:rPr lang="en-US" sz="4400" i="1" dirty="0"/>
              <a:t>from … to …</a:t>
            </a:r>
            <a:r>
              <a:rPr lang="en-US" sz="4400" dirty="0"/>
              <a:t> when we are talking about moving from one point to another</a:t>
            </a:r>
            <a:r>
              <a:rPr lang="en-US" sz="4400" dirty="0" smtClean="0"/>
              <a:t>:</a:t>
            </a:r>
            <a:endParaRPr lang="en-US" sz="4400" i="1" dirty="0" smtClean="0"/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4400" i="1" dirty="0"/>
              <a:t>Is it far from your house to the nearest shop</a:t>
            </a:r>
            <a:r>
              <a:rPr lang="en-US" sz="4400" i="1" dirty="0" smtClean="0"/>
              <a:t>?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4400" i="1" dirty="0"/>
              <a:t>How long will it take to get from the hospital to the train station</a:t>
            </a:r>
            <a:r>
              <a:rPr lang="en-US" sz="4400" i="1" dirty="0" smtClean="0"/>
              <a:t>?</a:t>
            </a:r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75352857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At</a:t>
            </a:r>
            <a:r>
              <a:rPr lang="en-US" dirty="0"/>
              <a:t>, </a:t>
            </a:r>
            <a:r>
              <a:rPr lang="en-US" i="1" dirty="0"/>
              <a:t>in</a:t>
            </a:r>
            <a:r>
              <a:rPr lang="en-US" dirty="0"/>
              <a:t> and </a:t>
            </a:r>
            <a:r>
              <a:rPr lang="en-US" i="1" dirty="0"/>
              <a:t>to</a:t>
            </a:r>
            <a:r>
              <a:rPr lang="en-US" dirty="0"/>
              <a:t> (movement)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Uses of ‘to’: </a:t>
            </a:r>
            <a:r>
              <a:rPr lang="en-US" dirty="0" smtClean="0">
                <a:solidFill>
                  <a:schemeClr val="accent5"/>
                </a:solidFill>
              </a:rPr>
              <a:t>not</a:t>
            </a:r>
            <a:r>
              <a:rPr lang="en-US" dirty="0" smtClean="0"/>
              <a:t> with ‘</a:t>
            </a:r>
            <a:r>
              <a:rPr lang="en-US" i="1" dirty="0" smtClean="0"/>
              <a:t>arrive’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say that we </a:t>
            </a:r>
            <a:r>
              <a:rPr lang="en-US" i="1" u="sng" dirty="0"/>
              <a:t>arrive </a:t>
            </a:r>
            <a:r>
              <a:rPr lang="en-US" i="1" u="sng" dirty="0">
                <a:solidFill>
                  <a:schemeClr val="tx1"/>
                </a:solidFill>
              </a:rPr>
              <a:t>at</a:t>
            </a:r>
            <a:r>
              <a:rPr lang="en-US" dirty="0"/>
              <a:t> a </a:t>
            </a:r>
            <a:r>
              <a:rPr lang="en-US" dirty="0" smtClean="0"/>
              <a:t>place </a:t>
            </a:r>
            <a:r>
              <a:rPr lang="en-US" u="sng" dirty="0"/>
              <a:t>when we see it as point</a:t>
            </a:r>
            <a:r>
              <a:rPr lang="en-US" dirty="0"/>
              <a:t>, but we arrive </a:t>
            </a:r>
            <a:r>
              <a:rPr lang="en-US" i="1" dirty="0">
                <a:solidFill>
                  <a:srgbClr val="FF0000"/>
                </a:solidFill>
              </a:rPr>
              <a:t>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 larger area (e.g. a city or a country). </a:t>
            </a:r>
            <a:r>
              <a:rPr lang="en-US" dirty="0">
                <a:solidFill>
                  <a:schemeClr val="accent5"/>
                </a:solidFill>
              </a:rPr>
              <a:t>We don’t use </a:t>
            </a:r>
            <a:r>
              <a:rPr lang="en-US" i="1" dirty="0">
                <a:solidFill>
                  <a:schemeClr val="accent5"/>
                </a:solidFill>
              </a:rPr>
              <a:t>to</a:t>
            </a:r>
            <a:r>
              <a:rPr lang="en-US" dirty="0">
                <a:solidFill>
                  <a:schemeClr val="accent5"/>
                </a:solidFill>
              </a:rPr>
              <a:t> with </a:t>
            </a:r>
            <a:r>
              <a:rPr lang="en-US" i="1" dirty="0">
                <a:solidFill>
                  <a:schemeClr val="accent5"/>
                </a:solidFill>
              </a:rPr>
              <a:t>arrive</a:t>
            </a:r>
            <a:r>
              <a:rPr lang="en-US" dirty="0"/>
              <a:t>:</a:t>
            </a:r>
            <a:endParaRPr lang="en-US" i="1" dirty="0" smtClean="0"/>
          </a:p>
          <a:p>
            <a:r>
              <a:rPr lang="en-US" i="1" dirty="0" smtClean="0"/>
              <a:t>I </a:t>
            </a:r>
            <a:r>
              <a:rPr lang="en-US" i="1" dirty="0"/>
              <a:t>arrived </a:t>
            </a:r>
            <a:r>
              <a:rPr lang="en-US" i="1" dirty="0">
                <a:solidFill>
                  <a:schemeClr val="accent5"/>
                </a:solidFill>
              </a:rPr>
              <a:t>at the station</a:t>
            </a:r>
            <a:r>
              <a:rPr lang="en-US" i="1" dirty="0"/>
              <a:t> just in time</a:t>
            </a:r>
            <a:r>
              <a:rPr lang="en-US" i="1" dirty="0" smtClean="0"/>
              <a:t>.</a:t>
            </a:r>
          </a:p>
          <a:p>
            <a:r>
              <a:rPr lang="en-US" i="1" dirty="0"/>
              <a:t>It was 4 pm when we arrived </a:t>
            </a:r>
            <a:r>
              <a:rPr lang="en-US" i="1" dirty="0">
                <a:solidFill>
                  <a:schemeClr val="accent5"/>
                </a:solidFill>
              </a:rPr>
              <a:t>in Italy</a:t>
            </a:r>
            <a:r>
              <a:rPr lang="en-US" i="1" dirty="0"/>
              <a:t>.</a:t>
            </a:r>
            <a:r>
              <a:rPr lang="en-US" dirty="0" smtClean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49651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Lesson 1: Introducing Oneself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Lesson 1: Introducing Oneself</a:t>
            </a:r>
          </a:p>
        </p:txBody>
      </p:sp>
      <p:sp>
        <p:nvSpPr>
          <p:cNvPr id="172" name="Follow the format given below, but feel free to improvis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5100"/>
            </a:lvl1pPr>
          </a:lstStyle>
          <a:p>
            <a:r>
              <a:t>Follow the format given below, but feel free to improvise</a:t>
            </a:r>
          </a:p>
        </p:txBody>
      </p:sp>
      <p:sp>
        <p:nvSpPr>
          <p:cNvPr id="173" name="Begin with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77520">
              <a:spcBef>
                <a:spcPts val="3400"/>
              </a:spcBef>
              <a:buSzTx/>
              <a:buNone/>
              <a:defRPr sz="3696"/>
            </a:pPr>
            <a:r>
              <a:rPr dirty="0"/>
              <a:t>Begin with: </a:t>
            </a:r>
          </a:p>
          <a:p>
            <a:pPr marL="1408175" lvl="2" indent="-469391" defTabSz="1877520">
              <a:spcBef>
                <a:spcPts val="3400"/>
              </a:spcBef>
              <a:defRPr sz="3696"/>
            </a:pPr>
            <a:r>
              <a:rPr dirty="0"/>
              <a:t>Hi everyone </a:t>
            </a:r>
          </a:p>
          <a:p>
            <a:pPr marL="1408175" lvl="2" indent="-469391" defTabSz="1877520">
              <a:spcBef>
                <a:spcPts val="3400"/>
              </a:spcBef>
              <a:defRPr sz="3696"/>
            </a:pPr>
            <a:r>
              <a:rPr dirty="0"/>
              <a:t>Hello friends </a:t>
            </a:r>
          </a:p>
          <a:p>
            <a:pPr marL="1408175" lvl="2" indent="-469391" defTabSz="1877520">
              <a:spcBef>
                <a:spcPts val="3400"/>
              </a:spcBef>
              <a:defRPr sz="3696"/>
            </a:pPr>
            <a:r>
              <a:rPr dirty="0"/>
              <a:t>Good morning, everyone/Good morning, all/Good morning, guys</a:t>
            </a:r>
          </a:p>
          <a:p>
            <a:pPr marL="0" indent="0" defTabSz="1877520">
              <a:spcBef>
                <a:spcPts val="3400"/>
              </a:spcBef>
              <a:buSzTx/>
              <a:buNone/>
              <a:defRPr sz="3696"/>
            </a:pPr>
            <a:r>
              <a:rPr dirty="0"/>
              <a:t>Proceed to: </a:t>
            </a:r>
            <a:r>
              <a:rPr i="1" dirty="0"/>
              <a:t>“I am ….; I come from…; my hobbies are…/ I like..; This is the first time I…”</a:t>
            </a:r>
          </a:p>
          <a:p>
            <a:pPr marL="0" indent="0" defTabSz="1877520">
              <a:spcBef>
                <a:spcPts val="3400"/>
              </a:spcBef>
              <a:buSzTx/>
              <a:buNone/>
              <a:defRPr sz="3696"/>
            </a:pPr>
            <a:r>
              <a:rPr dirty="0"/>
              <a:t>End with pleasantries, like:</a:t>
            </a:r>
          </a:p>
          <a:p>
            <a:pPr marL="1408175" lvl="2" indent="-469391" defTabSz="1877520">
              <a:spcBef>
                <a:spcPts val="3400"/>
              </a:spcBef>
              <a:defRPr sz="3696"/>
            </a:pPr>
            <a:r>
              <a:rPr dirty="0"/>
              <a:t>I look forward to knowing you all better</a:t>
            </a:r>
          </a:p>
          <a:p>
            <a:pPr marL="1408175" lvl="2" indent="-469391" defTabSz="1877520">
              <a:spcBef>
                <a:spcPts val="3400"/>
              </a:spcBef>
              <a:defRPr sz="3696"/>
            </a:pPr>
            <a:r>
              <a:rPr dirty="0"/>
              <a:t>Wish you all a great time on campus</a:t>
            </a:r>
          </a:p>
          <a:p>
            <a:pPr marL="1408175" lvl="2" indent="-469391" defTabSz="1877520">
              <a:spcBef>
                <a:spcPts val="3400"/>
              </a:spcBef>
              <a:defRPr sz="3696"/>
            </a:pPr>
            <a:r>
              <a:rPr dirty="0"/>
              <a:t>Hope you all enjoy your time in DA-IICT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746182" y="1330035"/>
            <a:ext cx="9698181" cy="1169323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Shah </a:t>
            </a:r>
            <a:r>
              <a:rPr lang="en-US" dirty="0" err="1" smtClean="0"/>
              <a:t>Ashvi</a:t>
            </a:r>
            <a:r>
              <a:rPr lang="en-US" dirty="0" smtClean="0"/>
              <a:t> </a:t>
            </a:r>
            <a:r>
              <a:rPr lang="en-US" dirty="0" err="1" smtClean="0"/>
              <a:t>Sandipkumar</a:t>
            </a:r>
            <a:endParaRPr lang="en-US" dirty="0" smtClean="0"/>
          </a:p>
          <a:p>
            <a:r>
              <a:rPr lang="en-US" dirty="0" smtClean="0"/>
              <a:t>Sunny </a:t>
            </a:r>
            <a:r>
              <a:rPr lang="en-US" dirty="0" err="1" smtClean="0"/>
              <a:t>Saurabh</a:t>
            </a:r>
            <a:r>
              <a:rPr lang="en-US" dirty="0" smtClean="0"/>
              <a:t> Pandey</a:t>
            </a:r>
          </a:p>
          <a:p>
            <a:r>
              <a:rPr lang="en-US" dirty="0" smtClean="0"/>
              <a:t>Shah </a:t>
            </a:r>
            <a:r>
              <a:rPr lang="en-US" dirty="0" err="1" smtClean="0"/>
              <a:t>Jinansh</a:t>
            </a:r>
            <a:r>
              <a:rPr lang="en-US" dirty="0" smtClean="0"/>
              <a:t> </a:t>
            </a:r>
            <a:r>
              <a:rPr lang="en-US" dirty="0" err="1" smtClean="0"/>
              <a:t>Jigneshkumar</a:t>
            </a:r>
            <a:endParaRPr lang="en-US" dirty="0" smtClean="0"/>
          </a:p>
          <a:p>
            <a:r>
              <a:rPr lang="en-US" dirty="0" err="1" smtClean="0"/>
              <a:t>Luhar</a:t>
            </a:r>
            <a:r>
              <a:rPr lang="en-US" dirty="0" smtClean="0"/>
              <a:t> </a:t>
            </a:r>
            <a:r>
              <a:rPr lang="en-US" dirty="0" err="1" smtClean="0"/>
              <a:t>Hartik</a:t>
            </a:r>
            <a:endParaRPr lang="en-US" dirty="0" smtClean="0"/>
          </a:p>
          <a:p>
            <a:r>
              <a:rPr lang="en-US" dirty="0" err="1" smtClean="0"/>
              <a:t>Vaishnavi</a:t>
            </a:r>
            <a:r>
              <a:rPr lang="en-US" dirty="0" smtClean="0"/>
              <a:t> Dubey</a:t>
            </a:r>
          </a:p>
          <a:p>
            <a:r>
              <a:rPr lang="en-US" dirty="0" err="1" smtClean="0"/>
              <a:t>Bhuva</a:t>
            </a:r>
            <a:r>
              <a:rPr lang="en-US" dirty="0" smtClean="0"/>
              <a:t> </a:t>
            </a:r>
            <a:r>
              <a:rPr lang="en-US" dirty="0" err="1" smtClean="0"/>
              <a:t>Pratixa</a:t>
            </a:r>
            <a:endParaRPr lang="en-US" dirty="0" smtClean="0"/>
          </a:p>
          <a:p>
            <a:r>
              <a:rPr lang="en-US" dirty="0" smtClean="0"/>
              <a:t>Ankit </a:t>
            </a:r>
            <a:r>
              <a:rPr lang="en-US" dirty="0" err="1" smtClean="0"/>
              <a:t>Kaklotar</a:t>
            </a:r>
            <a:r>
              <a:rPr lang="en-US" dirty="0" smtClean="0"/>
              <a:t> N</a:t>
            </a:r>
          </a:p>
          <a:p>
            <a:r>
              <a:rPr lang="en-US" dirty="0" err="1" smtClean="0"/>
              <a:t>Thadani</a:t>
            </a:r>
            <a:r>
              <a:rPr lang="en-US" dirty="0" smtClean="0"/>
              <a:t> Vishal</a:t>
            </a:r>
          </a:p>
          <a:p>
            <a:r>
              <a:rPr lang="en-US" dirty="0" err="1"/>
              <a:t>Khushi</a:t>
            </a:r>
            <a:r>
              <a:rPr lang="en-US" dirty="0"/>
              <a:t> Trivedi</a:t>
            </a:r>
          </a:p>
          <a:p>
            <a:r>
              <a:rPr lang="en-US" dirty="0"/>
              <a:t>R </a:t>
            </a:r>
            <a:r>
              <a:rPr lang="en-US" dirty="0" err="1"/>
              <a:t>Jeevan</a:t>
            </a:r>
            <a:r>
              <a:rPr lang="en-US" dirty="0"/>
              <a:t> </a:t>
            </a:r>
            <a:r>
              <a:rPr lang="en-US" dirty="0" err="1"/>
              <a:t>Bhawarlal</a:t>
            </a:r>
            <a:endParaRPr lang="en-US" dirty="0"/>
          </a:p>
          <a:p>
            <a:r>
              <a:rPr lang="en-US" dirty="0"/>
              <a:t>R </a:t>
            </a:r>
            <a:r>
              <a:rPr lang="en-US" dirty="0" err="1"/>
              <a:t>Rajdeep</a:t>
            </a:r>
            <a:r>
              <a:rPr lang="en-US" dirty="0"/>
              <a:t> Singh</a:t>
            </a:r>
          </a:p>
          <a:p>
            <a:r>
              <a:rPr lang="en-US" dirty="0" err="1"/>
              <a:t>Nasikkar</a:t>
            </a:r>
            <a:r>
              <a:rPr lang="en-US" dirty="0"/>
              <a:t> H </a:t>
            </a:r>
            <a:r>
              <a:rPr lang="en-US" dirty="0" err="1"/>
              <a:t>Jitendrabhai</a:t>
            </a:r>
            <a:endParaRPr lang="en-US" dirty="0"/>
          </a:p>
          <a:p>
            <a:r>
              <a:rPr lang="en-US" dirty="0"/>
              <a:t>Solanki </a:t>
            </a:r>
            <a:r>
              <a:rPr lang="en-US" dirty="0" err="1"/>
              <a:t>Hiten</a:t>
            </a:r>
            <a:r>
              <a:rPr lang="en-US" dirty="0"/>
              <a:t> </a:t>
            </a:r>
            <a:r>
              <a:rPr lang="en-US" dirty="0" err="1"/>
              <a:t>Nagajanbhai</a:t>
            </a:r>
            <a:endParaRPr lang="en-IN" dirty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358899" y="1330036"/>
            <a:ext cx="10722265" cy="11693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fontScale="70000" lnSpcReduction="20000"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US" dirty="0" smtClean="0"/>
              <a:t>Patel </a:t>
            </a:r>
            <a:r>
              <a:rPr lang="en-US" dirty="0" err="1" smtClean="0"/>
              <a:t>Parth</a:t>
            </a:r>
            <a:r>
              <a:rPr lang="en-US" dirty="0" smtClean="0"/>
              <a:t> </a:t>
            </a:r>
            <a:r>
              <a:rPr lang="en-US" dirty="0" err="1" smtClean="0"/>
              <a:t>Shankarbhai</a:t>
            </a:r>
            <a:endParaRPr lang="en-US" dirty="0" smtClean="0"/>
          </a:p>
          <a:p>
            <a:pPr hangingPunct="1"/>
            <a:r>
              <a:rPr lang="en-US" dirty="0" err="1" smtClean="0"/>
              <a:t>Vavdiya</a:t>
            </a:r>
            <a:r>
              <a:rPr lang="en-US" dirty="0" smtClean="0"/>
              <a:t> </a:t>
            </a:r>
            <a:r>
              <a:rPr lang="en-US" dirty="0" err="1" smtClean="0"/>
              <a:t>Tushar</a:t>
            </a:r>
            <a:endParaRPr lang="en-US" dirty="0" smtClean="0"/>
          </a:p>
          <a:p>
            <a:pPr hangingPunct="1"/>
            <a:r>
              <a:rPr lang="en-US" dirty="0" smtClean="0"/>
              <a:t>Kapadia Mansi S</a:t>
            </a:r>
          </a:p>
          <a:p>
            <a:pPr hangingPunct="1"/>
            <a:r>
              <a:rPr lang="en-US" dirty="0" smtClean="0"/>
              <a:t>Anmol </a:t>
            </a:r>
            <a:r>
              <a:rPr lang="en-US" dirty="0" err="1" smtClean="0"/>
              <a:t>Rangwani</a:t>
            </a:r>
            <a:endParaRPr lang="en-US" dirty="0" smtClean="0"/>
          </a:p>
          <a:p>
            <a:pPr hangingPunct="1"/>
            <a:r>
              <a:rPr lang="en-US" dirty="0" smtClean="0"/>
              <a:t>Sharma </a:t>
            </a:r>
            <a:r>
              <a:rPr lang="en-US" dirty="0" err="1" smtClean="0"/>
              <a:t>Neerav</a:t>
            </a:r>
            <a:r>
              <a:rPr lang="en-US" dirty="0" smtClean="0"/>
              <a:t> Pradeep</a:t>
            </a:r>
          </a:p>
          <a:p>
            <a:pPr hangingPunct="1"/>
            <a:r>
              <a:rPr lang="en-US" dirty="0" err="1" smtClean="0"/>
              <a:t>Javiya</a:t>
            </a:r>
            <a:r>
              <a:rPr lang="en-US" dirty="0" smtClean="0"/>
              <a:t> </a:t>
            </a:r>
            <a:r>
              <a:rPr lang="en-US" dirty="0" err="1" smtClean="0"/>
              <a:t>Shivam</a:t>
            </a:r>
            <a:r>
              <a:rPr lang="en-US" dirty="0" smtClean="0"/>
              <a:t> J</a:t>
            </a:r>
          </a:p>
          <a:p>
            <a:pPr hangingPunct="1"/>
            <a:r>
              <a:rPr lang="en-US" dirty="0" smtClean="0"/>
              <a:t>S </a:t>
            </a:r>
            <a:r>
              <a:rPr lang="en-US" dirty="0" err="1" smtClean="0"/>
              <a:t>Nakshi</a:t>
            </a:r>
            <a:r>
              <a:rPr lang="en-US" dirty="0" smtClean="0"/>
              <a:t> </a:t>
            </a:r>
            <a:r>
              <a:rPr lang="en-US" dirty="0" err="1" smtClean="0"/>
              <a:t>Upvanbhai</a:t>
            </a:r>
            <a:endParaRPr lang="en-US" dirty="0" smtClean="0"/>
          </a:p>
          <a:p>
            <a:pPr hangingPunct="1"/>
            <a:r>
              <a:rPr lang="en-US" dirty="0" smtClean="0"/>
              <a:t>S </a:t>
            </a:r>
            <a:r>
              <a:rPr lang="en-US" dirty="0" err="1" smtClean="0"/>
              <a:t>Siddharthkumar</a:t>
            </a:r>
            <a:r>
              <a:rPr lang="en-US" dirty="0" smtClean="0"/>
              <a:t> </a:t>
            </a:r>
            <a:r>
              <a:rPr lang="en-US" dirty="0" err="1" smtClean="0"/>
              <a:t>Kanjibhai</a:t>
            </a:r>
            <a:endParaRPr lang="en-US" dirty="0" smtClean="0"/>
          </a:p>
          <a:p>
            <a:pPr hangingPunct="1"/>
            <a:r>
              <a:rPr lang="en-US" dirty="0" err="1"/>
              <a:t>Kanchan</a:t>
            </a:r>
            <a:r>
              <a:rPr lang="en-US" dirty="0"/>
              <a:t> </a:t>
            </a:r>
            <a:r>
              <a:rPr lang="en-US" dirty="0" err="1"/>
              <a:t>Kharkwal</a:t>
            </a:r>
            <a:endParaRPr lang="en-US" dirty="0"/>
          </a:p>
          <a:p>
            <a:pPr hangingPunct="1"/>
            <a:r>
              <a:rPr lang="en-US" dirty="0" err="1"/>
              <a:t>Aayushi</a:t>
            </a:r>
            <a:r>
              <a:rPr lang="en-US" dirty="0"/>
              <a:t> Sanjay Jindal</a:t>
            </a:r>
          </a:p>
          <a:p>
            <a:pPr hangingPunct="1"/>
            <a:r>
              <a:rPr lang="en-US" dirty="0" err="1"/>
              <a:t>Aarni</a:t>
            </a:r>
            <a:r>
              <a:rPr lang="en-US" dirty="0"/>
              <a:t> Nigam </a:t>
            </a:r>
            <a:r>
              <a:rPr lang="en-US" dirty="0" err="1"/>
              <a:t>Raval</a:t>
            </a:r>
            <a:endParaRPr lang="en-US" dirty="0"/>
          </a:p>
          <a:p>
            <a:pPr hangingPunct="1"/>
            <a:r>
              <a:rPr lang="en-US" dirty="0" err="1"/>
              <a:t>Ankita</a:t>
            </a:r>
            <a:r>
              <a:rPr lang="en-US" dirty="0"/>
              <a:t> </a:t>
            </a:r>
            <a:r>
              <a:rPr lang="en-US" dirty="0" err="1"/>
              <a:t>Kumari</a:t>
            </a:r>
            <a:endParaRPr lang="en-US" dirty="0"/>
          </a:p>
          <a:p>
            <a:pPr hangingPunct="1"/>
            <a:r>
              <a:rPr lang="en-US" dirty="0" err="1"/>
              <a:t>Nirali</a:t>
            </a:r>
            <a:r>
              <a:rPr lang="en-US" dirty="0"/>
              <a:t> </a:t>
            </a:r>
            <a:r>
              <a:rPr lang="en-US" dirty="0" err="1"/>
              <a:t>Pradipkumar</a:t>
            </a:r>
            <a:endParaRPr lang="en-US" dirty="0" smtClean="0"/>
          </a:p>
          <a:p>
            <a:pPr hangingPunct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73571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www.youtube.com/watch?v=4G-YQA_bsOU</a:t>
            </a:r>
            <a:endParaRPr lang="en-IN" dirty="0" smtClean="0"/>
          </a:p>
          <a:p>
            <a:endParaRPr lang="en-US" dirty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genius.com/Simon-and-garfunkel-bridge-over-troubled-water-lyrics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23361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an idiom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206500" y="2245962"/>
            <a:ext cx="8962736" cy="152247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“to bark up the wrong tree”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4248504"/>
            <a:ext cx="7577282" cy="82560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397" y="3542036"/>
            <a:ext cx="14397942" cy="966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017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an idiom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206499" y="2245961"/>
            <a:ext cx="13507028" cy="3545239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3600" dirty="0" smtClean="0"/>
              <a:t>“to bark up the wrong tree” </a:t>
            </a:r>
            <a:r>
              <a:rPr lang="en-US" sz="3600" b="0" dirty="0"/>
              <a:t>means to be wrong about the </a:t>
            </a:r>
            <a:r>
              <a:rPr lang="en-US" sz="3600" b="0" dirty="0" smtClean="0"/>
              <a:t>way </a:t>
            </a:r>
            <a:r>
              <a:rPr lang="en-US" sz="3600" b="0" dirty="0"/>
              <a:t>to achieve </a:t>
            </a:r>
            <a:r>
              <a:rPr lang="en-US" sz="3600" b="0" dirty="0" smtClean="0"/>
              <a:t>something.</a:t>
            </a:r>
          </a:p>
          <a:p>
            <a:pPr>
              <a:spcAft>
                <a:spcPts val="1800"/>
              </a:spcAft>
            </a:pPr>
            <a:r>
              <a:rPr lang="en-US" sz="3600" b="0" dirty="0"/>
              <a:t>-- To attempt or pursue a futile course of </a:t>
            </a:r>
            <a:r>
              <a:rPr lang="en-US" sz="3600" b="0" dirty="0" smtClean="0"/>
              <a:t>action.</a:t>
            </a:r>
          </a:p>
          <a:p>
            <a:r>
              <a:rPr lang="en-US" sz="3600" b="0" dirty="0"/>
              <a:t>-- to promote or follow a mistaken course (as in doing research</a:t>
            </a:r>
            <a:r>
              <a:rPr lang="en-US" sz="3600" b="0" dirty="0" smtClean="0"/>
              <a:t>).</a:t>
            </a:r>
          </a:p>
          <a:p>
            <a:endParaRPr lang="en-US" sz="3600" b="0" dirty="0" smtClean="0"/>
          </a:p>
          <a:p>
            <a:endParaRPr lang="en-US" sz="3600" b="0" dirty="0"/>
          </a:p>
          <a:p>
            <a:endParaRPr lang="en-US" sz="3600" dirty="0" smtClean="0"/>
          </a:p>
          <a:p>
            <a:endParaRPr lang="en-US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4248504"/>
            <a:ext cx="7577282" cy="82560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1206501" y="5403273"/>
            <a:ext cx="11519118" cy="7675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fontScale="92500" lnSpcReduction="10000"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3600" b="1" dirty="0"/>
          </a:p>
          <a:p>
            <a:pPr marL="0" indent="0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600" b="1" dirty="0" smtClean="0"/>
              <a:t>Examples:</a:t>
            </a:r>
          </a:p>
          <a:p>
            <a:pPr hangingPunct="1"/>
            <a:r>
              <a:rPr lang="en-US" sz="4000" dirty="0"/>
              <a:t>She thinks it'll solve the problem, but I think she's </a:t>
            </a:r>
            <a:r>
              <a:rPr lang="en-US" sz="4000" b="1" dirty="0"/>
              <a:t>barking up the wrong tree</a:t>
            </a:r>
            <a:r>
              <a:rPr lang="en-US" sz="4000" dirty="0" smtClean="0"/>
              <a:t>.</a:t>
            </a:r>
          </a:p>
          <a:p>
            <a:pPr hangingPunct="1"/>
            <a:r>
              <a:rPr lang="en-US" sz="4000" dirty="0"/>
              <a:t>If you think I'll help you cheat, you're definitely </a:t>
            </a:r>
            <a:r>
              <a:rPr lang="en-US" sz="4000" b="1" dirty="0"/>
              <a:t>barking up the wrong tree</a:t>
            </a:r>
            <a:r>
              <a:rPr lang="en-US" sz="4000" dirty="0" smtClean="0"/>
              <a:t>!</a:t>
            </a:r>
          </a:p>
          <a:p>
            <a:pPr hangingPunct="1"/>
            <a:r>
              <a:rPr lang="en-US" sz="4000" dirty="0"/>
              <a:t>If you think I'm the guilty person, you're </a:t>
            </a:r>
            <a:r>
              <a:rPr lang="en-US" sz="4000" b="1" dirty="0"/>
              <a:t>barking up the wrong tree</a:t>
            </a:r>
            <a:r>
              <a:rPr lang="en-US" sz="4000" dirty="0"/>
              <a:t>. </a:t>
            </a:r>
            <a:endParaRPr lang="en-US" sz="4000" dirty="0" smtClean="0"/>
          </a:p>
          <a:p>
            <a:pPr hangingPunct="1"/>
            <a:r>
              <a:rPr lang="en-US" sz="4000" dirty="0" smtClean="0"/>
              <a:t>The management blamed our team for the company’s bad performance, but it is </a:t>
            </a:r>
            <a:r>
              <a:rPr lang="en-US" sz="4000" b="1" dirty="0" smtClean="0"/>
              <a:t>barking up the wrong tree</a:t>
            </a:r>
            <a:r>
              <a:rPr lang="en-US" sz="4000" dirty="0" smtClean="0"/>
              <a:t>. </a:t>
            </a:r>
            <a:endParaRPr lang="en-IN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040" y="552964"/>
            <a:ext cx="8810165" cy="73910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4942" y="7217151"/>
            <a:ext cx="9468380" cy="635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719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i="1" dirty="0"/>
              <a:t>At</a:t>
            </a:r>
            <a:r>
              <a:rPr lang="en-IN" dirty="0"/>
              <a:t>, </a:t>
            </a:r>
            <a:r>
              <a:rPr lang="en-IN" i="1" dirty="0"/>
              <a:t>on</a:t>
            </a:r>
            <a:r>
              <a:rPr lang="en-IN" dirty="0"/>
              <a:t> and </a:t>
            </a:r>
            <a:r>
              <a:rPr lang="en-IN" i="1" dirty="0" smtClean="0"/>
              <a:t>in </a:t>
            </a:r>
            <a:r>
              <a:rPr lang="en-IN" dirty="0" smtClean="0"/>
              <a:t>(while referring to place)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Prepositions: AT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refer to a position or location which we see as a </a:t>
            </a:r>
            <a:r>
              <a:rPr lang="en-US" dirty="0" smtClean="0"/>
              <a:t>point/place:</a:t>
            </a:r>
          </a:p>
          <a:p>
            <a:pPr lvl="4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4400" i="1" dirty="0"/>
              <a:t>I was sitting at my desk</a:t>
            </a:r>
            <a:r>
              <a:rPr lang="en-US" sz="4400" i="1" dirty="0" smtClean="0"/>
              <a:t>.</a:t>
            </a:r>
          </a:p>
          <a:p>
            <a:pPr lvl="4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4400" i="1" dirty="0" smtClean="0"/>
              <a:t>You can pay at the counter.</a:t>
            </a:r>
          </a:p>
          <a:p>
            <a:pPr lvl="4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4400" i="1" dirty="0" smtClean="0"/>
              <a:t>They met at the airport.</a:t>
            </a:r>
            <a:endParaRPr lang="en-US" sz="4400" dirty="0"/>
          </a:p>
          <a:p>
            <a:r>
              <a:rPr lang="en-US" dirty="0"/>
              <a:t>to talk about </a:t>
            </a:r>
            <a:r>
              <a:rPr lang="en-US" dirty="0" smtClean="0"/>
              <a:t>companies</a:t>
            </a:r>
            <a:r>
              <a:rPr lang="en-US" dirty="0"/>
              <a:t>, workplaces </a:t>
            </a:r>
            <a:r>
              <a:rPr lang="en-US" dirty="0" smtClean="0"/>
              <a:t>(when </a:t>
            </a:r>
            <a:r>
              <a:rPr lang="en-US" dirty="0"/>
              <a:t>we see them as a place of </a:t>
            </a:r>
            <a:r>
              <a:rPr lang="en-US" dirty="0" smtClean="0"/>
              <a:t>activity):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4400" i="1" dirty="0"/>
              <a:t>How many people are working at Microsoft</a:t>
            </a:r>
            <a:r>
              <a:rPr lang="en-US" sz="4400" i="1" dirty="0" smtClean="0"/>
              <a:t>?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4400" i="1" dirty="0" smtClean="0"/>
              <a:t>What are the developers working on currently at Intel?</a:t>
            </a:r>
            <a:endParaRPr lang="en-US" sz="4400" dirty="0"/>
          </a:p>
          <a:p>
            <a:r>
              <a:rPr lang="en-US" sz="5200" dirty="0"/>
              <a:t>to refer to activities which involve a group of people</a:t>
            </a:r>
            <a:r>
              <a:rPr lang="en-US" sz="5200" dirty="0" smtClean="0"/>
              <a:t>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i="1" dirty="0"/>
              <a:t>Were you at Lisa’s party?</a:t>
            </a:r>
            <a:r>
              <a:rPr lang="en-US" dirty="0"/>
              <a:t> (also </a:t>
            </a:r>
            <a:r>
              <a:rPr lang="en-US" i="1" dirty="0"/>
              <a:t>at the cinema, at the theatre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619237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i="1" dirty="0"/>
              <a:t>At</a:t>
            </a:r>
            <a:r>
              <a:rPr lang="en-IN" dirty="0"/>
              <a:t>, </a:t>
            </a:r>
            <a:r>
              <a:rPr lang="en-IN" i="1" dirty="0"/>
              <a:t>on</a:t>
            </a:r>
            <a:r>
              <a:rPr lang="en-IN" dirty="0"/>
              <a:t> and </a:t>
            </a:r>
            <a:r>
              <a:rPr lang="en-IN" i="1" dirty="0"/>
              <a:t>in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Prepositions: AT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with </a:t>
            </a:r>
            <a:r>
              <a:rPr lang="en-IN" i="1" dirty="0"/>
              <a:t>school/college/university</a:t>
            </a:r>
            <a:r>
              <a:rPr lang="en-IN" dirty="0" smtClean="0"/>
              <a:t>: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4400" i="1" dirty="0"/>
              <a:t>She always did well at school</a:t>
            </a:r>
            <a:r>
              <a:rPr lang="en-US" sz="4400" i="1" dirty="0" smtClean="0"/>
              <a:t>.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4400" i="1" dirty="0" smtClean="0"/>
              <a:t>They met at college and became friends instantly.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4400" i="1" dirty="0" smtClean="0"/>
              <a:t>Do you know how Facebook recommends friends I’ve met at school?</a:t>
            </a:r>
            <a:endParaRPr lang="en-US" sz="4400" dirty="0"/>
          </a:p>
          <a:p>
            <a:r>
              <a:rPr lang="en-US" dirty="0"/>
              <a:t>to refer to an address</a:t>
            </a:r>
            <a:r>
              <a:rPr lang="en-US" dirty="0" smtClean="0"/>
              <a:t>: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4400" i="1" dirty="0" smtClean="0"/>
              <a:t>They </a:t>
            </a:r>
            <a:r>
              <a:rPr lang="en-US" sz="4400" i="1" dirty="0"/>
              <a:t>once lived at number 12 South George’s Street.</a:t>
            </a:r>
            <a:endParaRPr lang="en-US" sz="4400" dirty="0"/>
          </a:p>
          <a:p>
            <a:r>
              <a:rPr lang="en-US" dirty="0"/>
              <a:t>to refer to most shops</a:t>
            </a:r>
            <a:r>
              <a:rPr lang="en-US" dirty="0" smtClean="0"/>
              <a:t>: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4400" i="1" dirty="0"/>
              <a:t>Look what I bought at the </a:t>
            </a:r>
            <a:r>
              <a:rPr lang="en-US" sz="4400" i="1" dirty="0" smtClean="0"/>
              <a:t>butcher’s </a:t>
            </a:r>
            <a:r>
              <a:rPr lang="en-US" sz="4400" i="1" dirty="0"/>
              <a:t>today</a:t>
            </a:r>
            <a:r>
              <a:rPr lang="en-US" sz="4400" i="1" dirty="0" smtClean="0"/>
              <a:t>.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4400" i="1" dirty="0" smtClean="0"/>
              <a:t>I saw a nice watch at a showroom near the railway station, but it was too expensive.  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54647822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i="1" dirty="0"/>
              <a:t>At</a:t>
            </a:r>
            <a:r>
              <a:rPr lang="en-IN" dirty="0"/>
              <a:t>, </a:t>
            </a:r>
            <a:r>
              <a:rPr lang="en-IN" i="1" dirty="0"/>
              <a:t>on</a:t>
            </a:r>
            <a:r>
              <a:rPr lang="en-IN" dirty="0"/>
              <a:t> and </a:t>
            </a:r>
            <a:r>
              <a:rPr lang="en-IN" i="1" dirty="0"/>
              <a:t>in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Prepositions: ON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4248503"/>
            <a:ext cx="21971000" cy="827600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400" dirty="0" smtClean="0"/>
              <a:t>We use ‘on’</a:t>
            </a:r>
          </a:p>
          <a:p>
            <a:r>
              <a:rPr lang="en-US" sz="4400" dirty="0"/>
              <a:t>to refer to a position on any surface</a:t>
            </a:r>
            <a:r>
              <a:rPr lang="en-US" sz="4400" dirty="0" smtClean="0"/>
              <a:t>: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4400" i="1" dirty="0"/>
              <a:t>I know I left my wallet on the table.</a:t>
            </a:r>
            <a:endParaRPr lang="en-US" sz="4400" dirty="0"/>
          </a:p>
          <a:p>
            <a:r>
              <a:rPr lang="en-US" sz="4400" dirty="0"/>
              <a:t>to describe a position along a road or river or by the sea or by a </a:t>
            </a:r>
            <a:r>
              <a:rPr lang="en-US" sz="4400" dirty="0" smtClean="0"/>
              <a:t>lake: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4400" i="1" dirty="0"/>
              <a:t>Dublin is on the east coast of Ireland</a:t>
            </a:r>
            <a:r>
              <a:rPr lang="en-US" sz="4400" i="1" dirty="0" smtClean="0"/>
              <a:t>.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4400" i="1" dirty="0" smtClean="0"/>
              <a:t>Ahmedabad is on the banks of the river Sabarmati.</a:t>
            </a:r>
            <a:endParaRPr lang="en-US" sz="4400" dirty="0" smtClean="0"/>
          </a:p>
          <a:p>
            <a:r>
              <a:rPr lang="en-US" sz="4400" dirty="0"/>
              <a:t>to talk about a floor in a building</a:t>
            </a:r>
            <a:r>
              <a:rPr lang="en-US" sz="4400" dirty="0" smtClean="0"/>
              <a:t>: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4400" i="1" dirty="0"/>
              <a:t>They live on the first floor</a:t>
            </a:r>
            <a:r>
              <a:rPr lang="en-US" sz="4400" i="1" dirty="0" smtClean="0"/>
              <a:t>. </a:t>
            </a:r>
            <a:endParaRPr lang="en-US" sz="4400" dirty="0"/>
          </a:p>
          <a:p>
            <a:r>
              <a:rPr lang="en-US" sz="4400" dirty="0"/>
              <a:t>to talk about </a:t>
            </a:r>
            <a:r>
              <a:rPr lang="en-US" sz="4400" b="1" dirty="0"/>
              <a:t>being physically</a:t>
            </a:r>
            <a:r>
              <a:rPr lang="en-US" sz="4400" dirty="0"/>
              <a:t> on public </a:t>
            </a:r>
            <a:r>
              <a:rPr lang="en-US" sz="4400" dirty="0" smtClean="0"/>
              <a:t>transport:</a:t>
            </a:r>
          </a:p>
          <a:p>
            <a:pPr lvl="4"/>
            <a:r>
              <a:rPr lang="en-US" sz="4400" i="1" dirty="0"/>
              <a:t>I was on the train when she phoned.</a:t>
            </a:r>
            <a:r>
              <a:rPr lang="en-US" sz="4400" dirty="0"/>
              <a:t> (but </a:t>
            </a:r>
            <a:r>
              <a:rPr lang="en-US" sz="4400" dirty="0" smtClean="0"/>
              <a:t>“</a:t>
            </a:r>
            <a:r>
              <a:rPr lang="en-US" sz="4400" i="1" dirty="0" smtClean="0"/>
              <a:t>I </a:t>
            </a:r>
            <a:r>
              <a:rPr lang="en-US" sz="4400" i="1" dirty="0"/>
              <a:t>went to Rome</a:t>
            </a:r>
            <a:r>
              <a:rPr lang="en-US" sz="4400" dirty="0"/>
              <a:t> </a:t>
            </a:r>
            <a:r>
              <a:rPr lang="en-US" sz="4400" i="1" dirty="0">
                <a:solidFill>
                  <a:srgbClr val="FF0000"/>
                </a:solidFill>
              </a:rPr>
              <a:t>by</a:t>
            </a:r>
            <a:r>
              <a:rPr lang="en-US" sz="4400" dirty="0"/>
              <a:t> </a:t>
            </a:r>
            <a:r>
              <a:rPr lang="en-US" sz="4400" i="1" dirty="0" smtClean="0"/>
              <a:t>train”</a:t>
            </a:r>
            <a:r>
              <a:rPr lang="en-US" sz="4400" dirty="0" smtClean="0"/>
              <a:t>.)</a:t>
            </a:r>
          </a:p>
          <a:p>
            <a:endParaRPr lang="en-US" sz="4400" dirty="0"/>
          </a:p>
          <a:p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81479597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i="1" dirty="0"/>
              <a:t>At</a:t>
            </a:r>
            <a:r>
              <a:rPr lang="en-IN" dirty="0"/>
              <a:t>, </a:t>
            </a:r>
            <a:r>
              <a:rPr lang="en-IN" i="1" dirty="0"/>
              <a:t>on</a:t>
            </a:r>
            <a:r>
              <a:rPr lang="en-IN" dirty="0"/>
              <a:t> and </a:t>
            </a:r>
            <a:r>
              <a:rPr lang="en-IN" i="1" dirty="0"/>
              <a:t>in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Prepositions: IN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4248503"/>
            <a:ext cx="21971000" cy="8276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We use ‘in’:</a:t>
            </a:r>
          </a:p>
          <a:p>
            <a:r>
              <a:rPr lang="en-US" sz="4400" dirty="0"/>
              <a:t>to talk about locations within a larger area</a:t>
            </a:r>
            <a:r>
              <a:rPr lang="en-US" sz="4400" dirty="0" smtClean="0"/>
              <a:t>: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4000" i="1" dirty="0"/>
              <a:t>I know my book is somewhere in this room. Can anyone see it?</a:t>
            </a:r>
            <a:endParaRPr lang="en-US" sz="4000" dirty="0"/>
          </a:p>
          <a:p>
            <a:r>
              <a:rPr lang="en-US" sz="4400" dirty="0"/>
              <a:t>to talk about workplaces when we see them as a physical location</a:t>
            </a:r>
            <a:r>
              <a:rPr lang="en-US" sz="4400" dirty="0" smtClean="0"/>
              <a:t>: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4000" i="1" dirty="0"/>
              <a:t>She </a:t>
            </a:r>
            <a:r>
              <a:rPr lang="en-US" sz="4000" i="1" dirty="0" smtClean="0"/>
              <a:t>sits </a:t>
            </a:r>
            <a:r>
              <a:rPr lang="en-US" sz="4000" i="1" dirty="0"/>
              <a:t>in </a:t>
            </a:r>
            <a:r>
              <a:rPr lang="en-US" sz="4000" i="1" dirty="0" smtClean="0"/>
              <a:t>a big office room.</a:t>
            </a:r>
            <a:r>
              <a:rPr lang="en-US" sz="4000" dirty="0" smtClean="0"/>
              <a:t> </a:t>
            </a:r>
            <a:r>
              <a:rPr lang="en-US" sz="4000" dirty="0"/>
              <a:t>(but we use </a:t>
            </a:r>
            <a:r>
              <a:rPr lang="en-US" sz="4000" i="1" dirty="0"/>
              <a:t>on</a:t>
            </a:r>
            <a:r>
              <a:rPr lang="en-US" sz="4000" dirty="0"/>
              <a:t> when we talk about a farm: </a:t>
            </a:r>
            <a:r>
              <a:rPr lang="en-US" sz="4000" i="1" dirty="0"/>
              <a:t>I’ve always wanted to work</a:t>
            </a:r>
            <a:r>
              <a:rPr lang="en-US" sz="4000" dirty="0"/>
              <a:t> </a:t>
            </a:r>
            <a:r>
              <a:rPr lang="en-US" sz="4000" i="1" dirty="0"/>
              <a:t>on</a:t>
            </a:r>
            <a:r>
              <a:rPr lang="en-US" sz="4000" dirty="0"/>
              <a:t> </a:t>
            </a:r>
            <a:r>
              <a:rPr lang="en-US" sz="4000" i="1" dirty="0"/>
              <a:t>a farm</a:t>
            </a:r>
            <a:r>
              <a:rPr lang="en-US" sz="4000" dirty="0"/>
              <a:t>.)</a:t>
            </a:r>
          </a:p>
          <a:p>
            <a:r>
              <a:rPr lang="en-US" sz="4400" dirty="0" smtClean="0"/>
              <a:t>With ‘class’: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4000" i="1" dirty="0" smtClean="0"/>
              <a:t>He found it difficult to concentrate in class.</a:t>
            </a:r>
          </a:p>
          <a:p>
            <a:endParaRPr lang="en-US" sz="4400" dirty="0" smtClean="0"/>
          </a:p>
          <a:p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42928302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i="1" dirty="0"/>
              <a:t>At</a:t>
            </a:r>
            <a:r>
              <a:rPr lang="en-IN" dirty="0"/>
              <a:t>, </a:t>
            </a:r>
            <a:r>
              <a:rPr lang="en-IN" i="1" dirty="0"/>
              <a:t>on</a:t>
            </a:r>
            <a:r>
              <a:rPr lang="en-IN" dirty="0"/>
              <a:t> and </a:t>
            </a:r>
            <a:r>
              <a:rPr lang="en-IN" i="1" dirty="0" smtClean="0"/>
              <a:t>in </a:t>
            </a:r>
            <a:r>
              <a:rPr lang="en-IN" dirty="0" smtClean="0"/>
              <a:t>(while referring to time)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Prepositions: AT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4248503"/>
            <a:ext cx="21971000" cy="808204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We use at:</a:t>
            </a:r>
          </a:p>
          <a:p>
            <a:r>
              <a:rPr lang="en-US" dirty="0" smtClean="0"/>
              <a:t>with particular points on the clock::</a:t>
            </a:r>
          </a:p>
          <a:p>
            <a:pPr lvl="4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4400" i="1" dirty="0" smtClean="0"/>
              <a:t>I’ll see you at five o’clock.</a:t>
            </a:r>
          </a:p>
          <a:p>
            <a:r>
              <a:rPr lang="en-US" dirty="0" smtClean="0"/>
              <a:t>with particular points in the week: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4400" i="1" dirty="0" smtClean="0"/>
              <a:t>What are you doing at the weekend? (</a:t>
            </a:r>
            <a:r>
              <a:rPr lang="en-US" sz="4400" dirty="0" smtClean="0"/>
              <a:t>but</a:t>
            </a:r>
            <a:r>
              <a:rPr lang="en-US" sz="4400" i="1" dirty="0" smtClean="0"/>
              <a:t>, what are you doing on Saturday/Monday…). </a:t>
            </a:r>
            <a:endParaRPr lang="en-US" sz="4400" dirty="0" smtClean="0"/>
          </a:p>
          <a:p>
            <a:r>
              <a:rPr lang="en-IN" dirty="0" smtClean="0"/>
              <a:t>with special celebrations: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i="1" dirty="0"/>
              <a:t>At the New Year, millions of people travel home to be with their families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but we say </a:t>
            </a:r>
            <a:r>
              <a:rPr lang="en-US" i="1" dirty="0">
                <a:solidFill>
                  <a:srgbClr val="FF0000"/>
                </a:solidFill>
              </a:rPr>
              <a:t>on</a:t>
            </a:r>
            <a:r>
              <a:rPr lang="en-US" dirty="0"/>
              <a:t> your birthday).</a:t>
            </a:r>
          </a:p>
          <a:p>
            <a:pPr marL="609600" lvl="1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Note: We don’t use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with the question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time …?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informal situations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i="1" dirty="0" smtClean="0"/>
              <a:t>What </a:t>
            </a:r>
            <a:r>
              <a:rPr lang="en-US" i="1" dirty="0"/>
              <a:t>time are you leaving?</a:t>
            </a:r>
            <a:r>
              <a:rPr lang="en-US" dirty="0"/>
              <a:t> (</a:t>
            </a:r>
            <a:r>
              <a:rPr lang="en-US" dirty="0">
                <a:solidFill>
                  <a:schemeClr val="accent5"/>
                </a:solidFill>
              </a:rPr>
              <a:t>preferred to </a:t>
            </a:r>
            <a:r>
              <a:rPr lang="en-US" i="1" dirty="0"/>
              <a:t>At what time are you leaving</a:t>
            </a:r>
            <a:r>
              <a:rPr lang="en-US" i="1" dirty="0" smtClean="0"/>
              <a:t>?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043219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7678</TotalTime>
  <Words>2622</Words>
  <Application>Microsoft Office PowerPoint</Application>
  <PresentationFormat>Custom</PresentationFormat>
  <Paragraphs>255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Helvetica Neue</vt:lpstr>
      <vt:lpstr>Helvetica Neue Medium</vt:lpstr>
      <vt:lpstr>Wingdings</vt:lpstr>
      <vt:lpstr>20_BasicBlack</vt:lpstr>
      <vt:lpstr>PC613: Communication Skills</vt:lpstr>
      <vt:lpstr>Learn an idiom</vt:lpstr>
      <vt:lpstr>Learn an idiom</vt:lpstr>
      <vt:lpstr>Learn an idiom</vt:lpstr>
      <vt:lpstr>At, on and in (while referring to place) </vt:lpstr>
      <vt:lpstr>At, on and in </vt:lpstr>
      <vt:lpstr>At, on and in </vt:lpstr>
      <vt:lpstr>At, on and in </vt:lpstr>
      <vt:lpstr>At, on and in (while referring to time) </vt:lpstr>
      <vt:lpstr>At, on and in (while referring to time) </vt:lpstr>
      <vt:lpstr>At, on and in (while referring to time) 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At, in and to (movement)</vt:lpstr>
      <vt:lpstr>At, in and to (movement)</vt:lpstr>
      <vt:lpstr>Lesson 1: Introducing Oneself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PC613: Communication Skills</dc:title>
  <dc:creator>admin</dc:creator>
  <cp:lastModifiedBy>admin</cp:lastModifiedBy>
  <cp:revision>373</cp:revision>
  <dcterms:modified xsi:type="dcterms:W3CDTF">2023-08-22T03:19:28Z</dcterms:modified>
</cp:coreProperties>
</file>