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305" r:id="rId4"/>
    <p:sldId id="304" r:id="rId5"/>
    <p:sldId id="303" r:id="rId6"/>
    <p:sldId id="307" r:id="rId7"/>
    <p:sldId id="308" r:id="rId8"/>
    <p:sldId id="309" r:id="rId9"/>
    <p:sldId id="310" r:id="rId10"/>
    <p:sldId id="311" r:id="rId11"/>
    <p:sldId id="312" r:id="rId12"/>
    <p:sldId id="306" r:id="rId13"/>
    <p:sldId id="261" r:id="rId14"/>
    <p:sldId id="298" r:id="rId15"/>
    <p:sldId id="26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zbenglish.net/sites/voca/AWL/AWLSublist01-Ex1a.htm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Pi1W7DyUl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At</a:t>
            </a:r>
            <a:r>
              <a:rPr lang="en-US" dirty="0" smtClean="0"/>
              <a:t>, </a:t>
            </a:r>
            <a:r>
              <a:rPr lang="en-US" i="1" dirty="0" smtClean="0"/>
              <a:t>in</a:t>
            </a:r>
            <a:r>
              <a:rPr lang="en-US" dirty="0" smtClean="0"/>
              <a:t> and </a:t>
            </a:r>
            <a:r>
              <a:rPr lang="en-US" i="1" dirty="0" smtClean="0"/>
              <a:t>to</a:t>
            </a:r>
            <a:r>
              <a:rPr lang="en-US" dirty="0" smtClean="0"/>
              <a:t> (movement)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Uses of ‘to’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We use </a:t>
            </a:r>
            <a:r>
              <a:rPr lang="en-US" sz="4400" i="1" dirty="0"/>
              <a:t>to</a:t>
            </a:r>
            <a:r>
              <a:rPr lang="en-US" sz="4400" dirty="0"/>
              <a:t> when we are talking about movement in the direction of a point, place, or position</a:t>
            </a:r>
            <a:r>
              <a:rPr lang="en-US" sz="4400" dirty="0" smtClean="0"/>
              <a:t>:</a:t>
            </a:r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Let’s all go </a:t>
            </a:r>
            <a:r>
              <a:rPr lang="en-US" sz="4400" b="1" i="1" dirty="0"/>
              <a:t>to</a:t>
            </a:r>
            <a:r>
              <a:rPr lang="en-US" sz="4400" i="1" dirty="0"/>
              <a:t> the cinema tonight!</a:t>
            </a:r>
            <a:endParaRPr lang="en-US" sz="4400" dirty="0" smtClean="0"/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When you come </a:t>
            </a:r>
            <a:r>
              <a:rPr lang="en-US" sz="4400" b="1" i="1" dirty="0"/>
              <a:t>to</a:t>
            </a:r>
            <a:r>
              <a:rPr lang="en-US" sz="4400" i="1" dirty="0"/>
              <a:t> my place, you’ll see our new pet rabbit</a:t>
            </a:r>
            <a:r>
              <a:rPr lang="en-US" sz="4400" i="1" dirty="0" smtClean="0"/>
              <a:t>.</a:t>
            </a:r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If you drive </a:t>
            </a:r>
            <a:r>
              <a:rPr lang="en-US" sz="4400" b="1" i="1" dirty="0"/>
              <a:t>to</a:t>
            </a:r>
            <a:r>
              <a:rPr lang="en-US" sz="4400" i="1" dirty="0"/>
              <a:t> the end of the road, then turn left and park in the first car park on the right </a:t>
            </a:r>
            <a:r>
              <a:rPr lang="en-US" sz="4400" i="1" dirty="0" smtClean="0"/>
              <a:t>…</a:t>
            </a:r>
          </a:p>
          <a:p>
            <a:pPr lvl="4" indent="-468000">
              <a:buFont typeface="Wingdings" panose="05000000000000000000" pitchFamily="2" charset="2"/>
              <a:buChar char="Ø"/>
            </a:pPr>
            <a:r>
              <a:rPr lang="en-US" sz="4400" i="1" dirty="0"/>
              <a:t>When did you go to Barcelona</a:t>
            </a:r>
            <a:r>
              <a:rPr lang="en-US" sz="4400" i="1" dirty="0" smtClean="0"/>
              <a:t>? (</a:t>
            </a:r>
            <a:r>
              <a:rPr lang="en-US" sz="4400" i="1" dirty="0" smtClean="0">
                <a:solidFill>
                  <a:srgbClr val="FF0000"/>
                </a:solidFill>
              </a:rPr>
              <a:t>Not, when did you go </a:t>
            </a:r>
            <a:r>
              <a:rPr lang="en-US" sz="4400" i="1" strike="sngStrike" dirty="0" smtClean="0">
                <a:solidFill>
                  <a:srgbClr val="FF0000"/>
                </a:solidFill>
              </a:rPr>
              <a:t>in </a:t>
            </a:r>
            <a:r>
              <a:rPr lang="en-US" sz="4400" i="1" dirty="0" smtClean="0">
                <a:solidFill>
                  <a:srgbClr val="FF0000"/>
                </a:solidFill>
              </a:rPr>
              <a:t>Mumbai?</a:t>
            </a:r>
            <a:r>
              <a:rPr lang="en-US" sz="4400" i="1" dirty="0" smtClean="0"/>
              <a:t>)</a:t>
            </a:r>
            <a:endParaRPr lang="en-US" sz="4400" dirty="0" smtClean="0"/>
          </a:p>
          <a:p>
            <a:r>
              <a:rPr lang="en-US" sz="4400" dirty="0"/>
              <a:t>We often use the combination </a:t>
            </a:r>
            <a:r>
              <a:rPr lang="en-US" sz="4400" i="1" dirty="0"/>
              <a:t>from … to …</a:t>
            </a:r>
            <a:r>
              <a:rPr lang="en-US" sz="4400" dirty="0"/>
              <a:t> when we are talking about moving from one point to another</a:t>
            </a:r>
            <a:r>
              <a:rPr lang="en-US" sz="4400" dirty="0" smtClean="0"/>
              <a:t>:</a:t>
            </a:r>
            <a:endParaRPr lang="en-US" sz="4400" i="1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Is it far from your house to the nearest shop</a:t>
            </a:r>
            <a:r>
              <a:rPr lang="en-US" sz="4400" i="1" dirty="0" smtClean="0"/>
              <a:t>?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4400" i="1" dirty="0"/>
              <a:t>How long will it take to get from the hospital to the train station</a:t>
            </a:r>
            <a:r>
              <a:rPr lang="en-US" sz="4400" i="1" dirty="0" smtClean="0"/>
              <a:t>?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608606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At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and </a:t>
            </a:r>
            <a:r>
              <a:rPr lang="en-US" i="1" dirty="0"/>
              <a:t>to</a:t>
            </a:r>
            <a:r>
              <a:rPr lang="en-US" dirty="0"/>
              <a:t> (movement)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Uses of ‘to’: </a:t>
            </a:r>
            <a:r>
              <a:rPr lang="en-US" dirty="0" smtClean="0">
                <a:solidFill>
                  <a:schemeClr val="accent5"/>
                </a:solidFill>
              </a:rPr>
              <a:t>not</a:t>
            </a:r>
            <a:r>
              <a:rPr lang="en-US" dirty="0" smtClean="0"/>
              <a:t> with ‘</a:t>
            </a:r>
            <a:r>
              <a:rPr lang="en-US" i="1" dirty="0" smtClean="0"/>
              <a:t>arrive’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say that we </a:t>
            </a:r>
            <a:r>
              <a:rPr lang="en-US" i="1" u="sng" dirty="0"/>
              <a:t>arrive </a:t>
            </a:r>
            <a:r>
              <a:rPr lang="en-US" i="1" u="sng" dirty="0">
                <a:solidFill>
                  <a:schemeClr val="tx1"/>
                </a:solidFill>
              </a:rPr>
              <a:t>at</a:t>
            </a:r>
            <a:r>
              <a:rPr lang="en-US" dirty="0"/>
              <a:t> a </a:t>
            </a:r>
            <a:r>
              <a:rPr lang="en-US" dirty="0" smtClean="0"/>
              <a:t>place </a:t>
            </a:r>
            <a:r>
              <a:rPr lang="en-US" u="sng" dirty="0"/>
              <a:t>when we see it as point</a:t>
            </a:r>
            <a:r>
              <a:rPr lang="en-US" dirty="0"/>
              <a:t>, but we arrive </a:t>
            </a:r>
            <a:r>
              <a:rPr lang="en-US" i="1" dirty="0">
                <a:solidFill>
                  <a:srgbClr val="FF0000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larger area (e.g. a city or a country). </a:t>
            </a:r>
            <a:r>
              <a:rPr lang="en-US" dirty="0">
                <a:solidFill>
                  <a:schemeClr val="accent5"/>
                </a:solidFill>
              </a:rPr>
              <a:t>We don’t use </a:t>
            </a:r>
            <a:r>
              <a:rPr lang="en-US" i="1" dirty="0">
                <a:solidFill>
                  <a:schemeClr val="accent5"/>
                </a:solidFill>
              </a:rPr>
              <a:t>to</a:t>
            </a:r>
            <a:r>
              <a:rPr lang="en-US" dirty="0">
                <a:solidFill>
                  <a:schemeClr val="accent5"/>
                </a:solidFill>
              </a:rPr>
              <a:t> with </a:t>
            </a:r>
            <a:r>
              <a:rPr lang="en-US" i="1" dirty="0">
                <a:solidFill>
                  <a:schemeClr val="accent5"/>
                </a:solidFill>
              </a:rPr>
              <a:t>arrive</a:t>
            </a:r>
            <a:r>
              <a:rPr lang="en-US" dirty="0"/>
              <a:t>:</a:t>
            </a:r>
            <a:endParaRPr lang="en-US" i="1" dirty="0" smtClean="0"/>
          </a:p>
          <a:p>
            <a:r>
              <a:rPr lang="en-US" i="1" dirty="0" smtClean="0"/>
              <a:t>I </a:t>
            </a:r>
            <a:r>
              <a:rPr lang="en-US" i="1" dirty="0"/>
              <a:t>arrived </a:t>
            </a:r>
            <a:r>
              <a:rPr lang="en-US" i="1" dirty="0">
                <a:solidFill>
                  <a:schemeClr val="accent5"/>
                </a:solidFill>
              </a:rPr>
              <a:t>at the station</a:t>
            </a:r>
            <a:r>
              <a:rPr lang="en-US" i="1" dirty="0"/>
              <a:t> just in time</a:t>
            </a:r>
            <a:r>
              <a:rPr lang="en-US" i="1" dirty="0" smtClean="0"/>
              <a:t>.</a:t>
            </a:r>
          </a:p>
          <a:p>
            <a:r>
              <a:rPr lang="en-US" i="1" dirty="0"/>
              <a:t>It was 4 pm when we arrived </a:t>
            </a:r>
            <a:r>
              <a:rPr lang="en-US" i="1" dirty="0">
                <a:solidFill>
                  <a:schemeClr val="accent5"/>
                </a:solidFill>
              </a:rPr>
              <a:t>in Italy</a:t>
            </a:r>
            <a:r>
              <a:rPr lang="en-US" i="1" dirty="0"/>
              <a:t>.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1545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http://zbenglish.net/sites/voca/AWL/AWLSublist01-Ex1a.htm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1273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son 1: Introducing One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 1: Introducing Oneself</a:t>
            </a:r>
          </a:p>
        </p:txBody>
      </p:sp>
      <p:sp>
        <p:nvSpPr>
          <p:cNvPr id="172" name="Follow the format given below, but feel free to improvi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5100"/>
            </a:lvl1pPr>
          </a:lstStyle>
          <a:p>
            <a:r>
              <a:t>Follow the format given below, but feel free to improvise</a:t>
            </a:r>
          </a:p>
        </p:txBody>
      </p:sp>
      <p:sp>
        <p:nvSpPr>
          <p:cNvPr id="173" name="Begin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Begin with: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Hi everyone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Hello friends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Good morning, everyone/Good morning, all/Good morning, guys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Proceed to: </a:t>
            </a:r>
            <a:r>
              <a:rPr i="1" dirty="0"/>
              <a:t>“I am ….; I come from…; my hobbies are…/ I like..; This is the first time I…”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End with pleasantries, like: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I look forward to knowing you all better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Wish you all a great time on campus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Hope you all enjoy your time in DA-IICT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746182" y="1330035"/>
            <a:ext cx="9698181" cy="116932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Shah </a:t>
            </a:r>
            <a:r>
              <a:rPr lang="en-US" dirty="0" err="1" smtClean="0"/>
              <a:t>Ashvi</a:t>
            </a:r>
            <a:r>
              <a:rPr lang="en-US" dirty="0" smtClean="0"/>
              <a:t> </a:t>
            </a:r>
            <a:r>
              <a:rPr lang="en-US" dirty="0" err="1" smtClean="0"/>
              <a:t>Sandipkumar</a:t>
            </a:r>
            <a:endParaRPr lang="en-US" dirty="0" smtClean="0"/>
          </a:p>
          <a:p>
            <a:r>
              <a:rPr lang="en-US" dirty="0" smtClean="0"/>
              <a:t>Sunny </a:t>
            </a:r>
            <a:r>
              <a:rPr lang="en-US" dirty="0" err="1" smtClean="0"/>
              <a:t>Saurabh</a:t>
            </a:r>
            <a:r>
              <a:rPr lang="en-US" dirty="0" smtClean="0"/>
              <a:t> Pandey</a:t>
            </a:r>
          </a:p>
          <a:p>
            <a:r>
              <a:rPr lang="en-US" dirty="0" smtClean="0"/>
              <a:t>Shah </a:t>
            </a:r>
            <a:r>
              <a:rPr lang="en-US" dirty="0" err="1" smtClean="0"/>
              <a:t>Jinansh</a:t>
            </a:r>
            <a:r>
              <a:rPr lang="en-US" dirty="0" smtClean="0"/>
              <a:t> </a:t>
            </a:r>
            <a:r>
              <a:rPr lang="en-US" dirty="0" err="1" smtClean="0"/>
              <a:t>Jigneshkumar</a:t>
            </a:r>
            <a:endParaRPr lang="en-US" dirty="0" smtClean="0"/>
          </a:p>
          <a:p>
            <a:r>
              <a:rPr lang="en-US" dirty="0" err="1" smtClean="0"/>
              <a:t>Luhar</a:t>
            </a:r>
            <a:r>
              <a:rPr lang="en-US" dirty="0" smtClean="0"/>
              <a:t> </a:t>
            </a:r>
            <a:r>
              <a:rPr lang="en-US" dirty="0" err="1" smtClean="0"/>
              <a:t>Hartik</a:t>
            </a:r>
            <a:endParaRPr lang="en-US" dirty="0" smtClean="0"/>
          </a:p>
          <a:p>
            <a:r>
              <a:rPr lang="en-US" dirty="0" err="1" smtClean="0"/>
              <a:t>Vaishnavi</a:t>
            </a:r>
            <a:r>
              <a:rPr lang="en-US" dirty="0" smtClean="0"/>
              <a:t> Dubey</a:t>
            </a:r>
          </a:p>
          <a:p>
            <a:r>
              <a:rPr lang="en-US" dirty="0" err="1" smtClean="0"/>
              <a:t>Bhuva</a:t>
            </a:r>
            <a:r>
              <a:rPr lang="en-US" dirty="0" smtClean="0"/>
              <a:t> </a:t>
            </a:r>
            <a:r>
              <a:rPr lang="en-US" dirty="0" err="1" smtClean="0"/>
              <a:t>Pratixa</a:t>
            </a:r>
            <a:endParaRPr lang="en-US" dirty="0" smtClean="0"/>
          </a:p>
          <a:p>
            <a:r>
              <a:rPr lang="en-US" dirty="0" smtClean="0"/>
              <a:t>Ankit </a:t>
            </a:r>
            <a:r>
              <a:rPr lang="en-US" dirty="0" err="1" smtClean="0"/>
              <a:t>Kaklotar</a:t>
            </a:r>
            <a:r>
              <a:rPr lang="en-US" dirty="0" smtClean="0"/>
              <a:t> N</a:t>
            </a:r>
          </a:p>
          <a:p>
            <a:r>
              <a:rPr lang="en-US" dirty="0" err="1" smtClean="0"/>
              <a:t>Thadani</a:t>
            </a:r>
            <a:r>
              <a:rPr lang="en-US" dirty="0" smtClean="0"/>
              <a:t> Vishal</a:t>
            </a:r>
          </a:p>
          <a:p>
            <a:r>
              <a:rPr lang="en-US" dirty="0" err="1"/>
              <a:t>Khushi</a:t>
            </a:r>
            <a:r>
              <a:rPr lang="en-US" dirty="0"/>
              <a:t> Trivedi</a:t>
            </a:r>
          </a:p>
          <a:p>
            <a:r>
              <a:rPr lang="en-US" dirty="0"/>
              <a:t>R </a:t>
            </a:r>
            <a:r>
              <a:rPr lang="en-US" dirty="0" err="1"/>
              <a:t>Jeevan</a:t>
            </a:r>
            <a:r>
              <a:rPr lang="en-US" dirty="0"/>
              <a:t> </a:t>
            </a:r>
            <a:r>
              <a:rPr lang="en-US" dirty="0" err="1"/>
              <a:t>Bhawarlal</a:t>
            </a:r>
            <a:endParaRPr lang="en-US" dirty="0"/>
          </a:p>
          <a:p>
            <a:r>
              <a:rPr lang="en-US" dirty="0"/>
              <a:t>R </a:t>
            </a:r>
            <a:r>
              <a:rPr lang="en-US" dirty="0" err="1"/>
              <a:t>Rajdeep</a:t>
            </a:r>
            <a:r>
              <a:rPr lang="en-US" dirty="0"/>
              <a:t> Singh</a:t>
            </a:r>
          </a:p>
          <a:p>
            <a:r>
              <a:rPr lang="en-US" dirty="0" err="1"/>
              <a:t>Nasikkar</a:t>
            </a:r>
            <a:r>
              <a:rPr lang="en-US" dirty="0"/>
              <a:t> H </a:t>
            </a:r>
            <a:r>
              <a:rPr lang="en-US" dirty="0" err="1"/>
              <a:t>Jitendrabhai</a:t>
            </a:r>
            <a:endParaRPr lang="en-US" dirty="0"/>
          </a:p>
          <a:p>
            <a:r>
              <a:rPr lang="en-US" dirty="0"/>
              <a:t>Solanki </a:t>
            </a:r>
            <a:r>
              <a:rPr lang="en-US" dirty="0" err="1"/>
              <a:t>Hiten</a:t>
            </a:r>
            <a:r>
              <a:rPr lang="en-US" dirty="0"/>
              <a:t> </a:t>
            </a:r>
            <a:r>
              <a:rPr lang="en-US" dirty="0" err="1"/>
              <a:t>Nagajanbhai</a:t>
            </a:r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358899" y="1330036"/>
            <a:ext cx="10722265" cy="11693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70000" lnSpcReduction="2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 smtClean="0"/>
              <a:t>Patel </a:t>
            </a:r>
            <a:r>
              <a:rPr lang="en-US" dirty="0" err="1" smtClean="0"/>
              <a:t>Parth</a:t>
            </a:r>
            <a:r>
              <a:rPr lang="en-US" dirty="0" smtClean="0"/>
              <a:t> </a:t>
            </a:r>
            <a:r>
              <a:rPr lang="en-US" dirty="0" err="1" smtClean="0"/>
              <a:t>Shankarbhai</a:t>
            </a:r>
            <a:endParaRPr lang="en-US" dirty="0" smtClean="0"/>
          </a:p>
          <a:p>
            <a:pPr hangingPunct="1"/>
            <a:r>
              <a:rPr lang="en-US" dirty="0" err="1" smtClean="0"/>
              <a:t>Vavdiya</a:t>
            </a:r>
            <a:r>
              <a:rPr lang="en-US" dirty="0" smtClean="0"/>
              <a:t> </a:t>
            </a:r>
            <a:r>
              <a:rPr lang="en-US" dirty="0" err="1" smtClean="0"/>
              <a:t>Tushar</a:t>
            </a:r>
            <a:endParaRPr lang="en-US" dirty="0" smtClean="0"/>
          </a:p>
          <a:p>
            <a:pPr hangingPunct="1"/>
            <a:r>
              <a:rPr lang="en-US" dirty="0" smtClean="0"/>
              <a:t>Kapadia Mansi S</a:t>
            </a:r>
          </a:p>
          <a:p>
            <a:pPr hangingPunct="1"/>
            <a:r>
              <a:rPr lang="en-US" dirty="0" smtClean="0"/>
              <a:t>Anmol </a:t>
            </a:r>
            <a:r>
              <a:rPr lang="en-US" dirty="0" err="1" smtClean="0"/>
              <a:t>Rangwani</a:t>
            </a:r>
            <a:endParaRPr lang="en-US" dirty="0" smtClean="0"/>
          </a:p>
          <a:p>
            <a:pPr hangingPunct="1"/>
            <a:r>
              <a:rPr lang="en-US" dirty="0" smtClean="0"/>
              <a:t>Sharma </a:t>
            </a:r>
            <a:r>
              <a:rPr lang="en-US" dirty="0" err="1" smtClean="0"/>
              <a:t>Neerav</a:t>
            </a:r>
            <a:r>
              <a:rPr lang="en-US" dirty="0" smtClean="0"/>
              <a:t> Pradeep</a:t>
            </a:r>
          </a:p>
          <a:p>
            <a:pPr hangingPunct="1"/>
            <a:r>
              <a:rPr lang="en-US" dirty="0" err="1" smtClean="0"/>
              <a:t>Javiya</a:t>
            </a:r>
            <a:r>
              <a:rPr lang="en-US" dirty="0" smtClean="0"/>
              <a:t> </a:t>
            </a:r>
            <a:r>
              <a:rPr lang="en-US" dirty="0" err="1" smtClean="0"/>
              <a:t>Shivam</a:t>
            </a:r>
            <a:r>
              <a:rPr lang="en-US" dirty="0" smtClean="0"/>
              <a:t> J</a:t>
            </a:r>
          </a:p>
          <a:p>
            <a:pPr hangingPunct="1"/>
            <a:r>
              <a:rPr lang="en-US" dirty="0" smtClean="0"/>
              <a:t>S </a:t>
            </a:r>
            <a:r>
              <a:rPr lang="en-US" dirty="0" err="1" smtClean="0"/>
              <a:t>Nakshi</a:t>
            </a:r>
            <a:r>
              <a:rPr lang="en-US" dirty="0" smtClean="0"/>
              <a:t> </a:t>
            </a:r>
            <a:r>
              <a:rPr lang="en-US" dirty="0" err="1" smtClean="0"/>
              <a:t>Upvanbhai</a:t>
            </a:r>
            <a:endParaRPr lang="en-US" dirty="0" smtClean="0"/>
          </a:p>
          <a:p>
            <a:pPr hangingPunct="1"/>
            <a:r>
              <a:rPr lang="en-US" dirty="0" smtClean="0"/>
              <a:t>S </a:t>
            </a:r>
            <a:r>
              <a:rPr lang="en-US" dirty="0" err="1" smtClean="0"/>
              <a:t>Siddharthkumar</a:t>
            </a:r>
            <a:r>
              <a:rPr lang="en-US" dirty="0" smtClean="0"/>
              <a:t> </a:t>
            </a:r>
            <a:r>
              <a:rPr lang="en-US" dirty="0" err="1" smtClean="0"/>
              <a:t>Kanjibhai</a:t>
            </a:r>
            <a:endParaRPr lang="en-US" dirty="0" smtClean="0"/>
          </a:p>
          <a:p>
            <a:pPr hangingPunct="1"/>
            <a:r>
              <a:rPr lang="en-US" dirty="0" err="1"/>
              <a:t>Kanchan</a:t>
            </a:r>
            <a:r>
              <a:rPr lang="en-US" dirty="0"/>
              <a:t> </a:t>
            </a:r>
            <a:r>
              <a:rPr lang="en-US" dirty="0" err="1"/>
              <a:t>Kharkwal</a:t>
            </a:r>
            <a:endParaRPr lang="en-US" dirty="0"/>
          </a:p>
          <a:p>
            <a:pPr hangingPunct="1"/>
            <a:r>
              <a:rPr lang="en-US" dirty="0" err="1"/>
              <a:t>Aayushi</a:t>
            </a:r>
            <a:r>
              <a:rPr lang="en-US" dirty="0"/>
              <a:t> Sanjay Jindal</a:t>
            </a:r>
          </a:p>
          <a:p>
            <a:pPr hangingPunct="1"/>
            <a:r>
              <a:rPr lang="en-US" dirty="0" err="1"/>
              <a:t>Aarni</a:t>
            </a:r>
            <a:r>
              <a:rPr lang="en-US" dirty="0"/>
              <a:t> Nigam </a:t>
            </a:r>
            <a:r>
              <a:rPr lang="en-US" dirty="0" err="1"/>
              <a:t>Raval</a:t>
            </a:r>
            <a:endParaRPr lang="en-US" dirty="0"/>
          </a:p>
          <a:p>
            <a:pPr hangingPunct="1"/>
            <a:r>
              <a:rPr lang="en-US" dirty="0" err="1"/>
              <a:t>Ankita</a:t>
            </a:r>
            <a:r>
              <a:rPr lang="en-US" dirty="0"/>
              <a:t> </a:t>
            </a:r>
            <a:r>
              <a:rPr lang="en-US" dirty="0" err="1"/>
              <a:t>Kumari</a:t>
            </a:r>
            <a:endParaRPr lang="en-US" dirty="0"/>
          </a:p>
          <a:p>
            <a:pPr hangingPunct="1"/>
            <a:r>
              <a:rPr lang="en-US" dirty="0" err="1"/>
              <a:t>Nirali</a:t>
            </a:r>
            <a:r>
              <a:rPr lang="en-US" dirty="0"/>
              <a:t> </a:t>
            </a:r>
            <a:r>
              <a:rPr lang="en-US" dirty="0" err="1"/>
              <a:t>Pradipkumar</a:t>
            </a:r>
            <a:endParaRPr lang="en-US" dirty="0" smtClean="0"/>
          </a:p>
          <a:p>
            <a:pPr hangingPunct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7357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</a:t>
            </a:r>
            <a:r>
              <a:rPr lang="en-IN">
                <a:hlinkClick r:id="rId2"/>
              </a:rPr>
              <a:t>://</a:t>
            </a:r>
            <a:r>
              <a:rPr lang="en-IN" smtClean="0">
                <a:hlinkClick r:id="rId2"/>
              </a:rPr>
              <a:t>www.youtube.com/watch?v=mPi1W7DyUl8</a:t>
            </a:r>
            <a:endParaRPr lang="en-IN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336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962736" cy="1522474"/>
          </a:xfrm>
        </p:spPr>
        <p:txBody>
          <a:bodyPr>
            <a:normAutofit/>
          </a:bodyPr>
          <a:lstStyle/>
          <a:p>
            <a:r>
              <a:rPr lang="en-US" dirty="0"/>
              <a:t>“an elephant in the room”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5" y="2385663"/>
            <a:ext cx="12358255" cy="10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962736" cy="1522474"/>
          </a:xfrm>
        </p:spPr>
        <p:txBody>
          <a:bodyPr>
            <a:normAutofit/>
          </a:bodyPr>
          <a:lstStyle/>
          <a:p>
            <a:r>
              <a:rPr lang="en-US" dirty="0"/>
              <a:t>“an elephant in the room”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8" y="438289"/>
            <a:ext cx="8190325" cy="62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8" y="6907987"/>
            <a:ext cx="10312822" cy="65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32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962736" cy="1522474"/>
          </a:xfrm>
        </p:spPr>
        <p:txBody>
          <a:bodyPr>
            <a:normAutofit/>
          </a:bodyPr>
          <a:lstStyle/>
          <a:p>
            <a:r>
              <a:rPr lang="en-US" dirty="0" smtClean="0"/>
              <a:t>“an elephant in the room”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301" y="2385663"/>
            <a:ext cx="13379005" cy="95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01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499" y="2245961"/>
            <a:ext cx="13507028" cy="354523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</a:pPr>
            <a:r>
              <a:rPr lang="en-US" sz="3600" b="0" dirty="0" smtClean="0"/>
              <a:t>If you say, there is </a:t>
            </a:r>
            <a:r>
              <a:rPr lang="en-US" sz="3600" dirty="0" smtClean="0"/>
              <a:t>“an </a:t>
            </a:r>
            <a:r>
              <a:rPr lang="en-US" sz="3600" dirty="0"/>
              <a:t>elephant in the room” </a:t>
            </a:r>
            <a:r>
              <a:rPr lang="en-US" sz="3600" b="0" dirty="0"/>
              <a:t>you mean that there is an obvious problem or difficult situation that people do not want to talk about</a:t>
            </a:r>
            <a:r>
              <a:rPr lang="en-US" sz="3600" b="0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en-US" sz="3600" b="0" dirty="0"/>
              <a:t>-- </a:t>
            </a:r>
            <a:r>
              <a:rPr lang="en-US" sz="3600" b="0" dirty="0" smtClean="0"/>
              <a:t>An elephant in the room is an </a:t>
            </a:r>
            <a:r>
              <a:rPr lang="en-US" sz="3600" b="0" dirty="0"/>
              <a:t>obvious problem that no one wants to </a:t>
            </a:r>
            <a:r>
              <a:rPr lang="en-US" sz="3600" b="0" dirty="0" smtClean="0"/>
              <a:t>discuss</a:t>
            </a:r>
            <a:r>
              <a:rPr lang="en-US" sz="3600" b="0" dirty="0"/>
              <a:t>;</a:t>
            </a:r>
            <a:endParaRPr lang="en-US" sz="3600" b="0" dirty="0" smtClean="0"/>
          </a:p>
          <a:p>
            <a:r>
              <a:rPr lang="en-US" sz="3600" b="0" dirty="0"/>
              <a:t>-- an obvious major problem or issue that people avoid discussing or </a:t>
            </a:r>
            <a:r>
              <a:rPr lang="en-US" sz="3600" b="0" dirty="0" smtClean="0"/>
              <a:t>acknowledging.</a:t>
            </a:r>
          </a:p>
          <a:p>
            <a:endParaRPr lang="en-US" sz="3600" b="0" dirty="0" smtClean="0"/>
          </a:p>
          <a:p>
            <a:endParaRPr lang="en-US" sz="3600" b="0" dirty="0"/>
          </a:p>
          <a:p>
            <a:endParaRPr lang="en-US" sz="3600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206501" y="5403273"/>
            <a:ext cx="13507026" cy="767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3600" b="1" dirty="0"/>
          </a:p>
          <a:p>
            <a:pPr marL="0" indent="0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dirty="0" smtClean="0"/>
              <a:t>Examples:</a:t>
            </a:r>
          </a:p>
          <a:p>
            <a:pPr hangingPunct="1"/>
            <a:r>
              <a:rPr lang="en-US" sz="4000" dirty="0"/>
              <a:t>The elephant in the room in all this is the role of the government.</a:t>
            </a:r>
            <a:endParaRPr lang="en-US" sz="4000" dirty="0" smtClean="0"/>
          </a:p>
          <a:p>
            <a:pPr hangingPunct="1"/>
            <a:r>
              <a:rPr lang="en-US" sz="4000" i="1" dirty="0"/>
              <a:t>The</a:t>
            </a:r>
            <a:r>
              <a:rPr lang="en-US" sz="4000" dirty="0"/>
              <a:t> </a:t>
            </a:r>
            <a:r>
              <a:rPr lang="en-US" sz="4000" i="1" dirty="0"/>
              <a:t>elephant</a:t>
            </a:r>
            <a:r>
              <a:rPr lang="en-US" sz="4000" dirty="0"/>
              <a:t> </a:t>
            </a:r>
            <a:r>
              <a:rPr lang="en-US" sz="4000" i="1" dirty="0"/>
              <a:t>in</a:t>
            </a:r>
            <a:r>
              <a:rPr lang="en-US" sz="4000" dirty="0"/>
              <a:t> </a:t>
            </a:r>
            <a:r>
              <a:rPr lang="en-US" sz="4000" i="1" dirty="0"/>
              <a:t>the</a:t>
            </a:r>
            <a:r>
              <a:rPr lang="en-US" sz="4000" dirty="0"/>
              <a:t> </a:t>
            </a:r>
            <a:r>
              <a:rPr lang="en-US" sz="4000" i="1" dirty="0"/>
              <a:t>room</a:t>
            </a:r>
            <a:r>
              <a:rPr lang="en-US" sz="4000" dirty="0"/>
              <a:t> no one wanted to see was money. </a:t>
            </a:r>
            <a:endParaRPr lang="en-US" sz="4000" dirty="0" smtClean="0"/>
          </a:p>
          <a:p>
            <a:pPr hangingPunct="1"/>
            <a:r>
              <a:rPr lang="en-US" sz="4000" dirty="0"/>
              <a:t>The truth then becomes </a:t>
            </a:r>
            <a:r>
              <a:rPr lang="en-US" sz="4000" i="1" dirty="0"/>
              <a:t>the</a:t>
            </a:r>
            <a:r>
              <a:rPr lang="en-US" sz="4000" dirty="0"/>
              <a:t> </a:t>
            </a:r>
            <a:r>
              <a:rPr lang="en-US" sz="4000" i="1" dirty="0"/>
              <a:t>elephant</a:t>
            </a:r>
            <a:r>
              <a:rPr lang="en-US" sz="4000" dirty="0"/>
              <a:t> </a:t>
            </a:r>
            <a:r>
              <a:rPr lang="en-US" sz="4000" i="1" dirty="0"/>
              <a:t>in</a:t>
            </a:r>
            <a:r>
              <a:rPr lang="en-US" sz="4000" dirty="0"/>
              <a:t> </a:t>
            </a:r>
            <a:r>
              <a:rPr lang="en-US" sz="4000" i="1" dirty="0"/>
              <a:t>the</a:t>
            </a:r>
            <a:r>
              <a:rPr lang="en-US" sz="4000" dirty="0"/>
              <a:t> </a:t>
            </a:r>
            <a:r>
              <a:rPr lang="en-US" sz="4000" i="1" dirty="0"/>
              <a:t>room</a:t>
            </a:r>
            <a:r>
              <a:rPr lang="en-US" sz="4000" dirty="0"/>
              <a:t>; no matter how obvious it is, the people most affected pretend to others and to themselves that it is not so. </a:t>
            </a:r>
            <a:endParaRPr lang="en-US" sz="4000" dirty="0" smtClean="0"/>
          </a:p>
          <a:p>
            <a:pPr hangingPunct="1"/>
            <a:r>
              <a:rPr lang="en-US" sz="4000" dirty="0"/>
              <a:t>We both know that we can't carry on like this – it's the elephant in the room.</a:t>
            </a:r>
            <a:endParaRPr lang="en-US" sz="4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861" y="446027"/>
            <a:ext cx="7654593" cy="5483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403" y="6026561"/>
            <a:ext cx="7359051" cy="4699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993" y="8508376"/>
            <a:ext cx="6804200" cy="52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1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end</a:t>
            </a:r>
            <a:r>
              <a:rPr lang="en-US" dirty="0"/>
              <a:t> or </a:t>
            </a:r>
            <a:r>
              <a:rPr lang="en-US" i="1" dirty="0"/>
              <a:t>in the end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-- </a:t>
            </a:r>
            <a:r>
              <a:rPr lang="en-US" i="1" dirty="0"/>
              <a:t>the end</a:t>
            </a:r>
            <a:r>
              <a:rPr lang="en-US" b="1" dirty="0" smtClean="0"/>
              <a:t> </a:t>
            </a:r>
            <a:r>
              <a:rPr lang="en-US" i="1" dirty="0"/>
              <a:t>of the film, everyone was crying</a:t>
            </a:r>
            <a:r>
              <a:rPr lang="en-US" i="1" dirty="0" smtClean="0"/>
              <a:t>. </a:t>
            </a:r>
            <a:endParaRPr lang="en-US" dirty="0" smtClean="0"/>
          </a:p>
          <a:p>
            <a:r>
              <a:rPr lang="en-US" i="1" dirty="0"/>
              <a:t>I looked </a:t>
            </a:r>
            <a:r>
              <a:rPr lang="en-US" i="1" dirty="0" smtClean="0"/>
              <a:t>everywhere in the house </a:t>
            </a:r>
            <a:r>
              <a:rPr lang="en-US" i="1" dirty="0"/>
              <a:t>for the book but couldn’t find it, so </a:t>
            </a:r>
            <a:r>
              <a:rPr lang="en-US" b="1" dirty="0" smtClean="0"/>
              <a:t>--</a:t>
            </a:r>
            <a:r>
              <a:rPr lang="en-US" i="1" dirty="0"/>
              <a:t> </a:t>
            </a:r>
            <a:r>
              <a:rPr lang="en-US" dirty="0"/>
              <a:t>the </a:t>
            </a:r>
            <a:r>
              <a:rPr lang="en-US" dirty="0" smtClean="0"/>
              <a:t>end,</a:t>
            </a:r>
            <a:r>
              <a:rPr lang="en-US" b="1" dirty="0" smtClean="0"/>
              <a:t> </a:t>
            </a:r>
            <a:r>
              <a:rPr lang="en-US" i="1" dirty="0" smtClean="0"/>
              <a:t>I </a:t>
            </a:r>
            <a:r>
              <a:rPr lang="en-US" i="1" dirty="0"/>
              <a:t>bought a new copy</a:t>
            </a:r>
            <a:r>
              <a:rPr lang="en-US" i="1" dirty="0" smtClean="0"/>
              <a:t>. </a:t>
            </a:r>
          </a:p>
          <a:p>
            <a:r>
              <a:rPr lang="en-US" dirty="0"/>
              <a:t>We worked hard, and </a:t>
            </a:r>
            <a:r>
              <a:rPr lang="en-US" i="1" dirty="0" smtClean="0"/>
              <a:t>-- </a:t>
            </a:r>
            <a:r>
              <a:rPr lang="en-US" dirty="0"/>
              <a:t>the </a:t>
            </a:r>
            <a:r>
              <a:rPr lang="en-US" dirty="0" smtClean="0"/>
              <a:t>end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/>
              <a:t>we achieved our goal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--- the </a:t>
            </a:r>
            <a:r>
              <a:rPr lang="en-US" i="1" dirty="0"/>
              <a:t>end of </a:t>
            </a:r>
            <a:r>
              <a:rPr lang="en-US" dirty="0"/>
              <a:t>his life, he had no regrets.</a:t>
            </a:r>
            <a:endParaRPr lang="en-US" dirty="0" smtClean="0"/>
          </a:p>
          <a:p>
            <a:r>
              <a:rPr lang="en-US" i="1" dirty="0" smtClean="0"/>
              <a:t>--- the end, </a:t>
            </a:r>
            <a:r>
              <a:rPr lang="en-US" dirty="0"/>
              <a:t>what really matters in a friendship is </a:t>
            </a:r>
            <a:r>
              <a:rPr lang="en-US" dirty="0" smtClean="0"/>
              <a:t>trust.</a:t>
            </a:r>
          </a:p>
          <a:p>
            <a:r>
              <a:rPr lang="en-US" dirty="0"/>
              <a:t>Put a period </a:t>
            </a:r>
            <a:r>
              <a:rPr lang="en-US" i="1" dirty="0" smtClean="0"/>
              <a:t>-- </a:t>
            </a:r>
            <a:r>
              <a:rPr lang="en-US" dirty="0"/>
              <a:t>the end of</a:t>
            </a:r>
            <a:r>
              <a:rPr lang="en-US" i="1" dirty="0"/>
              <a:t> </a:t>
            </a:r>
            <a:r>
              <a:rPr lang="en-US" dirty="0"/>
              <a:t>every </a:t>
            </a:r>
            <a:r>
              <a:rPr lang="en-US" dirty="0" smtClean="0"/>
              <a:t>sentence.</a:t>
            </a:r>
          </a:p>
          <a:p>
            <a:r>
              <a:rPr lang="en-US" dirty="0"/>
              <a:t>I pay the phone bill </a:t>
            </a:r>
            <a:r>
              <a:rPr lang="en-US" i="1" dirty="0" smtClean="0"/>
              <a:t>-- </a:t>
            </a:r>
            <a:r>
              <a:rPr lang="en-US" dirty="0" smtClean="0"/>
              <a:t>the </a:t>
            </a:r>
            <a:r>
              <a:rPr lang="en-US" dirty="0"/>
              <a:t>end of each month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-- </a:t>
            </a:r>
            <a:r>
              <a:rPr lang="en-US" i="1" dirty="0"/>
              <a:t>the end</a:t>
            </a:r>
            <a:r>
              <a:rPr lang="en-US" dirty="0"/>
              <a:t> of the game, </a:t>
            </a:r>
            <a:r>
              <a:rPr lang="en-US" dirty="0" smtClean="0"/>
              <a:t>we were very close to winning. </a:t>
            </a:r>
            <a:r>
              <a:rPr lang="en-US" i="1" dirty="0" smtClean="0"/>
              <a:t>-- </a:t>
            </a:r>
            <a:r>
              <a:rPr lang="en-US" i="1" dirty="0"/>
              <a:t>the end</a:t>
            </a:r>
            <a:r>
              <a:rPr lang="en-US" dirty="0"/>
              <a:t>, our team won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bikers reached the destination --- the end. They celebrated --- the end of the journey.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170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end</a:t>
            </a:r>
            <a:r>
              <a:rPr lang="en-US" dirty="0"/>
              <a:t> or </a:t>
            </a:r>
            <a:r>
              <a:rPr lang="en-US" i="1" dirty="0"/>
              <a:t>in the end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Use </a:t>
            </a:r>
            <a:r>
              <a:rPr lang="en-US" sz="4000" i="1" dirty="0"/>
              <a:t>at the end</a:t>
            </a:r>
            <a:r>
              <a:rPr lang="en-US" sz="4000" dirty="0"/>
              <a:t> (often with </a:t>
            </a:r>
            <a:r>
              <a:rPr lang="en-US" sz="4000" i="1" dirty="0"/>
              <a:t>of</a:t>
            </a:r>
            <a:r>
              <a:rPr lang="en-US" sz="4000" dirty="0"/>
              <a:t>) </a:t>
            </a:r>
            <a:r>
              <a:rPr lang="en-US" sz="4000" u="sng" dirty="0"/>
              <a:t>to talk about the point in time</a:t>
            </a:r>
            <a:r>
              <a:rPr lang="en-US" sz="4000" dirty="0"/>
              <a:t> where something finishes. </a:t>
            </a:r>
            <a:endParaRPr lang="en-US" sz="4000" dirty="0" smtClean="0"/>
          </a:p>
          <a:p>
            <a:r>
              <a:rPr lang="en-US" sz="4000" dirty="0" smtClean="0"/>
              <a:t>Use </a:t>
            </a:r>
            <a:r>
              <a:rPr lang="en-US" sz="4000" i="1" dirty="0"/>
              <a:t>in the end</a:t>
            </a:r>
            <a:r>
              <a:rPr lang="en-US" sz="4000" dirty="0"/>
              <a:t> to talk about </a:t>
            </a:r>
            <a:r>
              <a:rPr lang="en-US" sz="4000" u="sng" dirty="0"/>
              <a:t>things that happen after a long time</a:t>
            </a:r>
            <a:r>
              <a:rPr lang="en-US" sz="4000" dirty="0"/>
              <a:t> or after a series of other </a:t>
            </a:r>
            <a:r>
              <a:rPr lang="en-US" sz="4000" dirty="0" smtClean="0"/>
              <a:t>events (means </a:t>
            </a:r>
            <a:r>
              <a:rPr lang="en-US" sz="4000" dirty="0"/>
              <a:t>"finally," "after a long time," or, "when everything is </a:t>
            </a:r>
            <a:r>
              <a:rPr lang="en-US" sz="4000" dirty="0" smtClean="0"/>
              <a:t>considered”, “ultimately”).</a:t>
            </a:r>
            <a:endParaRPr lang="en-US" sz="4000" dirty="0"/>
          </a:p>
          <a:p>
            <a:pPr marL="0" indent="0">
              <a:buNone/>
            </a:pPr>
            <a:r>
              <a:rPr lang="en-US" sz="4000" b="1" dirty="0" smtClean="0"/>
              <a:t>Examples</a:t>
            </a:r>
            <a:r>
              <a:rPr lang="en-US" sz="4000" dirty="0" smtClean="0"/>
              <a:t>:</a:t>
            </a:r>
          </a:p>
          <a:p>
            <a:r>
              <a:rPr lang="en-US" b="1" dirty="0"/>
              <a:t>At the end </a:t>
            </a:r>
            <a:r>
              <a:rPr lang="en-US" i="1" dirty="0"/>
              <a:t>of the film, everyone was crying</a:t>
            </a:r>
            <a:r>
              <a:rPr lang="en-US" i="1" dirty="0" smtClean="0"/>
              <a:t>. </a:t>
            </a:r>
            <a:r>
              <a:rPr lang="en-US" dirty="0" smtClean="0"/>
              <a:t>(Not, </a:t>
            </a:r>
            <a:r>
              <a:rPr lang="en-US" strike="sngStrike" dirty="0" smtClean="0"/>
              <a:t>in the end of the film</a:t>
            </a:r>
            <a:r>
              <a:rPr lang="en-US" dirty="0" smtClean="0"/>
              <a:t>…)</a:t>
            </a:r>
          </a:p>
          <a:p>
            <a:r>
              <a:rPr lang="en-US" i="1" dirty="0"/>
              <a:t>I looked </a:t>
            </a:r>
            <a:r>
              <a:rPr lang="en-US" i="1" dirty="0" smtClean="0"/>
              <a:t>everywhere in the house </a:t>
            </a:r>
            <a:r>
              <a:rPr lang="en-US" i="1" dirty="0"/>
              <a:t>for the book but couldn’t find it, so </a:t>
            </a:r>
            <a:r>
              <a:rPr lang="en-US" b="1" dirty="0"/>
              <a:t>in the end </a:t>
            </a:r>
            <a:r>
              <a:rPr lang="en-US" i="1" dirty="0"/>
              <a:t>I bought a new copy</a:t>
            </a:r>
            <a:r>
              <a:rPr lang="en-US" i="1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69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beginning</a:t>
            </a:r>
            <a:r>
              <a:rPr lang="en-US" dirty="0"/>
              <a:t> or </a:t>
            </a:r>
            <a:r>
              <a:rPr lang="en-US" i="1" dirty="0"/>
              <a:t>in the beginning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21971000" cy="8663932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 smtClean="0"/>
              <a:t>-- </a:t>
            </a:r>
            <a:r>
              <a:rPr lang="en-US" sz="4400" b="1" dirty="0"/>
              <a:t>the beginning</a:t>
            </a:r>
            <a:r>
              <a:rPr lang="en-US" sz="4400" dirty="0"/>
              <a:t> of every lesson, the teacher </a:t>
            </a:r>
            <a:r>
              <a:rPr lang="en-US" sz="4400" dirty="0" smtClean="0"/>
              <a:t>introduced a new idiom to the students.</a:t>
            </a:r>
          </a:p>
          <a:p>
            <a:pPr>
              <a:lnSpc>
                <a:spcPct val="110000"/>
              </a:lnSpc>
            </a:pPr>
            <a:r>
              <a:rPr lang="en-US" sz="4400" b="1" dirty="0" smtClean="0"/>
              <a:t>-- </a:t>
            </a:r>
            <a:r>
              <a:rPr lang="en-US" sz="4400" b="1" dirty="0"/>
              <a:t>the beginning</a:t>
            </a:r>
            <a:r>
              <a:rPr lang="en-US" sz="4400" dirty="0"/>
              <a:t>, nobody understood what was happening, but after she explained everything very carefully, things were much clearer</a:t>
            </a:r>
            <a:r>
              <a:rPr lang="en-US" sz="4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4400" i="1" dirty="0" smtClean="0"/>
              <a:t>--- </a:t>
            </a:r>
            <a:r>
              <a:rPr lang="en-US" sz="4400" b="1" dirty="0" smtClean="0"/>
              <a:t>the beginning</a:t>
            </a:r>
            <a:r>
              <a:rPr lang="en-US" sz="4400" dirty="0" smtClean="0"/>
              <a:t>, the students were attentive and more disciplined. Students are usually tame --- the beginning of the first year. </a:t>
            </a:r>
          </a:p>
          <a:p>
            <a:r>
              <a:rPr lang="en-US" sz="4400" dirty="0" smtClean="0"/>
              <a:t>--- </a:t>
            </a:r>
            <a:r>
              <a:rPr lang="en-US" sz="4400" b="1" dirty="0"/>
              <a:t>the beginning</a:t>
            </a:r>
            <a:r>
              <a:rPr lang="en-US" sz="4400" dirty="0"/>
              <a:t> of the movie, I had a hard time concentrating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--- </a:t>
            </a:r>
            <a:r>
              <a:rPr lang="en-US" sz="4400" b="1" dirty="0"/>
              <a:t>the beginning</a:t>
            </a:r>
            <a:r>
              <a:rPr lang="en-US" sz="4400" dirty="0"/>
              <a:t> of the relationship, I had a good time with </a:t>
            </a:r>
            <a:r>
              <a:rPr lang="en-US" sz="4400" dirty="0" smtClean="0"/>
              <a:t>him.</a:t>
            </a:r>
          </a:p>
          <a:p>
            <a:r>
              <a:rPr lang="en-US" sz="4400" dirty="0" smtClean="0"/>
              <a:t>--- </a:t>
            </a:r>
            <a:r>
              <a:rPr lang="en-US" sz="4400" b="1" dirty="0"/>
              <a:t>the beginning</a:t>
            </a:r>
            <a:r>
              <a:rPr lang="en-US" sz="4400" dirty="0"/>
              <a:t> of the year, I made many promises to myself – and I broke them all</a:t>
            </a:r>
            <a:r>
              <a:rPr lang="en-US" sz="4400" dirty="0" smtClean="0"/>
              <a:t>!</a:t>
            </a:r>
          </a:p>
          <a:p>
            <a:r>
              <a:rPr lang="en-US" sz="4400" dirty="0"/>
              <a:t>I’m going to have to look into this </a:t>
            </a:r>
            <a:r>
              <a:rPr lang="en-US" sz="4400" dirty="0" smtClean="0"/>
              <a:t>-- </a:t>
            </a:r>
            <a:r>
              <a:rPr lang="en-US" sz="4400" b="1" dirty="0"/>
              <a:t>the beginning</a:t>
            </a:r>
            <a:r>
              <a:rPr lang="en-US" sz="4400" dirty="0"/>
              <a:t> of next week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--- </a:t>
            </a:r>
            <a:r>
              <a:rPr lang="en-US" sz="4400" b="1" dirty="0" smtClean="0"/>
              <a:t>the beginning</a:t>
            </a:r>
            <a:r>
              <a:rPr lang="en-US" sz="4400" dirty="0" smtClean="0"/>
              <a:t>, the course looked exciting.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00389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i="1" dirty="0"/>
              <a:t>At the beginning</a:t>
            </a:r>
            <a:r>
              <a:rPr lang="en-US" dirty="0"/>
              <a:t> or </a:t>
            </a:r>
            <a:r>
              <a:rPr lang="en-US" i="1" dirty="0"/>
              <a:t>in the beginning</a:t>
            </a:r>
            <a:r>
              <a:rPr lang="en-US" dirty="0"/>
              <a:t>?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Use </a:t>
            </a:r>
            <a:r>
              <a:rPr lang="en-US" sz="4400" i="1" dirty="0"/>
              <a:t>at the beginning</a:t>
            </a:r>
            <a:r>
              <a:rPr lang="en-US" sz="4400" dirty="0"/>
              <a:t> (often with </a:t>
            </a:r>
            <a:r>
              <a:rPr lang="en-US" sz="4400" i="1" dirty="0"/>
              <a:t>of</a:t>
            </a:r>
            <a:r>
              <a:rPr lang="en-US" sz="4400" dirty="0"/>
              <a:t>) to talk about </a:t>
            </a:r>
            <a:r>
              <a:rPr lang="en-US" sz="4400" u="sng" dirty="0"/>
              <a:t>the point where something starts</a:t>
            </a:r>
            <a:r>
              <a:rPr lang="en-US" sz="4400" dirty="0"/>
              <a:t>. </a:t>
            </a:r>
            <a:endParaRPr lang="en-US" sz="4400" dirty="0" smtClean="0"/>
          </a:p>
          <a:p>
            <a:r>
              <a:rPr lang="en-US" sz="4400" dirty="0" smtClean="0"/>
              <a:t>Use </a:t>
            </a:r>
            <a:r>
              <a:rPr lang="en-US" sz="4400" i="1" dirty="0"/>
              <a:t>in the beginning</a:t>
            </a:r>
            <a:r>
              <a:rPr lang="en-US" sz="4400" dirty="0"/>
              <a:t> when we contrast two situations in </a:t>
            </a:r>
            <a:r>
              <a:rPr lang="en-US" sz="4400" dirty="0" smtClean="0"/>
              <a:t>time. Often means, “at first…”</a:t>
            </a:r>
          </a:p>
          <a:p>
            <a:pPr marL="0" indent="0">
              <a:buNone/>
            </a:pPr>
            <a:r>
              <a:rPr lang="en-US" sz="4400" b="1" dirty="0" smtClean="0"/>
              <a:t>Examples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b="1" dirty="0"/>
              <a:t>At the beginning</a:t>
            </a:r>
            <a:r>
              <a:rPr lang="en-US" sz="4400" i="1" dirty="0"/>
              <a:t> of every lesson, the teacher </a:t>
            </a:r>
            <a:r>
              <a:rPr lang="en-US" sz="4400" i="1" dirty="0" smtClean="0"/>
              <a:t>introduced a new idiom to the students.</a:t>
            </a:r>
          </a:p>
          <a:p>
            <a:r>
              <a:rPr lang="en-US" sz="4400" b="1" dirty="0"/>
              <a:t>In the beginning</a:t>
            </a:r>
            <a:r>
              <a:rPr lang="en-US" sz="4400" i="1" dirty="0"/>
              <a:t>, nobody understood what was happening, but after she explained everything very carefully, things were much </a:t>
            </a:r>
            <a:r>
              <a:rPr lang="en-US" sz="4400" i="1" dirty="0" smtClean="0"/>
              <a:t>clearer.</a:t>
            </a:r>
          </a:p>
          <a:p>
            <a:r>
              <a:rPr lang="en-US" sz="4400" dirty="0" smtClean="0"/>
              <a:t>--- the beginning of the story, we learn that the hero has not yet discovered that he has superpowers.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00430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8774</TotalTime>
  <Words>1098</Words>
  <Application>Microsoft Office PowerPoint</Application>
  <PresentationFormat>Custom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Neue</vt:lpstr>
      <vt:lpstr>Helvetica Neue Medium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Learn an idiom</vt:lpstr>
      <vt:lpstr>Exercises</vt:lpstr>
      <vt:lpstr>Exercises</vt:lpstr>
      <vt:lpstr>Exercises</vt:lpstr>
      <vt:lpstr>Exercises</vt:lpstr>
      <vt:lpstr>At, in and to (movement)</vt:lpstr>
      <vt:lpstr>At, in and to (movement)</vt:lpstr>
      <vt:lpstr>PowerPoint Presentation</vt:lpstr>
      <vt:lpstr>Lesson 1: Introducing Oneself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338</cp:revision>
  <dcterms:modified xsi:type="dcterms:W3CDTF">2023-08-22T03:26:06Z</dcterms:modified>
</cp:coreProperties>
</file>