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9" r:id="rId3"/>
    <p:sldId id="260" r:id="rId4"/>
    <p:sldId id="261" r:id="rId5"/>
    <p:sldId id="262" r:id="rId6"/>
    <p:sldId id="263" r:id="rId7"/>
    <p:sldId id="264" r:id="rId8"/>
    <p:sldId id="265" r:id="rId9"/>
    <p:sldId id="266" r:id="rId10"/>
    <p:sldId id="267" r:id="rId11"/>
    <p:sldId id="268"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5" d="100"/>
          <a:sy n="35"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Close-up of wild plants growing between rocks"/>
          <p:cNvSpPr>
            <a:spLocks noGrp="1"/>
          </p:cNvSpPr>
          <p:nvPr>
            <p:ph type="pic" sz="quarter" idx="21"/>
          </p:nvPr>
        </p:nvSpPr>
        <p:spPr>
          <a:xfrm>
            <a:off x="15430500" y="7085409"/>
            <a:ext cx="8128000" cy="5410201"/>
          </a:xfrm>
          <a:prstGeom prst="rect">
            <a:avLst/>
          </a:prstGeom>
        </p:spPr>
        <p:txBody>
          <a:bodyPr lIns="91439" tIns="45719" rIns="91439" bIns="45719">
            <a:noAutofit/>
          </a:bodyPr>
          <a:lstStyle/>
          <a:p>
            <a:endParaRPr/>
          </a:p>
        </p:txBody>
      </p:sp>
      <p:sp>
        <p:nvSpPr>
          <p:cNvPr id="125" name="Large rock formation under dark clouds with a dirt road in the foreground"/>
          <p:cNvSpPr>
            <a:spLocks noGrp="1"/>
          </p:cNvSpPr>
          <p:nvPr>
            <p:ph type="pic" idx="22"/>
          </p:nvPr>
        </p:nvSpPr>
        <p:spPr>
          <a:xfrm>
            <a:off x="-2933700" y="1270000"/>
            <a:ext cx="22699133" cy="11277600"/>
          </a:xfrm>
          <a:prstGeom prst="rect">
            <a:avLst/>
          </a:prstGeom>
        </p:spPr>
        <p:txBody>
          <a:bodyPr lIns="91439" tIns="45719" rIns="91439" bIns="45719">
            <a:noAutofit/>
          </a:bodyPr>
          <a:lstStyle/>
          <a:p>
            <a:endParaRPr/>
          </a:p>
        </p:txBody>
      </p:sp>
      <p:sp>
        <p:nvSpPr>
          <p:cNvPr id="126" name="Close-up of a wild plant growing between lava rocks"/>
          <p:cNvSpPr>
            <a:spLocks noGrp="1"/>
          </p:cNvSpPr>
          <p:nvPr>
            <p:ph type="pic" sz="quarter" idx="23"/>
          </p:nvPr>
        </p:nvSpPr>
        <p:spPr>
          <a:xfrm>
            <a:off x="15430500" y="1270000"/>
            <a:ext cx="8128000" cy="54102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waterfall surrounded by a green rocky landscape"/>
          <p:cNvSpPr>
            <a:spLocks noGrp="1"/>
          </p:cNvSpPr>
          <p:nvPr>
            <p:ph type="pic" idx="21"/>
          </p:nvPr>
        </p:nvSpPr>
        <p:spPr>
          <a:xfrm>
            <a:off x="-1511300" y="-3721100"/>
            <a:ext cx="28511500" cy="1903024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Green, hilly landscape"/>
          <p:cNvSpPr>
            <a:spLocks noGrp="1"/>
          </p:cNvSpPr>
          <p:nvPr>
            <p:ph type="pic" idx="21"/>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Moss-covered rocks"/>
          <p:cNvSpPr>
            <a:spLocks noGrp="1"/>
          </p:cNvSpPr>
          <p:nvPr>
            <p:ph type="pic" sz="half" idx="21"/>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Large rock formation under dark clouds with a dirt road in the foreground"/>
          <p:cNvSpPr>
            <a:spLocks noGrp="1"/>
          </p:cNvSpPr>
          <p:nvPr>
            <p:ph type="pic" idx="22"/>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uthor and Date"/>
          <p:cNvSpPr txBox="1">
            <a:spLocks noGrp="1"/>
          </p:cNvSpPr>
          <p:nvPr>
            <p:ph type="body" idx="21"/>
          </p:nvPr>
        </p:nvSpPr>
        <p:spPr>
          <a:prstGeom prst="rect">
            <a:avLst/>
          </a:prstGeom>
        </p:spPr>
        <p:txBody>
          <a:bodyPr>
            <a:normAutofit lnSpcReduction="10000"/>
          </a:bodyPr>
          <a:lstStyle/>
          <a:p>
            <a:endParaRPr/>
          </a:p>
        </p:txBody>
      </p:sp>
      <p:sp>
        <p:nvSpPr>
          <p:cNvPr id="152" name="Language and/as Collective Consciousness"/>
          <p:cNvSpPr txBox="1">
            <a:spLocks noGrp="1"/>
          </p:cNvSpPr>
          <p:nvPr>
            <p:ph type="ctrTitle"/>
          </p:nvPr>
        </p:nvSpPr>
        <p:spPr>
          <a:prstGeom prst="rect">
            <a:avLst/>
          </a:prstGeom>
        </p:spPr>
        <p:txBody>
          <a:bodyPr/>
          <a:lstStyle/>
          <a:p>
            <a:r>
              <a:t>Language and/as Collective Consciousness</a:t>
            </a:r>
          </a:p>
        </p:txBody>
      </p:sp>
      <p:sp>
        <p:nvSpPr>
          <p:cNvPr id="153" name="Presentation Subtitle"/>
          <p:cNvSpPr txBox="1">
            <a:spLocks noGrp="1"/>
          </p:cNvSpPr>
          <p:nvPr>
            <p:ph type="subTitle" sz="quarter" idx="1"/>
          </p:nvPr>
        </p:nvSpPr>
        <p:spPr>
          <a:prstGeom prst="rect">
            <a:avLst/>
          </a:prstGeom>
        </p:spPr>
        <p:txBody>
          <a:bodyPr/>
          <a:lstStyle/>
          <a:p>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p:txBody>
          <a:bodyPr>
            <a:normAutofit/>
          </a:bodyPr>
          <a:lstStyle/>
          <a:p>
            <a:r>
              <a:rPr lang="hi-IN" dirty="0"/>
              <a:t>नाच न जाने, आँगन ठेढ़ा</a:t>
            </a:r>
            <a:br>
              <a:rPr lang="hi-IN" dirty="0"/>
            </a:br>
            <a:r>
              <a:rPr lang="en-US" b="1" dirty="0" smtClean="0"/>
              <a:t>	 </a:t>
            </a:r>
          </a:p>
          <a:p>
            <a:pPr marL="4876800" lvl="8" indent="0">
              <a:buNone/>
            </a:pPr>
            <a:endParaRPr lang="en-US" b="1" dirty="0" smtClean="0"/>
          </a:p>
          <a:p>
            <a:pPr marL="4876800" lvl="8" indent="0">
              <a:buNone/>
            </a:pPr>
            <a:r>
              <a:rPr lang="en-US" i="1" dirty="0"/>
              <a:t>A bad workman blames his </a:t>
            </a:r>
            <a:r>
              <a:rPr lang="en-US" i="1" dirty="0" smtClean="0"/>
              <a:t>tools.</a:t>
            </a:r>
          </a:p>
          <a:p>
            <a:pPr marL="4876800" lvl="8" indent="0">
              <a:buNone/>
            </a:pPr>
            <a:endParaRPr lang="en-US" dirty="0" smtClean="0"/>
          </a:p>
          <a:p>
            <a:pPr marL="4876800" lvl="8" indent="0">
              <a:buNone/>
            </a:pPr>
            <a:r>
              <a:rPr lang="en-US" dirty="0"/>
              <a:t>What is the literal meaning? What wisdom does it contain?</a:t>
            </a:r>
            <a:br>
              <a:rPr lang="en-US" dirty="0"/>
            </a:br>
            <a:endParaRPr lang="en-US" dirty="0" smtClean="0"/>
          </a:p>
          <a:p>
            <a:endParaRPr lang="hi-IN" b="1" dirty="0"/>
          </a:p>
          <a:p>
            <a:endParaRPr lang="en-IN" dirty="0"/>
          </a:p>
        </p:txBody>
      </p:sp>
    </p:spTree>
    <p:extLst>
      <p:ext uri="{BB962C8B-B14F-4D97-AF65-F5344CB8AC3E}">
        <p14:creationId xmlns:p14="http://schemas.microsoft.com/office/powerpoint/2010/main" val="144807191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From </a:t>
            </a:r>
            <a:r>
              <a:rPr lang="en-IN" i="1" dirty="0" smtClean="0"/>
              <a:t>Fantastic Fables </a:t>
            </a:r>
            <a:r>
              <a:rPr lang="en-IN" dirty="0" smtClean="0"/>
              <a:t>by Ambrose Bierce</a:t>
            </a:r>
            <a:endParaRPr lang="en-IN" dirty="0"/>
          </a:p>
        </p:txBody>
      </p:sp>
      <p:sp>
        <p:nvSpPr>
          <p:cNvPr id="3" name="Text Placeholder 2"/>
          <p:cNvSpPr>
            <a:spLocks noGrp="1"/>
          </p:cNvSpPr>
          <p:nvPr>
            <p:ph type="body" sz="quarter" idx="21"/>
          </p:nvPr>
        </p:nvSpPr>
        <p:spPr/>
        <p:txBody>
          <a:bodyPr/>
          <a:lstStyle/>
          <a:p>
            <a:r>
              <a:rPr lang="en-US" dirty="0"/>
              <a:t>The Old Man and the Pupil</a:t>
            </a:r>
          </a:p>
          <a:p>
            <a:endParaRPr lang="en-IN" dirty="0"/>
          </a:p>
        </p:txBody>
      </p:sp>
      <p:sp>
        <p:nvSpPr>
          <p:cNvPr id="4" name="Text Placeholder 3"/>
          <p:cNvSpPr>
            <a:spLocks noGrp="1"/>
          </p:cNvSpPr>
          <p:nvPr>
            <p:ph type="body" idx="1"/>
          </p:nvPr>
        </p:nvSpPr>
        <p:spPr>
          <a:xfrm>
            <a:off x="3075708" y="4248504"/>
            <a:ext cx="18204873" cy="8256012"/>
          </a:xfrm>
        </p:spPr>
        <p:txBody>
          <a:bodyPr>
            <a:normAutofit/>
          </a:bodyPr>
          <a:lstStyle/>
          <a:p>
            <a:pPr marL="0" indent="0">
              <a:buNone/>
            </a:pPr>
            <a:r>
              <a:rPr lang="en-US" sz="3600" dirty="0" smtClean="0">
                <a:latin typeface="Calibri" panose="020F0502020204030204" pitchFamily="34" charset="0"/>
                <a:cs typeface="Calibri" panose="020F0502020204030204" pitchFamily="34" charset="0"/>
              </a:rPr>
              <a:t>A </a:t>
            </a:r>
            <a:r>
              <a:rPr lang="en-US" sz="3600" dirty="0">
                <a:latin typeface="Calibri" panose="020F0502020204030204" pitchFamily="34" charset="0"/>
                <a:cs typeface="Calibri" panose="020F0502020204030204" pitchFamily="34" charset="0"/>
              </a:rPr>
              <a:t>Beautiful Old Man, meeting a Sunday-school Pupil, laid his hand tenderly upon the lad’s head, saying: “Listen, my son, to the words of the wise and heed the advice of the righteous.”</a:t>
            </a:r>
          </a:p>
          <a:p>
            <a:pPr marL="0" indent="0">
              <a:buNone/>
            </a:pPr>
            <a:r>
              <a:rPr lang="en-US" sz="3600" dirty="0">
                <a:latin typeface="Calibri" panose="020F0502020204030204" pitchFamily="34" charset="0"/>
                <a:cs typeface="Calibri" panose="020F0502020204030204" pitchFamily="34" charset="0"/>
              </a:rPr>
              <a:t>“All right,” said the Sunday-school Pupil; “go ahead.”</a:t>
            </a:r>
          </a:p>
          <a:p>
            <a:pPr marL="0" indent="0">
              <a:buNone/>
            </a:pPr>
            <a:r>
              <a:rPr lang="en-US" sz="3600" dirty="0">
                <a:latin typeface="Calibri" panose="020F0502020204030204" pitchFamily="34" charset="0"/>
                <a:cs typeface="Calibri" panose="020F0502020204030204" pitchFamily="34" charset="0"/>
              </a:rPr>
              <a:t>“Oh, I haven’t anything to do with it myself,” said the Beautiful Old Man</a:t>
            </a:r>
            <a:r>
              <a:rPr lang="en-US" sz="3600" dirty="0" smtClean="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“I am only observing one of the customs of the age. </a:t>
            </a:r>
            <a:r>
              <a:rPr lang="en-US" sz="3600" dirty="0" smtClean="0">
                <a:latin typeface="Calibri" panose="020F0502020204030204" pitchFamily="34" charset="0"/>
                <a:cs typeface="Calibri" panose="020F0502020204030204" pitchFamily="34" charset="0"/>
              </a:rPr>
              <a:t>I </a:t>
            </a:r>
            <a:r>
              <a:rPr lang="en-US" sz="3600" dirty="0">
                <a:latin typeface="Calibri" panose="020F0502020204030204" pitchFamily="34" charset="0"/>
                <a:cs typeface="Calibri" panose="020F0502020204030204" pitchFamily="34" charset="0"/>
              </a:rPr>
              <a:t>am a pirate.”</a:t>
            </a:r>
          </a:p>
          <a:p>
            <a:pPr marL="0" indent="0">
              <a:buNone/>
            </a:pPr>
            <a:r>
              <a:rPr lang="en-US" sz="3600" dirty="0">
                <a:latin typeface="Calibri" panose="020F0502020204030204" pitchFamily="34" charset="0"/>
                <a:cs typeface="Calibri" panose="020F0502020204030204" pitchFamily="34" charset="0"/>
              </a:rPr>
              <a:t>And when he had taken his hand from the lad’s head, the latter observed that his hair was full of clotted blood.  Then the Beautiful Old Man went his way, instructing other youth.</a:t>
            </a:r>
          </a:p>
          <a:p>
            <a:endParaRPr lang="en-IN"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814588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indent="0"/>
            <a:r>
              <a:rPr lang="en-US" dirty="0"/>
              <a:t>Language </a:t>
            </a:r>
            <a:r>
              <a:rPr lang="en-US" dirty="0" smtClean="0"/>
              <a:t>as </a:t>
            </a:r>
            <a:r>
              <a:rPr lang="en-US" dirty="0"/>
              <a:t>collective </a:t>
            </a:r>
            <a:r>
              <a:rPr lang="en-US" dirty="0" smtClean="0"/>
              <a:t>consciousness</a:t>
            </a:r>
            <a:r>
              <a:rPr lang="en-US" dirty="0"/>
              <a:t/>
            </a:r>
            <a:br>
              <a:rPr lang="en-US" dirty="0"/>
            </a:br>
            <a:endParaRPr lang="en-IN" dirty="0"/>
          </a:p>
        </p:txBody>
      </p:sp>
      <p:sp>
        <p:nvSpPr>
          <p:cNvPr id="3" name="Text Placeholder 2"/>
          <p:cNvSpPr>
            <a:spLocks noGrp="1"/>
          </p:cNvSpPr>
          <p:nvPr>
            <p:ph type="body" sz="quarter" idx="21"/>
          </p:nvPr>
        </p:nvSpPr>
        <p:spPr/>
        <p:txBody>
          <a:bodyPr/>
          <a:lstStyle/>
          <a:p>
            <a:r>
              <a:rPr lang="en-US" b="0" dirty="0" smtClean="0"/>
              <a:t>From Ambrose Bierce’s </a:t>
            </a:r>
            <a:r>
              <a:rPr lang="en-US" b="0" i="1" dirty="0" smtClean="0"/>
              <a:t>Fantastic Fables</a:t>
            </a:r>
            <a:endParaRPr lang="en-IN" b="0" i="1" dirty="0"/>
          </a:p>
        </p:txBody>
      </p:sp>
      <p:sp>
        <p:nvSpPr>
          <p:cNvPr id="4" name="Text Placeholder 3"/>
          <p:cNvSpPr>
            <a:spLocks noGrp="1"/>
          </p:cNvSpPr>
          <p:nvPr>
            <p:ph type="body" idx="1"/>
          </p:nvPr>
        </p:nvSpPr>
        <p:spPr/>
        <p:txBody>
          <a:bodyPr/>
          <a:lstStyle/>
          <a:p>
            <a:pPr marL="0" indent="0" algn="r">
              <a:buNone/>
            </a:pPr>
            <a:r>
              <a:rPr lang="en-US" dirty="0" smtClean="0">
                <a:latin typeface="Calibri" panose="020F0502020204030204" pitchFamily="34" charset="0"/>
                <a:cs typeface="Calibri" panose="020F0502020204030204" pitchFamily="34" charset="0"/>
              </a:rPr>
              <a:t>A Woman in widow’s clothes was weeping upon a grave…</a:t>
            </a:r>
          </a:p>
        </p:txBody>
      </p:sp>
    </p:spTree>
    <p:extLst>
      <p:ext uri="{BB962C8B-B14F-4D97-AF65-F5344CB8AC3E}">
        <p14:creationId xmlns:p14="http://schemas.microsoft.com/office/powerpoint/2010/main" val="293465035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indent="0"/>
            <a:r>
              <a:rPr lang="en-US" dirty="0"/>
              <a:t>Language </a:t>
            </a:r>
            <a:r>
              <a:rPr lang="en-US" dirty="0" smtClean="0"/>
              <a:t>as </a:t>
            </a:r>
            <a:r>
              <a:rPr lang="en-US" dirty="0"/>
              <a:t>collective </a:t>
            </a:r>
            <a:r>
              <a:rPr lang="en-US" dirty="0" smtClean="0"/>
              <a:t>consciousness</a:t>
            </a:r>
            <a:r>
              <a:rPr lang="en-US" dirty="0"/>
              <a:t/>
            </a:r>
            <a:br>
              <a:rPr lang="en-US" dirty="0"/>
            </a:br>
            <a:endParaRPr lang="en-IN" dirty="0"/>
          </a:p>
        </p:txBody>
      </p:sp>
      <p:sp>
        <p:nvSpPr>
          <p:cNvPr id="3" name="Text Placeholder 2"/>
          <p:cNvSpPr>
            <a:spLocks noGrp="1"/>
          </p:cNvSpPr>
          <p:nvPr>
            <p:ph type="body" sz="quarter" idx="21"/>
          </p:nvPr>
        </p:nvSpPr>
        <p:spPr/>
        <p:txBody>
          <a:bodyPr/>
          <a:lstStyle/>
          <a:p>
            <a:r>
              <a:rPr lang="en-US" dirty="0" smtClean="0"/>
              <a:t>From Ambrose Bierce’s </a:t>
            </a:r>
            <a:r>
              <a:rPr lang="en-US" i="1" dirty="0" smtClean="0"/>
              <a:t>Fantastic Fables</a:t>
            </a:r>
            <a:endParaRPr lang="en-IN" i="1" dirty="0"/>
          </a:p>
        </p:txBody>
      </p:sp>
      <p:sp>
        <p:nvSpPr>
          <p:cNvPr id="4" name="Text Placeholder 3"/>
          <p:cNvSpPr>
            <a:spLocks noGrp="1"/>
          </p:cNvSpPr>
          <p:nvPr>
            <p:ph type="body" idx="1"/>
          </p:nvPr>
        </p:nvSpPr>
        <p:spPr/>
        <p:txBody>
          <a:bodyPr/>
          <a:lstStyle/>
          <a:p>
            <a:pPr marL="0" indent="0" algn="r">
              <a:buNone/>
            </a:pPr>
            <a:r>
              <a:rPr lang="en-US" dirty="0" smtClean="0">
                <a:latin typeface="Calibri" panose="020F0502020204030204" pitchFamily="34" charset="0"/>
                <a:cs typeface="Calibri" panose="020F0502020204030204" pitchFamily="34" charset="0"/>
              </a:rPr>
              <a:t>A Woman in widow’s clothes was weeping upon a grave…</a:t>
            </a:r>
          </a:p>
          <a:p>
            <a:pPr marL="0" indent="0" algn="r">
              <a:buNone/>
            </a:pPr>
            <a:r>
              <a:rPr lang="en-US" dirty="0">
                <a:latin typeface="Calibri" panose="020F0502020204030204" pitchFamily="34" charset="0"/>
                <a:cs typeface="Calibri" panose="020F0502020204030204" pitchFamily="34" charset="0"/>
              </a:rPr>
              <a:t>“Console yourself, madam”, said a Sympathetic Stranger</a:t>
            </a:r>
            <a:r>
              <a:rPr lang="en-US" dirty="0" smtClean="0">
                <a:latin typeface="Calibri" panose="020F0502020204030204" pitchFamily="34" charset="0"/>
                <a:cs typeface="Calibri" panose="020F0502020204030204" pitchFamily="34" charset="0"/>
              </a:rPr>
              <a:t>.</a:t>
            </a:r>
          </a:p>
          <a:p>
            <a:pPr marL="0" indent="0" algn="r">
              <a:buNone/>
            </a:pPr>
            <a:r>
              <a:rPr lang="en-US" dirty="0" smtClean="0">
                <a:latin typeface="Calibri" panose="020F0502020204030204" pitchFamily="34" charset="0"/>
                <a:cs typeface="Calibri" panose="020F0502020204030204" pitchFamily="34" charset="0"/>
              </a:rPr>
              <a:t>“Heaven’s mercies are infinite. There is another man somewhere, beside your husband, with whom you can still be happy.”</a:t>
            </a:r>
            <a:endParaRPr lang="en-IN" dirty="0">
              <a:latin typeface="Calibri" panose="020F0502020204030204" pitchFamily="34" charset="0"/>
              <a:cs typeface="Calibri" panose="020F0502020204030204" pitchFamily="34" charset="0"/>
            </a:endParaRPr>
          </a:p>
          <a:p>
            <a:pPr marL="0" indent="0" algn="r">
              <a:buNone/>
            </a:pP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067989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indent="0"/>
            <a:r>
              <a:rPr lang="en-US" dirty="0"/>
              <a:t>Language </a:t>
            </a:r>
            <a:r>
              <a:rPr lang="en-US" dirty="0" smtClean="0"/>
              <a:t>as </a:t>
            </a:r>
            <a:r>
              <a:rPr lang="en-US" dirty="0"/>
              <a:t>collective </a:t>
            </a:r>
            <a:r>
              <a:rPr lang="en-US" dirty="0" smtClean="0"/>
              <a:t>consciousness</a:t>
            </a:r>
            <a:r>
              <a:rPr lang="en-US" dirty="0"/>
              <a:t/>
            </a:r>
            <a:br>
              <a:rPr lang="en-US" dirty="0"/>
            </a:br>
            <a:endParaRPr lang="en-IN" dirty="0"/>
          </a:p>
        </p:txBody>
      </p:sp>
      <p:sp>
        <p:nvSpPr>
          <p:cNvPr id="3" name="Text Placeholder 2"/>
          <p:cNvSpPr>
            <a:spLocks noGrp="1"/>
          </p:cNvSpPr>
          <p:nvPr>
            <p:ph type="body" sz="quarter" idx="21"/>
          </p:nvPr>
        </p:nvSpPr>
        <p:spPr/>
        <p:txBody>
          <a:bodyPr/>
          <a:lstStyle/>
          <a:p>
            <a:r>
              <a:rPr lang="en-US" dirty="0" smtClean="0"/>
              <a:t>From Ambrose Bierce’s </a:t>
            </a:r>
            <a:r>
              <a:rPr lang="en-US" i="1" dirty="0" smtClean="0"/>
              <a:t>Fantastic Fables</a:t>
            </a:r>
            <a:endParaRPr lang="en-IN" i="1" dirty="0"/>
          </a:p>
        </p:txBody>
      </p:sp>
      <p:sp>
        <p:nvSpPr>
          <p:cNvPr id="4" name="Text Placeholder 3"/>
          <p:cNvSpPr>
            <a:spLocks noGrp="1"/>
          </p:cNvSpPr>
          <p:nvPr>
            <p:ph type="body" idx="1"/>
          </p:nvPr>
        </p:nvSpPr>
        <p:spPr/>
        <p:txBody>
          <a:bodyPr/>
          <a:lstStyle/>
          <a:p>
            <a:pPr marL="0" indent="0" algn="r">
              <a:buNone/>
            </a:pPr>
            <a:r>
              <a:rPr lang="en-US" dirty="0" smtClean="0">
                <a:latin typeface="Calibri" panose="020F0502020204030204" pitchFamily="34" charset="0"/>
                <a:cs typeface="Calibri" panose="020F0502020204030204" pitchFamily="34" charset="0"/>
              </a:rPr>
              <a:t>A Woman in widow’s clothes was weeping upon a grave…</a:t>
            </a:r>
          </a:p>
          <a:p>
            <a:pPr marL="0" indent="0" algn="r">
              <a:buNone/>
            </a:pPr>
            <a:r>
              <a:rPr lang="en-US" dirty="0">
                <a:latin typeface="Calibri" panose="020F0502020204030204" pitchFamily="34" charset="0"/>
                <a:cs typeface="Calibri" panose="020F0502020204030204" pitchFamily="34" charset="0"/>
              </a:rPr>
              <a:t>“Console yourself, madam”, said a Sympathetic Stranger</a:t>
            </a:r>
            <a:r>
              <a:rPr lang="en-US" dirty="0" smtClean="0">
                <a:latin typeface="Calibri" panose="020F0502020204030204" pitchFamily="34" charset="0"/>
                <a:cs typeface="Calibri" panose="020F0502020204030204" pitchFamily="34" charset="0"/>
              </a:rPr>
              <a:t>.</a:t>
            </a:r>
          </a:p>
          <a:p>
            <a:pPr marL="0" indent="0" algn="r">
              <a:buNone/>
            </a:pPr>
            <a:r>
              <a:rPr lang="en-US" dirty="0" smtClean="0">
                <a:latin typeface="Calibri" panose="020F0502020204030204" pitchFamily="34" charset="0"/>
                <a:cs typeface="Calibri" panose="020F0502020204030204" pitchFamily="34" charset="0"/>
              </a:rPr>
              <a:t>“Heaven’s mercies are infinite. There is another man somewhere, beside your husband, with whom you can still be happy.”</a:t>
            </a:r>
            <a:endParaRPr lang="en-IN" dirty="0">
              <a:latin typeface="Calibri" panose="020F0502020204030204" pitchFamily="34" charset="0"/>
              <a:cs typeface="Calibri" panose="020F0502020204030204" pitchFamily="34" charset="0"/>
            </a:endParaRPr>
          </a:p>
          <a:p>
            <a:pPr marL="0" indent="0" algn="r">
              <a:buNone/>
            </a:pPr>
            <a:r>
              <a:rPr lang="en-US" dirty="0" smtClean="0">
                <a:latin typeface="Calibri" panose="020F0502020204030204" pitchFamily="34" charset="0"/>
                <a:cs typeface="Calibri" panose="020F0502020204030204" pitchFamily="34" charset="0"/>
              </a:rPr>
              <a:t>“There was,” she sobbed – “there was, but this is </a:t>
            </a:r>
            <a:r>
              <a:rPr lang="en-US" i="1" dirty="0" smtClean="0">
                <a:latin typeface="Calibri" panose="020F0502020204030204" pitchFamily="34" charset="0"/>
                <a:cs typeface="Calibri" panose="020F0502020204030204" pitchFamily="34" charset="0"/>
              </a:rPr>
              <a:t>his</a:t>
            </a:r>
            <a:r>
              <a:rPr lang="en-US" dirty="0" smtClean="0">
                <a:latin typeface="Calibri" panose="020F0502020204030204" pitchFamily="34" charset="0"/>
                <a:cs typeface="Calibri" panose="020F0502020204030204" pitchFamily="34" charset="0"/>
              </a:rPr>
              <a:t> grave”.</a:t>
            </a:r>
          </a:p>
        </p:txBody>
      </p:sp>
    </p:spTree>
    <p:extLst>
      <p:ext uri="{BB962C8B-B14F-4D97-AF65-F5344CB8AC3E}">
        <p14:creationId xmlns:p14="http://schemas.microsoft.com/office/powerpoint/2010/main" val="410536397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Language as collective consciousness</a:t>
            </a:r>
            <a:br>
              <a:rPr lang="en-US" dirty="0"/>
            </a:br>
            <a:endParaRPr lang="en-IN" dirty="0"/>
          </a:p>
        </p:txBody>
      </p:sp>
      <p:sp>
        <p:nvSpPr>
          <p:cNvPr id="3" name="Text Placeholder 2"/>
          <p:cNvSpPr>
            <a:spLocks noGrp="1"/>
          </p:cNvSpPr>
          <p:nvPr>
            <p:ph type="body" sz="quarter" idx="21"/>
          </p:nvPr>
        </p:nvSpPr>
        <p:spPr/>
        <p:txBody>
          <a:bodyPr/>
          <a:lstStyle/>
          <a:p>
            <a:r>
              <a:rPr lang="en-US" dirty="0" smtClean="0"/>
              <a:t>Class exercise</a:t>
            </a:r>
            <a:endParaRPr lang="en-IN" dirty="0"/>
          </a:p>
        </p:txBody>
      </p:sp>
      <p:sp>
        <p:nvSpPr>
          <p:cNvPr id="4" name="Text Placeholder 3"/>
          <p:cNvSpPr>
            <a:spLocks noGrp="1"/>
          </p:cNvSpPr>
          <p:nvPr>
            <p:ph type="body" idx="1"/>
          </p:nvPr>
        </p:nvSpPr>
        <p:spPr/>
        <p:txBody>
          <a:bodyPr/>
          <a:lstStyle/>
          <a:p>
            <a:r>
              <a:rPr lang="en-US" dirty="0" smtClean="0"/>
              <a:t>Each group must collectively identify one local proverb/saying, which condenses a folk wisdom or a moral lesson. </a:t>
            </a:r>
          </a:p>
          <a:p>
            <a:r>
              <a:rPr lang="en-US" dirty="0" smtClean="0"/>
              <a:t>Translate it </a:t>
            </a:r>
            <a:r>
              <a:rPr lang="en-US" i="1" dirty="0" smtClean="0"/>
              <a:t>literally</a:t>
            </a:r>
            <a:r>
              <a:rPr lang="en-US" dirty="0" smtClean="0"/>
              <a:t> to English.</a:t>
            </a:r>
          </a:p>
          <a:p>
            <a:r>
              <a:rPr lang="en-US" dirty="0" smtClean="0"/>
              <a:t>Translate it to English by trying to keep the local flavor. </a:t>
            </a:r>
            <a:endParaRPr lang="en-IN" dirty="0"/>
          </a:p>
        </p:txBody>
      </p:sp>
    </p:spTree>
    <p:extLst>
      <p:ext uri="{BB962C8B-B14F-4D97-AF65-F5344CB8AC3E}">
        <p14:creationId xmlns:p14="http://schemas.microsoft.com/office/powerpoint/2010/main" val="427097200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p:txBody>
          <a:bodyPr/>
          <a:lstStyle/>
          <a:p>
            <a:r>
              <a:rPr lang="hi-IN" b="1" dirty="0"/>
              <a:t>जब जागो तब </a:t>
            </a:r>
            <a:r>
              <a:rPr lang="hi-IN" b="1" dirty="0" smtClean="0"/>
              <a:t>सवेरा</a:t>
            </a:r>
            <a:r>
              <a:rPr lang="en-US" b="1" dirty="0" smtClean="0"/>
              <a:t>	 </a:t>
            </a:r>
          </a:p>
          <a:p>
            <a:pPr marL="4876800" lvl="8" indent="0">
              <a:buNone/>
            </a:pPr>
            <a:endParaRPr lang="en-US" b="1" dirty="0" smtClean="0"/>
          </a:p>
          <a:p>
            <a:pPr marL="4876800" lvl="8" indent="0">
              <a:buNone/>
            </a:pPr>
            <a:r>
              <a:rPr lang="en-US" b="1" dirty="0" smtClean="0"/>
              <a:t>(Literal translation): “</a:t>
            </a:r>
            <a:r>
              <a:rPr lang="en-US" dirty="0" smtClean="0"/>
              <a:t>Whenever </a:t>
            </a:r>
            <a:r>
              <a:rPr lang="en-US" dirty="0"/>
              <a:t>you wake up, that’s your </a:t>
            </a:r>
            <a:r>
              <a:rPr lang="en-US" dirty="0" smtClean="0"/>
              <a:t>morning”.</a:t>
            </a:r>
          </a:p>
          <a:p>
            <a:endParaRPr lang="hi-IN" b="1" dirty="0"/>
          </a:p>
          <a:p>
            <a:endParaRPr lang="en-IN" dirty="0"/>
          </a:p>
        </p:txBody>
      </p:sp>
    </p:spTree>
    <p:extLst>
      <p:ext uri="{BB962C8B-B14F-4D97-AF65-F5344CB8AC3E}">
        <p14:creationId xmlns:p14="http://schemas.microsoft.com/office/powerpoint/2010/main" val="368269553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p:txBody>
          <a:bodyPr/>
          <a:lstStyle/>
          <a:p>
            <a:r>
              <a:rPr lang="hi-IN" dirty="0"/>
              <a:t>उल्टा चोर कोतवाल को डांटे </a:t>
            </a:r>
            <a:r>
              <a:rPr lang="en-US" b="1" dirty="0" smtClean="0"/>
              <a:t>	 </a:t>
            </a:r>
          </a:p>
          <a:p>
            <a:pPr marL="4876800" lvl="8" indent="0">
              <a:buNone/>
            </a:pPr>
            <a:endParaRPr lang="en-US" b="1" dirty="0" smtClean="0"/>
          </a:p>
          <a:p>
            <a:pPr marL="4876800" lvl="8" indent="0">
              <a:buNone/>
            </a:pPr>
            <a:r>
              <a:rPr lang="en-US" i="1" dirty="0"/>
              <a:t>The pot is calling the kettle </a:t>
            </a:r>
            <a:r>
              <a:rPr lang="en-US" i="1" dirty="0" smtClean="0"/>
              <a:t>black.</a:t>
            </a:r>
          </a:p>
          <a:p>
            <a:pPr marL="4876800" lvl="8" indent="0">
              <a:buNone/>
            </a:pPr>
            <a:r>
              <a:rPr lang="en-US" dirty="0" smtClean="0"/>
              <a:t>Literal meaning: </a:t>
            </a:r>
            <a:r>
              <a:rPr lang="en-US" i="1" dirty="0"/>
              <a:t>One who makes the error has no right to blame someone </a:t>
            </a:r>
            <a:r>
              <a:rPr lang="en-US" i="1" dirty="0" smtClean="0"/>
              <a:t>else.</a:t>
            </a:r>
            <a:endParaRPr lang="en-US" dirty="0" smtClean="0"/>
          </a:p>
          <a:p>
            <a:endParaRPr lang="hi-IN" b="1" dirty="0"/>
          </a:p>
          <a:p>
            <a:endParaRPr lang="en-IN" dirty="0"/>
          </a:p>
        </p:txBody>
      </p:sp>
    </p:spTree>
    <p:extLst>
      <p:ext uri="{BB962C8B-B14F-4D97-AF65-F5344CB8AC3E}">
        <p14:creationId xmlns:p14="http://schemas.microsoft.com/office/powerpoint/2010/main" val="269141521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p:txBody>
          <a:bodyPr/>
          <a:lstStyle/>
          <a:p>
            <a:r>
              <a:rPr lang="hi-IN" i="1" dirty="0"/>
              <a:t>हाथ कंगन को आरसी क्या</a:t>
            </a:r>
            <a:r>
              <a:rPr lang="en-US" b="1" dirty="0" smtClean="0"/>
              <a:t>	 </a:t>
            </a:r>
          </a:p>
          <a:p>
            <a:pPr marL="4876800" lvl="8" indent="0">
              <a:buNone/>
            </a:pPr>
            <a:endParaRPr lang="en-US" b="1" dirty="0" smtClean="0"/>
          </a:p>
          <a:p>
            <a:pPr marL="4876800" lvl="8" indent="0">
              <a:buNone/>
            </a:pPr>
            <a:r>
              <a:rPr lang="en-US" i="1" dirty="0"/>
              <a:t>You don't need a mirror to look at the bracelet on your </a:t>
            </a:r>
            <a:r>
              <a:rPr lang="en-US" i="1" dirty="0" smtClean="0"/>
              <a:t>wrist.</a:t>
            </a:r>
          </a:p>
          <a:p>
            <a:pPr marL="4876800" lvl="8" indent="0">
              <a:buNone/>
            </a:pPr>
            <a:endParaRPr lang="en-US" dirty="0" smtClean="0"/>
          </a:p>
          <a:p>
            <a:pPr marL="4876800" lvl="8" indent="0">
              <a:buNone/>
            </a:pPr>
            <a:r>
              <a:rPr lang="en-US" dirty="0" smtClean="0"/>
              <a:t>What is the literal meaning? What wisdom does it contain?</a:t>
            </a:r>
            <a:r>
              <a:rPr lang="en-US" dirty="0"/>
              <a:t/>
            </a:r>
            <a:br>
              <a:rPr lang="en-US" dirty="0"/>
            </a:br>
            <a:endParaRPr lang="en-US" dirty="0" smtClean="0"/>
          </a:p>
          <a:p>
            <a:endParaRPr lang="hi-IN" b="1" dirty="0"/>
          </a:p>
          <a:p>
            <a:endParaRPr lang="en-IN" dirty="0"/>
          </a:p>
        </p:txBody>
      </p:sp>
    </p:spTree>
    <p:extLst>
      <p:ext uri="{BB962C8B-B14F-4D97-AF65-F5344CB8AC3E}">
        <p14:creationId xmlns:p14="http://schemas.microsoft.com/office/powerpoint/2010/main" val="342198012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21"/>
          </p:nvPr>
        </p:nvSpPr>
        <p:spPr/>
        <p:txBody>
          <a:bodyPr/>
          <a:lstStyle/>
          <a:p>
            <a:endParaRPr lang="en-IN"/>
          </a:p>
        </p:txBody>
      </p:sp>
      <p:sp>
        <p:nvSpPr>
          <p:cNvPr id="4" name="Text Placeholder 3"/>
          <p:cNvSpPr>
            <a:spLocks noGrp="1"/>
          </p:cNvSpPr>
          <p:nvPr>
            <p:ph type="body" idx="1"/>
          </p:nvPr>
        </p:nvSpPr>
        <p:spPr/>
        <p:txBody>
          <a:bodyPr>
            <a:normAutofit/>
          </a:bodyPr>
          <a:lstStyle/>
          <a:p>
            <a:r>
              <a:rPr lang="hi-IN" dirty="0"/>
              <a:t>जिस की लाठी उसकी भैंस </a:t>
            </a:r>
            <a:r>
              <a:rPr lang="en-US" b="1" dirty="0" smtClean="0"/>
              <a:t>	 </a:t>
            </a:r>
          </a:p>
          <a:p>
            <a:pPr marL="4876800" lvl="8" indent="0">
              <a:buNone/>
            </a:pPr>
            <a:endParaRPr lang="en-US" b="1" dirty="0" smtClean="0"/>
          </a:p>
          <a:p>
            <a:pPr marL="4876800" lvl="8" indent="0">
              <a:buNone/>
            </a:pPr>
            <a:r>
              <a:rPr lang="en-IN" i="1" dirty="0"/>
              <a:t>The mighty </a:t>
            </a:r>
            <a:r>
              <a:rPr lang="en-IN" i="1" dirty="0" smtClean="0"/>
              <a:t>prevails.</a:t>
            </a:r>
            <a:endParaRPr lang="en-US" i="1" dirty="0" smtClean="0"/>
          </a:p>
          <a:p>
            <a:pPr marL="4876800" lvl="8" indent="0">
              <a:buNone/>
            </a:pPr>
            <a:endParaRPr lang="en-US" dirty="0" smtClean="0"/>
          </a:p>
          <a:p>
            <a:pPr marL="4876800" lvl="8" indent="0">
              <a:buNone/>
            </a:pPr>
            <a:r>
              <a:rPr lang="en-US" dirty="0"/>
              <a:t>What is the literal meaning? What wisdom does it contain?</a:t>
            </a:r>
            <a:br>
              <a:rPr lang="en-US" dirty="0"/>
            </a:br>
            <a:endParaRPr lang="en-US" dirty="0" smtClean="0"/>
          </a:p>
          <a:p>
            <a:pPr marL="4876800" lvl="8" indent="0">
              <a:buNone/>
            </a:pPr>
            <a:r>
              <a:rPr lang="en-US" dirty="0" smtClean="0"/>
              <a:t>Can we question the wisdom contained in it?</a:t>
            </a:r>
            <a:r>
              <a:rPr lang="en-US" dirty="0"/>
              <a:t/>
            </a:r>
            <a:br>
              <a:rPr lang="en-US" dirty="0"/>
            </a:br>
            <a:endParaRPr lang="en-US" dirty="0" smtClean="0"/>
          </a:p>
          <a:p>
            <a:endParaRPr lang="hi-IN" b="1" dirty="0"/>
          </a:p>
          <a:p>
            <a:endParaRPr lang="en-IN" dirty="0"/>
          </a:p>
        </p:txBody>
      </p:sp>
    </p:spTree>
    <p:extLst>
      <p:ext uri="{BB962C8B-B14F-4D97-AF65-F5344CB8AC3E}">
        <p14:creationId xmlns:p14="http://schemas.microsoft.com/office/powerpoint/2010/main" val="284818771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1031</TotalTime>
  <Words>312</Words>
  <Application>Microsoft Office PowerPoint</Application>
  <PresentationFormat>Custom</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Helvetica Neue</vt:lpstr>
      <vt:lpstr>Helvetica Neue Medium</vt:lpstr>
      <vt:lpstr>20_BasicBlack</vt:lpstr>
      <vt:lpstr>Language and/as Collective Consciousness</vt:lpstr>
      <vt:lpstr>Language as collective consciousness </vt:lpstr>
      <vt:lpstr>Language as collective consciousness </vt:lpstr>
      <vt:lpstr>Language as collective consciousness </vt:lpstr>
      <vt:lpstr>Language as collective consciousness </vt:lpstr>
      <vt:lpstr>PowerPoint Presentation</vt:lpstr>
      <vt:lpstr>PowerPoint Presentation</vt:lpstr>
      <vt:lpstr>PowerPoint Presentation</vt:lpstr>
      <vt:lpstr>PowerPoint Presentation</vt:lpstr>
      <vt:lpstr>PowerPoint Presentation</vt:lpstr>
      <vt:lpstr>From Fantastic Fables by Ambrose Bierce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and/as Collective Consciousness</dc:title>
  <cp:lastModifiedBy>admin</cp:lastModifiedBy>
  <cp:revision>23</cp:revision>
  <dcterms:modified xsi:type="dcterms:W3CDTF">2023-07-24T10:52:51Z</dcterms:modified>
</cp:coreProperties>
</file>