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86" r:id="rId4"/>
    <p:sldId id="302" r:id="rId5"/>
    <p:sldId id="303" r:id="rId6"/>
    <p:sldId id="290" r:id="rId7"/>
    <p:sldId id="288" r:id="rId8"/>
    <p:sldId id="291" r:id="rId9"/>
    <p:sldId id="289" r:id="rId10"/>
    <p:sldId id="292" r:id="rId11"/>
    <p:sldId id="293" r:id="rId12"/>
    <p:sldId id="299" r:id="rId13"/>
    <p:sldId id="294" r:id="rId14"/>
    <p:sldId id="295" r:id="rId15"/>
    <p:sldId id="296" r:id="rId16"/>
    <p:sldId id="300" r:id="rId17"/>
    <p:sldId id="284" r:id="rId18"/>
    <p:sldId id="285" r:id="rId19"/>
    <p:sldId id="261" r:id="rId20"/>
    <p:sldId id="263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0440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8434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ose-up of wild plants growing between rocks"/>
          <p:cNvSpPr>
            <a:spLocks noGrp="1"/>
          </p:cNvSpPr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Large rock formation under dark clouds with a dirt road in the foreground"/>
          <p:cNvSpPr>
            <a:spLocks noGrp="1"/>
          </p:cNvSpPr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Close-up of a wild plant growing between lava rocks"/>
          <p:cNvSpPr>
            <a:spLocks noGrp="1"/>
          </p:cNvSpPr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aterfall surrounded by a green rocky landscape"/>
          <p:cNvSpPr>
            <a:spLocks noGrp="1"/>
          </p:cNvSpPr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>
            <a:spLocks noGrp="1"/>
          </p:cNvSpPr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Moss-covered rocks"/>
          <p:cNvSpPr>
            <a:spLocks noGrp="1"/>
          </p:cNvSpPr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Large rock formation under dark clouds with a dirt road in the foreground"/>
          <p:cNvSpPr>
            <a:spLocks noGrp="1"/>
          </p:cNvSpPr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enius.com/Simon-and-garfunkel-bridge-over-troubled-water-lyrics" TargetMode="External"/><Relationship Id="rId2" Type="http://schemas.openxmlformats.org/officeDocument/2006/relationships/hyperlink" Target="https://www.youtube.com/watch?v=4G-YQA_bsOU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nstructor: Dr. Jenson Joseph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r>
              <a:t>Instructor: Dr. Jenson Joseph</a:t>
            </a:r>
          </a:p>
        </p:txBody>
      </p:sp>
      <p:sp>
        <p:nvSpPr>
          <p:cNvPr id="152" name="PC613: Communication Skill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PC613: Communication Skills</a:t>
            </a:r>
          </a:p>
        </p:txBody>
      </p:sp>
      <p:sp>
        <p:nvSpPr>
          <p:cNvPr id="153" name="Sem I, MSc IT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Sem</a:t>
            </a:r>
            <a:r>
              <a:rPr dirty="0"/>
              <a:t> I, MSc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revisions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Little vs less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3679125"/>
            <a:ext cx="21971000" cy="94272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4000" i="1" dirty="0" smtClean="0"/>
              <a:t>Little</a:t>
            </a:r>
            <a:r>
              <a:rPr lang="en-US" sz="4000" dirty="0" smtClean="0"/>
              <a:t> </a:t>
            </a:r>
            <a:r>
              <a:rPr lang="en-US" sz="4000" dirty="0"/>
              <a:t>and </a:t>
            </a:r>
            <a:r>
              <a:rPr lang="en-US" sz="4000" i="1" dirty="0"/>
              <a:t>few</a:t>
            </a:r>
            <a:r>
              <a:rPr lang="en-US" sz="4000" dirty="0"/>
              <a:t> have negative </a:t>
            </a:r>
            <a:r>
              <a:rPr lang="en-US" sz="4000" dirty="0" smtClean="0"/>
              <a:t>meanings: they mean </a:t>
            </a:r>
            <a:r>
              <a:rPr lang="en-US" sz="4000" dirty="0"/>
              <a:t>‘not as much as </a:t>
            </a:r>
            <a:r>
              <a:rPr lang="en-US" sz="4000" dirty="0" smtClean="0"/>
              <a:t>expected </a:t>
            </a:r>
            <a:r>
              <a:rPr lang="en-US" sz="4000" dirty="0"/>
              <a:t>or wished for</a:t>
            </a:r>
            <a:r>
              <a:rPr lang="en-US" sz="4000" dirty="0" smtClean="0"/>
              <a:t>’ or ‘none’/’almost none’.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4000" b="1" i="1" dirty="0" smtClean="0"/>
              <a:t>A </a:t>
            </a:r>
            <a:r>
              <a:rPr lang="en-US" sz="4000" b="1" i="1" dirty="0"/>
              <a:t>little </a:t>
            </a:r>
            <a:r>
              <a:rPr lang="en-US" sz="4000" dirty="0"/>
              <a:t>and </a:t>
            </a:r>
            <a:r>
              <a:rPr lang="en-US" sz="4000" b="1" i="1" dirty="0"/>
              <a:t>a</a:t>
            </a:r>
            <a:r>
              <a:rPr lang="en-US" sz="4000" b="1" dirty="0"/>
              <a:t> </a:t>
            </a:r>
            <a:r>
              <a:rPr lang="en-US" sz="4000" b="1" i="1" dirty="0"/>
              <a:t>few</a:t>
            </a:r>
            <a:r>
              <a:rPr lang="en-US" sz="4000" b="1" dirty="0"/>
              <a:t> </a:t>
            </a:r>
            <a:r>
              <a:rPr lang="en-US" sz="4000" dirty="0"/>
              <a:t>are quantifiers meaning ‘</a:t>
            </a:r>
            <a:r>
              <a:rPr lang="en-US" sz="4000" dirty="0" smtClean="0"/>
              <a:t>some’.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4000" dirty="0" smtClean="0"/>
              <a:t>Examples:</a:t>
            </a:r>
            <a:endParaRPr lang="en-US" sz="40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4000" i="1" dirty="0"/>
              <a:t>All she wanted was a few moments on her </a:t>
            </a:r>
            <a:r>
              <a:rPr lang="en-US" sz="4000" i="1" dirty="0" smtClean="0"/>
              <a:t>own. </a:t>
            </a:r>
            <a:r>
              <a:rPr lang="en-US" sz="4000" dirty="0" smtClean="0"/>
              <a:t>(some moments, a small number)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4000" i="1" dirty="0"/>
              <a:t>She had few moments on her own</a:t>
            </a:r>
            <a:r>
              <a:rPr lang="en-US" sz="4000" i="1" dirty="0" smtClean="0"/>
              <a:t>. (not many/almost none)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4000" i="1" dirty="0"/>
              <a:t>She saves a little money every month</a:t>
            </a:r>
            <a:r>
              <a:rPr lang="en-US" sz="4000" i="1" dirty="0" smtClean="0"/>
              <a:t>. 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4000" i="1" dirty="0"/>
              <a:t>They had little money to spend</a:t>
            </a:r>
            <a:r>
              <a:rPr lang="en-US" sz="4000" i="1" dirty="0" smtClean="0"/>
              <a:t>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4000" dirty="0"/>
              <a:t>She has </a:t>
            </a:r>
            <a:r>
              <a:rPr lang="en-US" sz="4000" b="1" dirty="0"/>
              <a:t>little</a:t>
            </a:r>
            <a:r>
              <a:rPr lang="en-US" sz="4000" dirty="0"/>
              <a:t> time to spare.</a:t>
            </a:r>
            <a:endParaRPr lang="en-US" sz="4000" i="1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4000" i="1" dirty="0"/>
              <a:t>I’m not very happy about it but I suppose I have little choice</a:t>
            </a:r>
            <a:r>
              <a:rPr lang="en-US" sz="4000" i="1" dirty="0" smtClean="0"/>
              <a:t>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4000" i="1" dirty="0"/>
              <a:t>Few cities anywhere in Europe can match the cultural richness of Berlin.</a:t>
            </a:r>
            <a:endParaRPr lang="en-US" sz="4000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64039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revisions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Less, fewer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3679125"/>
            <a:ext cx="21971000" cy="94272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4000" dirty="0" smtClean="0"/>
              <a:t>We </a:t>
            </a:r>
            <a:r>
              <a:rPr lang="en-US" sz="4000" dirty="0"/>
              <a:t>use the quantifiers </a:t>
            </a:r>
            <a:r>
              <a:rPr lang="en-US" sz="4000" i="1" dirty="0"/>
              <a:t>less</a:t>
            </a:r>
            <a:r>
              <a:rPr lang="en-US" sz="4000" dirty="0"/>
              <a:t> and </a:t>
            </a:r>
            <a:r>
              <a:rPr lang="en-US" sz="4000" i="1" dirty="0"/>
              <a:t>fewer</a:t>
            </a:r>
            <a:r>
              <a:rPr lang="en-US" sz="4000" dirty="0"/>
              <a:t> to talk about quantities, amounts and </a:t>
            </a:r>
            <a:r>
              <a:rPr lang="en-US" sz="4000" dirty="0" smtClean="0"/>
              <a:t>degree.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4000" dirty="0" smtClean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4000" dirty="0" smtClean="0"/>
              <a:t>Examples</a:t>
            </a:r>
            <a:endParaRPr lang="en-US" sz="40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4000" i="1" dirty="0"/>
              <a:t>I do less work at weekends than I used to</a:t>
            </a:r>
            <a:r>
              <a:rPr lang="en-US" sz="4000" i="1" dirty="0" smtClean="0"/>
              <a:t>. </a:t>
            </a:r>
            <a:r>
              <a:rPr lang="en-US" sz="4000" dirty="0" smtClean="0"/>
              <a:t>(less because work is not countable).</a:t>
            </a:r>
            <a:endParaRPr lang="en-US" sz="4000" i="1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4000" i="1" dirty="0"/>
              <a:t>Better </a:t>
            </a:r>
            <a:r>
              <a:rPr lang="en-US" sz="4000" i="1" dirty="0" smtClean="0"/>
              <a:t>roads mean </a:t>
            </a:r>
            <a:r>
              <a:rPr lang="en-US" sz="4000" i="1" dirty="0"/>
              <a:t>fewer accidents</a:t>
            </a:r>
            <a:r>
              <a:rPr lang="en-US" sz="4000" i="1" dirty="0" smtClean="0"/>
              <a:t>. </a:t>
            </a:r>
            <a:r>
              <a:rPr lang="en-US" sz="4000" dirty="0" smtClean="0"/>
              <a:t>(fewer, because accidents can be counted)</a:t>
            </a:r>
            <a:endParaRPr lang="en-US" sz="4000" i="1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4000" dirty="0"/>
              <a:t>I have </a:t>
            </a:r>
            <a:r>
              <a:rPr lang="en-US" sz="4000" b="1" dirty="0"/>
              <a:t>less</a:t>
            </a:r>
            <a:r>
              <a:rPr lang="en-US" sz="4000" dirty="0"/>
              <a:t> homework to do today than I had yesterday</a:t>
            </a:r>
            <a:r>
              <a:rPr lang="en-US" sz="4000" dirty="0" smtClean="0"/>
              <a:t>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4000" dirty="0"/>
              <a:t>When a particular area gets </a:t>
            </a:r>
            <a:r>
              <a:rPr lang="en-US" sz="4000" i="1" dirty="0"/>
              <a:t>less rain than</a:t>
            </a:r>
            <a:r>
              <a:rPr lang="en-US" sz="4000" dirty="0"/>
              <a:t> usual, the soil gets much less moisture, </a:t>
            </a:r>
            <a:r>
              <a:rPr lang="en-US" sz="4000" dirty="0" smtClean="0"/>
              <a:t>too.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4000" dirty="0"/>
              <a:t>It rained </a:t>
            </a:r>
            <a:r>
              <a:rPr lang="en-US" sz="4000" b="1" dirty="0"/>
              <a:t>less</a:t>
            </a:r>
            <a:r>
              <a:rPr lang="en-US" sz="4000" dirty="0"/>
              <a:t> last month than it has so far this month</a:t>
            </a:r>
            <a:r>
              <a:rPr lang="en-US" sz="4000" dirty="0" smtClean="0"/>
              <a:t>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4000" dirty="0"/>
              <a:t>I need to eat </a:t>
            </a:r>
            <a:r>
              <a:rPr lang="en-US" sz="4000" b="1" dirty="0"/>
              <a:t>less</a:t>
            </a:r>
            <a:r>
              <a:rPr lang="en-US" sz="4000" dirty="0"/>
              <a:t> </a:t>
            </a:r>
            <a:r>
              <a:rPr lang="en-US" sz="4000" dirty="0" smtClean="0"/>
              <a:t>butter.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4000" dirty="0" smtClean="0"/>
              <a:t>Maya </a:t>
            </a:r>
            <a:r>
              <a:rPr lang="en-US" sz="4000" dirty="0"/>
              <a:t>sings </a:t>
            </a:r>
            <a:r>
              <a:rPr lang="en-US" sz="4000" b="1" dirty="0"/>
              <a:t>less</a:t>
            </a:r>
            <a:r>
              <a:rPr lang="en-US" sz="4000" dirty="0"/>
              <a:t> than she did in </a:t>
            </a:r>
            <a:r>
              <a:rPr lang="en-US" sz="4000" dirty="0" smtClean="0"/>
              <a:t>college.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4000" dirty="0" smtClean="0"/>
              <a:t>Why are there fewer and fewer honest people in the world?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sz="4000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5281790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Lose vs loose; less/few vs little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Revision summary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400" b="1" i="1" dirty="0" smtClean="0"/>
              <a:t>Lose</a:t>
            </a:r>
            <a:r>
              <a:rPr lang="en-US" sz="4400" dirty="0" smtClean="0"/>
              <a:t> functions only as </a:t>
            </a:r>
            <a:r>
              <a:rPr lang="en-US" sz="4400" i="1" dirty="0" smtClean="0"/>
              <a:t>verb</a:t>
            </a:r>
            <a:r>
              <a:rPr lang="en-US" sz="4400" dirty="0" smtClean="0"/>
              <a:t>; means ‘to undergo defeat in’, ‘to fail to keep possession of something’, or ‘to bring to destruction’ (when talking about one’s temper, mind, and so on…)</a:t>
            </a:r>
          </a:p>
          <a:p>
            <a:r>
              <a:rPr lang="en-US" sz="4400" b="1" i="1" dirty="0"/>
              <a:t>Loose</a:t>
            </a:r>
            <a:r>
              <a:rPr lang="en-US" sz="4400" dirty="0"/>
              <a:t> </a:t>
            </a:r>
            <a:r>
              <a:rPr lang="en-US" sz="4400" dirty="0" smtClean="0"/>
              <a:t>is used </a:t>
            </a:r>
            <a:r>
              <a:rPr lang="en-US" sz="4400" dirty="0"/>
              <a:t>as an </a:t>
            </a:r>
            <a:r>
              <a:rPr lang="en-US" sz="4400" i="1" dirty="0" smtClean="0"/>
              <a:t>adjective,</a:t>
            </a:r>
            <a:r>
              <a:rPr lang="en-US" sz="4400" dirty="0" smtClean="0"/>
              <a:t> meaning</a:t>
            </a:r>
            <a:r>
              <a:rPr lang="en-US" sz="4400" dirty="0"/>
              <a:t>, </a:t>
            </a:r>
            <a:r>
              <a:rPr lang="en-US" sz="4400" dirty="0" smtClean="0"/>
              <a:t>‘not </a:t>
            </a:r>
            <a:r>
              <a:rPr lang="en-US" sz="4400" dirty="0"/>
              <a:t>securely </a:t>
            </a:r>
            <a:r>
              <a:rPr lang="en-US" sz="4400" dirty="0" smtClean="0"/>
              <a:t>attached’, or as a verb to mean ‘to free someone or something’</a:t>
            </a:r>
          </a:p>
          <a:p>
            <a:r>
              <a:rPr lang="en-US" sz="4400" b="1" i="1" dirty="0"/>
              <a:t>A little </a:t>
            </a:r>
            <a:r>
              <a:rPr lang="en-US" sz="4400" dirty="0"/>
              <a:t>and </a:t>
            </a:r>
            <a:r>
              <a:rPr lang="en-US" sz="4400" b="1" i="1" dirty="0"/>
              <a:t>a</a:t>
            </a:r>
            <a:r>
              <a:rPr lang="en-US" sz="4400" b="1" dirty="0"/>
              <a:t> </a:t>
            </a:r>
            <a:r>
              <a:rPr lang="en-US" sz="4400" b="1" i="1" dirty="0"/>
              <a:t>few</a:t>
            </a:r>
            <a:r>
              <a:rPr lang="en-US" sz="4400" b="1" dirty="0"/>
              <a:t> </a:t>
            </a:r>
            <a:r>
              <a:rPr lang="en-US" sz="4400" dirty="0"/>
              <a:t>are quantifiers meaning ‘</a:t>
            </a:r>
            <a:r>
              <a:rPr lang="en-US" sz="4400" dirty="0" smtClean="0"/>
              <a:t>some. </a:t>
            </a:r>
            <a:r>
              <a:rPr lang="en-US" sz="4400" b="1" i="1" dirty="0" smtClean="0"/>
              <a:t>Little</a:t>
            </a:r>
            <a:r>
              <a:rPr lang="en-US" sz="4400" dirty="0" smtClean="0"/>
              <a:t> and </a:t>
            </a:r>
            <a:r>
              <a:rPr lang="en-US" sz="4400" b="1" i="1" dirty="0" smtClean="0"/>
              <a:t>few</a:t>
            </a:r>
            <a:r>
              <a:rPr lang="en-US" sz="4400" dirty="0" smtClean="0"/>
              <a:t> usually mean ‘almost none’ or ‘none’.</a:t>
            </a:r>
          </a:p>
          <a:p>
            <a:r>
              <a:rPr lang="en-US" sz="4400" dirty="0"/>
              <a:t>We use the quantifiers </a:t>
            </a:r>
            <a:r>
              <a:rPr lang="en-US" sz="4400" b="1" i="1" dirty="0"/>
              <a:t>less</a:t>
            </a:r>
            <a:r>
              <a:rPr lang="en-US" sz="4400" dirty="0"/>
              <a:t> and </a:t>
            </a:r>
            <a:r>
              <a:rPr lang="en-US" sz="4400" b="1" i="1" dirty="0"/>
              <a:t>fewer</a:t>
            </a:r>
            <a:r>
              <a:rPr lang="en-US" sz="4400" dirty="0"/>
              <a:t> to talk about quantities, amounts and degree</a:t>
            </a:r>
            <a:r>
              <a:rPr lang="en-US" sz="4400" dirty="0" smtClean="0"/>
              <a:t>.</a:t>
            </a:r>
          </a:p>
          <a:p>
            <a:r>
              <a:rPr lang="en-US" sz="4400" b="1" i="1" dirty="0" smtClean="0"/>
              <a:t>Less</a:t>
            </a:r>
            <a:r>
              <a:rPr lang="en-US" sz="4400" dirty="0" smtClean="0"/>
              <a:t> and </a:t>
            </a:r>
            <a:r>
              <a:rPr lang="en-US" sz="4400" b="1" i="1" dirty="0" smtClean="0"/>
              <a:t>fewer</a:t>
            </a:r>
            <a:r>
              <a:rPr lang="en-US" sz="4400" dirty="0" smtClean="0"/>
              <a:t> are to be used in comparative scenarios.</a:t>
            </a:r>
          </a:p>
          <a:p>
            <a:r>
              <a:rPr lang="en-US" sz="4400" b="1" dirty="0" smtClean="0"/>
              <a:t>Few</a:t>
            </a:r>
            <a:r>
              <a:rPr lang="en-US" sz="4400" dirty="0" smtClean="0"/>
              <a:t> and </a:t>
            </a:r>
            <a:r>
              <a:rPr lang="en-US" sz="4400" b="1" dirty="0" smtClean="0"/>
              <a:t>fewer</a:t>
            </a:r>
            <a:r>
              <a:rPr lang="en-US" sz="4400" dirty="0" smtClean="0"/>
              <a:t> when the we are referring to countable nouns. (</a:t>
            </a:r>
            <a:r>
              <a:rPr lang="en-US" sz="4400" u="sng" dirty="0" smtClean="0"/>
              <a:t>Less</a:t>
            </a:r>
            <a:r>
              <a:rPr lang="en-US" sz="4400" dirty="0" smtClean="0"/>
              <a:t> work, but </a:t>
            </a:r>
            <a:r>
              <a:rPr lang="en-US" sz="4400" u="sng" dirty="0" smtClean="0"/>
              <a:t>few/fewer</a:t>
            </a:r>
            <a:r>
              <a:rPr lang="en-US" sz="4400" dirty="0" smtClean="0"/>
              <a:t> people) </a:t>
            </a:r>
            <a:endParaRPr lang="en-US" sz="4400" dirty="0"/>
          </a:p>
          <a:p>
            <a:endParaRPr lang="en-US" sz="4400" dirty="0" smtClean="0"/>
          </a:p>
          <a:p>
            <a:endParaRPr lang="en-US" sz="4400" dirty="0" smtClean="0"/>
          </a:p>
          <a:p>
            <a:endParaRPr lang="en-US" sz="4400" dirty="0" smtClean="0"/>
          </a:p>
          <a:p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85217192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Little / less exercises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Decide whether you have to use little or less: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3679125"/>
            <a:ext cx="21971000" cy="9427275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I have _______ interest in classical music.</a:t>
            </a:r>
          </a:p>
          <a:p>
            <a:r>
              <a:rPr lang="en-US" sz="4000" dirty="0"/>
              <a:t>I have _______ faith in him.</a:t>
            </a:r>
          </a:p>
          <a:p>
            <a:r>
              <a:rPr lang="en-US" sz="4000" dirty="0"/>
              <a:t>We need _______ furniture in this </a:t>
            </a:r>
            <a:r>
              <a:rPr lang="en-US" sz="4000" dirty="0" smtClean="0"/>
              <a:t>room than </a:t>
            </a:r>
            <a:r>
              <a:rPr lang="en-US" sz="4000" dirty="0"/>
              <a:t>in the big </a:t>
            </a:r>
            <a:r>
              <a:rPr lang="en-US" sz="4000" dirty="0" smtClean="0"/>
              <a:t>hall.</a:t>
            </a:r>
            <a:endParaRPr lang="en-US" sz="4000" dirty="0"/>
          </a:p>
          <a:p>
            <a:r>
              <a:rPr lang="en-US" sz="4000" dirty="0"/>
              <a:t>You have to drink _______ coffee.</a:t>
            </a:r>
          </a:p>
          <a:p>
            <a:r>
              <a:rPr lang="en-US" sz="4000" dirty="0"/>
              <a:t>He has _______ money than I thought.</a:t>
            </a:r>
          </a:p>
          <a:p>
            <a:r>
              <a:rPr lang="en-US" sz="4000" dirty="0"/>
              <a:t>Tonight I drank _______ wine than last night.</a:t>
            </a:r>
          </a:p>
          <a:p>
            <a:r>
              <a:rPr lang="en-US" sz="4000" dirty="0"/>
              <a:t>She dedicates _______ time to her homework than to her hobbies.</a:t>
            </a:r>
          </a:p>
          <a:p>
            <a:r>
              <a:rPr lang="en-US" sz="4000" dirty="0"/>
              <a:t>This will take _______ time to finish than the last time we tried</a:t>
            </a:r>
            <a:r>
              <a:rPr lang="en-US" sz="4000" dirty="0" smtClean="0"/>
              <a:t>.</a:t>
            </a:r>
          </a:p>
          <a:p>
            <a:r>
              <a:rPr lang="en-US" sz="4000" dirty="0"/>
              <a:t>He has _______ </a:t>
            </a:r>
            <a:r>
              <a:rPr lang="en-US" sz="4000" dirty="0" smtClean="0"/>
              <a:t>interest </a:t>
            </a:r>
            <a:r>
              <a:rPr lang="en-US" sz="4000" dirty="0"/>
              <a:t>in what others have to say</a:t>
            </a:r>
            <a:r>
              <a:rPr lang="en-US" sz="4000" dirty="0" smtClean="0"/>
              <a:t>.</a:t>
            </a:r>
          </a:p>
          <a:p>
            <a:r>
              <a:rPr lang="en-US" sz="4000" dirty="0"/>
              <a:t>I have _______ </a:t>
            </a:r>
            <a:r>
              <a:rPr lang="en-US" sz="4000" dirty="0" smtClean="0"/>
              <a:t>information </a:t>
            </a:r>
            <a:r>
              <a:rPr lang="en-US" sz="4000" dirty="0"/>
              <a:t>to share on the matter.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sz="4000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sz="4000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092646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Little / less exercises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Decide whether you have to use little or less: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3679125"/>
            <a:ext cx="21971000" cy="9427275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I have _______ interest in classical music</a:t>
            </a:r>
            <a:r>
              <a:rPr lang="en-US" sz="4000" dirty="0" smtClean="0"/>
              <a:t>. (little)</a:t>
            </a:r>
            <a:endParaRPr lang="en-US" sz="4000" dirty="0"/>
          </a:p>
          <a:p>
            <a:r>
              <a:rPr lang="en-US" sz="4000" dirty="0"/>
              <a:t>I have _______ faith in him</a:t>
            </a:r>
            <a:r>
              <a:rPr lang="en-US" sz="4000" dirty="0" smtClean="0"/>
              <a:t>. (little)</a:t>
            </a:r>
            <a:endParaRPr lang="en-US" sz="4000" dirty="0"/>
          </a:p>
          <a:p>
            <a:r>
              <a:rPr lang="en-US" sz="4000" dirty="0"/>
              <a:t>We need _______ furniture in this </a:t>
            </a:r>
            <a:r>
              <a:rPr lang="en-US" sz="4000" dirty="0" smtClean="0"/>
              <a:t>room than </a:t>
            </a:r>
            <a:r>
              <a:rPr lang="en-US" sz="4000" dirty="0"/>
              <a:t>in the big </a:t>
            </a:r>
            <a:r>
              <a:rPr lang="en-US" sz="4000" dirty="0" smtClean="0"/>
              <a:t>hall. (less)</a:t>
            </a:r>
            <a:endParaRPr lang="en-US" sz="4000" dirty="0"/>
          </a:p>
          <a:p>
            <a:r>
              <a:rPr lang="en-US" sz="4000" dirty="0"/>
              <a:t>You have to drink _______ coffee</a:t>
            </a:r>
            <a:r>
              <a:rPr lang="en-US" sz="4000" dirty="0" smtClean="0"/>
              <a:t>. (less)</a:t>
            </a:r>
            <a:endParaRPr lang="en-US" sz="4000" dirty="0"/>
          </a:p>
          <a:p>
            <a:r>
              <a:rPr lang="en-US" sz="4000" dirty="0"/>
              <a:t>He has _______ money than I thought</a:t>
            </a:r>
            <a:r>
              <a:rPr lang="en-US" sz="4000" dirty="0" smtClean="0"/>
              <a:t>. (less)</a:t>
            </a:r>
            <a:endParaRPr lang="en-US" sz="4000" dirty="0"/>
          </a:p>
          <a:p>
            <a:r>
              <a:rPr lang="en-US" sz="4000" dirty="0"/>
              <a:t>Tonight I drank _______ wine than last night</a:t>
            </a:r>
            <a:r>
              <a:rPr lang="en-US" sz="4000" dirty="0" smtClean="0"/>
              <a:t>. (less)</a:t>
            </a:r>
            <a:endParaRPr lang="en-US" sz="4000" dirty="0"/>
          </a:p>
          <a:p>
            <a:r>
              <a:rPr lang="en-US" sz="4000" dirty="0"/>
              <a:t>She dedicates _______ time to her homework than to her hobbies</a:t>
            </a:r>
            <a:r>
              <a:rPr lang="en-US" sz="4000" dirty="0" smtClean="0"/>
              <a:t>. (less)</a:t>
            </a:r>
            <a:endParaRPr lang="en-US" sz="4000" dirty="0"/>
          </a:p>
          <a:p>
            <a:r>
              <a:rPr lang="en-US" sz="4000" dirty="0"/>
              <a:t>This will take _______ time to finish than the last time we tried</a:t>
            </a:r>
            <a:r>
              <a:rPr lang="en-US" sz="4000" dirty="0" smtClean="0"/>
              <a:t>. (less)</a:t>
            </a:r>
          </a:p>
          <a:p>
            <a:r>
              <a:rPr lang="en-US" sz="4000" dirty="0"/>
              <a:t>He has _______ </a:t>
            </a:r>
            <a:r>
              <a:rPr lang="en-US" sz="4000" dirty="0" smtClean="0"/>
              <a:t>interest </a:t>
            </a:r>
            <a:r>
              <a:rPr lang="en-US" sz="4000" dirty="0"/>
              <a:t>in what others have to say</a:t>
            </a:r>
            <a:r>
              <a:rPr lang="en-US" sz="4000" dirty="0" smtClean="0"/>
              <a:t>. (little)</a:t>
            </a:r>
          </a:p>
          <a:p>
            <a:r>
              <a:rPr lang="en-US" sz="4000" dirty="0"/>
              <a:t>I have _______ </a:t>
            </a:r>
            <a:r>
              <a:rPr lang="en-US" sz="4000" dirty="0" smtClean="0"/>
              <a:t>information </a:t>
            </a:r>
            <a:r>
              <a:rPr lang="en-US" sz="4000" dirty="0"/>
              <a:t>to share on the matter</a:t>
            </a:r>
            <a:r>
              <a:rPr lang="en-US" sz="4000" dirty="0" smtClean="0"/>
              <a:t>. (little)</a:t>
            </a:r>
            <a:endParaRPr lang="en-US" sz="40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sz="4000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sz="4000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7465030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Little, less, few or fewer: exercises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Right or wrong?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3679125"/>
            <a:ext cx="21971000" cy="94272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4000" dirty="0"/>
              <a:t> I find it very difficult to manage my monthly expenses because I get less </a:t>
            </a:r>
            <a:r>
              <a:rPr lang="en-US" sz="4000" dirty="0" smtClean="0"/>
              <a:t>salary.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4000" dirty="0"/>
              <a:t>He makes less money than her wife does</a:t>
            </a:r>
            <a:r>
              <a:rPr lang="en-US" sz="4000" dirty="0" smtClean="0"/>
              <a:t>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4000" dirty="0"/>
              <a:t>There are less eggs in the fridge than you think</a:t>
            </a:r>
            <a:r>
              <a:rPr lang="en-US" sz="4000" dirty="0" smtClean="0"/>
              <a:t>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4000" dirty="0"/>
              <a:t>There were fewer students in school due to </a:t>
            </a:r>
            <a:r>
              <a:rPr lang="en-US" sz="4000" dirty="0" smtClean="0"/>
              <a:t>the weather.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4000" dirty="0"/>
              <a:t>I’d like to put less salt in my soup</a:t>
            </a:r>
            <a:r>
              <a:rPr lang="en-US" sz="4000" dirty="0" smtClean="0"/>
              <a:t>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4000" dirty="0"/>
              <a:t>I used to make much </a:t>
            </a:r>
            <a:r>
              <a:rPr lang="en-US" sz="4000" dirty="0" smtClean="0"/>
              <a:t>fewer money </a:t>
            </a:r>
            <a:r>
              <a:rPr lang="en-US" sz="4000" dirty="0"/>
              <a:t>two years ago</a:t>
            </a:r>
            <a:r>
              <a:rPr lang="en-US" sz="4000" dirty="0" smtClean="0"/>
              <a:t>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4000" dirty="0"/>
              <a:t>I have fewer pairs of shoes than I used to have.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4000" dirty="0"/>
              <a:t>She left less than five minutes ago</a:t>
            </a:r>
            <a:r>
              <a:rPr lang="en-US" sz="4000" dirty="0" smtClean="0"/>
              <a:t>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4000" dirty="0"/>
              <a:t>There </a:t>
            </a:r>
            <a:r>
              <a:rPr lang="en-US" sz="4000" dirty="0" smtClean="0"/>
              <a:t>is less biscuits </a:t>
            </a:r>
            <a:r>
              <a:rPr lang="en-US" sz="4000" dirty="0"/>
              <a:t>in the box than I had expected</a:t>
            </a:r>
            <a:r>
              <a:rPr lang="en-US" sz="4000" dirty="0" smtClean="0"/>
              <a:t>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4000" dirty="0"/>
              <a:t>He has </a:t>
            </a:r>
            <a:r>
              <a:rPr lang="en-US" sz="4000" dirty="0" smtClean="0"/>
              <a:t>less friends </a:t>
            </a:r>
            <a:r>
              <a:rPr lang="en-US" sz="4000" dirty="0"/>
              <a:t>in this town than his father.</a:t>
            </a:r>
            <a:endParaRPr lang="en-US" sz="4000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1828726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Little, less, few or fewer: exercises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Right or wrong?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3679125"/>
            <a:ext cx="21971000" cy="94272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4000" dirty="0"/>
              <a:t> I find it very difficult to manage my monthly expenses because I get less </a:t>
            </a:r>
            <a:r>
              <a:rPr lang="en-US" sz="4000" dirty="0" smtClean="0"/>
              <a:t>salary. (…I get </a:t>
            </a:r>
            <a:r>
              <a:rPr lang="en-US" sz="4000" dirty="0" smtClean="0">
                <a:solidFill>
                  <a:srgbClr val="FF0000"/>
                </a:solidFill>
              </a:rPr>
              <a:t>little/very little </a:t>
            </a:r>
            <a:r>
              <a:rPr lang="en-US" sz="4000" dirty="0" smtClean="0"/>
              <a:t>salary).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4000" dirty="0"/>
              <a:t>He makes </a:t>
            </a:r>
            <a:r>
              <a:rPr lang="en-US" sz="4000" dirty="0">
                <a:solidFill>
                  <a:srgbClr val="00B050"/>
                </a:solidFill>
              </a:rPr>
              <a:t>less</a:t>
            </a: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/>
              <a:t>money than her wife does</a:t>
            </a:r>
            <a:r>
              <a:rPr lang="en-US" sz="4000" dirty="0" smtClean="0"/>
              <a:t>. 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4000" dirty="0"/>
              <a:t>There are less eggs in the fridge than you think</a:t>
            </a:r>
            <a:r>
              <a:rPr lang="en-US" sz="4000" dirty="0" smtClean="0"/>
              <a:t>. (</a:t>
            </a:r>
            <a:r>
              <a:rPr lang="en-US" sz="4000" dirty="0" smtClean="0">
                <a:solidFill>
                  <a:schemeClr val="accent5"/>
                </a:solidFill>
              </a:rPr>
              <a:t>fewer </a:t>
            </a:r>
            <a:r>
              <a:rPr lang="en-US" sz="4000" dirty="0" smtClean="0"/>
              <a:t>eggs)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4000" dirty="0"/>
              <a:t>There were </a:t>
            </a:r>
            <a:r>
              <a:rPr lang="en-US" sz="4000" dirty="0">
                <a:solidFill>
                  <a:srgbClr val="00B050"/>
                </a:solidFill>
              </a:rPr>
              <a:t>fewer</a:t>
            </a:r>
            <a:r>
              <a:rPr lang="en-US" sz="4000" dirty="0"/>
              <a:t> students in school due to </a:t>
            </a:r>
            <a:r>
              <a:rPr lang="en-US" sz="4000" dirty="0" smtClean="0"/>
              <a:t>the weather.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4000" dirty="0"/>
              <a:t>I’d like to put </a:t>
            </a:r>
            <a:r>
              <a:rPr lang="en-US" sz="4000" dirty="0">
                <a:solidFill>
                  <a:srgbClr val="00B050"/>
                </a:solidFill>
              </a:rPr>
              <a:t>less</a:t>
            </a:r>
            <a:r>
              <a:rPr lang="en-US" sz="4000" dirty="0"/>
              <a:t> salt in my soup</a:t>
            </a:r>
            <a:r>
              <a:rPr lang="en-US" sz="4000" dirty="0" smtClean="0"/>
              <a:t>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4000" dirty="0"/>
              <a:t>I used to make much </a:t>
            </a:r>
            <a:r>
              <a:rPr lang="en-US" sz="4000" dirty="0" smtClean="0"/>
              <a:t>fewer money </a:t>
            </a:r>
            <a:r>
              <a:rPr lang="en-US" sz="4000" dirty="0"/>
              <a:t>two years ago</a:t>
            </a:r>
            <a:r>
              <a:rPr lang="en-US" sz="4000" dirty="0" smtClean="0"/>
              <a:t>. (</a:t>
            </a:r>
            <a:r>
              <a:rPr lang="en-US" sz="4000" dirty="0" smtClean="0">
                <a:solidFill>
                  <a:schemeClr val="accent5"/>
                </a:solidFill>
              </a:rPr>
              <a:t>less</a:t>
            </a:r>
            <a:r>
              <a:rPr lang="en-US" sz="4000" dirty="0" smtClean="0"/>
              <a:t> money)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4000" dirty="0"/>
              <a:t>I have </a:t>
            </a:r>
            <a:r>
              <a:rPr lang="en-US" sz="4000" dirty="0">
                <a:solidFill>
                  <a:srgbClr val="00B050"/>
                </a:solidFill>
              </a:rPr>
              <a:t>fewer</a:t>
            </a:r>
            <a:r>
              <a:rPr lang="en-US" sz="4000" dirty="0"/>
              <a:t> pairs of shoes than I used to have.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4000" dirty="0"/>
              <a:t>She left </a:t>
            </a:r>
            <a:r>
              <a:rPr lang="en-US" sz="4000" dirty="0">
                <a:solidFill>
                  <a:srgbClr val="00B050"/>
                </a:solidFill>
              </a:rPr>
              <a:t>less</a:t>
            </a:r>
            <a:r>
              <a:rPr lang="en-US" sz="4000" dirty="0"/>
              <a:t> than five minutes ago</a:t>
            </a:r>
            <a:r>
              <a:rPr lang="en-US" sz="4000" dirty="0" smtClean="0"/>
              <a:t>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4000" dirty="0"/>
              <a:t>There </a:t>
            </a:r>
            <a:r>
              <a:rPr lang="en-US" sz="4000" dirty="0" smtClean="0"/>
              <a:t>is less biscuits </a:t>
            </a:r>
            <a:r>
              <a:rPr lang="en-US" sz="4000" dirty="0"/>
              <a:t>in the box than I had expected</a:t>
            </a:r>
            <a:r>
              <a:rPr lang="en-US" sz="4000" dirty="0" smtClean="0"/>
              <a:t>. (</a:t>
            </a:r>
            <a:r>
              <a:rPr lang="en-US" sz="4000" dirty="0" smtClean="0">
                <a:solidFill>
                  <a:schemeClr val="accent5"/>
                </a:solidFill>
              </a:rPr>
              <a:t>fewer</a:t>
            </a:r>
            <a:r>
              <a:rPr lang="en-US" sz="4000" dirty="0" smtClean="0"/>
              <a:t> biscuits)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4000" dirty="0"/>
              <a:t>He has </a:t>
            </a:r>
            <a:r>
              <a:rPr lang="en-US" sz="4000" dirty="0" smtClean="0"/>
              <a:t>less friends </a:t>
            </a:r>
            <a:r>
              <a:rPr lang="en-US" sz="4000" dirty="0"/>
              <a:t>in this town than his father</a:t>
            </a:r>
            <a:r>
              <a:rPr lang="en-US" sz="4000" dirty="0" smtClean="0"/>
              <a:t>. (</a:t>
            </a:r>
            <a:r>
              <a:rPr lang="en-US" sz="4000" dirty="0" smtClean="0">
                <a:solidFill>
                  <a:schemeClr val="accent5"/>
                </a:solidFill>
              </a:rPr>
              <a:t>fewer</a:t>
            </a:r>
            <a:r>
              <a:rPr lang="en-US" sz="4000" dirty="0" smtClean="0"/>
              <a:t> friends)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4523265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Common mistakes among Indian English speakers</a:t>
            </a:r>
            <a:endParaRPr lang="en-IN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Identify the language mistake and rectify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3528070"/>
            <a:ext cx="21971000" cy="8256012"/>
          </a:xfrm>
        </p:spPr>
        <p:txBody>
          <a:bodyPr>
            <a:noAutofit/>
          </a:bodyPr>
          <a:lstStyle/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800" dirty="0"/>
              <a:t>I am having four brothers and three sisters. </a:t>
            </a:r>
            <a:endParaRPr lang="en-US" sz="3800" dirty="0" smtClean="0"/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800" dirty="0"/>
              <a:t>He do not have a laptop. </a:t>
            </a:r>
            <a:r>
              <a:rPr lang="en-US" sz="3800" dirty="0" smtClean="0"/>
              <a:t>/ </a:t>
            </a:r>
            <a:r>
              <a:rPr lang="en-US" sz="3800" dirty="0"/>
              <a:t>Does she has a car? 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800" dirty="0"/>
              <a:t>"Today office is there?" </a:t>
            </a:r>
            <a:r>
              <a:rPr lang="en-US" sz="3800" dirty="0" smtClean="0"/>
              <a:t>(Answer): </a:t>
            </a:r>
            <a:r>
              <a:rPr lang="en-US" sz="3800" dirty="0"/>
              <a:t>"No office is not there. Today is Bharat bandh."  </a:t>
            </a:r>
            <a:endParaRPr lang="en-US" sz="3800" dirty="0" smtClean="0"/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800" dirty="0"/>
              <a:t>Last before year she got very good marks. </a:t>
            </a:r>
            <a:endParaRPr lang="en-US" sz="3800" dirty="0" smtClean="0"/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800" dirty="0"/>
              <a:t>He did not wrote the test last week. </a:t>
            </a:r>
            <a:endParaRPr lang="en-US" sz="3800" dirty="0" smtClean="0"/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800" dirty="0"/>
              <a:t>I cannot cope up with this pressure.</a:t>
            </a:r>
            <a:endParaRPr lang="en-US" sz="3800" dirty="0" smtClean="0"/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800" dirty="0"/>
              <a:t>I came to office by walk. </a:t>
            </a:r>
            <a:endParaRPr lang="en-US" sz="3800" dirty="0" smtClean="0"/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800" dirty="0"/>
              <a:t>What is the time in your watch?</a:t>
            </a:r>
            <a:endParaRPr lang="en-US" sz="3800" b="1" dirty="0" smtClean="0"/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800" dirty="0"/>
              <a:t>Our classroom is in the 2nd floor</a:t>
            </a:r>
            <a:r>
              <a:rPr lang="en-US" sz="3800" dirty="0" smtClean="0"/>
              <a:t>.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800" dirty="0"/>
              <a:t> </a:t>
            </a:r>
            <a:r>
              <a:rPr lang="en-IN" sz="3800" dirty="0"/>
              <a:t>He has white hairs</a:t>
            </a:r>
            <a:r>
              <a:rPr lang="en-IN" sz="3800" dirty="0" smtClean="0"/>
              <a:t>.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800" dirty="0" smtClean="0"/>
              <a:t> I </a:t>
            </a:r>
            <a:r>
              <a:rPr lang="en-US" sz="3800" dirty="0"/>
              <a:t>prefer coffee than tea</a:t>
            </a:r>
            <a:r>
              <a:rPr lang="en-US" sz="3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98744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Common mistakes among Indian English speakers</a:t>
            </a:r>
            <a:endParaRPr lang="en-IN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Identify the language mistake and rectify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3278689"/>
            <a:ext cx="21971000" cy="8256012"/>
          </a:xfrm>
        </p:spPr>
        <p:txBody>
          <a:bodyPr>
            <a:noAutofit/>
          </a:bodyPr>
          <a:lstStyle/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800" dirty="0"/>
              <a:t>I </a:t>
            </a:r>
            <a:r>
              <a:rPr lang="en-US" sz="3800" strike="sngStrike" dirty="0"/>
              <a:t>am</a:t>
            </a:r>
            <a:r>
              <a:rPr lang="en-US" sz="3800" dirty="0"/>
              <a:t> </a:t>
            </a:r>
            <a:r>
              <a:rPr lang="en-US" sz="3800" dirty="0" smtClean="0">
                <a:solidFill>
                  <a:srgbClr val="FF0000"/>
                </a:solidFill>
              </a:rPr>
              <a:t>have</a:t>
            </a:r>
            <a:r>
              <a:rPr lang="en-US" sz="3800" dirty="0" smtClean="0"/>
              <a:t> </a:t>
            </a:r>
            <a:r>
              <a:rPr lang="en-US" sz="3800" dirty="0"/>
              <a:t>four brothers and three sisters. </a:t>
            </a:r>
            <a:endParaRPr lang="en-US" sz="3800" dirty="0" smtClean="0"/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800" dirty="0"/>
              <a:t>He </a:t>
            </a:r>
            <a:r>
              <a:rPr lang="en-US" sz="3800" dirty="0" smtClean="0"/>
              <a:t>do</a:t>
            </a:r>
            <a:r>
              <a:rPr lang="en-US" sz="3800" dirty="0" smtClean="0">
                <a:solidFill>
                  <a:srgbClr val="FF0000"/>
                </a:solidFill>
              </a:rPr>
              <a:t>es</a:t>
            </a:r>
            <a:r>
              <a:rPr lang="en-US" sz="3800" dirty="0" smtClean="0"/>
              <a:t> </a:t>
            </a:r>
            <a:r>
              <a:rPr lang="en-US" sz="3800" dirty="0"/>
              <a:t>not have a laptop. </a:t>
            </a:r>
            <a:r>
              <a:rPr lang="en-US" sz="3800" dirty="0" smtClean="0"/>
              <a:t>/ </a:t>
            </a:r>
            <a:r>
              <a:rPr lang="en-US" sz="3800" dirty="0"/>
              <a:t>Does she </a:t>
            </a:r>
            <a:r>
              <a:rPr lang="en-US" sz="3800" dirty="0" smtClean="0">
                <a:solidFill>
                  <a:srgbClr val="FF0000"/>
                </a:solidFill>
              </a:rPr>
              <a:t>have</a:t>
            </a:r>
            <a:r>
              <a:rPr lang="en-US" sz="3800" dirty="0" smtClean="0"/>
              <a:t> </a:t>
            </a:r>
            <a:r>
              <a:rPr lang="en-US" sz="3800" dirty="0"/>
              <a:t>a car? 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800" dirty="0" smtClean="0"/>
              <a:t>"Is </a:t>
            </a:r>
            <a:r>
              <a:rPr lang="en-US" sz="3800" dirty="0"/>
              <a:t>today a working </a:t>
            </a:r>
            <a:r>
              <a:rPr lang="en-US" sz="3800" dirty="0" smtClean="0"/>
              <a:t>day?" / “</a:t>
            </a:r>
            <a:r>
              <a:rPr lang="en-IN" sz="3800" dirty="0"/>
              <a:t>Are we working today</a:t>
            </a:r>
            <a:r>
              <a:rPr lang="en-IN" sz="3800" dirty="0" smtClean="0"/>
              <a:t>?” </a:t>
            </a:r>
            <a:r>
              <a:rPr lang="en-US" sz="3800" dirty="0" smtClean="0"/>
              <a:t>(Answer</a:t>
            </a:r>
            <a:r>
              <a:rPr lang="en-US" sz="3800" dirty="0"/>
              <a:t>): </a:t>
            </a:r>
            <a:r>
              <a:rPr lang="en-US" sz="3800" dirty="0" smtClean="0"/>
              <a:t>“No, </a:t>
            </a:r>
            <a:r>
              <a:rPr lang="en-US" sz="3800" dirty="0"/>
              <a:t>we are not working today</a:t>
            </a:r>
            <a:r>
              <a:rPr lang="en-US" sz="3800" dirty="0" smtClean="0"/>
              <a:t>.” 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800" dirty="0" smtClean="0"/>
              <a:t>Year </a:t>
            </a:r>
            <a:r>
              <a:rPr lang="en-US" sz="3800" dirty="0"/>
              <a:t>before last she got good marks. </a:t>
            </a:r>
            <a:r>
              <a:rPr lang="en-US" sz="3800" dirty="0" smtClean="0"/>
              <a:t>(Correct phrases: Month </a:t>
            </a:r>
            <a:r>
              <a:rPr lang="en-US" sz="3800" dirty="0"/>
              <a:t>before last, Day before last, Week before last</a:t>
            </a:r>
            <a:r>
              <a:rPr lang="en-US" sz="3800" dirty="0" smtClean="0"/>
              <a:t>.)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800" dirty="0"/>
              <a:t>He did not </a:t>
            </a:r>
            <a:r>
              <a:rPr lang="en-US" sz="3800" dirty="0" smtClean="0">
                <a:solidFill>
                  <a:srgbClr val="FF0000"/>
                </a:solidFill>
              </a:rPr>
              <a:t>write</a:t>
            </a:r>
            <a:r>
              <a:rPr lang="en-US" sz="3800" dirty="0" smtClean="0"/>
              <a:t> </a:t>
            </a:r>
            <a:r>
              <a:rPr lang="en-US" sz="3800" dirty="0"/>
              <a:t>the test last week. 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800" dirty="0"/>
              <a:t>I cannot cope </a:t>
            </a:r>
            <a:r>
              <a:rPr lang="en-US" sz="3800" strike="sngStrike" dirty="0"/>
              <a:t>up</a:t>
            </a:r>
            <a:r>
              <a:rPr lang="en-US" sz="3800" dirty="0"/>
              <a:t> with this pressure.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800" dirty="0"/>
              <a:t>I came to office </a:t>
            </a:r>
            <a:r>
              <a:rPr lang="en-US" sz="3800" dirty="0" smtClean="0">
                <a:solidFill>
                  <a:srgbClr val="FF0000"/>
                </a:solidFill>
              </a:rPr>
              <a:t>on foot</a:t>
            </a:r>
            <a:r>
              <a:rPr lang="en-US" sz="3800" dirty="0" smtClean="0"/>
              <a:t>. </a:t>
            </a:r>
            <a:endParaRPr lang="en-US" sz="3800" dirty="0"/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800" dirty="0"/>
              <a:t>What is the time </a:t>
            </a:r>
            <a:r>
              <a:rPr lang="en-US" sz="3800" dirty="0" smtClean="0">
                <a:solidFill>
                  <a:srgbClr val="FF0000"/>
                </a:solidFill>
              </a:rPr>
              <a:t>by</a:t>
            </a:r>
            <a:r>
              <a:rPr lang="en-US" sz="3800" dirty="0" smtClean="0"/>
              <a:t> </a:t>
            </a:r>
            <a:r>
              <a:rPr lang="en-US" sz="3800" dirty="0"/>
              <a:t>your watch?</a:t>
            </a:r>
            <a:endParaRPr lang="en-US" sz="3800" b="1" dirty="0"/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800" dirty="0"/>
              <a:t>Our classroom is </a:t>
            </a:r>
            <a:r>
              <a:rPr lang="en-US" sz="3800" dirty="0" smtClean="0">
                <a:solidFill>
                  <a:srgbClr val="FF0000"/>
                </a:solidFill>
              </a:rPr>
              <a:t>on</a:t>
            </a:r>
            <a:r>
              <a:rPr lang="en-US" sz="3800" dirty="0" smtClean="0"/>
              <a:t> </a:t>
            </a:r>
            <a:r>
              <a:rPr lang="en-US" sz="3800" dirty="0"/>
              <a:t>the 2nd floor</a:t>
            </a:r>
            <a:r>
              <a:rPr lang="en-US" sz="3800" dirty="0" smtClean="0"/>
              <a:t>. I am </a:t>
            </a:r>
            <a:r>
              <a:rPr lang="en-US" sz="3800" dirty="0" smtClean="0">
                <a:solidFill>
                  <a:srgbClr val="FF0000"/>
                </a:solidFill>
              </a:rPr>
              <a:t>on</a:t>
            </a:r>
            <a:r>
              <a:rPr lang="en-US" sz="3800" dirty="0" smtClean="0"/>
              <a:t> campus. There is a chair lying around </a:t>
            </a:r>
            <a:r>
              <a:rPr lang="en-US" sz="3800" dirty="0" smtClean="0">
                <a:solidFill>
                  <a:srgbClr val="FF0000"/>
                </a:solidFill>
              </a:rPr>
              <a:t>on</a:t>
            </a:r>
            <a:r>
              <a:rPr lang="en-US" sz="3800" dirty="0" smtClean="0"/>
              <a:t> the corridor.</a:t>
            </a:r>
            <a:endParaRPr lang="en-US" sz="3800" dirty="0"/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800" dirty="0"/>
              <a:t> </a:t>
            </a:r>
            <a:r>
              <a:rPr lang="en-IN" sz="3800" dirty="0"/>
              <a:t>He has </a:t>
            </a:r>
            <a:r>
              <a:rPr lang="en-IN" sz="3800" dirty="0" smtClean="0">
                <a:solidFill>
                  <a:srgbClr val="FF0000"/>
                </a:solidFill>
              </a:rPr>
              <a:t>grey</a:t>
            </a:r>
            <a:r>
              <a:rPr lang="en-IN" sz="3800" dirty="0" smtClean="0"/>
              <a:t> </a:t>
            </a:r>
            <a:r>
              <a:rPr lang="en-IN" sz="3800" dirty="0"/>
              <a:t>hair</a:t>
            </a:r>
            <a:r>
              <a:rPr lang="en-IN" sz="3800" strike="sngStrike" dirty="0"/>
              <a:t>s</a:t>
            </a:r>
            <a:r>
              <a:rPr lang="en-IN" sz="3800" dirty="0"/>
              <a:t>.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800" dirty="0"/>
              <a:t> I prefer coffee </a:t>
            </a:r>
            <a:r>
              <a:rPr lang="en-US" sz="3800" dirty="0" smtClean="0">
                <a:solidFill>
                  <a:srgbClr val="FF0000"/>
                </a:solidFill>
              </a:rPr>
              <a:t>to</a:t>
            </a:r>
            <a:r>
              <a:rPr lang="en-US" sz="3800" dirty="0" smtClean="0"/>
              <a:t> </a:t>
            </a:r>
            <a:r>
              <a:rPr lang="en-US" sz="3800" dirty="0"/>
              <a:t>tea</a:t>
            </a:r>
            <a:r>
              <a:rPr lang="en-US" sz="3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909673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Lesson 1: Introducing Oneself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Lesson 1: Introducing Oneself</a:t>
            </a:r>
          </a:p>
        </p:txBody>
      </p:sp>
      <p:sp>
        <p:nvSpPr>
          <p:cNvPr id="172" name="Follow the format given below, but feel free to improvis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5100"/>
            </a:lvl1pPr>
          </a:lstStyle>
          <a:p>
            <a:r>
              <a:t>Follow the format given below, but feel free to improvise</a:t>
            </a:r>
          </a:p>
        </p:txBody>
      </p:sp>
      <p:sp>
        <p:nvSpPr>
          <p:cNvPr id="173" name="Begin with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77520">
              <a:spcBef>
                <a:spcPts val="3400"/>
              </a:spcBef>
              <a:buSzTx/>
              <a:buNone/>
              <a:defRPr sz="3696"/>
            </a:pPr>
            <a:r>
              <a:rPr dirty="0"/>
              <a:t>Begin with: </a:t>
            </a:r>
          </a:p>
          <a:p>
            <a:pPr marL="1408175" lvl="2" indent="-469391" defTabSz="1877520">
              <a:spcBef>
                <a:spcPts val="3400"/>
              </a:spcBef>
              <a:defRPr sz="3696"/>
            </a:pPr>
            <a:r>
              <a:rPr dirty="0"/>
              <a:t>Hi everyone </a:t>
            </a:r>
          </a:p>
          <a:p>
            <a:pPr marL="1408175" lvl="2" indent="-469391" defTabSz="1877520">
              <a:spcBef>
                <a:spcPts val="3400"/>
              </a:spcBef>
              <a:defRPr sz="3696"/>
            </a:pPr>
            <a:r>
              <a:rPr dirty="0"/>
              <a:t>Hello friends </a:t>
            </a:r>
          </a:p>
          <a:p>
            <a:pPr marL="1408175" lvl="2" indent="-469391" defTabSz="1877520">
              <a:spcBef>
                <a:spcPts val="3400"/>
              </a:spcBef>
              <a:defRPr sz="3696"/>
            </a:pPr>
            <a:r>
              <a:rPr dirty="0"/>
              <a:t>Good morning, everyone/Good morning, all/Good morning, guys</a:t>
            </a:r>
          </a:p>
          <a:p>
            <a:pPr marL="0" indent="0" defTabSz="1877520">
              <a:spcBef>
                <a:spcPts val="3400"/>
              </a:spcBef>
              <a:buSzTx/>
              <a:buNone/>
              <a:defRPr sz="3696"/>
            </a:pPr>
            <a:r>
              <a:rPr dirty="0"/>
              <a:t>Proceed to: </a:t>
            </a:r>
            <a:r>
              <a:rPr i="1" dirty="0"/>
              <a:t>“I am ….; I come from…; my hobbies are…/ I like..; This is the first time I…”</a:t>
            </a:r>
          </a:p>
          <a:p>
            <a:pPr marL="0" indent="0" defTabSz="1877520">
              <a:spcBef>
                <a:spcPts val="3400"/>
              </a:spcBef>
              <a:buSzTx/>
              <a:buNone/>
              <a:defRPr sz="3696"/>
            </a:pPr>
            <a:r>
              <a:rPr dirty="0"/>
              <a:t>End with pleasantries, like:</a:t>
            </a:r>
          </a:p>
          <a:p>
            <a:pPr marL="1408175" lvl="2" indent="-469391" defTabSz="1877520">
              <a:spcBef>
                <a:spcPts val="3400"/>
              </a:spcBef>
              <a:defRPr sz="3696"/>
            </a:pPr>
            <a:r>
              <a:rPr dirty="0"/>
              <a:t>I look forward to knowing you all better</a:t>
            </a:r>
          </a:p>
          <a:p>
            <a:pPr marL="1408175" lvl="2" indent="-469391" defTabSz="1877520">
              <a:spcBef>
                <a:spcPts val="3400"/>
              </a:spcBef>
              <a:defRPr sz="3696"/>
            </a:pPr>
            <a:r>
              <a:rPr dirty="0"/>
              <a:t>Wish you all a great time on campus</a:t>
            </a:r>
          </a:p>
          <a:p>
            <a:pPr marL="1408175" lvl="2" indent="-469391" defTabSz="1877520">
              <a:spcBef>
                <a:spcPts val="3400"/>
              </a:spcBef>
              <a:defRPr sz="3696"/>
            </a:pPr>
            <a:r>
              <a:rPr dirty="0"/>
              <a:t>Hope you all enjoy your time in DA-IICT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an idiom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206500" y="2245962"/>
            <a:ext cx="8467134" cy="1522474"/>
          </a:xfrm>
        </p:spPr>
        <p:txBody>
          <a:bodyPr>
            <a:normAutofit/>
          </a:bodyPr>
          <a:lstStyle/>
          <a:p>
            <a:r>
              <a:rPr lang="en-US" dirty="0" smtClean="0"/>
              <a:t>“to talk shop”</a:t>
            </a:r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4248504"/>
            <a:ext cx="7577282" cy="82560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040" y="2653208"/>
            <a:ext cx="17235566" cy="1070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405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www.youtube.com/watch?v=4G-YQA_bsOU</a:t>
            </a:r>
            <a:endParaRPr lang="en-IN" dirty="0" smtClean="0"/>
          </a:p>
          <a:p>
            <a:endParaRPr lang="en-US" dirty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genius.com/Simon-and-garfunkel-bridge-over-troubled-water-lyrics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23361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an idiom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206500" y="2245962"/>
            <a:ext cx="8467134" cy="1522474"/>
          </a:xfrm>
        </p:spPr>
        <p:txBody>
          <a:bodyPr>
            <a:normAutofit/>
          </a:bodyPr>
          <a:lstStyle/>
          <a:p>
            <a:r>
              <a:rPr lang="en-US" dirty="0"/>
              <a:t>“to talk shop”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4248504"/>
            <a:ext cx="7577282" cy="82560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634" y="596508"/>
            <a:ext cx="14270205" cy="63438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554" y="6516206"/>
            <a:ext cx="9240540" cy="64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636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an idiom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206500" y="2245962"/>
            <a:ext cx="8467134" cy="1522474"/>
          </a:xfrm>
        </p:spPr>
        <p:txBody>
          <a:bodyPr>
            <a:normAutofit/>
          </a:bodyPr>
          <a:lstStyle/>
          <a:p>
            <a:r>
              <a:rPr lang="en-US" dirty="0"/>
              <a:t>“to talk shop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4248504"/>
            <a:ext cx="7577282" cy="82560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058" y="3768436"/>
            <a:ext cx="21706539" cy="97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745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an idiom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206500" y="2245962"/>
            <a:ext cx="8467134" cy="1522474"/>
          </a:xfrm>
        </p:spPr>
        <p:txBody>
          <a:bodyPr>
            <a:normAutofit/>
          </a:bodyPr>
          <a:lstStyle/>
          <a:p>
            <a:r>
              <a:rPr lang="en-US" dirty="0"/>
              <a:t>“to talk shop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4248504"/>
            <a:ext cx="7577282" cy="82560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618" y="1740832"/>
            <a:ext cx="11161597" cy="5015343"/>
          </a:xfrm>
          <a:prstGeom prst="rect">
            <a:avLst/>
          </a:prstGeom>
        </p:spPr>
      </p:pic>
      <p:sp>
        <p:nvSpPr>
          <p:cNvPr id="10" name="Text Placeholder 3"/>
          <p:cNvSpPr txBox="1">
            <a:spLocks/>
          </p:cNvSpPr>
          <p:nvPr/>
        </p:nvSpPr>
        <p:spPr>
          <a:xfrm>
            <a:off x="1206501" y="3435927"/>
            <a:ext cx="11519118" cy="9642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3600" dirty="0"/>
              <a:t>To talk about work, even when you are not at </a:t>
            </a:r>
            <a:r>
              <a:rPr lang="en-US" sz="3600" dirty="0" smtClean="0"/>
              <a:t>work, or </a:t>
            </a:r>
            <a:r>
              <a:rPr lang="en-US" sz="3600" dirty="0"/>
              <a:t>with who you work </a:t>
            </a:r>
            <a:endParaRPr lang="en-US" sz="3600" dirty="0" smtClean="0"/>
          </a:p>
          <a:p>
            <a:pPr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3600" b="1" dirty="0"/>
          </a:p>
          <a:p>
            <a:pPr marL="0" indent="0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600" b="1" dirty="0" smtClean="0"/>
              <a:t>Examples:</a:t>
            </a:r>
          </a:p>
          <a:p>
            <a:pPr hangingPunct="1"/>
            <a:r>
              <a:rPr lang="en-US" sz="4000" dirty="0"/>
              <a:t>We need </a:t>
            </a:r>
            <a:r>
              <a:rPr lang="en-US" sz="4000" b="1" dirty="0"/>
              <a:t>to talk shop</a:t>
            </a:r>
            <a:r>
              <a:rPr lang="en-US" sz="4000" dirty="0"/>
              <a:t> for a minute. </a:t>
            </a:r>
          </a:p>
          <a:p>
            <a:pPr hangingPunct="1"/>
            <a:r>
              <a:rPr lang="en-US" sz="4000" dirty="0"/>
              <a:t>We went to the pub to celebrate Rob’s birthday but inevitably we started </a:t>
            </a:r>
            <a:r>
              <a:rPr lang="en-US" sz="4000" b="1" dirty="0"/>
              <a:t>talking shop</a:t>
            </a:r>
            <a:r>
              <a:rPr lang="en-US" sz="4000" dirty="0"/>
              <a:t>! </a:t>
            </a:r>
          </a:p>
          <a:p>
            <a:pPr hangingPunct="1"/>
            <a:r>
              <a:rPr lang="en-US" sz="4000" dirty="0"/>
              <a:t>I bumped into my boss on the train home tonight and </a:t>
            </a:r>
            <a:r>
              <a:rPr lang="en-US" sz="4000" b="1" dirty="0"/>
              <a:t>he talked shop</a:t>
            </a:r>
            <a:r>
              <a:rPr lang="en-US" sz="4000" dirty="0"/>
              <a:t> all the way to my stop. </a:t>
            </a:r>
          </a:p>
          <a:p>
            <a:pPr hangingPunct="1"/>
            <a:r>
              <a:rPr lang="en-US" sz="4000" dirty="0"/>
              <a:t>We’ve been at work all day, let’s all have some fun and </a:t>
            </a:r>
            <a:r>
              <a:rPr lang="en-US" sz="4000" b="1" dirty="0"/>
              <a:t>not talk shop</a:t>
            </a:r>
            <a:r>
              <a:rPr lang="en-US" sz="4000" dirty="0"/>
              <a:t>… please!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8213719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revisions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Lose vs loose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Lose</a:t>
            </a:r>
            <a:r>
              <a:rPr lang="en-US" dirty="0" smtClean="0"/>
              <a:t> (functions </a:t>
            </a:r>
            <a:r>
              <a:rPr lang="en-US" dirty="0"/>
              <a:t>only as a </a:t>
            </a:r>
            <a:r>
              <a:rPr lang="en-US" dirty="0" smtClean="0"/>
              <a:t>verb): to fail to </a:t>
            </a:r>
            <a:r>
              <a:rPr lang="en-US" dirty="0"/>
              <a:t>win </a:t>
            </a:r>
            <a:r>
              <a:rPr lang="en-US" dirty="0" smtClean="0"/>
              <a:t>or, to fail to hold </a:t>
            </a:r>
            <a:r>
              <a:rPr lang="en-US" dirty="0"/>
              <a:t>onto </a:t>
            </a:r>
            <a:r>
              <a:rPr lang="en-US" dirty="0" smtClean="0"/>
              <a:t>something.</a:t>
            </a:r>
          </a:p>
          <a:p>
            <a:pPr lvl="2"/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might “lose a game</a:t>
            </a:r>
            <a:r>
              <a:rPr lang="en-US" dirty="0" smtClean="0"/>
              <a:t>”, “lose a wallet” </a:t>
            </a:r>
            <a:r>
              <a:rPr lang="en-US" dirty="0"/>
              <a:t>or “lose one’s temper.” </a:t>
            </a:r>
            <a:endParaRPr lang="en-US" dirty="0" smtClean="0"/>
          </a:p>
          <a:p>
            <a:pPr lvl="2"/>
            <a:r>
              <a:rPr lang="en-US" i="1" dirty="0" smtClean="0"/>
              <a:t>Lose</a:t>
            </a:r>
            <a:r>
              <a:rPr lang="en-US" dirty="0"/>
              <a:t> </a:t>
            </a:r>
            <a:r>
              <a:rPr lang="en-US" dirty="0" smtClean="0"/>
              <a:t>has such </a:t>
            </a:r>
            <a:r>
              <a:rPr lang="en-US" dirty="0"/>
              <a:t>meanings as “to bring to destruction,” “to miss from one's possession or from a customary or supposed place,” </a:t>
            </a:r>
            <a:r>
              <a:rPr lang="en-US" dirty="0" smtClean="0"/>
              <a:t>or “to</a:t>
            </a:r>
            <a:r>
              <a:rPr lang="en-US" dirty="0"/>
              <a:t> undergo defeat in</a:t>
            </a:r>
            <a:r>
              <a:rPr lang="en-US" dirty="0" smtClean="0"/>
              <a:t>.” </a:t>
            </a:r>
          </a:p>
        </p:txBody>
      </p:sp>
    </p:spTree>
    <p:extLst>
      <p:ext uri="{BB962C8B-B14F-4D97-AF65-F5344CB8AC3E}">
        <p14:creationId xmlns:p14="http://schemas.microsoft.com/office/powerpoint/2010/main" val="339918528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revisions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Ways to use ‘Lose’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3463635"/>
            <a:ext cx="21971000" cy="950421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3500" i="1" dirty="0"/>
              <a:t>Lose one’s temper</a:t>
            </a:r>
            <a:r>
              <a:rPr lang="en-US" sz="3500" dirty="0"/>
              <a:t> </a:t>
            </a:r>
            <a:r>
              <a:rPr lang="en-US" sz="3500" dirty="0" smtClean="0"/>
              <a:t>-- </a:t>
            </a:r>
            <a:r>
              <a:rPr lang="en-US" sz="3500" dirty="0"/>
              <a:t>to get </a:t>
            </a:r>
            <a:r>
              <a:rPr lang="en-US" sz="3500" dirty="0" smtClean="0"/>
              <a:t>angry: “Losing his temper, the lion seized the mouse with his paw and was about to kill it”.</a:t>
            </a:r>
          </a:p>
          <a:p>
            <a:pPr>
              <a:lnSpc>
                <a:spcPct val="17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3500" i="1" dirty="0" smtClean="0"/>
              <a:t>Lose </a:t>
            </a:r>
            <a:r>
              <a:rPr lang="en-US" sz="3500" i="1" dirty="0"/>
              <a:t>one’s mind</a:t>
            </a:r>
            <a:r>
              <a:rPr lang="en-US" sz="3500" dirty="0"/>
              <a:t> </a:t>
            </a:r>
            <a:r>
              <a:rPr lang="en-US" sz="3500" dirty="0" smtClean="0"/>
              <a:t>-- </a:t>
            </a:r>
            <a:r>
              <a:rPr lang="en-US" sz="3500" dirty="0"/>
              <a:t>to go </a:t>
            </a:r>
            <a:r>
              <a:rPr lang="en-US" sz="3500" dirty="0" smtClean="0"/>
              <a:t>insane: “He was having suicidal thoughts. He was losing his mind.”</a:t>
            </a:r>
          </a:p>
          <a:p>
            <a:pPr>
              <a:lnSpc>
                <a:spcPct val="17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3500" i="1" dirty="0" smtClean="0"/>
              <a:t>Lose </a:t>
            </a:r>
            <a:r>
              <a:rPr lang="en-US" sz="3500" i="1" dirty="0"/>
              <a:t>one’s way</a:t>
            </a:r>
            <a:r>
              <a:rPr lang="en-US" sz="3500" dirty="0"/>
              <a:t> </a:t>
            </a:r>
            <a:r>
              <a:rPr lang="en-US" sz="3500" dirty="0" smtClean="0"/>
              <a:t>-- </a:t>
            </a:r>
            <a:r>
              <a:rPr lang="en-US" sz="3500" dirty="0"/>
              <a:t>to become </a:t>
            </a:r>
            <a:r>
              <a:rPr lang="en-US" sz="3500" dirty="0" smtClean="0"/>
              <a:t>lost </a:t>
            </a:r>
            <a:r>
              <a:rPr lang="en-US" sz="3500" dirty="0"/>
              <a:t>(often used </a:t>
            </a:r>
            <a:r>
              <a:rPr lang="en-US" sz="3500" dirty="0" smtClean="0"/>
              <a:t>figuratively); to lose perspective: </a:t>
            </a:r>
          </a:p>
          <a:p>
            <a:pPr marL="4876800" lvl="8" indent="0">
              <a:lnSpc>
                <a:spcPct val="170000"/>
              </a:lnSpc>
              <a:spcBef>
                <a:spcPts val="600"/>
              </a:spcBef>
              <a:buNone/>
            </a:pPr>
            <a:r>
              <a:rPr lang="en-US" sz="3500" dirty="0" smtClean="0"/>
              <a:t>-- “Is there a method to Musk’s madness on Twitter, or has he simply lost his way”? </a:t>
            </a:r>
          </a:p>
          <a:p>
            <a:pPr marL="0" indent="0">
              <a:lnSpc>
                <a:spcPct val="170000"/>
              </a:lnSpc>
              <a:spcBef>
                <a:spcPts val="600"/>
              </a:spcBef>
              <a:spcAft>
                <a:spcPts val="1800"/>
              </a:spcAft>
              <a:buNone/>
            </a:pPr>
            <a:r>
              <a:rPr lang="en-US" sz="3500" dirty="0"/>
              <a:t>	</a:t>
            </a:r>
            <a:r>
              <a:rPr lang="en-US" sz="3500" dirty="0" smtClean="0"/>
              <a:t>	-- “How did America lose its way in Afghanistan?”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3500" i="1" dirty="0" smtClean="0"/>
              <a:t>Lose </a:t>
            </a:r>
            <a:r>
              <a:rPr lang="en-US" sz="3500" i="1" dirty="0"/>
              <a:t>one’s head</a:t>
            </a:r>
            <a:r>
              <a:rPr lang="en-US" sz="3500" dirty="0"/>
              <a:t> </a:t>
            </a:r>
            <a:r>
              <a:rPr lang="en-US" sz="3500" dirty="0" smtClean="0"/>
              <a:t>-- </a:t>
            </a:r>
            <a:r>
              <a:rPr lang="en-US" sz="3500" dirty="0"/>
              <a:t>to become very upset or </a:t>
            </a:r>
            <a:r>
              <a:rPr lang="en-US" sz="3500" dirty="0" smtClean="0"/>
              <a:t>angry: “</a:t>
            </a:r>
            <a:r>
              <a:rPr lang="en-US" sz="3500" dirty="0"/>
              <a:t>Roy Keane claims Manchester United star </a:t>
            </a:r>
            <a:r>
              <a:rPr lang="en-US" sz="3500" dirty="0" err="1" smtClean="0"/>
              <a:t>Christiano</a:t>
            </a:r>
            <a:r>
              <a:rPr lang="en-US" sz="3500" dirty="0" smtClean="0"/>
              <a:t> Ronaldo ‘has had enough’ </a:t>
            </a:r>
            <a:r>
              <a:rPr lang="en-US" sz="3500" dirty="0"/>
              <a:t>and </a:t>
            </a:r>
            <a:r>
              <a:rPr lang="en-US" sz="3500" dirty="0" smtClean="0"/>
              <a:t>lost </a:t>
            </a:r>
            <a:r>
              <a:rPr lang="en-US" sz="3500" dirty="0"/>
              <a:t>his </a:t>
            </a:r>
            <a:r>
              <a:rPr lang="en-US" sz="3500" dirty="0" smtClean="0"/>
              <a:t>head”.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3500" i="1" dirty="0" smtClean="0"/>
              <a:t>Lose one’s nerve</a:t>
            </a:r>
            <a:r>
              <a:rPr lang="en-US" sz="3500" dirty="0"/>
              <a:t> </a:t>
            </a:r>
            <a:r>
              <a:rPr lang="en-US" sz="3500" dirty="0" smtClean="0"/>
              <a:t>-- </a:t>
            </a:r>
            <a:r>
              <a:rPr lang="en-US" sz="3500" dirty="0"/>
              <a:t>to become </a:t>
            </a:r>
            <a:r>
              <a:rPr lang="en-US" sz="3500" dirty="0" smtClean="0"/>
              <a:t>too anxious: “If </a:t>
            </a:r>
            <a:r>
              <a:rPr lang="en-US" sz="3500" dirty="0"/>
              <a:t>you lose your nerve, you suddenly panic and become too afraid to </a:t>
            </a:r>
            <a:r>
              <a:rPr lang="en-US" sz="3500" dirty="0" smtClean="0"/>
              <a:t>do what you </a:t>
            </a:r>
            <a:r>
              <a:rPr lang="en-US" sz="3500" dirty="0"/>
              <a:t>were about to do</a:t>
            </a:r>
            <a:r>
              <a:rPr lang="en-US" sz="3500" dirty="0" smtClean="0"/>
              <a:t>.” </a:t>
            </a:r>
            <a:endParaRPr lang="en-US" sz="3500" dirty="0"/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3500" i="1" dirty="0" smtClean="0"/>
              <a:t>Lose </a:t>
            </a:r>
            <a:r>
              <a:rPr lang="en-US" sz="3500" i="1" dirty="0"/>
              <a:t>count</a:t>
            </a:r>
            <a:r>
              <a:rPr lang="en-US" sz="3500" dirty="0"/>
              <a:t> </a:t>
            </a:r>
            <a:r>
              <a:rPr lang="en-US" sz="3500" dirty="0" smtClean="0"/>
              <a:t>-- </a:t>
            </a:r>
            <a:r>
              <a:rPr lang="en-US" sz="3500" dirty="0"/>
              <a:t>to forget a number or total: </a:t>
            </a:r>
            <a:r>
              <a:rPr lang="en-US" sz="3500" dirty="0" smtClean="0"/>
              <a:t>“I have lost </a:t>
            </a:r>
            <a:r>
              <a:rPr lang="en-US" sz="3500" dirty="0"/>
              <a:t>count of the number of times </a:t>
            </a:r>
            <a:r>
              <a:rPr lang="en-US" sz="3500" dirty="0" smtClean="0"/>
              <a:t>I have seen </a:t>
            </a:r>
            <a:r>
              <a:rPr lang="en-US" sz="3500" i="1" dirty="0" err="1" smtClean="0"/>
              <a:t>Dil</a:t>
            </a:r>
            <a:r>
              <a:rPr lang="en-US" sz="3500" i="1" dirty="0" smtClean="0"/>
              <a:t> </a:t>
            </a:r>
            <a:r>
              <a:rPr lang="en-US" sz="3500" i="1" dirty="0" err="1" smtClean="0"/>
              <a:t>Chahta</a:t>
            </a:r>
            <a:r>
              <a:rPr lang="en-US" sz="3500" i="1" dirty="0" smtClean="0"/>
              <a:t> Hai</a:t>
            </a:r>
            <a:r>
              <a:rPr lang="en-US" sz="3500" dirty="0" smtClean="0"/>
              <a:t>”. </a:t>
            </a:r>
          </a:p>
        </p:txBody>
      </p:sp>
    </p:spTree>
    <p:extLst>
      <p:ext uri="{BB962C8B-B14F-4D97-AF65-F5344CB8AC3E}">
        <p14:creationId xmlns:p14="http://schemas.microsoft.com/office/powerpoint/2010/main" val="408986336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revisions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Ways to use ‘Lose’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3463635"/>
            <a:ext cx="21376409" cy="9504219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3500" i="1" dirty="0"/>
              <a:t>Lose face</a:t>
            </a:r>
            <a:r>
              <a:rPr lang="en-US" sz="3500" dirty="0"/>
              <a:t> </a:t>
            </a:r>
            <a:r>
              <a:rPr lang="en-US" sz="3500" dirty="0" smtClean="0"/>
              <a:t>-- </a:t>
            </a:r>
            <a:r>
              <a:rPr lang="en-US" sz="3500" dirty="0"/>
              <a:t>to lose other people's respect: </a:t>
            </a:r>
            <a:r>
              <a:rPr lang="en-US" sz="3500" dirty="0" smtClean="0"/>
              <a:t>“He </a:t>
            </a:r>
            <a:r>
              <a:rPr lang="en-US" sz="3500" dirty="0"/>
              <a:t>was afraid that </a:t>
            </a:r>
            <a:r>
              <a:rPr lang="en-US" sz="3500" dirty="0" smtClean="0"/>
              <a:t>he </a:t>
            </a:r>
            <a:r>
              <a:rPr lang="en-US" sz="3500" dirty="0"/>
              <a:t>would </a:t>
            </a:r>
            <a:r>
              <a:rPr lang="en-US" sz="3500" i="1" dirty="0"/>
              <a:t>lose face</a:t>
            </a:r>
            <a:r>
              <a:rPr lang="en-US" sz="3500" dirty="0"/>
              <a:t> if </a:t>
            </a:r>
            <a:r>
              <a:rPr lang="en-US" sz="3500" dirty="0" smtClean="0"/>
              <a:t>he </a:t>
            </a:r>
            <a:r>
              <a:rPr lang="en-US" sz="3500" dirty="0"/>
              <a:t>admitted </a:t>
            </a:r>
            <a:r>
              <a:rPr lang="en-US" sz="3500" dirty="0" smtClean="0"/>
              <a:t>his mistake.”</a:t>
            </a:r>
            <a:endParaRPr lang="en-US" sz="3500" dirty="0"/>
          </a:p>
          <a:p>
            <a:pPr>
              <a:lnSpc>
                <a:spcPct val="17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3500" i="1" dirty="0"/>
              <a:t>Lose it</a:t>
            </a:r>
            <a:r>
              <a:rPr lang="en-US" sz="3500" dirty="0"/>
              <a:t> </a:t>
            </a:r>
            <a:r>
              <a:rPr lang="en-US" sz="3500" dirty="0" smtClean="0"/>
              <a:t>-- </a:t>
            </a:r>
            <a:r>
              <a:rPr lang="en-US" sz="3500" dirty="0"/>
              <a:t>lose one's composure/to fail to maintain a hold on reality: </a:t>
            </a:r>
            <a:r>
              <a:rPr lang="en-US" sz="3500" dirty="0" smtClean="0"/>
              <a:t>“I was so </a:t>
            </a:r>
            <a:r>
              <a:rPr lang="en-US" sz="3500" dirty="0"/>
              <a:t>angry </a:t>
            </a:r>
            <a:r>
              <a:rPr lang="en-US" sz="3500" dirty="0" smtClean="0"/>
              <a:t>that I </a:t>
            </a:r>
            <a:r>
              <a:rPr lang="en-US" sz="3500" dirty="0"/>
              <a:t>almost </a:t>
            </a:r>
            <a:r>
              <a:rPr lang="en-US" sz="3500" i="1" dirty="0"/>
              <a:t>lost </a:t>
            </a:r>
            <a:r>
              <a:rPr lang="en-US" sz="3500" i="1" dirty="0" smtClean="0"/>
              <a:t>it.”</a:t>
            </a:r>
            <a:endParaRPr lang="en-US" sz="3500" dirty="0"/>
          </a:p>
          <a:p>
            <a:pPr>
              <a:lnSpc>
                <a:spcPct val="17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3500" i="1" dirty="0" smtClean="0"/>
              <a:t>Lose </a:t>
            </a:r>
            <a:r>
              <a:rPr lang="en-US" sz="3500" i="1" dirty="0"/>
              <a:t>out</a:t>
            </a:r>
            <a:r>
              <a:rPr lang="en-US" sz="3500" dirty="0"/>
              <a:t> </a:t>
            </a:r>
            <a:r>
              <a:rPr lang="en-US" sz="3500" dirty="0" smtClean="0"/>
              <a:t>-- </a:t>
            </a:r>
            <a:r>
              <a:rPr lang="en-US" sz="3500" dirty="0"/>
              <a:t>fail to receive an expected reward or </a:t>
            </a:r>
            <a:r>
              <a:rPr lang="en-US" sz="3500" dirty="0" smtClean="0"/>
              <a:t>gain: </a:t>
            </a:r>
          </a:p>
          <a:p>
            <a:pPr lvl="3">
              <a:lnSpc>
                <a:spcPct val="17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3500" dirty="0" smtClean="0"/>
              <a:t>The </a:t>
            </a:r>
            <a:r>
              <a:rPr lang="en-US" sz="3500" dirty="0"/>
              <a:t>new tax means that the vast majority of working people will </a:t>
            </a:r>
            <a:r>
              <a:rPr lang="en-US" sz="3500" i="1" dirty="0"/>
              <a:t>lose out</a:t>
            </a:r>
            <a:r>
              <a:rPr lang="en-US" sz="3500" dirty="0" smtClean="0"/>
              <a:t>.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3500" dirty="0"/>
              <a:t>Even software engineers in Silicon Valley, who were once uniquely in demand, now appear to be at the risk of </a:t>
            </a:r>
            <a:r>
              <a:rPr lang="en-US" sz="3500" i="1" dirty="0"/>
              <a:t>losing out </a:t>
            </a:r>
            <a:r>
              <a:rPr lang="en-US" sz="3500" dirty="0"/>
              <a:t>on salary gains to those with more AI expertise</a:t>
            </a:r>
            <a:r>
              <a:rPr lang="en-US" sz="3500" dirty="0" smtClean="0"/>
              <a:t>.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3500" dirty="0"/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3500" i="1" dirty="0"/>
              <a:t>Lose sleep over</a:t>
            </a:r>
            <a:r>
              <a:rPr lang="en-US" sz="3500" dirty="0"/>
              <a:t> </a:t>
            </a:r>
            <a:r>
              <a:rPr lang="en-US" sz="3500" dirty="0" smtClean="0"/>
              <a:t>-- </a:t>
            </a:r>
            <a:r>
              <a:rPr lang="en-US" sz="3500" dirty="0"/>
              <a:t>to worry about (something) so much that one cannot </a:t>
            </a:r>
            <a:r>
              <a:rPr lang="en-US" sz="3500" dirty="0" smtClean="0"/>
              <a:t>sleep</a:t>
            </a:r>
            <a:r>
              <a:rPr lang="en-US" sz="3500" dirty="0"/>
              <a:t> </a:t>
            </a:r>
            <a:r>
              <a:rPr lang="en-US" sz="3500" dirty="0" smtClean="0"/>
              <a:t>(usually </a:t>
            </a:r>
            <a:r>
              <a:rPr lang="en-US" sz="3500" dirty="0"/>
              <a:t>used in negative </a:t>
            </a:r>
            <a:r>
              <a:rPr lang="en-US" sz="3500" dirty="0" smtClean="0"/>
              <a:t>statements): “</a:t>
            </a:r>
            <a:r>
              <a:rPr lang="en-US" sz="3500" dirty="0"/>
              <a:t>I’m not losing any sleep over it</a:t>
            </a:r>
            <a:r>
              <a:rPr lang="en-US" sz="3500" dirty="0" smtClean="0"/>
              <a:t>”.</a:t>
            </a:r>
            <a:endParaRPr lang="en-US" sz="3500" dirty="0"/>
          </a:p>
          <a:p>
            <a:pPr>
              <a:lnSpc>
                <a:spcPct val="17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3500" i="1" dirty="0"/>
              <a:t>Lose one’s grip</a:t>
            </a:r>
            <a:r>
              <a:rPr lang="en-US" sz="3500" dirty="0"/>
              <a:t> </a:t>
            </a:r>
            <a:r>
              <a:rPr lang="en-US" sz="3500" dirty="0" smtClean="0"/>
              <a:t>-- </a:t>
            </a:r>
            <a:r>
              <a:rPr lang="en-US" sz="3500" dirty="0"/>
              <a:t>to lose control of one's thoughts and </a:t>
            </a:r>
            <a:r>
              <a:rPr lang="en-US" sz="3500" dirty="0" smtClean="0"/>
              <a:t>emotions.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40488777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revisions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Loose vs lose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3679125"/>
            <a:ext cx="21971000" cy="9427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i="1" dirty="0" smtClean="0"/>
              <a:t>Loose</a:t>
            </a:r>
            <a:r>
              <a:rPr lang="en-US" sz="4000" dirty="0" smtClean="0"/>
              <a:t> can be used as an </a:t>
            </a:r>
            <a:r>
              <a:rPr lang="en-US" sz="4000" i="1" dirty="0" smtClean="0"/>
              <a:t>adjective</a:t>
            </a:r>
            <a:r>
              <a:rPr lang="en-US" sz="4000" dirty="0" smtClean="0"/>
              <a:t> (meaning, "not securely attached"), and as a </a:t>
            </a:r>
            <a:r>
              <a:rPr lang="en-US" sz="4000" i="1" dirty="0" smtClean="0"/>
              <a:t>verb</a:t>
            </a:r>
            <a:r>
              <a:rPr lang="en-US" sz="4000" dirty="0" smtClean="0"/>
              <a:t> ("to free something or someone").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4000" i="1" dirty="0"/>
              <a:t>Loose cannon</a:t>
            </a:r>
            <a:r>
              <a:rPr lang="en-US" sz="4000" dirty="0"/>
              <a:t> - </a:t>
            </a:r>
            <a:r>
              <a:rPr lang="en-US" sz="4000" dirty="0" smtClean="0"/>
              <a:t>a dangerously uncontrollable person </a:t>
            </a:r>
            <a:r>
              <a:rPr lang="en-US" sz="4000" dirty="0"/>
              <a:t>or </a:t>
            </a:r>
            <a:r>
              <a:rPr lang="en-US" sz="4000" dirty="0" smtClean="0"/>
              <a:t>thing:</a:t>
            </a:r>
          </a:p>
          <a:p>
            <a:pPr lvl="2">
              <a:lnSpc>
                <a:spcPct val="110000"/>
              </a:lnSpc>
              <a:spcBef>
                <a:spcPts val="1200"/>
              </a:spcBef>
            </a:pPr>
            <a:r>
              <a:rPr lang="en-US" sz="4000" dirty="0"/>
              <a:t>i</a:t>
            </a:r>
            <a:r>
              <a:rPr lang="en-US" sz="4000" dirty="0" smtClean="0"/>
              <a:t>f </a:t>
            </a:r>
            <a:r>
              <a:rPr lang="en-US" sz="4000" dirty="0"/>
              <a:t>someone is a loose cannon, they do whatever they want and nobody can predict what they are going to do. </a:t>
            </a:r>
            <a:endParaRPr lang="en-US" sz="4000" dirty="0" smtClean="0"/>
          </a:p>
          <a:p>
            <a:pPr lvl="4"/>
            <a:r>
              <a:rPr lang="en-US" sz="4000" dirty="0" smtClean="0"/>
              <a:t>Donald Trump </a:t>
            </a:r>
            <a:r>
              <a:rPr lang="en-US" sz="4000" dirty="0"/>
              <a:t>is a loose cannon politically</a:t>
            </a:r>
            <a:r>
              <a:rPr lang="en-US" sz="4000" dirty="0" smtClean="0"/>
              <a:t>.</a:t>
            </a:r>
          </a:p>
          <a:p>
            <a:r>
              <a:rPr lang="en-US" sz="4000" i="1" dirty="0" smtClean="0"/>
              <a:t>Loose-lipped</a:t>
            </a:r>
            <a:r>
              <a:rPr lang="en-US" sz="4000" dirty="0" smtClean="0"/>
              <a:t> </a:t>
            </a:r>
            <a:r>
              <a:rPr lang="en-US" sz="4000" dirty="0"/>
              <a:t>- given to unrestrained </a:t>
            </a:r>
            <a:r>
              <a:rPr lang="en-US" sz="4000" dirty="0" smtClean="0"/>
              <a:t>talk</a:t>
            </a:r>
          </a:p>
          <a:p>
            <a:pPr lvl="4"/>
            <a:r>
              <a:rPr lang="en-US" sz="4000" dirty="0" err="1" smtClean="0"/>
              <a:t>Siddhu</a:t>
            </a:r>
            <a:r>
              <a:rPr lang="en-US" sz="4000" dirty="0" smtClean="0"/>
              <a:t> has the image of being loose-lipped.</a:t>
            </a:r>
          </a:p>
          <a:p>
            <a:pPr marL="571500" lvl="4" indent="-571500">
              <a:buFont typeface="Arial" panose="020B0604020202020204" pitchFamily="34" charset="0"/>
              <a:buChar char="•"/>
            </a:pPr>
            <a:r>
              <a:rPr lang="en-US" sz="4000" i="1" dirty="0"/>
              <a:t>Have a screw loose</a:t>
            </a:r>
            <a:r>
              <a:rPr lang="en-US" sz="4000" dirty="0"/>
              <a:t> </a:t>
            </a:r>
            <a:r>
              <a:rPr lang="en-US" sz="4000" dirty="0" smtClean="0"/>
              <a:t>-- </a:t>
            </a:r>
            <a:r>
              <a:rPr lang="en-US" sz="4000" dirty="0"/>
              <a:t>to be mentally unbalanced </a:t>
            </a:r>
            <a:r>
              <a:rPr lang="en-US" sz="4000" dirty="0">
                <a:solidFill>
                  <a:srgbClr val="FF0000"/>
                </a:solidFill>
              </a:rPr>
              <a:t>(informal)</a:t>
            </a:r>
            <a:endParaRPr lang="en-US" sz="4000" dirty="0" smtClean="0">
              <a:solidFill>
                <a:srgbClr val="FF0000"/>
              </a:solidFill>
            </a:endParaRPr>
          </a:p>
          <a:p>
            <a:pPr marL="571500" lvl="4" indent="-571500">
              <a:buFont typeface="Arial" panose="020B0604020202020204" pitchFamily="34" charset="0"/>
              <a:buChar char="•"/>
            </a:pPr>
            <a:r>
              <a:rPr lang="en-US" sz="4000" i="1" dirty="0"/>
              <a:t>All hell breaks loose</a:t>
            </a:r>
            <a:r>
              <a:rPr lang="en-US" sz="4000" dirty="0"/>
              <a:t> </a:t>
            </a:r>
            <a:r>
              <a:rPr lang="en-US" sz="4000" dirty="0" smtClean="0"/>
              <a:t>-- </a:t>
            </a:r>
            <a:r>
              <a:rPr lang="en-US" sz="4000" dirty="0"/>
              <a:t>used to describe what happens when violent, destructive, and confused activity suddenly </a:t>
            </a:r>
            <a:r>
              <a:rPr lang="en-US" sz="4000" dirty="0" smtClean="0"/>
              <a:t>begins. </a:t>
            </a:r>
          </a:p>
        </p:txBody>
      </p:sp>
    </p:spTree>
    <p:extLst>
      <p:ext uri="{BB962C8B-B14F-4D97-AF65-F5344CB8AC3E}">
        <p14:creationId xmlns:p14="http://schemas.microsoft.com/office/powerpoint/2010/main" val="4876108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5970</TotalTime>
  <Words>1850</Words>
  <Application>Microsoft Office PowerPoint</Application>
  <PresentationFormat>Custom</PresentationFormat>
  <Paragraphs>183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Helvetica Neue</vt:lpstr>
      <vt:lpstr>Helvetica Neue Medium</vt:lpstr>
      <vt:lpstr>Wingdings</vt:lpstr>
      <vt:lpstr>20_BasicBlack</vt:lpstr>
      <vt:lpstr>PC613: Communication Skills</vt:lpstr>
      <vt:lpstr>Learn an idiom</vt:lpstr>
      <vt:lpstr>Learn an idiom</vt:lpstr>
      <vt:lpstr>Learn an idiom</vt:lpstr>
      <vt:lpstr>Learn an idiom</vt:lpstr>
      <vt:lpstr>Quick revisions</vt:lpstr>
      <vt:lpstr>Quick revisions</vt:lpstr>
      <vt:lpstr>Quick revisions</vt:lpstr>
      <vt:lpstr>Quick revisions</vt:lpstr>
      <vt:lpstr>Quick revisions</vt:lpstr>
      <vt:lpstr>Quick revisions</vt:lpstr>
      <vt:lpstr>Lose vs loose; less/few vs little</vt:lpstr>
      <vt:lpstr>Little / less exercises</vt:lpstr>
      <vt:lpstr>Little / less exercises</vt:lpstr>
      <vt:lpstr>Little, less, few or fewer: exercises</vt:lpstr>
      <vt:lpstr>Little, less, few or fewer: exercises</vt:lpstr>
      <vt:lpstr>Common mistakes among Indian English speakers</vt:lpstr>
      <vt:lpstr>Common mistakes among Indian English speakers</vt:lpstr>
      <vt:lpstr>Lesson 1: Introducing Oneself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PC613: Communication Skills</dc:title>
  <dc:creator>admin</dc:creator>
  <cp:lastModifiedBy>admin</cp:lastModifiedBy>
  <cp:revision>224</cp:revision>
  <dcterms:modified xsi:type="dcterms:W3CDTF">2023-08-08T04:53:48Z</dcterms:modified>
</cp:coreProperties>
</file>