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Lst>
  <p:sldSz cy="10287000" cx="18288000"/>
  <p:notesSz cx="6858000" cy="9144000"/>
  <p:embeddedFontLst>
    <p:embeddedFont>
      <p:font typeface="Manrope"/>
      <p:regular r:id="rId7"/>
      <p:bold r:id="rId8"/>
    </p:embeddedFont>
    <p:embeddedFont>
      <p:font typeface="Manrope Medium"/>
      <p:regular r:id="rId9"/>
      <p:bold r:id="rId10"/>
    </p:embeddedFont>
    <p:embeddedFont>
      <p:font typeface="DM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
          <p15:clr>
            <a:srgbClr val="FF0000"/>
          </p15:clr>
        </p15:guide>
        <p15:guide id="2">
          <p15:clr>
            <a:srgbClr val="FF0000"/>
          </p15:clr>
        </p15:guide>
        <p15:guide id="3" pos="1175">
          <p15:clr>
            <a:srgbClr val="FF0000"/>
          </p15:clr>
        </p15:guide>
        <p15:guide id="4" pos="1464">
          <p15:clr>
            <a:srgbClr val="FF0000"/>
          </p15:clr>
        </p15:guide>
        <p15:guide id="5" pos="2062">
          <p15:clr>
            <a:srgbClr val="FF0000"/>
          </p15:clr>
        </p15:guide>
        <p15:guide id="6" pos="2354">
          <p15:clr>
            <a:srgbClr val="FF0000"/>
          </p15:clr>
        </p15:guide>
        <p15:guide id="7" pos="2950">
          <p15:clr>
            <a:srgbClr val="FF0000"/>
          </p15:clr>
        </p15:guide>
        <p15:guide id="8" pos="3240">
          <p15:clr>
            <a:srgbClr val="FF0000"/>
          </p15:clr>
        </p15:guide>
        <p15:guide id="9" pos="3838">
          <p15:clr>
            <a:srgbClr val="FF0000"/>
          </p15:clr>
        </p15:guide>
        <p15:guide id="10" pos="4128">
          <p15:clr>
            <a:srgbClr val="FF0000"/>
          </p15:clr>
        </p15:guide>
        <p15:guide id="11" pos="4130">
          <p15:clr>
            <a:srgbClr val="FF0000"/>
          </p15:clr>
        </p15:guide>
        <p15:guide id="12" pos="5016">
          <p15:clr>
            <a:srgbClr val="FF0000"/>
          </p15:clr>
        </p15:guide>
        <p15:guide id="13" pos="5614">
          <p15:clr>
            <a:srgbClr val="FF0000"/>
          </p15:clr>
        </p15:guide>
        <p15:guide id="14" pos="5904">
          <p15:clr>
            <a:srgbClr val="FF0000"/>
          </p15:clr>
        </p15:guide>
        <p15:guide id="15" pos="6502">
          <p15:clr>
            <a:srgbClr val="FF0000"/>
          </p15:clr>
        </p15:guide>
        <p15:guide id="16" pos="6794">
          <p15:clr>
            <a:srgbClr val="FF0000"/>
          </p15:clr>
        </p15:guide>
        <p15:guide id="17" pos="7390">
          <p15:clr>
            <a:srgbClr val="FF0000"/>
          </p15:clr>
        </p15:guide>
        <p15:guide id="18" pos="7680">
          <p15:clr>
            <a:srgbClr val="FF0000"/>
          </p15:clr>
        </p15:guide>
        <p15:guide id="19" pos="8280">
          <p15:clr>
            <a:srgbClr val="FF0000"/>
          </p15:clr>
        </p15:guide>
        <p15:guide id="20" pos="8568">
          <p15:clr>
            <a:srgbClr val="FF0000"/>
          </p15:clr>
        </p15:guide>
        <p15:guide id="21" pos="9166">
          <p15:clr>
            <a:srgbClr val="FF0000"/>
          </p15:clr>
        </p15:guide>
        <p15:guide id="22" pos="9456">
          <p15:clr>
            <a:srgbClr val="FF0000"/>
          </p15:clr>
        </p15:guide>
        <p15:guide id="23" pos="10054">
          <p15:clr>
            <a:srgbClr val="FF0000"/>
          </p15:clr>
        </p15:guide>
        <p15:guide id="24" pos="10344">
          <p15:clr>
            <a:srgbClr val="FF0000"/>
          </p15:clr>
        </p15:guide>
        <p15:guide id="25" pos="10942">
          <p15:clr>
            <a:srgbClr val="FF0000"/>
          </p15:clr>
        </p15:guide>
        <p15:guide id="26" pos="11520">
          <p15:clr>
            <a:srgbClr val="FF0000"/>
          </p15:clr>
        </p15:guide>
        <p15:guide id="27" orient="horz" pos="391">
          <p15:clr>
            <a:srgbClr val="FF0000"/>
          </p15:clr>
        </p15:guide>
        <p15:guide id="28" orient="horz" pos="6480">
          <p15:clr>
            <a:srgbClr val="9AA0A6"/>
          </p15:clr>
        </p15:guide>
        <p15:guide id="29" orient="horz" pos="6089">
          <p15:clr>
            <a:srgbClr val="FF0000"/>
          </p15:clr>
        </p15:guide>
        <p15:guide id="30" orient="horz" pos="5897">
          <p15:clr>
            <a:srgbClr val="FF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p:guide/>
        <p:guide pos="1175"/>
        <p:guide pos="1464"/>
        <p:guide pos="2062"/>
        <p:guide pos="2354"/>
        <p:guide pos="2950"/>
        <p:guide pos="3240"/>
        <p:guide pos="3838"/>
        <p:guide pos="4128"/>
        <p:guide pos="4130"/>
        <p:guide pos="5016"/>
        <p:guide pos="5614"/>
        <p:guide pos="5904"/>
        <p:guide pos="6502"/>
        <p:guide pos="6794"/>
        <p:guide pos="7390"/>
        <p:guide pos="7680"/>
        <p:guide pos="8280"/>
        <p:guide pos="8568"/>
        <p:guide pos="9166"/>
        <p:guide pos="9456"/>
        <p:guide pos="10054"/>
        <p:guide pos="10344"/>
        <p:guide pos="10942"/>
        <p:guide pos="11520"/>
        <p:guide pos="391" orient="horz"/>
        <p:guide pos="6480" orient="horz"/>
        <p:guide pos="6089" orient="horz"/>
        <p:guide pos="5897"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DMSans-regular.fntdata"/><Relationship Id="rId10" Type="http://schemas.openxmlformats.org/officeDocument/2006/relationships/font" Target="fonts/ManropeMedium-bold.fntdata"/><Relationship Id="rId13" Type="http://schemas.openxmlformats.org/officeDocument/2006/relationships/font" Target="fonts/DMSans-italic.fntdata"/><Relationship Id="rId12"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anropeMedium-regular.fntdata"/><Relationship Id="rId14"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anrope-regular.fntdata"/><Relationship Id="rId8" Type="http://schemas.openxmlformats.org/officeDocument/2006/relationships/font" Target="fonts/Manro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g23f240465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 name="Google Shape;20;g23f24046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EDITED VERSION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ination — Black BG" type="title">
  <p:cSld name="TITLE">
    <p:bg>
      <p:bgPr>
        <a:solidFill>
          <a:srgbClr val="000000"/>
        </a:solidFill>
      </p:bgPr>
    </p:bg>
    <p:spTree>
      <p:nvGrpSpPr>
        <p:cNvPr id="7" name="Shape 7"/>
        <p:cNvGrpSpPr/>
        <p:nvPr/>
      </p:nvGrpSpPr>
      <p:grpSpPr>
        <a:xfrm>
          <a:off x="0" y="0"/>
          <a:ext cx="0" cy="0"/>
          <a:chOff x="0" y="0"/>
          <a:chExt cx="0" cy="0"/>
        </a:xfrm>
      </p:grpSpPr>
      <p:sp>
        <p:nvSpPr>
          <p:cNvPr id="8" name="Google Shape;8;p2"/>
          <p:cNvSpPr txBox="1"/>
          <p:nvPr/>
        </p:nvSpPr>
        <p:spPr>
          <a:xfrm>
            <a:off x="819150"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777777"/>
                </a:solidFill>
                <a:latin typeface="DM Sans"/>
                <a:ea typeface="DM Sans"/>
                <a:cs typeface="DM Sans"/>
                <a:sym typeface="DM Sans"/>
              </a:rPr>
              <a:t>Group name</a:t>
            </a:r>
            <a:endParaRPr sz="1800">
              <a:solidFill>
                <a:srgbClr val="777777"/>
              </a:solidFill>
              <a:latin typeface="DM Sans"/>
              <a:ea typeface="DM Sans"/>
              <a:cs typeface="DM Sans"/>
              <a:sym typeface="DM Sans"/>
            </a:endParaRPr>
          </a:p>
        </p:txBody>
      </p:sp>
      <p:sp>
        <p:nvSpPr>
          <p:cNvPr id="9" name="Google Shape;9;p2"/>
          <p:cNvSpPr txBox="1"/>
          <p:nvPr/>
        </p:nvSpPr>
        <p:spPr>
          <a:xfrm>
            <a:off x="5050255"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777777"/>
                </a:solidFill>
                <a:latin typeface="DM Sans"/>
                <a:ea typeface="DM Sans"/>
                <a:cs typeface="DM Sans"/>
                <a:sym typeface="DM Sans"/>
              </a:rPr>
              <a:t>Presentation title</a:t>
            </a:r>
            <a:endParaRPr sz="1800">
              <a:solidFill>
                <a:srgbClr val="777777"/>
              </a:solidFill>
              <a:latin typeface="DM Sans"/>
              <a:ea typeface="DM Sans"/>
              <a:cs typeface="DM Sans"/>
              <a:sym typeface="DM Sans"/>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ination — Black BG 1">
  <p:cSld name="TITLE_3">
    <p:bg>
      <p:bgPr>
        <a:solidFill>
          <a:srgbClr val="000000"/>
        </a:solidFill>
      </p:bgPr>
    </p:bg>
    <p:spTree>
      <p:nvGrpSpPr>
        <p:cNvPr id="10" name="Shape 10"/>
        <p:cNvGrpSpPr/>
        <p:nvPr/>
      </p:nvGrpSpPr>
      <p:grpSpPr>
        <a:xfrm>
          <a:off x="0" y="0"/>
          <a:ext cx="0" cy="0"/>
          <a:chOff x="0" y="0"/>
          <a:chExt cx="0" cy="0"/>
        </a:xfrm>
      </p:grpSpPr>
      <p:sp>
        <p:nvSpPr>
          <p:cNvPr id="11" name="Google Shape;11;p3"/>
          <p:cNvSpPr txBox="1"/>
          <p:nvPr/>
        </p:nvSpPr>
        <p:spPr>
          <a:xfrm>
            <a:off x="819150"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Group name</a:t>
            </a:r>
            <a:endParaRPr sz="1800">
              <a:solidFill>
                <a:schemeClr val="lt1"/>
              </a:solidFill>
              <a:latin typeface="DM Sans"/>
              <a:ea typeface="DM Sans"/>
              <a:cs typeface="DM Sans"/>
              <a:sym typeface="DM Sans"/>
            </a:endParaRPr>
          </a:p>
        </p:txBody>
      </p:sp>
      <p:sp>
        <p:nvSpPr>
          <p:cNvPr id="12" name="Google Shape;12;p3"/>
          <p:cNvSpPr txBox="1"/>
          <p:nvPr/>
        </p:nvSpPr>
        <p:spPr>
          <a:xfrm>
            <a:off x="5050255"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Presentation title</a:t>
            </a:r>
            <a:endParaRPr sz="1800">
              <a:solidFill>
                <a:schemeClr val="lt1"/>
              </a:solidFill>
              <a:latin typeface="DM Sans"/>
              <a:ea typeface="DM Sans"/>
              <a:cs typeface="DM Sans"/>
              <a:sym typeface="DM Sans"/>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n Slide— Black BG 1">
  <p:cSld name="TITLE_2">
    <p:bg>
      <p:bgPr>
        <a:solidFill>
          <a:srgbClr val="000000"/>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n Slide — White BG" type="blank">
  <p:cSld name="BLANK">
    <p:spTree>
      <p:nvGrpSpPr>
        <p:cNvPr id="14" name="Shape 14"/>
        <p:cNvGrpSpPr/>
        <p:nvPr/>
      </p:nvGrpSpPr>
      <p:grpSpPr>
        <a:xfrm>
          <a:off x="0" y="0"/>
          <a:ext cx="0" cy="0"/>
          <a:chOff x="0" y="0"/>
          <a:chExt cx="0" cy="0"/>
        </a:xfrm>
      </p:grpSpPr>
      <p:sp>
        <p:nvSpPr>
          <p:cNvPr id="15" name="Google Shape;15;p5"/>
          <p:cNvSpPr txBox="1"/>
          <p:nvPr/>
        </p:nvSpPr>
        <p:spPr>
          <a:xfrm>
            <a:off x="819150"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777777"/>
                </a:solidFill>
                <a:latin typeface="DM Sans"/>
                <a:ea typeface="DM Sans"/>
                <a:cs typeface="DM Sans"/>
                <a:sym typeface="DM Sans"/>
              </a:rPr>
              <a:t>Group name</a:t>
            </a:r>
            <a:endParaRPr sz="1800">
              <a:solidFill>
                <a:srgbClr val="777777"/>
              </a:solidFill>
              <a:latin typeface="DM Sans"/>
              <a:ea typeface="DM Sans"/>
              <a:cs typeface="DM Sans"/>
              <a:sym typeface="DM Sans"/>
            </a:endParaRPr>
          </a:p>
        </p:txBody>
      </p:sp>
      <p:sp>
        <p:nvSpPr>
          <p:cNvPr id="16" name="Google Shape;16;p5"/>
          <p:cNvSpPr txBox="1"/>
          <p:nvPr/>
        </p:nvSpPr>
        <p:spPr>
          <a:xfrm>
            <a:off x="5050255" y="9347593"/>
            <a:ext cx="2455200" cy="4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777777"/>
                </a:solidFill>
                <a:latin typeface="DM Sans"/>
                <a:ea typeface="DM Sans"/>
                <a:cs typeface="DM Sans"/>
                <a:sym typeface="DM Sans"/>
              </a:rPr>
              <a:t>Presentation title</a:t>
            </a:r>
            <a:endParaRPr sz="1800">
              <a:solidFill>
                <a:srgbClr val="777777"/>
              </a:solidFill>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n Slide — White BG 1">
  <p:cSld name="BLANK_1">
    <p:spTree>
      <p:nvGrpSpPr>
        <p:cNvPr id="17"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rtl="0" algn="r">
              <a:buNone/>
              <a:defRPr sz="2000">
                <a:solidFill>
                  <a:schemeClr val="dk2"/>
                </a:solidFill>
              </a:defRPr>
            </a:lvl1pPr>
            <a:lvl2pPr lvl="1" rtl="0" algn="r">
              <a:buNone/>
              <a:defRPr sz="2000">
                <a:solidFill>
                  <a:schemeClr val="dk2"/>
                </a:solidFill>
              </a:defRPr>
            </a:lvl2pPr>
            <a:lvl3pPr lvl="2" rtl="0" algn="r">
              <a:buNone/>
              <a:defRPr sz="2000">
                <a:solidFill>
                  <a:schemeClr val="dk2"/>
                </a:solidFill>
              </a:defRPr>
            </a:lvl3pPr>
            <a:lvl4pPr lvl="3" rtl="0" algn="r">
              <a:buNone/>
              <a:defRPr sz="2000">
                <a:solidFill>
                  <a:schemeClr val="dk2"/>
                </a:solidFill>
              </a:defRPr>
            </a:lvl4pPr>
            <a:lvl5pPr lvl="4" rtl="0" algn="r">
              <a:buNone/>
              <a:defRPr sz="2000">
                <a:solidFill>
                  <a:schemeClr val="dk2"/>
                </a:solidFill>
              </a:defRPr>
            </a:lvl5pPr>
            <a:lvl6pPr lvl="5" rtl="0" algn="r">
              <a:buNone/>
              <a:defRPr sz="2000">
                <a:solidFill>
                  <a:schemeClr val="dk2"/>
                </a:solidFill>
              </a:defRPr>
            </a:lvl6pPr>
            <a:lvl7pPr lvl="6" rtl="0" algn="r">
              <a:buNone/>
              <a:defRPr sz="2000">
                <a:solidFill>
                  <a:schemeClr val="dk2"/>
                </a:solidFill>
              </a:defRPr>
            </a:lvl7pPr>
            <a:lvl8pPr lvl="7" rtl="0" algn="r">
              <a:buNone/>
              <a:defRPr sz="2000">
                <a:solidFill>
                  <a:schemeClr val="dk2"/>
                </a:solidFill>
              </a:defRPr>
            </a:lvl8pPr>
            <a:lvl9pPr lvl="8" rtl="0"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www.webwise.ie/teachers/what-is-fake-news/" TargetMode="External"/><Relationship Id="rId4" Type="http://schemas.openxmlformats.org/officeDocument/2006/relationships/hyperlink" Target="https://butlercc.libguides.com/detecting-misinformation/importance-and-defini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7"/>
          <p:cNvSpPr/>
          <p:nvPr/>
        </p:nvSpPr>
        <p:spPr>
          <a:xfrm>
            <a:off x="5619000" y="0"/>
            <a:ext cx="12669000" cy="102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
          <p:cNvSpPr txBox="1"/>
          <p:nvPr/>
        </p:nvSpPr>
        <p:spPr>
          <a:xfrm>
            <a:off x="838200" y="161850"/>
            <a:ext cx="3552900" cy="572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lang="en" sz="1200">
                <a:solidFill>
                  <a:srgbClr val="B49F70"/>
                </a:solidFill>
                <a:latin typeface="Manrope Medium"/>
                <a:ea typeface="Manrope Medium"/>
                <a:cs typeface="Manrope Medium"/>
                <a:sym typeface="Manrope Medium"/>
              </a:rPr>
              <a:t>COMP501 - Assignment 3</a:t>
            </a:r>
            <a:endParaRPr sz="1200">
              <a:solidFill>
                <a:srgbClr val="B49F70"/>
              </a:solidFill>
              <a:latin typeface="Manrope Medium"/>
              <a:ea typeface="Manrope Medium"/>
              <a:cs typeface="Manrope Medium"/>
              <a:sym typeface="Manrope Medium"/>
            </a:endParaRPr>
          </a:p>
          <a:p>
            <a:pPr indent="0" lvl="0" marL="0" rtl="0" algn="l">
              <a:lnSpc>
                <a:spcPct val="110000"/>
              </a:lnSpc>
              <a:spcBef>
                <a:spcPts val="0"/>
              </a:spcBef>
              <a:spcAft>
                <a:spcPts val="0"/>
              </a:spcAft>
              <a:buClr>
                <a:schemeClr val="dk1"/>
              </a:buClr>
              <a:buSzPts val="1100"/>
              <a:buFont typeface="Arial"/>
              <a:buNone/>
            </a:pPr>
            <a:r>
              <a:rPr lang="en" sz="1200">
                <a:solidFill>
                  <a:srgbClr val="B49F70"/>
                </a:solidFill>
                <a:latin typeface="Manrope Medium"/>
                <a:ea typeface="Manrope Medium"/>
                <a:cs typeface="Manrope Medium"/>
                <a:sym typeface="Manrope Medium"/>
              </a:rPr>
              <a:t>Group 0207</a:t>
            </a:r>
            <a:endParaRPr sz="1200">
              <a:solidFill>
                <a:srgbClr val="B49F70"/>
              </a:solidFill>
              <a:latin typeface="Manrope Medium"/>
              <a:ea typeface="Manrope Medium"/>
              <a:cs typeface="Manrope Medium"/>
              <a:sym typeface="Manrope Medium"/>
            </a:endParaRPr>
          </a:p>
        </p:txBody>
      </p:sp>
      <p:grpSp>
        <p:nvGrpSpPr>
          <p:cNvPr id="24" name="Google Shape;24;p7"/>
          <p:cNvGrpSpPr/>
          <p:nvPr/>
        </p:nvGrpSpPr>
        <p:grpSpPr>
          <a:xfrm>
            <a:off x="806998" y="855177"/>
            <a:ext cx="3914702" cy="8301823"/>
            <a:chOff x="806998" y="855177"/>
            <a:chExt cx="3914702" cy="8301823"/>
          </a:xfrm>
        </p:grpSpPr>
        <p:sp>
          <p:nvSpPr>
            <p:cNvPr id="25" name="Google Shape;25;p7"/>
            <p:cNvSpPr txBox="1"/>
            <p:nvPr/>
          </p:nvSpPr>
          <p:spPr>
            <a:xfrm>
              <a:off x="838200" y="2962300"/>
              <a:ext cx="3883500" cy="61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777777"/>
                  </a:solidFill>
                  <a:latin typeface="Manrope Medium"/>
                  <a:ea typeface="Manrope Medium"/>
                  <a:cs typeface="Manrope Medium"/>
                  <a:sym typeface="Manrope Medium"/>
                </a:rPr>
                <a:t>Fake information is purposefully fabricated content that has been designed to deceive or mislead viewers. It is a common </a:t>
              </a:r>
              <a:r>
                <a:rPr lang="en" sz="1900">
                  <a:solidFill>
                    <a:srgbClr val="777777"/>
                  </a:solidFill>
                  <a:latin typeface="Manrope Medium"/>
                  <a:ea typeface="Manrope Medium"/>
                  <a:cs typeface="Manrope Medium"/>
                  <a:sym typeface="Manrope Medium"/>
                </a:rPr>
                <a:t>occurrence</a:t>
              </a:r>
              <a:r>
                <a:rPr lang="en" sz="1900">
                  <a:solidFill>
                    <a:srgbClr val="777777"/>
                  </a:solidFill>
                  <a:latin typeface="Manrope Medium"/>
                  <a:ea typeface="Manrope Medium"/>
                  <a:cs typeface="Manrope Medium"/>
                  <a:sym typeface="Manrope Medium"/>
                </a:rPr>
                <a:t> online, particularly in social media feeds.  These narratives are typically produced in order to influence people's opinions, further a political agenda, or create confusion; while also generating profit. </a:t>
              </a:r>
              <a:r>
                <a:rPr lang="en" sz="1900">
                  <a:solidFill>
                    <a:srgbClr val="777777"/>
                  </a:solidFill>
                  <a:latin typeface="Manrope Medium"/>
                  <a:ea typeface="Manrope Medium"/>
                  <a:cs typeface="Manrope Medium"/>
                  <a:sym typeface="Manrope Medium"/>
                </a:rPr>
                <a:t>The deceptive nature of false information is enhanced by its ability to mimic reliable sources or use names and URLs that closely resemble those of trusted organizations (McGarrigle, 2022).</a:t>
              </a:r>
              <a:endParaRPr sz="1800">
                <a:solidFill>
                  <a:srgbClr val="777777"/>
                </a:solidFill>
                <a:latin typeface="Manrope Medium"/>
                <a:ea typeface="Manrope Medium"/>
                <a:cs typeface="Manrope Medium"/>
                <a:sym typeface="Manrope Medium"/>
              </a:endParaRPr>
            </a:p>
          </p:txBody>
        </p:sp>
        <p:sp>
          <p:nvSpPr>
            <p:cNvPr id="26" name="Google Shape;26;p7"/>
            <p:cNvSpPr txBox="1"/>
            <p:nvPr/>
          </p:nvSpPr>
          <p:spPr>
            <a:xfrm>
              <a:off x="806998" y="855177"/>
              <a:ext cx="376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333333"/>
                  </a:solidFill>
                  <a:latin typeface="Manrope"/>
                  <a:ea typeface="Manrope"/>
                  <a:cs typeface="Manrope"/>
                  <a:sym typeface="Manrope"/>
                </a:rPr>
                <a:t>How do we identify fake information?</a:t>
              </a:r>
              <a:endParaRPr b="1" sz="4000">
                <a:solidFill>
                  <a:srgbClr val="333333"/>
                </a:solidFill>
                <a:latin typeface="Manrope"/>
                <a:ea typeface="Manrope"/>
                <a:cs typeface="Manrope"/>
                <a:sym typeface="Manrope"/>
              </a:endParaRPr>
            </a:p>
          </p:txBody>
        </p:sp>
      </p:grpSp>
      <p:sp>
        <p:nvSpPr>
          <p:cNvPr id="27" name="Google Shape;27;p7"/>
          <p:cNvSpPr txBox="1"/>
          <p:nvPr/>
        </p:nvSpPr>
        <p:spPr>
          <a:xfrm>
            <a:off x="12096400" y="9346200"/>
            <a:ext cx="24555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t/>
            </a:r>
            <a:endParaRPr sz="1800">
              <a:solidFill>
                <a:srgbClr val="999999"/>
              </a:solidFill>
              <a:latin typeface="Manrope Medium"/>
              <a:ea typeface="Manrope Medium"/>
              <a:cs typeface="Manrope Medium"/>
              <a:sym typeface="Manrope Medium"/>
            </a:endParaRPr>
          </a:p>
        </p:txBody>
      </p:sp>
      <p:sp>
        <p:nvSpPr>
          <p:cNvPr id="28" name="Google Shape;28;p7"/>
          <p:cNvSpPr txBox="1"/>
          <p:nvPr/>
        </p:nvSpPr>
        <p:spPr>
          <a:xfrm>
            <a:off x="15111806" y="9346200"/>
            <a:ext cx="2359800" cy="461700"/>
          </a:xfrm>
          <a:prstGeom prst="rect">
            <a:avLst/>
          </a:prstGeom>
          <a:noFill/>
          <a:ln>
            <a:noFill/>
          </a:ln>
        </p:spPr>
        <p:txBody>
          <a:bodyPr anchorCtr="0" anchor="t" bIns="91425" lIns="91425" spcFirstLastPara="1" rIns="91425" wrap="square" tIns="91425">
            <a:spAutoFit/>
          </a:bodyPr>
          <a:lstStyle/>
          <a:p>
            <a:pPr indent="0" lvl="0" marL="0" rtl="0" algn="r">
              <a:lnSpc>
                <a:spcPct val="110000"/>
              </a:lnSpc>
              <a:spcBef>
                <a:spcPts val="0"/>
              </a:spcBef>
              <a:spcAft>
                <a:spcPts val="0"/>
              </a:spcAft>
              <a:buNone/>
            </a:pPr>
            <a:r>
              <a:t/>
            </a:r>
            <a:endParaRPr sz="1800">
              <a:solidFill>
                <a:srgbClr val="999999"/>
              </a:solidFill>
              <a:latin typeface="Manrope Medium"/>
              <a:ea typeface="Manrope Medium"/>
              <a:cs typeface="Manrope Medium"/>
              <a:sym typeface="Manrope Medium"/>
            </a:endParaRPr>
          </a:p>
        </p:txBody>
      </p:sp>
      <p:grpSp>
        <p:nvGrpSpPr>
          <p:cNvPr id="29" name="Google Shape;29;p7"/>
          <p:cNvGrpSpPr/>
          <p:nvPr/>
        </p:nvGrpSpPr>
        <p:grpSpPr>
          <a:xfrm>
            <a:off x="7886700" y="476250"/>
            <a:ext cx="8458201" cy="2095555"/>
            <a:chOff x="7886700" y="476250"/>
            <a:chExt cx="8458201" cy="2095555"/>
          </a:xfrm>
        </p:grpSpPr>
        <p:sp>
          <p:nvSpPr>
            <p:cNvPr id="30" name="Google Shape;30;p7"/>
            <p:cNvSpPr txBox="1"/>
            <p:nvPr/>
          </p:nvSpPr>
          <p:spPr>
            <a:xfrm>
              <a:off x="7886700" y="476250"/>
              <a:ext cx="300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333333"/>
                  </a:solidFill>
                  <a:latin typeface="Manrope"/>
                  <a:ea typeface="Manrope"/>
                  <a:cs typeface="Manrope"/>
                  <a:sym typeface="Manrope"/>
                </a:rPr>
                <a:t>Why this topic?</a:t>
              </a:r>
              <a:endParaRPr b="1" sz="2300">
                <a:solidFill>
                  <a:srgbClr val="333333"/>
                </a:solidFill>
                <a:latin typeface="Manrope"/>
                <a:ea typeface="Manrope"/>
                <a:cs typeface="Manrope"/>
                <a:sym typeface="Manrope"/>
              </a:endParaRPr>
            </a:p>
          </p:txBody>
        </p:sp>
        <p:sp>
          <p:nvSpPr>
            <p:cNvPr id="31" name="Google Shape;31;p7"/>
            <p:cNvSpPr txBox="1"/>
            <p:nvPr/>
          </p:nvSpPr>
          <p:spPr>
            <a:xfrm>
              <a:off x="7886701" y="1007905"/>
              <a:ext cx="84582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777777"/>
                  </a:solidFill>
                  <a:latin typeface="Manrope Medium"/>
                  <a:ea typeface="Manrope Medium"/>
                  <a:cs typeface="Manrope Medium"/>
                  <a:sym typeface="Manrope Medium"/>
                </a:rPr>
                <a:t>Fake information has drawn a lot of attention in recent years because of its influence on politics, society, and personal choices. </a:t>
              </a:r>
              <a:r>
                <a:rPr lang="en" sz="1600">
                  <a:solidFill>
                    <a:srgbClr val="777777"/>
                  </a:solidFill>
                  <a:latin typeface="Manrope Medium"/>
                  <a:ea typeface="Manrope Medium"/>
                  <a:cs typeface="Manrope Medium"/>
                  <a:sym typeface="Manrope Medium"/>
                </a:rPr>
                <a:t>Addressing the issue of disinformation and implementing countermeasures are crucial, as the proliferation of social media and the internet has made spreading it easier than ever before. In today's world, verifying the authenticity of information is arguably as vital as any other basic need.</a:t>
              </a:r>
              <a:endParaRPr sz="1600">
                <a:solidFill>
                  <a:srgbClr val="777777"/>
                </a:solidFill>
                <a:latin typeface="Manrope Medium"/>
                <a:ea typeface="Manrope Medium"/>
                <a:cs typeface="Manrope Medium"/>
                <a:sym typeface="Manrope Medium"/>
              </a:endParaRPr>
            </a:p>
          </p:txBody>
        </p:sp>
      </p:grpSp>
      <p:grpSp>
        <p:nvGrpSpPr>
          <p:cNvPr id="32" name="Google Shape;32;p7"/>
          <p:cNvGrpSpPr/>
          <p:nvPr/>
        </p:nvGrpSpPr>
        <p:grpSpPr>
          <a:xfrm>
            <a:off x="7867650" y="3080463"/>
            <a:ext cx="8477251" cy="3273980"/>
            <a:chOff x="7943850" y="3080463"/>
            <a:chExt cx="8477251" cy="3273980"/>
          </a:xfrm>
        </p:grpSpPr>
        <p:sp>
          <p:nvSpPr>
            <p:cNvPr id="33" name="Google Shape;33;p7"/>
            <p:cNvSpPr txBox="1"/>
            <p:nvPr/>
          </p:nvSpPr>
          <p:spPr>
            <a:xfrm>
              <a:off x="7943850" y="3080463"/>
              <a:ext cx="5179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333333"/>
                  </a:solidFill>
                  <a:latin typeface="Manrope"/>
                  <a:ea typeface="Manrope"/>
                  <a:cs typeface="Manrope"/>
                  <a:sym typeface="Manrope"/>
                </a:rPr>
                <a:t>Importance &amp; Relevance</a:t>
              </a:r>
              <a:endParaRPr b="1" sz="2300">
                <a:solidFill>
                  <a:srgbClr val="333333"/>
                </a:solidFill>
                <a:latin typeface="Manrope"/>
                <a:ea typeface="Manrope"/>
                <a:cs typeface="Manrope"/>
                <a:sym typeface="Manrope"/>
              </a:endParaRPr>
            </a:p>
          </p:txBody>
        </p:sp>
        <p:sp>
          <p:nvSpPr>
            <p:cNvPr id="34" name="Google Shape;34;p7"/>
            <p:cNvSpPr txBox="1"/>
            <p:nvPr/>
          </p:nvSpPr>
          <p:spPr>
            <a:xfrm>
              <a:off x="7962901" y="3657743"/>
              <a:ext cx="84582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777777"/>
                  </a:solidFill>
                  <a:latin typeface="Manrope Medium"/>
                  <a:ea typeface="Manrope Medium"/>
                  <a:cs typeface="Manrope Medium"/>
                  <a:sym typeface="Manrope Medium"/>
                </a:rPr>
                <a:t>The increasing amount of fake information found online renders it unavoidable. It might be challenging to determine when the data we find is biased, misleading, or wholly untrue. which leads to foolish arguments, making poor choices or even loss of life (BUTLER COMMUNITY COLLEGE, 2023). </a:t>
              </a:r>
              <a:r>
                <a:rPr lang="en" sz="1600">
                  <a:solidFill>
                    <a:srgbClr val="777777"/>
                  </a:solidFill>
                  <a:latin typeface="Manrope Medium"/>
                  <a:ea typeface="Manrope Medium"/>
                  <a:cs typeface="Manrope Medium"/>
                  <a:sym typeface="Manrope Medium"/>
                </a:rPr>
                <a:t>Identifying fake information is crucial for sustaining an educated, democratic society, as it enables informed decision-making and holds those in power accountable. This skill also helps avoid fraud, scams, and malicious behavior that could jeopardize our physical and financial well-being. It is applicable in diverse situations, such as daily life, journalism, political review and academic research.</a:t>
              </a:r>
              <a:endParaRPr sz="1600">
                <a:solidFill>
                  <a:srgbClr val="777777"/>
                </a:solidFill>
                <a:latin typeface="Manrope Medium"/>
                <a:ea typeface="Manrope Medium"/>
                <a:cs typeface="Manrope Medium"/>
                <a:sym typeface="Manrope Medium"/>
              </a:endParaRPr>
            </a:p>
          </p:txBody>
        </p:sp>
      </p:grpSp>
      <p:sp>
        <p:nvSpPr>
          <p:cNvPr id="35" name="Google Shape;35;p7"/>
          <p:cNvSpPr txBox="1"/>
          <p:nvPr/>
        </p:nvSpPr>
        <p:spPr>
          <a:xfrm>
            <a:off x="838200" y="9235200"/>
            <a:ext cx="4233000" cy="572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lang="en" sz="1200">
                <a:solidFill>
                  <a:srgbClr val="B49F70"/>
                </a:solidFill>
                <a:latin typeface="Manrope Medium"/>
                <a:ea typeface="Manrope Medium"/>
                <a:cs typeface="Manrope Medium"/>
                <a:sym typeface="Manrope Medium"/>
              </a:rPr>
              <a:t>Repository:</a:t>
            </a:r>
            <a:endParaRPr sz="1200">
              <a:solidFill>
                <a:srgbClr val="B49F70"/>
              </a:solidFill>
              <a:latin typeface="Manrope Medium"/>
              <a:ea typeface="Manrope Medium"/>
              <a:cs typeface="Manrope Medium"/>
              <a:sym typeface="Manrope Medium"/>
            </a:endParaRPr>
          </a:p>
          <a:p>
            <a:pPr indent="0" lvl="0" marL="0" rtl="0" algn="l">
              <a:lnSpc>
                <a:spcPct val="110000"/>
              </a:lnSpc>
              <a:spcBef>
                <a:spcPts val="0"/>
              </a:spcBef>
              <a:spcAft>
                <a:spcPts val="0"/>
              </a:spcAft>
              <a:buNone/>
            </a:pPr>
            <a:r>
              <a:rPr lang="en" sz="1200" u="sng">
                <a:solidFill>
                  <a:srgbClr val="B49F70"/>
                </a:solidFill>
                <a:latin typeface="Manrope Medium"/>
                <a:ea typeface="Manrope Medium"/>
                <a:cs typeface="Manrope Medium"/>
                <a:sym typeface="Manrope Medium"/>
              </a:rPr>
              <a:t>https://github.com/No-Link/G0207</a:t>
            </a:r>
            <a:endParaRPr sz="1200" u="sng">
              <a:solidFill>
                <a:srgbClr val="B49F70"/>
              </a:solidFill>
              <a:latin typeface="Manrope Medium"/>
              <a:ea typeface="Manrope Medium"/>
              <a:cs typeface="Manrope Medium"/>
              <a:sym typeface="Manrope Medium"/>
            </a:endParaRPr>
          </a:p>
        </p:txBody>
      </p:sp>
      <p:grpSp>
        <p:nvGrpSpPr>
          <p:cNvPr id="36" name="Google Shape;36;p7"/>
          <p:cNvGrpSpPr/>
          <p:nvPr/>
        </p:nvGrpSpPr>
        <p:grpSpPr>
          <a:xfrm>
            <a:off x="7522350" y="6853800"/>
            <a:ext cx="8803500" cy="2906475"/>
            <a:chOff x="7522350" y="6853800"/>
            <a:chExt cx="8803500" cy="2906475"/>
          </a:xfrm>
        </p:grpSpPr>
        <p:grpSp>
          <p:nvGrpSpPr>
            <p:cNvPr id="37" name="Google Shape;37;p7"/>
            <p:cNvGrpSpPr/>
            <p:nvPr/>
          </p:nvGrpSpPr>
          <p:grpSpPr>
            <a:xfrm>
              <a:off x="7867650" y="6853800"/>
              <a:ext cx="8458200" cy="1735551"/>
              <a:chOff x="7886700" y="6392100"/>
              <a:chExt cx="8458200" cy="1735551"/>
            </a:xfrm>
          </p:grpSpPr>
          <p:sp>
            <p:nvSpPr>
              <p:cNvPr id="38" name="Google Shape;38;p7"/>
              <p:cNvSpPr txBox="1"/>
              <p:nvPr/>
            </p:nvSpPr>
            <p:spPr>
              <a:xfrm>
                <a:off x="7886700" y="6392100"/>
                <a:ext cx="300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333333"/>
                    </a:solidFill>
                    <a:latin typeface="Manrope"/>
                    <a:ea typeface="Manrope"/>
                    <a:cs typeface="Manrope"/>
                    <a:sym typeface="Manrope"/>
                  </a:rPr>
                  <a:t>Team roles</a:t>
                </a:r>
                <a:endParaRPr b="1" sz="2300">
                  <a:solidFill>
                    <a:srgbClr val="333333"/>
                  </a:solidFill>
                  <a:latin typeface="Manrope"/>
                  <a:ea typeface="Manrope"/>
                  <a:cs typeface="Manrope"/>
                  <a:sym typeface="Manrope"/>
                </a:endParaRPr>
              </a:p>
            </p:txBody>
          </p:sp>
          <p:sp>
            <p:nvSpPr>
              <p:cNvPr id="39" name="Google Shape;39;p7"/>
              <p:cNvSpPr txBox="1"/>
              <p:nvPr/>
            </p:nvSpPr>
            <p:spPr>
              <a:xfrm>
                <a:off x="7886700" y="6883851"/>
                <a:ext cx="8458200" cy="1243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Clr>
                    <a:schemeClr val="dk1"/>
                  </a:buClr>
                  <a:buSzPts val="1100"/>
                  <a:buFont typeface="Arial"/>
                  <a:buNone/>
                </a:pPr>
                <a:r>
                  <a:rPr lang="en" sz="1600">
                    <a:solidFill>
                      <a:srgbClr val="777777"/>
                    </a:solidFill>
                    <a:latin typeface="Manrope Medium"/>
                    <a:ea typeface="Manrope Medium"/>
                    <a:cs typeface="Manrope Medium"/>
                    <a:sym typeface="Manrope Medium"/>
                  </a:rPr>
                  <a:t>Edward Keith: Presentation lead, research related to examples and relevance/risk</a:t>
                </a:r>
                <a:endParaRPr sz="1600">
                  <a:solidFill>
                    <a:srgbClr val="777777"/>
                  </a:solidFill>
                  <a:latin typeface="Manrope Medium"/>
                  <a:ea typeface="Manrope Medium"/>
                  <a:cs typeface="Manrope Medium"/>
                  <a:sym typeface="Manrope Medium"/>
                </a:endParaRPr>
              </a:p>
              <a:p>
                <a:pPr indent="0" lvl="0" marL="0" rtl="0" algn="l">
                  <a:lnSpc>
                    <a:spcPct val="110000"/>
                  </a:lnSpc>
                  <a:spcBef>
                    <a:spcPts val="0"/>
                  </a:spcBef>
                  <a:spcAft>
                    <a:spcPts val="0"/>
                  </a:spcAft>
                  <a:buNone/>
                </a:pPr>
                <a:r>
                  <a:rPr lang="en" sz="1600">
                    <a:solidFill>
                      <a:srgbClr val="777777"/>
                    </a:solidFill>
                    <a:latin typeface="Manrope Medium"/>
                    <a:ea typeface="Manrope Medium"/>
                    <a:cs typeface="Manrope Medium"/>
                    <a:sym typeface="Manrope Medium"/>
                  </a:rPr>
                  <a:t>Nikita Rawat: Research lead, research related to definitions, opportunity and choices</a:t>
                </a:r>
                <a:endParaRPr sz="1600">
                  <a:solidFill>
                    <a:srgbClr val="777777"/>
                  </a:solidFill>
                  <a:latin typeface="Manrope Medium"/>
                  <a:ea typeface="Manrope Medium"/>
                  <a:cs typeface="Manrope Medium"/>
                  <a:sym typeface="Manrope Medium"/>
                </a:endParaRPr>
              </a:p>
              <a:p>
                <a:pPr indent="0" lvl="0" marL="0" rtl="0" algn="l">
                  <a:lnSpc>
                    <a:spcPct val="110000"/>
                  </a:lnSpc>
                  <a:spcBef>
                    <a:spcPts val="0"/>
                  </a:spcBef>
                  <a:spcAft>
                    <a:spcPts val="0"/>
                  </a:spcAft>
                  <a:buNone/>
                </a:pPr>
                <a:r>
                  <a:rPr lang="en" sz="1600">
                    <a:solidFill>
                      <a:srgbClr val="777777"/>
                    </a:solidFill>
                    <a:latin typeface="Manrope Medium"/>
                    <a:ea typeface="Manrope Medium"/>
                    <a:cs typeface="Manrope Medium"/>
                    <a:sym typeface="Manrope Medium"/>
                  </a:rPr>
                  <a:t>Junxiu Wu: Programming lead, website construction</a:t>
                </a:r>
                <a:endParaRPr sz="1600">
                  <a:solidFill>
                    <a:srgbClr val="777777"/>
                  </a:solidFill>
                  <a:latin typeface="Manrope Medium"/>
                  <a:ea typeface="Manrope Medium"/>
                  <a:cs typeface="Manrope Medium"/>
                  <a:sym typeface="Manrope Medium"/>
                </a:endParaRPr>
              </a:p>
              <a:p>
                <a:pPr indent="0" lvl="0" marL="0" rtl="0" algn="l">
                  <a:lnSpc>
                    <a:spcPct val="110000"/>
                  </a:lnSpc>
                  <a:spcBef>
                    <a:spcPts val="0"/>
                  </a:spcBef>
                  <a:spcAft>
                    <a:spcPts val="0"/>
                  </a:spcAft>
                  <a:buNone/>
                </a:pPr>
                <a:r>
                  <a:rPr lang="en" sz="1600">
                    <a:solidFill>
                      <a:srgbClr val="777777"/>
                    </a:solidFill>
                    <a:latin typeface="Manrope Medium"/>
                    <a:ea typeface="Manrope Medium"/>
                    <a:cs typeface="Manrope Medium"/>
                    <a:sym typeface="Manrope Medium"/>
                  </a:rPr>
                  <a:t>Shared: Content generation, research dives and information gathering, edits</a:t>
                </a:r>
                <a:endParaRPr sz="1100">
                  <a:solidFill>
                    <a:schemeClr val="dk1"/>
                  </a:solidFill>
                </a:endParaRPr>
              </a:p>
            </p:txBody>
          </p:sp>
        </p:grpSp>
        <p:sp>
          <p:nvSpPr>
            <p:cNvPr id="40" name="Google Shape;40;p7"/>
            <p:cNvSpPr txBox="1"/>
            <p:nvPr/>
          </p:nvSpPr>
          <p:spPr>
            <a:xfrm>
              <a:off x="7522350" y="8732175"/>
              <a:ext cx="7098600" cy="10281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Clr>
                  <a:schemeClr val="dk1"/>
                </a:buClr>
                <a:buSzPts val="1100"/>
                <a:buFont typeface="Arial"/>
                <a:buNone/>
              </a:pPr>
              <a:r>
                <a:rPr lang="en" sz="800">
                  <a:solidFill>
                    <a:srgbClr val="777777"/>
                  </a:solidFill>
                  <a:latin typeface="Manrope Medium"/>
                  <a:ea typeface="Manrope Medium"/>
                  <a:cs typeface="Manrope Medium"/>
                  <a:sym typeface="Manrope Medium"/>
                </a:rPr>
                <a:t>McGarrigle, J. (2022, July 22). </a:t>
              </a:r>
              <a:r>
                <a:rPr i="1" lang="en" sz="800">
                  <a:solidFill>
                    <a:srgbClr val="777777"/>
                  </a:solidFill>
                  <a:latin typeface="Manrope Medium"/>
                  <a:ea typeface="Manrope Medium"/>
                  <a:cs typeface="Manrope Medium"/>
                  <a:sym typeface="Manrope Medium"/>
                </a:rPr>
                <a:t>Explained: What is fake news?: Social media and Filter Bubbles</a:t>
              </a:r>
              <a:r>
                <a:rPr lang="en" sz="800">
                  <a:solidFill>
                    <a:srgbClr val="777777"/>
                  </a:solidFill>
                  <a:latin typeface="Manrope Medium"/>
                  <a:ea typeface="Manrope Medium"/>
                  <a:cs typeface="Manrope Medium"/>
                  <a:sym typeface="Manrope Medium"/>
                </a:rPr>
                <a:t>. Webwise.ie. Retrieved May 4, 2023, from </a:t>
              </a:r>
              <a:r>
                <a:rPr lang="en" sz="800" u="sng">
                  <a:solidFill>
                    <a:srgbClr val="777777"/>
                  </a:solidFill>
                  <a:latin typeface="Manrope Medium"/>
                  <a:ea typeface="Manrope Medium"/>
                  <a:cs typeface="Manrope Medium"/>
                  <a:sym typeface="Manrope Medium"/>
                  <a:hlinkClick r:id="rId3">
                    <a:extLst>
                      <a:ext uri="{A12FA001-AC4F-418D-AE19-62706E023703}">
                        <ahyp:hlinkClr val="tx"/>
                      </a:ext>
                    </a:extLst>
                  </a:hlinkClick>
                </a:rPr>
                <a:t>https://www.webwise.ie/teachers/what-is-fake-news/</a:t>
              </a:r>
              <a:endParaRPr sz="800">
                <a:solidFill>
                  <a:srgbClr val="777777"/>
                </a:solidFill>
                <a:latin typeface="Manrope Medium"/>
                <a:ea typeface="Manrope Medium"/>
                <a:cs typeface="Manrope Medium"/>
                <a:sym typeface="Manrope Medium"/>
              </a:endParaRPr>
            </a:p>
            <a:p>
              <a:pPr indent="0" lvl="0" marL="355600" rtl="0" algn="l">
                <a:lnSpc>
                  <a:spcPct val="115000"/>
                </a:lnSpc>
                <a:spcBef>
                  <a:spcPts val="1200"/>
                </a:spcBef>
                <a:spcAft>
                  <a:spcPts val="1200"/>
                </a:spcAft>
                <a:buClr>
                  <a:schemeClr val="dk1"/>
                </a:buClr>
                <a:buSzPts val="1100"/>
                <a:buFont typeface="Arial"/>
                <a:buNone/>
              </a:pPr>
              <a:r>
                <a:rPr lang="en" sz="800">
                  <a:solidFill>
                    <a:srgbClr val="777777"/>
                  </a:solidFill>
                  <a:latin typeface="Manrope Medium"/>
                  <a:ea typeface="Manrope Medium"/>
                  <a:cs typeface="Manrope Medium"/>
                  <a:sym typeface="Manrope Medium"/>
                </a:rPr>
                <a:t>Butler Community College. (2023, January 23). </a:t>
              </a:r>
              <a:r>
                <a:rPr i="1" lang="en" sz="800">
                  <a:solidFill>
                    <a:srgbClr val="777777"/>
                  </a:solidFill>
                  <a:latin typeface="Manrope Medium"/>
                  <a:ea typeface="Manrope Medium"/>
                  <a:cs typeface="Manrope Medium"/>
                  <a:sym typeface="Manrope Medium"/>
                </a:rPr>
                <a:t>Libguides: Detecting misinformation: Why this is important</a:t>
              </a:r>
              <a:r>
                <a:rPr lang="en" sz="800">
                  <a:solidFill>
                    <a:srgbClr val="777777"/>
                  </a:solidFill>
                  <a:latin typeface="Manrope Medium"/>
                  <a:ea typeface="Manrope Medium"/>
                  <a:cs typeface="Manrope Medium"/>
                  <a:sym typeface="Manrope Medium"/>
                </a:rPr>
                <a:t>. Why This Is Important - Detecting Misinformation - LibGuides at Butler Community College. Retrieved May 4, 2023, from </a:t>
              </a:r>
              <a:r>
                <a:rPr lang="en" sz="800" u="sng">
                  <a:solidFill>
                    <a:srgbClr val="777777"/>
                  </a:solidFill>
                  <a:latin typeface="Manrope Medium"/>
                  <a:ea typeface="Manrope Medium"/>
                  <a:cs typeface="Manrope Medium"/>
                  <a:sym typeface="Manrope Medium"/>
                  <a:hlinkClick r:id="rId4">
                    <a:extLst>
                      <a:ext uri="{A12FA001-AC4F-418D-AE19-62706E023703}">
                        <ahyp:hlinkClr val="tx"/>
                      </a:ext>
                    </a:extLst>
                  </a:hlinkClick>
                </a:rPr>
                <a:t>https://butlercc.libguides.com/detecting-misinformation/importance-and-definitions</a:t>
              </a:r>
              <a:endParaRPr sz="800">
                <a:solidFill>
                  <a:srgbClr val="777777"/>
                </a:solidFill>
                <a:latin typeface="Manrope Medium"/>
                <a:ea typeface="Manrope Medium"/>
                <a:cs typeface="Manrope Medium"/>
                <a:sym typeface="Manrope Medium"/>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