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embeddedFontLst>
    <p:embeddedFont>
      <p:font typeface="Manrope"/>
      <p:regular r:id="rId9"/>
      <p:bold r:id="rId10"/>
    </p:embeddedFont>
    <p:embeddedFont>
      <p:font typeface="Manrope Medium"/>
      <p:regular r:id="rId11"/>
      <p:bold r:id="rId12"/>
    </p:embeddedFont>
    <p:embeddedFont>
      <p:font typeface="DM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">
          <p15:clr>
            <a:srgbClr val="FF0000"/>
          </p15:clr>
        </p15:guide>
        <p15:guide id="2" pos="1175">
          <p15:clr>
            <a:srgbClr val="FF0000"/>
          </p15:clr>
        </p15:guide>
        <p15:guide id="3" pos="1464">
          <p15:clr>
            <a:srgbClr val="FF0000"/>
          </p15:clr>
        </p15:guide>
        <p15:guide id="4" pos="2062">
          <p15:clr>
            <a:srgbClr val="FF0000"/>
          </p15:clr>
        </p15:guide>
        <p15:guide id="5" pos="2354">
          <p15:clr>
            <a:srgbClr val="FF0000"/>
          </p15:clr>
        </p15:guide>
        <p15:guide id="6" pos="2950">
          <p15:clr>
            <a:srgbClr val="FF0000"/>
          </p15:clr>
        </p15:guide>
        <p15:guide id="7" pos="3240">
          <p15:clr>
            <a:srgbClr val="FF0000"/>
          </p15:clr>
        </p15:guide>
        <p15:guide id="8" pos="3838">
          <p15:clr>
            <a:srgbClr val="FF0000"/>
          </p15:clr>
        </p15:guide>
        <p15:guide id="9" pos="4128">
          <p15:clr>
            <a:srgbClr val="FF0000"/>
          </p15:clr>
        </p15:guide>
        <p15:guide id="10" pos="4130">
          <p15:clr>
            <a:srgbClr val="FF0000"/>
          </p15:clr>
        </p15:guide>
        <p15:guide id="11" pos="5016">
          <p15:clr>
            <a:srgbClr val="FF0000"/>
          </p15:clr>
        </p15:guide>
        <p15:guide id="12" pos="5614">
          <p15:clr>
            <a:srgbClr val="FF0000"/>
          </p15:clr>
        </p15:guide>
        <p15:guide id="13" pos="5904">
          <p15:clr>
            <a:srgbClr val="FF0000"/>
          </p15:clr>
        </p15:guide>
        <p15:guide id="14" pos="6502">
          <p15:clr>
            <a:srgbClr val="FF0000"/>
          </p15:clr>
        </p15:guide>
        <p15:guide id="15" pos="6794">
          <p15:clr>
            <a:srgbClr val="FF0000"/>
          </p15:clr>
        </p15:guide>
        <p15:guide id="16" pos="7390">
          <p15:clr>
            <a:srgbClr val="FF0000"/>
          </p15:clr>
        </p15:guide>
        <p15:guide id="17" pos="7680">
          <p15:clr>
            <a:srgbClr val="FF0000"/>
          </p15:clr>
        </p15:guide>
        <p15:guide id="18" pos="8280">
          <p15:clr>
            <a:srgbClr val="FF0000"/>
          </p15:clr>
        </p15:guide>
        <p15:guide id="19" pos="8568">
          <p15:clr>
            <a:srgbClr val="FF0000"/>
          </p15:clr>
        </p15:guide>
        <p15:guide id="20" pos="9166">
          <p15:clr>
            <a:srgbClr val="FF0000"/>
          </p15:clr>
        </p15:guide>
        <p15:guide id="21" pos="9456">
          <p15:clr>
            <a:srgbClr val="FF0000"/>
          </p15:clr>
        </p15:guide>
        <p15:guide id="22" pos="10054">
          <p15:clr>
            <a:srgbClr val="FF0000"/>
          </p15:clr>
        </p15:guide>
        <p15:guide id="23" pos="10344">
          <p15:clr>
            <a:srgbClr val="FF0000"/>
          </p15:clr>
        </p15:guide>
        <p15:guide id="24" pos="10942">
          <p15:clr>
            <a:srgbClr val="FF0000"/>
          </p15:clr>
        </p15:guide>
        <p15:guide id="25" pos="11520">
          <p15:clr>
            <a:srgbClr val="FF0000"/>
          </p15:clr>
        </p15:guide>
        <p15:guide id="26" orient="horz" pos="391">
          <p15:clr>
            <a:srgbClr val="FF0000"/>
          </p15:clr>
        </p15:guide>
        <p15:guide id="27" orient="horz" pos="6480">
          <p15:clr>
            <a:srgbClr val="9AA0A6"/>
          </p15:clr>
        </p15:guide>
        <p15:guide id="28" orient="horz" pos="6089">
          <p15:clr>
            <a:srgbClr val="FF0000"/>
          </p15:clr>
        </p15:guide>
        <p15:guide id="29" orient="horz" pos="5897">
          <p15:clr>
            <a:srgbClr val="FF0000"/>
          </p15:clr>
        </p15:guide>
        <p15:guide id="30" orient="horz" pos="783">
          <p15:clr>
            <a:srgbClr val="747775"/>
          </p15:clr>
        </p15:guide>
        <p15:guide id="31" pos="4726">
          <p15:clr>
            <a:srgbClr val="FF0000"/>
          </p15:clr>
        </p15:guide>
        <p15:guide id="32" orient="horz" pos="1512">
          <p15:clr>
            <a:srgbClr val="747775"/>
          </p15:clr>
        </p15:guide>
        <p15:guide id="33" orient="horz" pos="101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/>
        <p:guide pos="1175"/>
        <p:guide pos="1464"/>
        <p:guide pos="2062"/>
        <p:guide pos="2354"/>
        <p:guide pos="2950"/>
        <p:guide pos="3240"/>
        <p:guide pos="3838"/>
        <p:guide pos="4128"/>
        <p:guide pos="4130"/>
        <p:guide pos="5016"/>
        <p:guide pos="5614"/>
        <p:guide pos="5904"/>
        <p:guide pos="6502"/>
        <p:guide pos="6794"/>
        <p:guide pos="7390"/>
        <p:guide pos="7680"/>
        <p:guide pos="8280"/>
        <p:guide pos="8568"/>
        <p:guide pos="9166"/>
        <p:guide pos="9456"/>
        <p:guide pos="10054"/>
        <p:guide pos="10344"/>
        <p:guide pos="10942"/>
        <p:guide pos="11520"/>
        <p:guide pos="391" orient="horz"/>
        <p:guide pos="6480" orient="horz"/>
        <p:guide pos="6089" orient="horz"/>
        <p:guide pos="5897" orient="horz"/>
        <p:guide pos="783" orient="horz"/>
        <p:guide pos="4726"/>
        <p:guide pos="1512" orient="horz"/>
        <p:guide pos="101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anropeMedium-regular.fntdata"/><Relationship Id="rId10" Type="http://schemas.openxmlformats.org/officeDocument/2006/relationships/font" Target="fonts/Manrope-bold.fntdata"/><Relationship Id="rId13" Type="http://schemas.openxmlformats.org/officeDocument/2006/relationships/font" Target="fonts/DMSans-regular.fntdata"/><Relationship Id="rId12" Type="http://schemas.openxmlformats.org/officeDocument/2006/relationships/font" Target="fonts/Manrope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anrope-regular.fntdata"/><Relationship Id="rId15" Type="http://schemas.openxmlformats.org/officeDocument/2006/relationships/font" Target="fonts/DMSans-italic.fntdata"/><Relationship Id="rId14" Type="http://schemas.openxmlformats.org/officeDocument/2006/relationships/font" Target="fonts/DMSans-bold.fntdata"/><Relationship Id="rId16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3f240465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23f24046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EDITED VERSION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4b7d945a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24b7d945a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EDITED VERSION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4b7d945a8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4b7d945a8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EDITED VERSION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ination — Black BG" type="title">
  <p:cSld name="TITLE">
    <p:bg>
      <p:bgPr>
        <a:solidFill>
          <a:srgbClr val="000000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/>
        </p:nvSpPr>
        <p:spPr>
          <a:xfrm>
            <a:off x="819150" y="9347593"/>
            <a:ext cx="24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7777"/>
                </a:solidFill>
                <a:latin typeface="DM Sans"/>
                <a:ea typeface="DM Sans"/>
                <a:cs typeface="DM Sans"/>
                <a:sym typeface="DM Sans"/>
              </a:rPr>
              <a:t>Group name</a:t>
            </a:r>
            <a:endParaRPr sz="1800">
              <a:solidFill>
                <a:srgbClr val="77777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9;p2"/>
          <p:cNvSpPr txBox="1"/>
          <p:nvPr/>
        </p:nvSpPr>
        <p:spPr>
          <a:xfrm>
            <a:off x="5050255" y="9347593"/>
            <a:ext cx="24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7777"/>
                </a:solidFill>
                <a:latin typeface="DM Sans"/>
                <a:ea typeface="DM Sans"/>
                <a:cs typeface="DM Sans"/>
                <a:sym typeface="DM Sans"/>
              </a:rPr>
              <a:t>Presentation title</a:t>
            </a:r>
            <a:endParaRPr sz="1800">
              <a:solidFill>
                <a:srgbClr val="77777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ination — Black BG 1">
  <p:cSld name="TITLE_3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819150" y="9347593"/>
            <a:ext cx="24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Group name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5050255" y="9347593"/>
            <a:ext cx="24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Presentation title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 Slide— Black BG 1">
  <p:cSld name="TITLE_2">
    <p:bg>
      <p:bgPr>
        <a:solidFill>
          <a:srgbClr val="00000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 Slide — White BG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/>
        </p:nvSpPr>
        <p:spPr>
          <a:xfrm>
            <a:off x="819150" y="9347593"/>
            <a:ext cx="24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7777"/>
                </a:solidFill>
                <a:latin typeface="DM Sans"/>
                <a:ea typeface="DM Sans"/>
                <a:cs typeface="DM Sans"/>
                <a:sym typeface="DM Sans"/>
              </a:rPr>
              <a:t>Group name</a:t>
            </a:r>
            <a:endParaRPr sz="1800">
              <a:solidFill>
                <a:srgbClr val="77777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Google Shape;16;p5"/>
          <p:cNvSpPr txBox="1"/>
          <p:nvPr/>
        </p:nvSpPr>
        <p:spPr>
          <a:xfrm>
            <a:off x="5050255" y="9347593"/>
            <a:ext cx="24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7777"/>
                </a:solidFill>
                <a:latin typeface="DM Sans"/>
                <a:ea typeface="DM Sans"/>
                <a:cs typeface="DM Sans"/>
                <a:sym typeface="DM Sans"/>
              </a:rPr>
              <a:t>Presentation title</a:t>
            </a:r>
            <a:endParaRPr sz="1800">
              <a:solidFill>
                <a:srgbClr val="77777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 Slide — White BG 1">
  <p:cSld name="BLANK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mc:AlternateContent>
    <mc:Choice Requires="p14">
      <p:transition spd="slow" p14:dur="2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38j72spx" TargetMode="External"/><Relationship Id="rId4" Type="http://schemas.openxmlformats.org/officeDocument/2006/relationships/hyperlink" Target="https://tinyurl.com/3ez4y4px" TargetMode="External"/><Relationship Id="rId5" Type="http://schemas.openxmlformats.org/officeDocument/2006/relationships/hyperlink" Target="https://newsletter.safe.ai/p/ai-safety-newsletter-7?utm_source=direct&amp;utm_campaign=post&amp;utm_medium=web" TargetMode="External"/><Relationship Id="rId6" Type="http://schemas.openxmlformats.org/officeDocument/2006/relationships/hyperlink" Target="https://tinyurl.com/t42su6yv" TargetMode="External"/><Relationship Id="rId7" Type="http://schemas.openxmlformats.org/officeDocument/2006/relationships/hyperlink" Target="https://edition.cnn.com/2023/05/22/tech/twitter-fake-image-pentagon-explosion/index.html" TargetMode="External"/><Relationship Id="rId8" Type="http://schemas.openxmlformats.org/officeDocument/2006/relationships/hyperlink" Target="https://tinyurl.com/38j72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/>
        </p:nvSpPr>
        <p:spPr>
          <a:xfrm>
            <a:off x="8377625" y="612525"/>
            <a:ext cx="10583100" cy="1005000"/>
          </a:xfrm>
          <a:prstGeom prst="roundRect">
            <a:avLst>
              <a:gd fmla="val 16667" name="adj"/>
            </a:avLst>
          </a:prstGeom>
          <a:solidFill>
            <a:srgbClr val="BB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7"/>
          <p:cNvSpPr/>
          <p:nvPr/>
        </p:nvSpPr>
        <p:spPr>
          <a:xfrm>
            <a:off x="-1304700" y="612525"/>
            <a:ext cx="7857900" cy="1326600"/>
          </a:xfrm>
          <a:prstGeom prst="roundRect">
            <a:avLst>
              <a:gd fmla="val 16667" name="adj"/>
            </a:avLst>
          </a:prstGeom>
          <a:solidFill>
            <a:srgbClr val="BB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7"/>
          <p:cNvSpPr txBox="1"/>
          <p:nvPr/>
        </p:nvSpPr>
        <p:spPr>
          <a:xfrm>
            <a:off x="838200" y="850100"/>
            <a:ext cx="5717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CC62B5"/>
                </a:solidFill>
                <a:latin typeface="Manrope"/>
                <a:ea typeface="Manrope"/>
                <a:cs typeface="Manrope"/>
                <a:sym typeface="Manrope"/>
              </a:rPr>
              <a:t>Why is disinformation </a:t>
            </a:r>
            <a:r>
              <a:rPr b="1" lang="en" sz="2300">
                <a:solidFill>
                  <a:srgbClr val="CC62B5"/>
                </a:solidFill>
                <a:latin typeface="Manrope"/>
                <a:ea typeface="Manrope"/>
                <a:cs typeface="Manrope"/>
                <a:sym typeface="Manrope"/>
              </a:rPr>
              <a:t>identification</a:t>
            </a:r>
            <a:r>
              <a:rPr b="1" lang="en" sz="2300">
                <a:solidFill>
                  <a:srgbClr val="CC62B5"/>
                </a:solidFill>
                <a:latin typeface="Manrope"/>
                <a:ea typeface="Manrope"/>
                <a:cs typeface="Manrope"/>
                <a:sym typeface="Manrope"/>
              </a:rPr>
              <a:t> important? </a:t>
            </a:r>
            <a:endParaRPr b="1" sz="2300">
              <a:solidFill>
                <a:srgbClr val="CC62B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" name="Google Shape;25;p7"/>
          <p:cNvSpPr txBox="1"/>
          <p:nvPr/>
        </p:nvSpPr>
        <p:spPr>
          <a:xfrm>
            <a:off x="12096400" y="9346200"/>
            <a:ext cx="24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6" name="Google Shape;26;p7"/>
          <p:cNvSpPr txBox="1"/>
          <p:nvPr/>
        </p:nvSpPr>
        <p:spPr>
          <a:xfrm>
            <a:off x="7886700" y="5840425"/>
            <a:ext cx="84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7777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15111806" y="9346200"/>
            <a:ext cx="23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8" name="Google Shape;28;p7"/>
          <p:cNvSpPr txBox="1"/>
          <p:nvPr/>
        </p:nvSpPr>
        <p:spPr>
          <a:xfrm>
            <a:off x="838200" y="2292500"/>
            <a:ext cx="4579800" cy="7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Authentic, truthful information is essential for people to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make informed decisions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in their daily lives.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Addressing disinformation is crucial for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safeguarding democracy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maintaining public trust in institutions. Voter influence campaigns undermine the process.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Misinformation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disrupts scientific progress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has detrimental effects on public health. 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credibility and smooth function of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economic systems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relies on accurate and clear information.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Disinformation poses a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threat to national security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by inciting violence and manipulating public sentiment.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Addressing and countering disinformation is crucial to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safeguarding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society's well-being and stability. Fake information can negatively 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affect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almost every aspect of our lives, and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being able to identify it is essential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9" name="Google Shape;29;p7"/>
          <p:cNvSpPr txBox="1"/>
          <p:nvPr/>
        </p:nvSpPr>
        <p:spPr>
          <a:xfrm>
            <a:off x="8839215" y="860475"/>
            <a:ext cx="77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CC62B5"/>
                </a:solidFill>
                <a:latin typeface="Manrope"/>
                <a:ea typeface="Manrope"/>
                <a:cs typeface="Manrope"/>
                <a:sym typeface="Manrope"/>
              </a:rPr>
              <a:t>What o</a:t>
            </a:r>
            <a:r>
              <a:rPr b="1" lang="en" sz="2300">
                <a:solidFill>
                  <a:srgbClr val="CC62B5"/>
                </a:solidFill>
                <a:latin typeface="Manrope"/>
                <a:ea typeface="Manrope"/>
                <a:cs typeface="Manrope"/>
                <a:sym typeface="Manrope"/>
              </a:rPr>
              <a:t>pportunities are presented?</a:t>
            </a:r>
            <a:endParaRPr b="1" sz="2300">
              <a:solidFill>
                <a:srgbClr val="CC62B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839200" y="2302475"/>
            <a:ext cx="7581900" cy="7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opportunities we have to identify fake information involve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educating individuals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on critical thinking, media literacy, and recognizing disinformation tactics through state-based initiatives (Machete et al., 2020). 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Utilizing fact-checking organizations and technology to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detect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debunk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disinformation with rigorous verification processes, governments and international bodies can implement policies and regulations to hold social media platforms accountable and impose sanctions on entities involved in disinformation campaigns.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By identifying fake information we gain incredible opportunities with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improved quality of information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as an individual, as a group or as an organisation. People will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gain self-assurance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to navigate the digital world and examine information critically. We will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make well-informed decisions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based on accurate and trustworthy information. It will provide opportunity to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promote digital citizenship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by preventing the transmission of misleading information to help create a positive online environment. It will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sharpen our critical thinking abilities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help us make better decisions in all facets of life. We will be able to contribute to a more educated electorate and a meaningful public conversation to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support democracy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By seizing these chances and disrupting and minimising the spread of fake information, we will improve our wellbeing, contribute to a well-informed society, and help create a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honest information landscape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-1047750" y="621500"/>
            <a:ext cx="6191400" cy="1005000"/>
          </a:xfrm>
          <a:prstGeom prst="roundRect">
            <a:avLst>
              <a:gd fmla="val 16667" name="adj"/>
            </a:avLst>
          </a:prstGeom>
          <a:solidFill>
            <a:srgbClr val="BB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862964" y="2296875"/>
            <a:ext cx="6162600" cy="7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 meet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numerous challenges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while dealing with disinformation. The distinction between true and fake information becomes unclear as deep-fakes and other sophisticated techniques spread,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raising questions about authenticity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It is difficult to monitor and fact-check all potentially misleading content due to the vast amount of information and its rapid spread on digital platforms.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choices we face are the following: 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 must examine any kind of information we acquire by checking the source's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reputation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credibility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 must compare various sources to ensure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consistency.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Check citations and proof. Note the information's date and relevance. Look out for prejudices and motives.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 must apply critical thinking to evaluate coherence and reasoning. 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Does this make sense? Does it feel real?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Trust your gut, but check with trustworthy sources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(Hetler, 2022).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By using these techniques, people can improve their ability to spot false information and make sound judgements based on reputable sources. 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choice ultimately becomes between truth and falsehood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If we do not implement these methods, we are choosing agreeable lies over uncomfortable truths.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7" name="Google Shape;37;p8"/>
          <p:cNvSpPr txBox="1"/>
          <p:nvPr/>
        </p:nvSpPr>
        <p:spPr>
          <a:xfrm>
            <a:off x="862978" y="851400"/>
            <a:ext cx="376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CC62B5"/>
                </a:solidFill>
                <a:latin typeface="Manrope"/>
                <a:ea typeface="Manrope"/>
                <a:cs typeface="Manrope"/>
                <a:sym typeface="Manrope"/>
              </a:rPr>
              <a:t>Choices in identification</a:t>
            </a:r>
            <a:endParaRPr b="1" sz="2300">
              <a:solidFill>
                <a:srgbClr val="CC62B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12096400" y="9346200"/>
            <a:ext cx="24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15111806" y="9346200"/>
            <a:ext cx="23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8377625" y="612525"/>
            <a:ext cx="10583100" cy="1005000"/>
          </a:xfrm>
          <a:prstGeom prst="roundRect">
            <a:avLst>
              <a:gd fmla="val 16667" name="adj"/>
            </a:avLst>
          </a:prstGeom>
          <a:solidFill>
            <a:srgbClr val="BB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8836800" y="850106"/>
            <a:ext cx="740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CC62B5"/>
                </a:solidFill>
                <a:latin typeface="Manrope"/>
                <a:ea typeface="Manrope"/>
                <a:cs typeface="Manrope"/>
                <a:sym typeface="Manrope"/>
              </a:rPr>
              <a:t>What risks does fake information pose? </a:t>
            </a:r>
            <a:endParaRPr b="1" sz="2300">
              <a:solidFill>
                <a:srgbClr val="CC62B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8813400" y="2296875"/>
            <a:ext cx="7607700" cy="7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Here are some ways it can be harmful: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Cyber Threats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: Disinformation acts as a threat vector for cyber attacks such as phishing and mass-influence operations. This can lead to the disclosure of sensitive information or the spread of malicious software. 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Undermining Trust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: Disinformation erodes trust in institutions, media, and experts, creating an environment where conspiracy theories thrive and social cohesion declines.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Social Polarisation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: Disinformation deepens divisions, spreads hate speech, and fuels radicalisation, leading to conflicts and echo chambers.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Manipulating Public Opinion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: Disinformation is used to manipulate public opinion, particularly during elections, compromising the integrity of democratic processes and potentially causing political destabilisation.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Economic Impact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: Disinformation can harm individuals and businesses, leading to financial losses through reputation damage and stock price manipulation. It also provides an avenue for cyber-attacks like ransomware, impacting the economy on a larger scale.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Public Health Threat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: Misinformation about diseases, treatments, and preventative measures poses a significant risk to public health, as observed during the COVID-19 pandemic. Disinformation about the same subjects can be considered electronic warfare.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/>
        </p:nvSpPr>
        <p:spPr>
          <a:xfrm>
            <a:off x="15111806" y="9346200"/>
            <a:ext cx="23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-601963" y="621500"/>
            <a:ext cx="5593866" cy="7011825"/>
            <a:chOff x="12095700" y="621500"/>
            <a:chExt cx="5061406" cy="7011825"/>
          </a:xfrm>
        </p:grpSpPr>
        <p:grpSp>
          <p:nvGrpSpPr>
            <p:cNvPr id="49" name="Google Shape;49;p9"/>
            <p:cNvGrpSpPr/>
            <p:nvPr/>
          </p:nvGrpSpPr>
          <p:grpSpPr>
            <a:xfrm>
              <a:off x="12095700" y="621500"/>
              <a:ext cx="3769411" cy="1005000"/>
              <a:chOff x="12120400" y="1010475"/>
              <a:chExt cx="3769411" cy="1005000"/>
            </a:xfrm>
          </p:grpSpPr>
          <p:sp>
            <p:nvSpPr>
              <p:cNvPr id="50" name="Google Shape;50;p9"/>
              <p:cNvSpPr/>
              <p:nvPr/>
            </p:nvSpPr>
            <p:spPr>
              <a:xfrm>
                <a:off x="12120400" y="1010475"/>
                <a:ext cx="3552900" cy="1005000"/>
              </a:xfrm>
              <a:prstGeom prst="roundRect">
                <a:avLst>
                  <a:gd fmla="val 16667" name="adj"/>
                </a:avLst>
              </a:prstGeom>
              <a:solidFill>
                <a:srgbClr val="BBBB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9"/>
              <p:cNvSpPr txBox="1"/>
              <p:nvPr/>
            </p:nvSpPr>
            <p:spPr>
              <a:xfrm>
                <a:off x="13525511" y="1243563"/>
                <a:ext cx="2364300" cy="5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300">
                    <a:solidFill>
                      <a:srgbClr val="CC62B5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Team roles</a:t>
                </a:r>
                <a:endParaRPr b="1" sz="2300">
                  <a:solidFill>
                    <a:srgbClr val="CC62B5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52" name="Google Shape;52;p9"/>
            <p:cNvSpPr txBox="1"/>
            <p:nvPr/>
          </p:nvSpPr>
          <p:spPr>
            <a:xfrm>
              <a:off x="13387606" y="2326025"/>
              <a:ext cx="3769500" cy="53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CC62B5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Shared: </a:t>
              </a:r>
              <a:endParaRPr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333333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Information gathering, editing, in-person presentation</a:t>
              </a:r>
              <a:endParaRPr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CC62B5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Edward Keith:</a:t>
              </a:r>
              <a:endParaRPr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CC62B5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 </a:t>
              </a:r>
              <a:endParaRPr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333333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Design lead, research related to importance and relevance/risk, building the reference and research bank, </a:t>
              </a:r>
              <a:r>
                <a:rPr lang="en" sz="1600">
                  <a:solidFill>
                    <a:srgbClr val="333333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slides</a:t>
              </a:r>
              <a:endParaRPr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CC62B5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Nikita Rawat: </a:t>
              </a:r>
              <a:endParaRPr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333333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Research and content generation  related to definitions, opportunity and choices</a:t>
              </a:r>
              <a:endParaRPr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CC62B5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Junxiu Wu:</a:t>
              </a:r>
              <a:r>
                <a:rPr lang="en" sz="1600">
                  <a:solidFill>
                    <a:srgbClr val="333333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 </a:t>
              </a:r>
              <a:endParaRPr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333333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Programming lead, website construction</a:t>
              </a:r>
              <a:endParaRPr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</p:txBody>
        </p:sp>
      </p:grpSp>
      <p:sp>
        <p:nvSpPr>
          <p:cNvPr id="53" name="Google Shape;53;p9"/>
          <p:cNvSpPr txBox="1"/>
          <p:nvPr/>
        </p:nvSpPr>
        <p:spPr>
          <a:xfrm>
            <a:off x="841125" y="8865375"/>
            <a:ext cx="35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COMP501 - Assignment 3 - Presentation</a:t>
            </a:r>
            <a:endParaRPr sz="12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Group 0207</a:t>
            </a:r>
            <a:endParaRPr sz="12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8874775" y="2329500"/>
            <a:ext cx="7546200" cy="7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Arnaudo, D., Barrowman, B., &amp; Brothers, J. (2023). </a:t>
            </a:r>
            <a:r>
              <a:rPr i="1"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Countering disinformation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Complete Document - Civil Society | Countering Disinformation. </a:t>
            </a:r>
            <a:r>
              <a:rPr lang="en" sz="1600">
                <a:solidFill>
                  <a:srgbClr val="333333"/>
                </a:solidFill>
                <a:uFill>
                  <a:noFill/>
                </a:uFill>
                <a:latin typeface="Manrope Medium"/>
                <a:ea typeface="Manrope Medium"/>
                <a:cs typeface="Manrope Medium"/>
                <a:sym typeface="Manrop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https://tinyurl.com/38j72spx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Cambridge University Press &amp; Assessment . (2023). </a:t>
            </a:r>
            <a:r>
              <a:rPr i="1"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Opportunity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Cambridge Dictionary. </a:t>
            </a:r>
            <a:r>
              <a:rPr lang="en" sz="1600">
                <a:solidFill>
                  <a:srgbClr val="333333"/>
                </a:solidFill>
                <a:uFill>
                  <a:noFill/>
                </a:uFill>
                <a:latin typeface="Manrope Medium"/>
                <a:ea typeface="Manrope Medium"/>
                <a:cs typeface="Manrope Medium"/>
                <a:sym typeface="Manrop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https://tinyurl.com/3ez4y4px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Centre For AI Safety (2023) </a:t>
            </a:r>
            <a:r>
              <a:rPr i="1"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AI Safety Newsletter #7, Disinformation, recommendations for AI labs, and Senate hearings on AI.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Available at:</a:t>
            </a:r>
            <a:r>
              <a:rPr lang="en" sz="1600">
                <a:solidFill>
                  <a:srgbClr val="333333"/>
                </a:solidFill>
                <a:uFill>
                  <a:noFill/>
                </a:uFill>
                <a:latin typeface="Manrope Medium"/>
                <a:ea typeface="Manrope Medium"/>
                <a:cs typeface="Manrope Medium"/>
                <a:sym typeface="Manrope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333333"/>
                </a:solidFill>
                <a:uFill>
                  <a:noFill/>
                </a:uFill>
                <a:latin typeface="Manrope Medium"/>
                <a:ea typeface="Manrope Medium"/>
                <a:cs typeface="Manrope Medium"/>
                <a:sym typeface="Manrope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https://tinyurl.com/t42su6yv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(Accessed: 24 May 2023).  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Hetler, A. (2022, April 20). </a:t>
            </a:r>
            <a:r>
              <a:rPr i="1"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10 ways to spot disinformation on social media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WhatIs.com. https://tinyurl.com/8yhh53m5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Machete, P., &amp; Turpin, M. (2020, March 10). </a:t>
            </a:r>
            <a:r>
              <a:rPr i="1"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use of critical thinking to identify fake news: A systematic literature review</a:t>
            </a:r>
            <a:r>
              <a:rPr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Responsible Design, Implementation and Use of Information and Communication Technology: 19th IFIP WG 6.11 Conference on e-Business, e-Services, and e-Society, I3E 2020, Skukuza, South Africa, April 6–8, 2020, Proceedings, Part II. https://tinyurl.com/4jz5kbdr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O’Sullivan, D. and Passantino, J. (2023)</a:t>
            </a:r>
            <a:r>
              <a:rPr i="1" lang="en" sz="1600">
                <a:solidFill>
                  <a:srgbClr val="CC62B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‘Verified’ Twitter accounts share fake image of ‘explosion’ near Pentagon, causing confusion.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Available at:</a:t>
            </a:r>
            <a:r>
              <a:rPr lang="en" sz="1600">
                <a:solidFill>
                  <a:srgbClr val="333333"/>
                </a:solidFill>
                <a:uFill>
                  <a:noFill/>
                </a:uFill>
                <a:latin typeface="Manrope Medium"/>
                <a:ea typeface="Manrope Medium"/>
                <a:cs typeface="Manrope Medium"/>
                <a:sym typeface="Manrope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333333"/>
                </a:solidFill>
                <a:uFill>
                  <a:noFill/>
                </a:uFill>
                <a:latin typeface="Manrope Medium"/>
                <a:ea typeface="Manrope Medium"/>
                <a:cs typeface="Manrope Medium"/>
                <a:sym typeface="Manrope Mediu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https://tinyurl.com/38j72spx</a:t>
            </a:r>
            <a:r>
              <a:rPr lang="en" sz="16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(Accessed: 24 May 2023).</a:t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7962900" y="626525"/>
            <a:ext cx="11441700" cy="1005000"/>
          </a:xfrm>
          <a:prstGeom prst="roundRect">
            <a:avLst>
              <a:gd fmla="val 16667" name="adj"/>
            </a:avLst>
          </a:prstGeom>
          <a:solidFill>
            <a:srgbClr val="BB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8828850" y="859625"/>
            <a:ext cx="387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CC62B5"/>
                </a:solidFill>
                <a:latin typeface="Manrope"/>
                <a:ea typeface="Manrope"/>
                <a:cs typeface="Manrope"/>
                <a:sym typeface="Manrope"/>
              </a:rPr>
              <a:t>References</a:t>
            </a:r>
            <a:endParaRPr b="1" sz="2300">
              <a:solidFill>
                <a:srgbClr val="CC62B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