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B39900-C5FF-4B8C-8225-28877EF8AC6F}">
  <a:tblStyle styleId="{0DB39900-C5FF-4B8C-8225-28877EF8AC6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ea20e5e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ea20e5e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8c3fd3a0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8c3fd3a0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0665493c3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0665493c3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30665493c3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30665493c3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0665493c3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0665493c3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30665493c3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30665493c3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30665493c3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30665493c3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30665493c3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30665493c3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30665493c3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30665493c3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0665493c3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0665493c3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30665493c3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30665493c3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0665493c3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30665493c3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8c3fd3a0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8c3fd3a0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30665493c3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30665493c3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30665493c3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30665493c3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30665493c3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30665493c3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30665493c3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30665493c3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30665493c3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30665493c3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30665493c3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30665493c3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30665493c3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30665493c3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30665493c39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30665493c39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30665493c39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30665493c39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0665493c39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0665493c39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8c3fd3a0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8c3fd3a0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30665493c3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30665493c39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30665493c3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30665493c3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30665493c3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30665493c3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30665493c3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30665493c3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30665493c39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30665493c39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30665493c3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30665493c3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30665493c39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0665493c39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30665493c3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30665493c3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30665493c39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30665493c39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30665493c3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30665493c3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8c3fd3a0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8c3fd3a0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30665493c39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0665493c39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30665493c3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30665493c3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30665493c39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30665493c39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30665493c39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30665493c39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30665493c39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30665493c39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30665493c3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30665493c3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30665493c3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30665493c3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30665493c39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30665493c39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30665493c39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30665493c39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30665493c3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30665493c3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8c3fd3a0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8c3fd3a0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30665493c39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30665493c39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30665493c39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30665493c39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30665493c39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30665493c39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30665493c39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30665493c39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30665493c39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30665493c39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30665493c39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30665493c39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30665493c39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30665493c39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30665493c39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30665493c39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30665493c39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30665493c39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8c3fd3a0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8c3fd3a0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8c3fd3a0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8c3fd3a0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8c3fd3a0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8c3fd3a0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8c3fd3a0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8c3fd3a0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8c3fd3a0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8c3fd3a0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ea20e5e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ea20e5e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8c3fd3a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8c3fd3a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8c3fd3a0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8c3fd3a0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8c3fd3a0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8c3fd3a0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8c3fd3a0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8c3fd3a0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8c3fd3a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f8c3fd3a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8c3fd3a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f8c3fd3a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8c3fd3a0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8c3fd3a0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8c3fd3a0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8c3fd3a0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8c3fd3a0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8c3fd3a0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8c3fd3a0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8c3fd3a0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8c3fd3a0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8c3fd3a0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8c3fd3a0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f8c3fd3a0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8c3fd3a0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8c3fd3a0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8c3fd3a0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f8c3fd3a0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8c3fd3a0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f8c3fd3a0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8c3fd3a0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f8c3fd3a0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8c3fd3a0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f8c3fd3a0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f8c3fd3a0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f8c3fd3a0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f8c3fd3a0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f8c3fd3a0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8c3fd3a0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f8c3fd3a0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f8c3fd3a0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f8c3fd3a0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8c3fd3a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8c3fd3a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8c3fd3a0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f8c3fd3a0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f8c3fd3a0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f8c3fd3a0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f8c3fd3a0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f8c3fd3a0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f8c3fd3a0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f8c3fd3a0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f8c3fd3a0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f8c3fd3a0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8c3fd3a0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f8c3fd3a0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f8c3fd3a0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f8c3fd3a0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f8c3fd3a0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f8c3fd3a0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f8c3fd3a0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f8c3fd3a0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f8c3fd3a0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f8c3fd3a0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8c3fd3a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8c3fd3a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f8c3fd3a0e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f8c3fd3a0e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f8c3fd3a0e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f8c3fd3a0e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f8c3fd3a0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f8c3fd3a0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f8c3fd3a0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f8c3fd3a0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f8c3fd3a0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f8c3fd3a0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f8c3fd3a0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f8c3fd3a0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f8c3fd3a0e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f8c3fd3a0e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f8c3fd3a0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f8c3fd3a0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f8c3fd3a0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f8c3fd3a0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f8c3fd3a0e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f8c3fd3a0e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ea20e5ed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ea20e5ed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f8c3fd3a0e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f8c3fd3a0e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f8c3fd3a0e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f8c3fd3a0e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f8c3fd3a0e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f8c3fd3a0e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f8c3fd3a0e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f8c3fd3a0e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f8c3fd3a0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f8c3fd3a0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f8c3fd3a0e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f8c3fd3a0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f8c3fd3a0e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f8c3fd3a0e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0665493c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0665493c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0665493c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0665493c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0665493c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0665493c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8c3fd3a0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8c3fd3a0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f8c3fd3a0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f8c3fd3a0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0665493c3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0665493c3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0665493c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0665493c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0665493c3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0665493c3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f8c3fd3a0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f8c3fd3a0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f8c3fd3a0e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f8c3fd3a0e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f8c3fd3a0e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f8c3fd3a0e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f8c3fd3a0e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f8c3fd3a0e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f8c3fd3a0e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f8c3fd3a0e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0665493c3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0665493c3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8c3fd3a0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8c3fd3a0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f8c3fd3a0e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f8c3fd3a0e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0665493c3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0665493c3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0665493c3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0665493c3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0665493c3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0665493c3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0665493c3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30665493c3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0665493c3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0665493c3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0665493c3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0665493c3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0665493c3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0665493c3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0665493c3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0665493c3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0665493c3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0665493c3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8c3fd3a0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8c3fd3a0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30665493c3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30665493c3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0665493c3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0665493c3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30665493c3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30665493c3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0665493c3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0665493c3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0665493c3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0665493c3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f8c3fd3a0e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f8c3fd3a0e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30665493c3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30665493c3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0665493c3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0665493c3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0665493c3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0665493c3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0665493c3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0665493c3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hyperlink" Target="https://www.youtube.com/watch?app=desktop&amp;v=VvEikwvyN8k" TargetMode="External"/><Relationship Id="rId4" Type="http://schemas.openxmlformats.org/officeDocument/2006/relationships/hyperlink" Target="http://www.youtube.com/watch?v=VvEikwvyN8k" TargetMode="External"/><Relationship Id="rId5" Type="http://schemas.openxmlformats.org/officeDocument/2006/relationships/image" Target="../media/image9.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0.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53" name="Shape 53"/>
        <p:cNvGrpSpPr/>
        <p:nvPr/>
      </p:nvGrpSpPr>
      <p:grpSpPr>
        <a:xfrm>
          <a:off x="0" y="0"/>
          <a:ext cx="0" cy="0"/>
          <a:chOff x="0" y="0"/>
          <a:chExt cx="0" cy="0"/>
        </a:xfrm>
      </p:grpSpPr>
      <p:sp>
        <p:nvSpPr>
          <p:cNvPr id="54" name="Google Shape;54;p13"/>
          <p:cNvSpPr txBox="1"/>
          <p:nvPr/>
        </p:nvSpPr>
        <p:spPr>
          <a:xfrm>
            <a:off x="150" y="1371150"/>
            <a:ext cx="9144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Calibri"/>
                <a:ea typeface="Calibri"/>
                <a:cs typeface="Calibri"/>
                <a:sym typeface="Calibri"/>
              </a:rPr>
              <a:t>System Software and Computing Concepts</a:t>
            </a:r>
            <a:endParaRPr b="1" sz="3000">
              <a:solidFill>
                <a:schemeClr val="dk1"/>
              </a:solidFill>
              <a:latin typeface="Calibri"/>
              <a:ea typeface="Calibri"/>
              <a:cs typeface="Calibri"/>
              <a:sym typeface="Calibri"/>
            </a:endParaRPr>
          </a:p>
          <a:p>
            <a:pPr indent="0" lvl="0" marL="0" rtl="0" algn="ctr">
              <a:spcBef>
                <a:spcPts val="0"/>
              </a:spcBef>
              <a:spcAft>
                <a:spcPts val="0"/>
              </a:spcAft>
              <a:buNone/>
            </a:pPr>
            <a:r>
              <a:rPr b="1" lang="en" sz="1800">
                <a:solidFill>
                  <a:schemeClr val="lt1"/>
                </a:solidFill>
                <a:latin typeface="Calibri"/>
                <a:ea typeface="Calibri"/>
                <a:cs typeface="Calibri"/>
                <a:sym typeface="Calibri"/>
              </a:rPr>
              <a:t>CT123-3-1Ver: VDE</a:t>
            </a:r>
            <a:endParaRPr b="1" sz="1800">
              <a:latin typeface="Calibri"/>
              <a:ea typeface="Calibri"/>
              <a:cs typeface="Calibri"/>
              <a:sym typeface="Calibri"/>
            </a:endParaRPr>
          </a:p>
        </p:txBody>
      </p:sp>
      <p:sp>
        <p:nvSpPr>
          <p:cNvPr id="55" name="Google Shape;55;p13"/>
          <p:cNvSpPr txBox="1"/>
          <p:nvPr/>
        </p:nvSpPr>
        <p:spPr>
          <a:xfrm>
            <a:off x="150" y="2739575"/>
            <a:ext cx="9144000" cy="91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 sz="3000">
                <a:solidFill>
                  <a:srgbClr val="FF0080"/>
                </a:solidFill>
                <a:latin typeface="Calibri"/>
                <a:ea typeface="Calibri"/>
                <a:cs typeface="Calibri"/>
                <a:sym typeface="Calibri"/>
              </a:rPr>
              <a:t>0005 - CPU &amp; Memory</a:t>
            </a:r>
            <a:endParaRPr b="1" sz="3000">
              <a:solidFill>
                <a:srgbClr val="FF008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Components Of The Cpu And Their Functions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2A. Control Unit (CU)</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Description</a:t>
            </a:r>
            <a:r>
              <a:rPr lang="en" sz="1100">
                <a:solidFill>
                  <a:schemeClr val="dk1"/>
                </a:solidFill>
                <a:latin typeface="Calibri"/>
                <a:ea typeface="Calibri"/>
                <a:cs typeface="Calibri"/>
                <a:sym typeface="Calibri"/>
              </a:rPr>
              <a:t>: The CU is responsible for controlling the flow of data inside the CPU. It handles the fetching and decoding stages and decides how other parts of the CPU will act. It essentially coordinates all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The control unit is like a kitchen manager that organizes the chef's work. The manager tells the chef (CPU) what to do, when to fetch ingredients, and how to perform each step in the recipe.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When VLC media player tells the CPU to "play the MP3," the CU interprets this and decides which components should be involved in playing the file.</a:t>
            </a:r>
            <a:endParaRPr sz="1100">
              <a:solidFill>
                <a:schemeClr val="dk1"/>
              </a:solidFill>
              <a:latin typeface="Calibri"/>
              <a:ea typeface="Calibri"/>
              <a:cs typeface="Calibri"/>
              <a:sym typeface="Calibri"/>
            </a:endParaRPr>
          </a:p>
        </p:txBody>
      </p:sp>
      <p:sp>
        <p:nvSpPr>
          <p:cNvPr id="110" name="Google Shape;110;p22"/>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2B. Arithmetic Logic Unit (ALU)</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Description</a:t>
            </a:r>
            <a:r>
              <a:rPr lang="en" sz="1100">
                <a:solidFill>
                  <a:schemeClr val="dk1"/>
                </a:solidFill>
                <a:latin typeface="Calibri"/>
                <a:ea typeface="Calibri"/>
                <a:cs typeface="Calibri"/>
                <a:sym typeface="Calibri"/>
              </a:rPr>
              <a:t>: The ALU is the part of the CPU that performs all arithmetic (like addition, subtraction) and logical (like comparisons) operations. If the program requires any calculations or decisions (e.g., is a number larger than another?), the ALU handles it.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The ALU is like the chef's tools (knife, measuring cups, etc.) used to perform tasks like chopping vegetables (logical operations) or measuring ingredients (arithmetic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If you’re adjusting the volume of an MP3 file in VLC, the ALU calculates how much to increase or decrease the volume by.</a:t>
            </a:r>
            <a:endParaRPr sz="1200">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12"/>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6. </a:t>
            </a:r>
            <a:r>
              <a:rPr b="1" lang="en" sz="1100">
                <a:solidFill>
                  <a:srgbClr val="FF0000"/>
                </a:solidFill>
                <a:latin typeface="Calibri"/>
                <a:ea typeface="Calibri"/>
                <a:cs typeface="Calibri"/>
                <a:sym typeface="Calibri"/>
              </a:rPr>
              <a:t>BRANCH on Condition</a:t>
            </a:r>
            <a:r>
              <a:rPr b="1" lang="en" sz="1100">
                <a:solidFill>
                  <a:srgbClr val="FF9900"/>
                </a:solidFill>
                <a:latin typeface="Calibri"/>
                <a:ea typeface="Calibri"/>
                <a:cs typeface="Calibri"/>
                <a:sym typeface="Calibri"/>
              </a:rPr>
              <a:t> (BRZ/BRP)</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BRANCH on Condition</a:t>
            </a:r>
            <a:r>
              <a:rPr lang="en" sz="1100">
                <a:solidFill>
                  <a:schemeClr val="dk1"/>
                </a:solidFill>
                <a:latin typeface="Calibri"/>
                <a:ea typeface="Calibri"/>
                <a:cs typeface="Calibri"/>
                <a:sym typeface="Calibri"/>
              </a:rPr>
              <a:t> instruction causes the program to jump to a specified address if a condition (e.g., zero or positive value in the Accumulator) is met.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6A. Steps in the Fetch-Execute Cycle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PC → MAR</a:t>
            </a:r>
            <a:endParaRPr b="1" sz="1100">
              <a:solidFill>
                <a:srgbClr val="FF00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contains the address of the </a:t>
            </a:r>
            <a:r>
              <a:rPr b="1" lang="en" sz="1100">
                <a:solidFill>
                  <a:schemeClr val="dk1"/>
                </a:solidFill>
                <a:latin typeface="Calibri"/>
                <a:ea typeface="Calibri"/>
                <a:cs typeface="Calibri"/>
                <a:sym typeface="Calibri"/>
              </a:rPr>
              <a:t>BRANCH on Condition</a:t>
            </a:r>
            <a:r>
              <a:rPr lang="en" sz="1100">
                <a:solidFill>
                  <a:schemeClr val="dk1"/>
                </a:solidFill>
                <a:latin typeface="Calibri"/>
                <a:ea typeface="Calibri"/>
                <a:cs typeface="Calibri"/>
                <a:sym typeface="Calibri"/>
              </a:rPr>
              <a:t> instruction, which is transferred 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MDR → IR</a:t>
            </a:r>
            <a:endParaRPr b="1" sz="1100">
              <a:solidFill>
                <a:srgbClr val="FF00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BRANCH on Condition</a:t>
            </a:r>
            <a:r>
              <a:rPr lang="en" sz="1100">
                <a:solidFill>
                  <a:schemeClr val="dk1"/>
                </a:solidFill>
                <a:latin typeface="Calibri"/>
                <a:ea typeface="Calibri"/>
                <a:cs typeface="Calibri"/>
                <a:sym typeface="Calibri"/>
              </a:rPr>
              <a:t> instruction is fetched from memory, placed in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and then transferred to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If condition false: PC + 1 → PC</a:t>
            </a:r>
            <a:r>
              <a:rPr b="1" lang="en" sz="1100">
                <a:solidFill>
                  <a:srgbClr val="188038"/>
                </a:solidFill>
                <a:latin typeface="Calibri"/>
                <a:ea typeface="Calibri"/>
                <a:cs typeface="Calibri"/>
                <a:sym typeface="Calibri"/>
              </a:rPr>
              <a:t> (Increment the Program Counter)</a:t>
            </a:r>
            <a:endParaRPr b="1" sz="1100">
              <a:solidFill>
                <a:srgbClr val="188038"/>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specified condition (e.g., zero in the Accumulator for </a:t>
            </a:r>
            <a:r>
              <a:rPr lang="en" sz="1100">
                <a:solidFill>
                  <a:srgbClr val="188038"/>
                </a:solidFill>
                <a:latin typeface="Calibri"/>
                <a:ea typeface="Calibri"/>
                <a:cs typeface="Calibri"/>
                <a:sym typeface="Calibri"/>
              </a:rPr>
              <a:t>BRZ</a:t>
            </a:r>
            <a:r>
              <a:rPr lang="en" sz="1100">
                <a:solidFill>
                  <a:schemeClr val="dk1"/>
                </a:solidFill>
                <a:latin typeface="Calibri"/>
                <a:ea typeface="Calibri"/>
                <a:cs typeface="Calibri"/>
                <a:sym typeface="Calibri"/>
              </a:rPr>
              <a:t>) is not met, 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is incremented to point to the next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661" name="Google Shape;661;p112"/>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If condition true: IR[addr] → PC</a:t>
            </a:r>
            <a:r>
              <a:rPr b="1" lang="en" sz="1100">
                <a:solidFill>
                  <a:srgbClr val="188038"/>
                </a:solidFill>
                <a:latin typeface="Calibri"/>
                <a:ea typeface="Calibri"/>
                <a:cs typeface="Calibri"/>
                <a:sym typeface="Calibri"/>
              </a:rPr>
              <a:t> (Address portion of the instruction to Program Counter)</a:t>
            </a:r>
            <a:endParaRPr b="1" sz="1100">
              <a:solidFill>
                <a:srgbClr val="188038"/>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condition is met, the address portion of the instruction is loaded into 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causing the program to branch to the new address.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6B. Example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Suppose the instruction is </a:t>
            </a:r>
            <a:r>
              <a:rPr lang="en" sz="1100">
                <a:solidFill>
                  <a:srgbClr val="188038"/>
                </a:solidFill>
                <a:latin typeface="Calibri"/>
                <a:ea typeface="Calibri"/>
                <a:cs typeface="Calibri"/>
                <a:sym typeface="Calibri"/>
              </a:rPr>
              <a:t>BRZ 20</a:t>
            </a:r>
            <a:r>
              <a:rPr lang="en" sz="1100">
                <a:solidFill>
                  <a:schemeClr val="dk1"/>
                </a:solidFill>
                <a:latin typeface="Calibri"/>
                <a:ea typeface="Calibri"/>
                <a:cs typeface="Calibri"/>
                <a:sym typeface="Calibri"/>
              </a:rPr>
              <a:t>, which means "branch to memory address 20 if the Accumulator contains zero."</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a:t>
            </a:r>
            <a:r>
              <a:rPr b="1" lang="en" sz="1100">
                <a:solidFill>
                  <a:schemeClr val="dk1"/>
                </a:solidFill>
                <a:latin typeface="Calibri"/>
                <a:ea typeface="Calibri"/>
                <a:cs typeface="Calibri"/>
                <a:sym typeface="Calibri"/>
              </a:rPr>
              <a:t>Accumulator</a:t>
            </a:r>
            <a:r>
              <a:rPr lang="en" sz="1100">
                <a:solidFill>
                  <a:schemeClr val="dk1"/>
                </a:solidFill>
                <a:latin typeface="Calibri"/>
                <a:ea typeface="Calibri"/>
                <a:cs typeface="Calibri"/>
                <a:sym typeface="Calibri"/>
              </a:rPr>
              <a:t> contains </a:t>
            </a:r>
            <a:r>
              <a:rPr b="1" lang="en" sz="1100">
                <a:solidFill>
                  <a:schemeClr val="dk1"/>
                </a:solidFill>
                <a:latin typeface="Calibri"/>
                <a:ea typeface="Calibri"/>
                <a:cs typeface="Calibri"/>
                <a:sym typeface="Calibri"/>
              </a:rPr>
              <a:t>0</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Program Counter</a:t>
            </a:r>
            <a:r>
              <a:rPr lang="en" sz="1100">
                <a:solidFill>
                  <a:schemeClr val="dk1"/>
                </a:solidFill>
                <a:latin typeface="Calibri"/>
                <a:ea typeface="Calibri"/>
                <a:cs typeface="Calibri"/>
                <a:sym typeface="Calibri"/>
              </a:rPr>
              <a:t> is set to </a:t>
            </a:r>
            <a:r>
              <a:rPr b="1" lang="en" sz="1100">
                <a:solidFill>
                  <a:schemeClr val="dk1"/>
                </a:solidFill>
                <a:latin typeface="Calibri"/>
                <a:ea typeface="Calibri"/>
                <a:cs typeface="Calibri"/>
                <a:sym typeface="Calibri"/>
              </a:rPr>
              <a:t>20</a:t>
            </a:r>
            <a:r>
              <a:rPr lang="en" sz="1100">
                <a:solidFill>
                  <a:schemeClr val="dk1"/>
                </a:solidFill>
                <a:latin typeface="Calibri"/>
                <a:ea typeface="Calibri"/>
                <a:cs typeface="Calibri"/>
                <a:sym typeface="Calibri"/>
              </a:rPr>
              <a:t>. If the </a:t>
            </a:r>
            <a:r>
              <a:rPr b="1" lang="en" sz="1100">
                <a:solidFill>
                  <a:schemeClr val="dk1"/>
                </a:solidFill>
                <a:latin typeface="Calibri"/>
                <a:ea typeface="Calibri"/>
                <a:cs typeface="Calibri"/>
                <a:sym typeface="Calibri"/>
              </a:rPr>
              <a:t>Accumulator</a:t>
            </a:r>
            <a:r>
              <a:rPr lang="en" sz="1100">
                <a:solidFill>
                  <a:schemeClr val="dk1"/>
                </a:solidFill>
                <a:latin typeface="Calibri"/>
                <a:ea typeface="Calibri"/>
                <a:cs typeface="Calibri"/>
                <a:sym typeface="Calibri"/>
              </a:rPr>
              <a:t> contains any non-zero value, the </a:t>
            </a:r>
            <a:r>
              <a:rPr b="1" lang="en" sz="1100">
                <a:solidFill>
                  <a:schemeClr val="dk1"/>
                </a:solidFill>
                <a:latin typeface="Calibri"/>
                <a:ea typeface="Calibri"/>
                <a:cs typeface="Calibri"/>
                <a:sym typeface="Calibri"/>
              </a:rPr>
              <a:t>Program Counter</a:t>
            </a:r>
            <a:r>
              <a:rPr lang="en" sz="1100">
                <a:solidFill>
                  <a:schemeClr val="dk1"/>
                </a:solidFill>
                <a:latin typeface="Calibri"/>
                <a:ea typeface="Calibri"/>
                <a:cs typeface="Calibri"/>
                <a:sym typeface="Calibri"/>
              </a:rPr>
              <a:t> is incremented to the next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LMC Fetch/Execute Cycle</a:t>
            </a:r>
            <a:r>
              <a:rPr lang="en" sz="1100">
                <a:solidFill>
                  <a:schemeClr val="dk1"/>
                </a:solidFill>
                <a:latin typeface="Calibri"/>
                <a:ea typeface="Calibri"/>
                <a:cs typeface="Calibri"/>
                <a:sym typeface="Calibri"/>
              </a:rPr>
              <a:t> for each of these instructions demonstrates the basic operations of a CPU. The cycle starts by fetching an instruction from memory, decoding it, and executing it, with the specific steps varying based on the instruction type (arithmetic, input/output, branching, etc.). This simplified model helps in understanding how real CPUs work in practice.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13"/>
          <p:cNvSpPr txBox="1"/>
          <p:nvPr>
            <p:ph type="title"/>
          </p:nvPr>
        </p:nvSpPr>
        <p:spPr>
          <a:xfrm>
            <a:off x="0" y="0"/>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Bus</a:t>
            </a:r>
            <a:endParaRPr b="1" sz="3000">
              <a:solidFill>
                <a:srgbClr val="FF0080"/>
              </a:solidFill>
              <a:latin typeface="Calibri"/>
              <a:ea typeface="Calibri"/>
              <a:cs typeface="Calibri"/>
              <a:sym typeface="Calibri"/>
            </a:endParaRPr>
          </a:p>
        </p:txBody>
      </p:sp>
      <p:sp>
        <p:nvSpPr>
          <p:cNvPr id="667" name="Google Shape;667;p113"/>
          <p:cNvSpPr txBox="1"/>
          <p:nvPr>
            <p:ph idx="1" type="body"/>
          </p:nvPr>
        </p:nvSpPr>
        <p:spPr>
          <a:xfrm>
            <a:off x="4653600" y="1482150"/>
            <a:ext cx="4490400" cy="36618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Types of Signals Carried by a Bus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 bus typically carries </a:t>
            </a:r>
            <a:r>
              <a:rPr b="1" lang="en" sz="1100">
                <a:solidFill>
                  <a:srgbClr val="FF0000"/>
                </a:solidFill>
                <a:latin typeface="Calibri"/>
                <a:ea typeface="Calibri"/>
                <a:cs typeface="Calibri"/>
                <a:sym typeface="Calibri"/>
              </a:rPr>
              <a:t>four types of signals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Data Signals</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Addressing Signals</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Control Signals</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Char char="●"/>
            </a:pPr>
            <a:r>
              <a:rPr b="1" lang="en" sz="1100">
                <a:solidFill>
                  <a:srgbClr val="FF0000"/>
                </a:solidFill>
                <a:latin typeface="Calibri"/>
                <a:ea typeface="Calibri"/>
                <a:cs typeface="Calibri"/>
                <a:sym typeface="Calibri"/>
              </a:rPr>
              <a:t>Power Signals</a:t>
            </a:r>
            <a:r>
              <a:rPr lang="en" sz="1100">
                <a:solidFill>
                  <a:schemeClr val="dk1"/>
                </a:solidFill>
                <a:latin typeface="Calibri"/>
                <a:ea typeface="Calibri"/>
                <a:cs typeface="Calibri"/>
                <a:sym typeface="Calibri"/>
              </a:rPr>
              <a:t> (optional, used in some cases)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explain each of these types of signals and give examples to illustrate how they work.</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2A. Data Signals</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chemeClr val="dk1"/>
                </a:solidFill>
                <a:latin typeface="Calibri"/>
                <a:ea typeface="Calibri"/>
                <a:cs typeface="Calibri"/>
                <a:sym typeface="Calibri"/>
              </a:rPr>
              <a:t>Data signals</a:t>
            </a:r>
            <a:r>
              <a:rPr lang="en" sz="1100">
                <a:solidFill>
                  <a:schemeClr val="dk1"/>
                </a:solidFill>
                <a:latin typeface="Calibri"/>
                <a:ea typeface="Calibri"/>
                <a:cs typeface="Calibri"/>
                <a:sym typeface="Calibri"/>
              </a:rPr>
              <a:t> are the primary type of information that flows through a bus. These signals carry the actual data being transferred between the CPU, memory, or I/O devices (such as storage, keyboards, or printers).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100">
              <a:solidFill>
                <a:schemeClr val="dk1"/>
              </a:solidFill>
              <a:latin typeface="Calibri"/>
              <a:ea typeface="Calibri"/>
              <a:cs typeface="Calibri"/>
              <a:sym typeface="Calibri"/>
            </a:endParaRPr>
          </a:p>
        </p:txBody>
      </p:sp>
      <p:sp>
        <p:nvSpPr>
          <p:cNvPr id="668" name="Google Shape;668;p113"/>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In computer systems, a </a:t>
            </a:r>
            <a:r>
              <a:rPr b="1" lang="en" sz="1100">
                <a:solidFill>
                  <a:schemeClr val="dk1"/>
                </a:solidFill>
                <a:latin typeface="Calibri"/>
                <a:ea typeface="Calibri"/>
                <a:cs typeface="Calibri"/>
                <a:sym typeface="Calibri"/>
              </a:rPr>
              <a:t>bus</a:t>
            </a:r>
            <a:r>
              <a:rPr lang="en" sz="1100">
                <a:solidFill>
                  <a:schemeClr val="dk1"/>
                </a:solidFill>
                <a:latin typeface="Calibri"/>
                <a:ea typeface="Calibri"/>
                <a:cs typeface="Calibri"/>
                <a:sym typeface="Calibri"/>
              </a:rPr>
              <a:t> is a communication system that transfers data between various components inside a computer or between computers. It is essential for coordinating the transfer of information and control signals between different parts of the system, such as the </a:t>
            </a:r>
            <a:r>
              <a:rPr b="1" lang="en" sz="1100">
                <a:solidFill>
                  <a:schemeClr val="dk1"/>
                </a:solidFill>
                <a:latin typeface="Calibri"/>
                <a:ea typeface="Calibri"/>
                <a:cs typeface="Calibri"/>
                <a:sym typeface="Calibri"/>
              </a:rPr>
              <a:t>CPU</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memory</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peripherals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Here’s a detailed breakdown of the </a:t>
            </a:r>
            <a:r>
              <a:rPr b="1" lang="en" sz="1100">
                <a:solidFill>
                  <a:schemeClr val="dk1"/>
                </a:solidFill>
                <a:latin typeface="Calibri"/>
                <a:ea typeface="Calibri"/>
                <a:cs typeface="Calibri"/>
                <a:sym typeface="Calibri"/>
              </a:rPr>
              <a:t>bus</a:t>
            </a:r>
            <a:r>
              <a:rPr lang="en" sz="1100">
                <a:solidFill>
                  <a:schemeClr val="dk1"/>
                </a:solidFill>
                <a:latin typeface="Calibri"/>
                <a:ea typeface="Calibri"/>
                <a:cs typeface="Calibri"/>
                <a:sym typeface="Calibri"/>
              </a:rPr>
              <a:t> system and the four kinds of signals it can carry, with examples to illustrate the concepts.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Definition of a Bus</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Bus</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A bus is essentially a group of wires or electrical pathways that connect different parts of a computer system and allow them to communicate</a:t>
            </a:r>
            <a:r>
              <a:rPr lang="en" sz="1100">
                <a:solidFill>
                  <a:schemeClr val="dk1"/>
                </a:solidFill>
                <a:latin typeface="Calibri"/>
                <a:ea typeface="Calibri"/>
                <a:cs typeface="Calibri"/>
                <a:sym typeface="Calibri"/>
              </a:rPr>
              <a:t>. It’s the "highway" that data, control signals, addresses, and sometimes power use to travel from one component to another.</a:t>
            </a:r>
            <a:endParaRPr sz="1100">
              <a:solidFill>
                <a:schemeClr val="dk1"/>
              </a:solidFill>
              <a:latin typeface="Calibri"/>
              <a:ea typeface="Calibri"/>
              <a:cs typeface="Calibri"/>
              <a:sym typeface="Calibri"/>
            </a:endParaRPr>
          </a:p>
        </p:txBody>
      </p:sp>
      <p:sp>
        <p:nvSpPr>
          <p:cNvPr id="669" name="Google Shape;669;p113"/>
          <p:cNvSpPr txBox="1"/>
          <p:nvPr>
            <p:ph idx="1" type="body"/>
          </p:nvPr>
        </p:nvSpPr>
        <p:spPr>
          <a:xfrm>
            <a:off x="4653600" y="0"/>
            <a:ext cx="4490400" cy="14823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a:t>
            </a:r>
            <a:r>
              <a:rPr b="1" lang="en" sz="1100">
                <a:solidFill>
                  <a:srgbClr val="1155CC"/>
                </a:solidFill>
                <a:latin typeface="Calibri"/>
                <a:ea typeface="Calibri"/>
                <a:cs typeface="Calibri"/>
                <a:sym typeface="Calibri"/>
              </a:rPr>
              <a:t>Key Points</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Physical connection</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The bus is a physical connection made up of </a:t>
            </a:r>
            <a:r>
              <a:rPr b="1" lang="en" sz="1100">
                <a:solidFill>
                  <a:srgbClr val="FF0000"/>
                </a:solidFill>
                <a:latin typeface="Calibri"/>
                <a:ea typeface="Calibri"/>
                <a:cs typeface="Calibri"/>
                <a:sym typeface="Calibri"/>
              </a:rPr>
              <a:t>multiple wires</a:t>
            </a:r>
            <a:r>
              <a:rPr lang="en" sz="1100">
                <a:solidFill>
                  <a:srgbClr val="FF0000"/>
                </a:solidFill>
                <a:latin typeface="Calibri"/>
                <a:ea typeface="Calibri"/>
                <a:cs typeface="Calibri"/>
                <a:sym typeface="Calibri"/>
              </a:rPr>
              <a:t>, printed on circuit boards, or made of optical fibers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Lines</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Each individual conductor in a bus is referred to as a </a:t>
            </a:r>
            <a:r>
              <a:rPr b="1" lang="en" sz="1100">
                <a:solidFill>
                  <a:srgbClr val="FF0000"/>
                </a:solidFill>
                <a:latin typeface="Calibri"/>
                <a:ea typeface="Calibri"/>
                <a:cs typeface="Calibri"/>
                <a:sym typeface="Calibri"/>
              </a:rPr>
              <a:t>line</a:t>
            </a:r>
            <a:r>
              <a:rPr lang="en" sz="1100">
                <a:solidFill>
                  <a:schemeClr val="dk1"/>
                </a:solidFill>
                <a:latin typeface="Calibri"/>
                <a:ea typeface="Calibri"/>
                <a:cs typeface="Calibri"/>
                <a:sym typeface="Calibri"/>
              </a:rPr>
              <a:t>. A bus can contain multiple lines depending on its purpose and the amount of data it needs to transfer simultaneously.</a:t>
            </a:r>
            <a:endParaRPr b="1" sz="1100">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4"/>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When you run a program, the </a:t>
            </a:r>
            <a:r>
              <a:rPr b="1" lang="en" sz="1100">
                <a:solidFill>
                  <a:schemeClr val="dk1"/>
                </a:solidFill>
                <a:latin typeface="Calibri"/>
                <a:ea typeface="Calibri"/>
                <a:cs typeface="Calibri"/>
                <a:sym typeface="Calibri"/>
              </a:rPr>
              <a:t>CPU</a:t>
            </a:r>
            <a:r>
              <a:rPr lang="en" sz="1100">
                <a:solidFill>
                  <a:schemeClr val="dk1"/>
                </a:solidFill>
                <a:latin typeface="Calibri"/>
                <a:ea typeface="Calibri"/>
                <a:cs typeface="Calibri"/>
                <a:sym typeface="Calibri"/>
              </a:rPr>
              <a:t> fetches instructions and data from </a:t>
            </a:r>
            <a:r>
              <a:rPr b="1" lang="en" sz="1100">
                <a:solidFill>
                  <a:schemeClr val="dk1"/>
                </a:solidFill>
                <a:latin typeface="Calibri"/>
                <a:ea typeface="Calibri"/>
                <a:cs typeface="Calibri"/>
                <a:sym typeface="Calibri"/>
              </a:rPr>
              <a:t>RAM</a:t>
            </a:r>
            <a:r>
              <a:rPr lang="en" sz="1100">
                <a:solidFill>
                  <a:schemeClr val="dk1"/>
                </a:solidFill>
                <a:latin typeface="Calibri"/>
                <a:ea typeface="Calibri"/>
                <a:cs typeface="Calibri"/>
                <a:sym typeface="Calibri"/>
              </a:rPr>
              <a:t>. The data bus is responsible for carrying this data between the </a:t>
            </a:r>
            <a:r>
              <a:rPr b="1" lang="en" sz="1100">
                <a:solidFill>
                  <a:schemeClr val="dk1"/>
                </a:solidFill>
                <a:latin typeface="Calibri"/>
                <a:ea typeface="Calibri"/>
                <a:cs typeface="Calibri"/>
                <a:sym typeface="Calibri"/>
              </a:rPr>
              <a:t>CPU</a:t>
            </a:r>
            <a:r>
              <a:rPr lang="en" sz="1100">
                <a:solidFill>
                  <a:schemeClr val="dk1"/>
                </a:solidFill>
                <a:latin typeface="Calibri"/>
                <a:ea typeface="Calibri"/>
                <a:cs typeface="Calibri"/>
                <a:sym typeface="Calibri"/>
              </a:rPr>
              <a:t> and memory. For example, if the CPU wants to add two numbers, it will fetch those numbers from memory through the data bus, process them, and store the result back to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Data Bus</a:t>
            </a:r>
            <a:r>
              <a:rPr lang="en" sz="1100">
                <a:solidFill>
                  <a:schemeClr val="dk1"/>
                </a:solidFill>
                <a:latin typeface="Calibri"/>
                <a:ea typeface="Calibri"/>
                <a:cs typeface="Calibri"/>
                <a:sym typeface="Calibri"/>
              </a:rPr>
              <a:t>: The data signals travel along what’s called the </a:t>
            </a:r>
            <a:r>
              <a:rPr b="1" lang="en" sz="1100">
                <a:solidFill>
                  <a:schemeClr val="dk1"/>
                </a:solidFill>
                <a:latin typeface="Calibri"/>
                <a:ea typeface="Calibri"/>
                <a:cs typeface="Calibri"/>
                <a:sym typeface="Calibri"/>
              </a:rPr>
              <a:t>data bus</a:t>
            </a:r>
            <a:r>
              <a:rPr lang="en" sz="1100">
                <a:solidFill>
                  <a:schemeClr val="dk1"/>
                </a:solidFill>
                <a:latin typeface="Calibri"/>
                <a:ea typeface="Calibri"/>
                <a:cs typeface="Calibri"/>
                <a:sym typeface="Calibri"/>
              </a:rPr>
              <a:t>, which is a part of the overall bus system. The width of the data bus (measured in bits, such as 8-bit, 16-bit, 32-bit, or 64-bit) determines how much data can be transferred at once. For instance, a 32-bit data bus can transfer 32 bits of data in parallel, improving speed and efficiency.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675" name="Google Shape;675;p114"/>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2B. Addressing Signals</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chemeClr val="dk1"/>
                </a:solidFill>
                <a:latin typeface="Calibri"/>
                <a:ea typeface="Calibri"/>
                <a:cs typeface="Calibri"/>
                <a:sym typeface="Calibri"/>
              </a:rPr>
              <a:t>Addressing signals</a:t>
            </a:r>
            <a:r>
              <a:rPr lang="en" sz="1100">
                <a:solidFill>
                  <a:schemeClr val="dk1"/>
                </a:solidFill>
                <a:latin typeface="Calibri"/>
                <a:ea typeface="Calibri"/>
                <a:cs typeface="Calibri"/>
                <a:sym typeface="Calibri"/>
              </a:rPr>
              <a:t> are used to identify the specific location in memory or an I/O device where data is to be read from or written to. The CPU needs to specify an address whenever it communicates with memory or a peripheral.</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When the CPU wants to retrieve data from memory, it sends an address signal to identify the specific memory location where the data is stored. The address bus is the dedicated pathway that carries this signal.</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CPU wants to access memory location </a:t>
            </a:r>
            <a:r>
              <a:rPr b="1" lang="en" sz="1100">
                <a:solidFill>
                  <a:schemeClr val="dk1"/>
                </a:solidFill>
                <a:latin typeface="Calibri"/>
                <a:ea typeface="Calibri"/>
                <a:cs typeface="Calibri"/>
                <a:sym typeface="Calibri"/>
              </a:rPr>
              <a:t>0x0040</a:t>
            </a:r>
            <a:r>
              <a:rPr lang="en" sz="1100">
                <a:solidFill>
                  <a:schemeClr val="dk1"/>
                </a:solidFill>
                <a:latin typeface="Calibri"/>
                <a:ea typeface="Calibri"/>
                <a:cs typeface="Calibri"/>
                <a:sym typeface="Calibri"/>
              </a:rPr>
              <a:t> in RAM, it sends the address </a:t>
            </a:r>
            <a:r>
              <a:rPr b="1" lang="en" sz="1100">
                <a:solidFill>
                  <a:schemeClr val="dk1"/>
                </a:solidFill>
                <a:latin typeface="Calibri"/>
                <a:ea typeface="Calibri"/>
                <a:cs typeface="Calibri"/>
                <a:sym typeface="Calibri"/>
              </a:rPr>
              <a:t>0x0040</a:t>
            </a:r>
            <a:r>
              <a:rPr lang="en" sz="1100">
                <a:solidFill>
                  <a:schemeClr val="dk1"/>
                </a:solidFill>
                <a:latin typeface="Calibri"/>
                <a:ea typeface="Calibri"/>
                <a:cs typeface="Calibri"/>
                <a:sym typeface="Calibri"/>
              </a:rPr>
              <a:t> on the </a:t>
            </a:r>
            <a:r>
              <a:rPr b="1" lang="en" sz="1100">
                <a:solidFill>
                  <a:schemeClr val="dk1"/>
                </a:solidFill>
                <a:latin typeface="Calibri"/>
                <a:ea typeface="Calibri"/>
                <a:cs typeface="Calibri"/>
                <a:sym typeface="Calibri"/>
              </a:rPr>
              <a:t>address bus</a:t>
            </a:r>
            <a:r>
              <a:rPr lang="en" sz="1100">
                <a:solidFill>
                  <a:schemeClr val="dk1"/>
                </a:solidFill>
                <a:latin typeface="Calibri"/>
                <a:ea typeface="Calibri"/>
                <a:cs typeface="Calibri"/>
                <a:sym typeface="Calibri"/>
              </a:rPr>
              <a:t>, and the memory controller responds by providing the data stored at that location.</a:t>
            </a:r>
            <a:endParaRPr sz="1100">
              <a:solidFill>
                <a:schemeClr val="dk1"/>
              </a:solidFill>
              <a:latin typeface="Calibri"/>
              <a:ea typeface="Calibri"/>
              <a:cs typeface="Calibri"/>
              <a:sym typeface="Calibri"/>
            </a:endParaRPr>
          </a:p>
          <a:p>
            <a:pPr indent="0" lvl="0" marL="45720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Address Bus</a:t>
            </a:r>
            <a:r>
              <a:rPr lang="en" sz="1100">
                <a:solidFill>
                  <a:schemeClr val="dk1"/>
                </a:solidFill>
                <a:latin typeface="Calibri"/>
                <a:ea typeface="Calibri"/>
                <a:cs typeface="Calibri"/>
                <a:sym typeface="Calibri"/>
              </a:rPr>
              <a:t>: The address bus is unidirectional (i.e., it flows only from the CPU to the memory or I/O). The width of the address bus determines how many memory locations can be addressed. For example, a 32-bit address bus can address 2322^{32}232 memory locations (4 GB of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5"/>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2C. Control Signals</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chemeClr val="dk1"/>
                </a:solidFill>
                <a:latin typeface="Calibri"/>
                <a:ea typeface="Calibri"/>
                <a:cs typeface="Calibri"/>
                <a:sym typeface="Calibri"/>
              </a:rPr>
              <a:t>Control signals</a:t>
            </a:r>
            <a:r>
              <a:rPr lang="en" sz="1100">
                <a:solidFill>
                  <a:schemeClr val="dk1"/>
                </a:solidFill>
                <a:latin typeface="Calibri"/>
                <a:ea typeface="Calibri"/>
                <a:cs typeface="Calibri"/>
                <a:sym typeface="Calibri"/>
              </a:rPr>
              <a:t> are used to manage the operations of the bus and the devices connected to it. These signals ensure that data is transferred correctly by coordinating when devices can read or write data and other critical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Control Signal Types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Read/Write Signals</a:t>
            </a:r>
            <a:r>
              <a:rPr lang="en" sz="1100">
                <a:solidFill>
                  <a:schemeClr val="dk1"/>
                </a:solidFill>
                <a:latin typeface="Calibri"/>
                <a:ea typeface="Calibri"/>
                <a:cs typeface="Calibri"/>
                <a:sym typeface="Calibri"/>
              </a:rPr>
              <a:t>: These signals tell the system whether data is being read from or written to memory or an I/O device.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Clock Signals</a:t>
            </a:r>
            <a:r>
              <a:rPr lang="en" sz="1100">
                <a:solidFill>
                  <a:schemeClr val="dk1"/>
                </a:solidFill>
                <a:latin typeface="Calibri"/>
                <a:ea typeface="Calibri"/>
                <a:cs typeface="Calibri"/>
                <a:sym typeface="Calibri"/>
              </a:rPr>
              <a:t>: The clock synchronizes data transfer between devices.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Interrupt Signals</a:t>
            </a:r>
            <a:r>
              <a:rPr lang="en" sz="1100">
                <a:solidFill>
                  <a:schemeClr val="dk1"/>
                </a:solidFill>
                <a:latin typeface="Calibri"/>
                <a:ea typeface="Calibri"/>
                <a:cs typeface="Calibri"/>
                <a:sym typeface="Calibri"/>
              </a:rPr>
              <a:t>: These are used by peripherals to notify the CPU that they need attention (e.g., when a printer finishes printing).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When the CPU writes data to memory, a control signal is sent to specify a </a:t>
            </a:r>
            <a:r>
              <a:rPr b="1" lang="en" sz="1100">
                <a:solidFill>
                  <a:schemeClr val="dk1"/>
                </a:solidFill>
                <a:latin typeface="Calibri"/>
                <a:ea typeface="Calibri"/>
                <a:cs typeface="Calibri"/>
                <a:sym typeface="Calibri"/>
              </a:rPr>
              <a:t>write operation</a:t>
            </a:r>
            <a:r>
              <a:rPr lang="en" sz="1100">
                <a:solidFill>
                  <a:schemeClr val="dk1"/>
                </a:solidFill>
                <a:latin typeface="Calibri"/>
                <a:ea typeface="Calibri"/>
                <a:cs typeface="Calibri"/>
                <a:sym typeface="Calibri"/>
              </a:rPr>
              <a:t>. Similarly, when reading from memory, a </a:t>
            </a:r>
            <a:r>
              <a:rPr b="1" lang="en" sz="1100">
                <a:solidFill>
                  <a:schemeClr val="dk1"/>
                </a:solidFill>
                <a:latin typeface="Calibri"/>
                <a:ea typeface="Calibri"/>
                <a:cs typeface="Calibri"/>
                <a:sym typeface="Calibri"/>
              </a:rPr>
              <a:t>read signal</a:t>
            </a:r>
            <a:r>
              <a:rPr lang="en" sz="1100">
                <a:solidFill>
                  <a:schemeClr val="dk1"/>
                </a:solidFill>
                <a:latin typeface="Calibri"/>
                <a:ea typeface="Calibri"/>
                <a:cs typeface="Calibri"/>
                <a:sym typeface="Calibri"/>
              </a:rPr>
              <a:t> is sent. For example, the CPU sends a "read" signal to memory when it needs to fetch an instruction for execution.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Control Bus</a:t>
            </a:r>
            <a:r>
              <a:rPr lang="en" sz="1100">
                <a:solidFill>
                  <a:schemeClr val="dk1"/>
                </a:solidFill>
                <a:latin typeface="Calibri"/>
                <a:ea typeface="Calibri"/>
                <a:cs typeface="Calibri"/>
                <a:sym typeface="Calibri"/>
              </a:rPr>
              <a:t>: The control signals travel on the </a:t>
            </a:r>
            <a:r>
              <a:rPr b="1" lang="en" sz="1100">
                <a:solidFill>
                  <a:schemeClr val="dk1"/>
                </a:solidFill>
                <a:latin typeface="Calibri"/>
                <a:ea typeface="Calibri"/>
                <a:cs typeface="Calibri"/>
                <a:sym typeface="Calibri"/>
              </a:rPr>
              <a:t>control bus</a:t>
            </a:r>
            <a:r>
              <a:rPr lang="en" sz="1100">
                <a:solidFill>
                  <a:schemeClr val="dk1"/>
                </a:solidFill>
                <a:latin typeface="Calibri"/>
                <a:ea typeface="Calibri"/>
                <a:cs typeface="Calibri"/>
                <a:sym typeface="Calibri"/>
              </a:rPr>
              <a:t>, which is distinct from the data and address buses. The control bus coordinates the actions of different components on the bus to prevent conflicts and manage the timing of operations.</a:t>
            </a:r>
            <a:endParaRPr sz="1100">
              <a:solidFill>
                <a:schemeClr val="dk1"/>
              </a:solidFill>
              <a:latin typeface="Calibri"/>
              <a:ea typeface="Calibri"/>
              <a:cs typeface="Calibri"/>
              <a:sym typeface="Calibri"/>
            </a:endParaRPr>
          </a:p>
        </p:txBody>
      </p:sp>
      <p:sp>
        <p:nvSpPr>
          <p:cNvPr id="681" name="Google Shape;681;p115"/>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2D. </a:t>
            </a:r>
            <a:r>
              <a:rPr b="1" lang="en" sz="1100">
                <a:solidFill>
                  <a:srgbClr val="1155CC"/>
                </a:solidFill>
                <a:latin typeface="Calibri"/>
                <a:ea typeface="Calibri"/>
                <a:cs typeface="Calibri"/>
                <a:sym typeface="Calibri"/>
              </a:rPr>
              <a:t>Power Signals (sometimes included)</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chemeClr val="dk1"/>
                </a:solidFill>
                <a:latin typeface="Calibri"/>
                <a:ea typeface="Calibri"/>
                <a:cs typeface="Calibri"/>
                <a:sym typeface="Calibri"/>
              </a:rPr>
              <a:t>Power signals</a:t>
            </a:r>
            <a:r>
              <a:rPr lang="en" sz="1100">
                <a:solidFill>
                  <a:schemeClr val="dk1"/>
                </a:solidFill>
                <a:latin typeface="Calibri"/>
                <a:ea typeface="Calibri"/>
                <a:cs typeface="Calibri"/>
                <a:sym typeface="Calibri"/>
              </a:rPr>
              <a:t> are sometimes carried by the bus, although not all buses carry power. These signals provide the necessary electrical power to certain components, especially in low-power communication buses like USB.</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 </a:t>
            </a:r>
            <a:r>
              <a:rPr b="1" lang="en" sz="1100">
                <a:solidFill>
                  <a:schemeClr val="dk1"/>
                </a:solidFill>
                <a:latin typeface="Calibri"/>
                <a:ea typeface="Calibri"/>
                <a:cs typeface="Calibri"/>
                <a:sym typeface="Calibri"/>
              </a:rPr>
              <a:t>Universal Serial Bus (USB)</a:t>
            </a:r>
            <a:r>
              <a:rPr lang="en" sz="1100">
                <a:solidFill>
                  <a:schemeClr val="dk1"/>
                </a:solidFill>
                <a:latin typeface="Calibri"/>
                <a:ea typeface="Calibri"/>
                <a:cs typeface="Calibri"/>
                <a:sym typeface="Calibri"/>
              </a:rPr>
              <a:t> carries power along with data and control signals. This allows small devices (e.g., a mouse or keyboard) to operate without a separate power source, as they draw power from the USB port.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Power Lines</a:t>
            </a:r>
            <a:r>
              <a:rPr lang="en" sz="1100">
                <a:solidFill>
                  <a:schemeClr val="dk1"/>
                </a:solidFill>
                <a:latin typeface="Calibri"/>
                <a:ea typeface="Calibri"/>
                <a:cs typeface="Calibri"/>
                <a:sym typeface="Calibri"/>
              </a:rPr>
              <a:t>: In buses that do carry power, there are dedicated power and ground lines to provide the necessary voltage. For instance, USB supplies 5V DC to power connected devices.</a:t>
            </a:r>
            <a:endParaRPr sz="1200">
              <a:solidFill>
                <a:schemeClr val="dk1"/>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6"/>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Types of Buses in a Computer System</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3A. System Bus</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system bus</a:t>
            </a:r>
            <a:r>
              <a:rPr lang="en" sz="1100">
                <a:solidFill>
                  <a:schemeClr val="dk1"/>
                </a:solidFill>
                <a:latin typeface="Calibri"/>
                <a:ea typeface="Calibri"/>
                <a:cs typeface="Calibri"/>
                <a:sym typeface="Calibri"/>
              </a:rPr>
              <a:t> is the primary bus in a computer system and typically consists of three separate buses: the </a:t>
            </a:r>
            <a:r>
              <a:rPr b="1" lang="en" sz="1100">
                <a:solidFill>
                  <a:schemeClr val="dk1"/>
                </a:solidFill>
                <a:latin typeface="Calibri"/>
                <a:ea typeface="Calibri"/>
                <a:cs typeface="Calibri"/>
                <a:sym typeface="Calibri"/>
              </a:rPr>
              <a:t>data bus</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address bus</a:t>
            </a:r>
            <a:r>
              <a:rPr lang="en" sz="1100">
                <a:solidFill>
                  <a:schemeClr val="dk1"/>
                </a:solidFill>
                <a:latin typeface="Calibri"/>
                <a:ea typeface="Calibri"/>
                <a:cs typeface="Calibri"/>
                <a:sym typeface="Calibri"/>
              </a:rPr>
              <a:t>, and the </a:t>
            </a:r>
            <a:r>
              <a:rPr b="1" lang="en" sz="1100">
                <a:solidFill>
                  <a:schemeClr val="dk1"/>
                </a:solidFill>
                <a:latin typeface="Calibri"/>
                <a:ea typeface="Calibri"/>
                <a:cs typeface="Calibri"/>
                <a:sym typeface="Calibri"/>
              </a:rPr>
              <a:t>control bus</a:t>
            </a:r>
            <a:r>
              <a:rPr lang="en" sz="1100">
                <a:solidFill>
                  <a:schemeClr val="dk1"/>
                </a:solidFill>
                <a:latin typeface="Calibri"/>
                <a:ea typeface="Calibri"/>
                <a:cs typeface="Calibri"/>
                <a:sym typeface="Calibri"/>
              </a:rPr>
              <a:t>. It connects the CPU, memory, and other components, enabling them to communicate.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When the CPU wants to execute a program instruction, the system bus handles the entire process. The address bus specifies where to fetch the instruction, the data bus transfers the instruction itself, and the control bus manages the process.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3B. Peripheral Bus</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peripheral bus</a:t>
            </a:r>
            <a:r>
              <a:rPr lang="en" sz="1100">
                <a:solidFill>
                  <a:schemeClr val="dk1"/>
                </a:solidFill>
                <a:latin typeface="Calibri"/>
                <a:ea typeface="Calibri"/>
                <a:cs typeface="Calibri"/>
                <a:sym typeface="Calibri"/>
              </a:rPr>
              <a:t> connects the CPU and main memory to peripherals such as hard drives, printers, or network cards. Examples of peripheral buses include </a:t>
            </a:r>
            <a:r>
              <a:rPr b="1" lang="en" sz="1100">
                <a:solidFill>
                  <a:schemeClr val="dk1"/>
                </a:solidFill>
                <a:latin typeface="Calibri"/>
                <a:ea typeface="Calibri"/>
                <a:cs typeface="Calibri"/>
                <a:sym typeface="Calibri"/>
              </a:rPr>
              <a:t>PCI</a:t>
            </a:r>
            <a:r>
              <a:rPr lang="en" sz="1100">
                <a:solidFill>
                  <a:schemeClr val="dk1"/>
                </a:solidFill>
                <a:latin typeface="Calibri"/>
                <a:ea typeface="Calibri"/>
                <a:cs typeface="Calibri"/>
                <a:sym typeface="Calibri"/>
              </a:rPr>
              <a:t> (Peripheral Component Interconnect) and </a:t>
            </a:r>
            <a:r>
              <a:rPr b="1" lang="en" sz="1100">
                <a:solidFill>
                  <a:schemeClr val="dk1"/>
                </a:solidFill>
                <a:latin typeface="Calibri"/>
                <a:ea typeface="Calibri"/>
                <a:cs typeface="Calibri"/>
                <a:sym typeface="Calibri"/>
              </a:rPr>
              <a:t>USB</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When you print a document, the data is sent from the CPU to the printer via the USB bus. The USB bus carries data and power, allowing the printer to receive instructions and operate.</a:t>
            </a:r>
            <a:endParaRPr sz="1100">
              <a:solidFill>
                <a:schemeClr val="dk1"/>
              </a:solidFill>
              <a:latin typeface="Calibri"/>
              <a:ea typeface="Calibri"/>
              <a:cs typeface="Calibri"/>
              <a:sym typeface="Calibri"/>
            </a:endParaRPr>
          </a:p>
        </p:txBody>
      </p:sp>
      <p:sp>
        <p:nvSpPr>
          <p:cNvPr id="687" name="Google Shape;687;p116"/>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a:t>
            </a:r>
            <a:r>
              <a:rPr b="1" lang="en" sz="1100">
                <a:solidFill>
                  <a:srgbClr val="FF9900"/>
                </a:solidFill>
                <a:latin typeface="Calibri"/>
                <a:ea typeface="Calibri"/>
                <a:cs typeface="Calibri"/>
                <a:sym typeface="Calibri"/>
              </a:rPr>
              <a:t>Further Example: Data Transfer Using the System Bus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walk through a data transfer operation that uses the </a:t>
            </a:r>
            <a:r>
              <a:rPr b="1" lang="en" sz="1100">
                <a:solidFill>
                  <a:schemeClr val="dk1"/>
                </a:solidFill>
                <a:latin typeface="Calibri"/>
                <a:ea typeface="Calibri"/>
                <a:cs typeface="Calibri"/>
                <a:sym typeface="Calibri"/>
              </a:rPr>
              <a:t>system bus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Instruction Fetch</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CPU</a:t>
            </a:r>
            <a:r>
              <a:rPr lang="en" sz="1100">
                <a:solidFill>
                  <a:schemeClr val="dk1"/>
                </a:solidFill>
                <a:latin typeface="Calibri"/>
                <a:ea typeface="Calibri"/>
                <a:cs typeface="Calibri"/>
                <a:sym typeface="Calibri"/>
              </a:rPr>
              <a:t> sends an address to the </a:t>
            </a:r>
            <a:r>
              <a:rPr b="1" lang="en" sz="1100">
                <a:solidFill>
                  <a:schemeClr val="dk1"/>
                </a:solidFill>
                <a:latin typeface="Calibri"/>
                <a:ea typeface="Calibri"/>
                <a:cs typeface="Calibri"/>
                <a:sym typeface="Calibri"/>
              </a:rPr>
              <a:t>memory</a:t>
            </a:r>
            <a:r>
              <a:rPr lang="en" sz="1100">
                <a:solidFill>
                  <a:schemeClr val="dk1"/>
                </a:solidFill>
                <a:latin typeface="Calibri"/>
                <a:ea typeface="Calibri"/>
                <a:cs typeface="Calibri"/>
                <a:sym typeface="Calibri"/>
              </a:rPr>
              <a:t> on the </a:t>
            </a:r>
            <a:r>
              <a:rPr b="1" lang="en" sz="1100">
                <a:solidFill>
                  <a:schemeClr val="dk1"/>
                </a:solidFill>
                <a:latin typeface="Calibri"/>
                <a:ea typeface="Calibri"/>
                <a:cs typeface="Calibri"/>
                <a:sym typeface="Calibri"/>
              </a:rPr>
              <a:t>address bus</a:t>
            </a:r>
            <a:r>
              <a:rPr lang="en" sz="1100">
                <a:solidFill>
                  <a:schemeClr val="dk1"/>
                </a:solidFill>
                <a:latin typeface="Calibri"/>
                <a:ea typeface="Calibri"/>
                <a:cs typeface="Calibri"/>
                <a:sym typeface="Calibri"/>
              </a:rPr>
              <a:t>, specifying where the instruction is stored.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memory</a:t>
            </a:r>
            <a:r>
              <a:rPr lang="en" sz="1100">
                <a:solidFill>
                  <a:schemeClr val="dk1"/>
                </a:solidFill>
                <a:latin typeface="Calibri"/>
                <a:ea typeface="Calibri"/>
                <a:cs typeface="Calibri"/>
                <a:sym typeface="Calibri"/>
              </a:rPr>
              <a:t> responds by sending the instruction on the </a:t>
            </a:r>
            <a:r>
              <a:rPr b="1" lang="en" sz="1100">
                <a:solidFill>
                  <a:schemeClr val="dk1"/>
                </a:solidFill>
                <a:latin typeface="Calibri"/>
                <a:ea typeface="Calibri"/>
                <a:cs typeface="Calibri"/>
                <a:sym typeface="Calibri"/>
              </a:rPr>
              <a:t>data bus</a:t>
            </a:r>
            <a:r>
              <a:rPr lang="en" sz="1100">
                <a:solidFill>
                  <a:schemeClr val="dk1"/>
                </a:solidFill>
                <a:latin typeface="Calibri"/>
                <a:ea typeface="Calibri"/>
                <a:cs typeface="Calibri"/>
                <a:sym typeface="Calibri"/>
              </a:rPr>
              <a:t> to the </a:t>
            </a:r>
            <a:r>
              <a:rPr b="1" lang="en" sz="1100">
                <a:solidFill>
                  <a:schemeClr val="dk1"/>
                </a:solidFill>
                <a:latin typeface="Calibri"/>
                <a:ea typeface="Calibri"/>
                <a:cs typeface="Calibri"/>
                <a:sym typeface="Calibri"/>
              </a:rPr>
              <a:t>CPU</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control bus</a:t>
            </a:r>
            <a:r>
              <a:rPr lang="en" sz="1100">
                <a:solidFill>
                  <a:schemeClr val="dk1"/>
                </a:solidFill>
                <a:latin typeface="Calibri"/>
                <a:ea typeface="Calibri"/>
                <a:cs typeface="Calibri"/>
                <a:sym typeface="Calibri"/>
              </a:rPr>
              <a:t> coordinates this transfer by sending control signals that specify the direction of the data flow and the timing of the operation (i.e., a </a:t>
            </a:r>
            <a:r>
              <a:rPr b="1" lang="en" sz="1100">
                <a:solidFill>
                  <a:schemeClr val="dk1"/>
                </a:solidFill>
                <a:latin typeface="Calibri"/>
                <a:ea typeface="Calibri"/>
                <a:cs typeface="Calibri"/>
                <a:sym typeface="Calibri"/>
              </a:rPr>
              <a:t>read</a:t>
            </a:r>
            <a:r>
              <a:rPr lang="en" sz="1100">
                <a:solidFill>
                  <a:schemeClr val="dk1"/>
                </a:solidFill>
                <a:latin typeface="Calibri"/>
                <a:ea typeface="Calibri"/>
                <a:cs typeface="Calibri"/>
                <a:sym typeface="Calibri"/>
              </a:rPr>
              <a:t> operation is performed).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Data Processing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CPU</a:t>
            </a:r>
            <a:r>
              <a:rPr lang="en" sz="1100">
                <a:solidFill>
                  <a:schemeClr val="dk1"/>
                </a:solidFill>
                <a:latin typeface="Calibri"/>
                <a:ea typeface="Calibri"/>
                <a:cs typeface="Calibri"/>
                <a:sym typeface="Calibri"/>
              </a:rPr>
              <a:t> decodes the instruction and processes the data.</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the instruction requires fetching or writing data to/from memory, the same buses (address, data, and control) are used again to facilitate this process.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Data Output</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CPU needs to output data to a peripheral, such as writing a file to a hard drive, it uses the </a:t>
            </a:r>
            <a:r>
              <a:rPr b="1" lang="en" sz="1100">
                <a:solidFill>
                  <a:schemeClr val="dk1"/>
                </a:solidFill>
                <a:latin typeface="Calibri"/>
                <a:ea typeface="Calibri"/>
                <a:cs typeface="Calibri"/>
                <a:sym typeface="Calibri"/>
              </a:rPr>
              <a:t>peripheral bus</a:t>
            </a:r>
            <a:r>
              <a:rPr lang="en" sz="1100">
                <a:solidFill>
                  <a:schemeClr val="dk1"/>
                </a:solidFill>
                <a:latin typeface="Calibri"/>
                <a:ea typeface="Calibri"/>
                <a:cs typeface="Calibri"/>
                <a:sym typeface="Calibri"/>
              </a:rPr>
              <a:t> (e.g., </a:t>
            </a:r>
            <a:r>
              <a:rPr b="1" lang="en" sz="1100">
                <a:solidFill>
                  <a:schemeClr val="dk1"/>
                </a:solidFill>
                <a:latin typeface="Calibri"/>
                <a:ea typeface="Calibri"/>
                <a:cs typeface="Calibri"/>
                <a:sym typeface="Calibri"/>
              </a:rPr>
              <a:t>PCI</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USB</a:t>
            </a:r>
            <a:r>
              <a:rPr lang="en" sz="1100">
                <a:solidFill>
                  <a:schemeClr val="dk1"/>
                </a:solidFill>
                <a:latin typeface="Calibri"/>
                <a:ea typeface="Calibri"/>
                <a:cs typeface="Calibri"/>
                <a:sym typeface="Calibri"/>
              </a:rPr>
              <a:t>). Data is transferred using the </a:t>
            </a:r>
            <a:r>
              <a:rPr b="1" lang="en" sz="1100">
                <a:solidFill>
                  <a:schemeClr val="dk1"/>
                </a:solidFill>
                <a:latin typeface="Calibri"/>
                <a:ea typeface="Calibri"/>
                <a:cs typeface="Calibri"/>
                <a:sym typeface="Calibri"/>
              </a:rPr>
              <a:t>data bus</a:t>
            </a:r>
            <a:r>
              <a:rPr lang="en" sz="1100">
                <a:solidFill>
                  <a:schemeClr val="dk1"/>
                </a:solidFill>
                <a:latin typeface="Calibri"/>
                <a:ea typeface="Calibri"/>
                <a:cs typeface="Calibri"/>
                <a:sym typeface="Calibri"/>
              </a:rPr>
              <a:t>, while the control bus manages the flow of the transfer.</a:t>
            </a:r>
            <a:endParaRPr sz="1200">
              <a:solidFill>
                <a:schemeClr val="dk1"/>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17"/>
          <p:cNvSpPr txBox="1"/>
          <p:nvPr>
            <p:ph idx="1" type="body"/>
          </p:nvPr>
        </p:nvSpPr>
        <p:spPr>
          <a:xfrm>
            <a:off x="4653600" y="0"/>
            <a:ext cx="4490400" cy="3009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chemeClr val="dk1"/>
                </a:solidFill>
                <a:latin typeface="Calibri"/>
                <a:ea typeface="Calibri"/>
                <a:cs typeface="Calibri"/>
                <a:sym typeface="Calibri"/>
              </a:rPr>
              <a:t>YouTube: </a:t>
            </a:r>
            <a:r>
              <a:rPr b="1" lang="en" sz="1100" u="sng">
                <a:solidFill>
                  <a:schemeClr val="hlink"/>
                </a:solidFill>
                <a:latin typeface="Calibri"/>
                <a:ea typeface="Calibri"/>
                <a:cs typeface="Calibri"/>
                <a:sym typeface="Calibri"/>
                <a:hlinkClick r:id="rId3"/>
              </a:rPr>
              <a:t>The Bus | How the computer works?</a:t>
            </a:r>
            <a:endParaRPr b="1" sz="1100">
              <a:solidFill>
                <a:schemeClr val="dk1"/>
              </a:solidFill>
              <a:latin typeface="Calibri"/>
              <a:ea typeface="Calibri"/>
              <a:cs typeface="Calibri"/>
              <a:sym typeface="Calibri"/>
            </a:endParaRPr>
          </a:p>
        </p:txBody>
      </p:sp>
      <p:sp>
        <p:nvSpPr>
          <p:cNvPr id="693" name="Google Shape;693;p117"/>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bus is a crucial part of a computer's architecture, facilitating the communication between the CPU, memory, and peripherals. The different types of signals—</a:t>
            </a:r>
            <a:r>
              <a:rPr b="1" lang="en" sz="1100">
                <a:solidFill>
                  <a:schemeClr val="dk1"/>
                </a:solidFill>
                <a:latin typeface="Calibri"/>
                <a:ea typeface="Calibri"/>
                <a:cs typeface="Calibri"/>
                <a:sym typeface="Calibri"/>
              </a:rPr>
              <a:t>data</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address</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control</a:t>
            </a:r>
            <a:r>
              <a:rPr lang="en" sz="1100">
                <a:solidFill>
                  <a:schemeClr val="dk1"/>
                </a:solidFill>
                <a:latin typeface="Calibri"/>
                <a:ea typeface="Calibri"/>
                <a:cs typeface="Calibri"/>
                <a:sym typeface="Calibri"/>
              </a:rPr>
              <a:t>, and sometimes </a:t>
            </a:r>
            <a:r>
              <a:rPr b="1" lang="en" sz="1100">
                <a:solidFill>
                  <a:schemeClr val="dk1"/>
                </a:solidFill>
                <a:latin typeface="Calibri"/>
                <a:ea typeface="Calibri"/>
                <a:cs typeface="Calibri"/>
                <a:sym typeface="Calibri"/>
              </a:rPr>
              <a:t>power</a:t>
            </a:r>
            <a:r>
              <a:rPr lang="en" sz="1100">
                <a:solidFill>
                  <a:schemeClr val="dk1"/>
                </a:solidFill>
                <a:latin typeface="Calibri"/>
                <a:ea typeface="Calibri"/>
                <a:cs typeface="Calibri"/>
                <a:sym typeface="Calibri"/>
              </a:rPr>
              <a:t>—allow the system to carry out operations such as fetching instructions, transferring data, and managing communication between components. Understanding the role of the bus helps to clarify how data and control flow through a computer system.</a:t>
            </a:r>
            <a:endParaRPr sz="1100">
              <a:solidFill>
                <a:schemeClr val="dk1"/>
              </a:solidFill>
              <a:latin typeface="Calibri"/>
              <a:ea typeface="Calibri"/>
              <a:cs typeface="Calibri"/>
              <a:sym typeface="Calibri"/>
            </a:endParaRPr>
          </a:p>
        </p:txBody>
      </p:sp>
      <p:pic>
        <p:nvPicPr>
          <p:cNvPr descr="In the earlier days of computers, parts [like the CPU and the RAM] were not contained within a single IC board. They were mostly separated in individual cabinets. Information traveled from one cabinet to another by bundles of wires, called a busbar — which later became to be known as a bus.&#10;&#10;Subscribe:&#10;https://www.youtube.com/SimplifiedTechExplanations&#10;&#10;Website:&#10;SimplifiedTechExplanations.com" id="694" name="Google Shape;694;p117" title="The Bus | How the computer works?">
            <a:hlinkClick r:id="rId4"/>
          </p:cNvPr>
          <p:cNvPicPr preferRelativeResize="0"/>
          <p:nvPr/>
        </p:nvPicPr>
        <p:blipFill>
          <a:blip r:embed="rId5">
            <a:alphaModFix/>
          </a:blip>
          <a:stretch>
            <a:fillRect/>
          </a:stretch>
        </p:blipFill>
        <p:spPr>
          <a:xfrm>
            <a:off x="4572000" y="357925"/>
            <a:ext cx="4501200" cy="2531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8"/>
          <p:cNvSpPr txBox="1"/>
          <p:nvPr>
            <p:ph type="title"/>
          </p:nvPr>
        </p:nvSpPr>
        <p:spPr>
          <a:xfrm>
            <a:off x="0" y="0"/>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Bus Characteristics</a:t>
            </a:r>
            <a:endParaRPr b="1" sz="3000">
              <a:solidFill>
                <a:srgbClr val="FF0080"/>
              </a:solidFill>
              <a:latin typeface="Calibri"/>
              <a:ea typeface="Calibri"/>
              <a:cs typeface="Calibri"/>
              <a:sym typeface="Calibri"/>
            </a:endParaRPr>
          </a:p>
        </p:txBody>
      </p:sp>
      <p:sp>
        <p:nvSpPr>
          <p:cNvPr id="700" name="Google Shape;700;p118"/>
          <p:cNvSpPr txBox="1"/>
          <p:nvPr>
            <p:ph idx="1" type="body"/>
          </p:nvPr>
        </p:nvSpPr>
        <p:spPr>
          <a:xfrm>
            <a:off x="4653600" y="45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1B. </a:t>
            </a:r>
            <a:r>
              <a:rPr b="1" lang="en" sz="1100">
                <a:solidFill>
                  <a:srgbClr val="FF0000"/>
                </a:solidFill>
                <a:latin typeface="Calibri"/>
                <a:ea typeface="Calibri"/>
                <a:cs typeface="Calibri"/>
                <a:sym typeface="Calibri"/>
              </a:rPr>
              <a:t>Data Width in Bits Carried Simultaneously</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This refers to how many bits the bus can transfer in parallel at a single point in time. It is determined by the number of conductors in the data bus. A wider data bus allows for more data to be transferred simultaneously, increasing the overall data transfer rate.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a:t>
            </a:r>
            <a:r>
              <a:rPr b="1" lang="en" sz="1100">
                <a:solidFill>
                  <a:schemeClr val="dk1"/>
                </a:solidFill>
                <a:latin typeface="Calibri"/>
                <a:ea typeface="Calibri"/>
                <a:cs typeface="Calibri"/>
                <a:sym typeface="Calibri"/>
              </a:rPr>
              <a:t>32-bit data bus</a:t>
            </a:r>
            <a:r>
              <a:rPr lang="en" sz="1100">
                <a:solidFill>
                  <a:schemeClr val="dk1"/>
                </a:solidFill>
                <a:latin typeface="Calibri"/>
                <a:ea typeface="Calibri"/>
                <a:cs typeface="Calibri"/>
                <a:sym typeface="Calibri"/>
              </a:rPr>
              <a:t> can transfer 32 bits of data in parallel in a single cycle. If a CPU needs to move 64 bits of data, it would take two cycles to complete the transfer.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64-bit systems</a:t>
            </a:r>
            <a:r>
              <a:rPr lang="en" sz="1100">
                <a:solidFill>
                  <a:schemeClr val="dk1"/>
                </a:solidFill>
                <a:latin typeface="Calibri"/>
                <a:ea typeface="Calibri"/>
                <a:cs typeface="Calibri"/>
                <a:sym typeface="Calibri"/>
              </a:rPr>
              <a:t> use a 64-bit data bus, meaning they can transfer 64 bits of data in one cycle, which increases data throughput significantly compared to 32-bit systems.</a:t>
            </a:r>
            <a:endParaRPr b="1" sz="1100">
              <a:solidFill>
                <a:schemeClr val="dk1"/>
              </a:solidFill>
              <a:latin typeface="Calibri"/>
              <a:ea typeface="Calibri"/>
              <a:cs typeface="Calibri"/>
              <a:sym typeface="Calibri"/>
            </a:endParaRPr>
          </a:p>
        </p:txBody>
      </p:sp>
      <p:sp>
        <p:nvSpPr>
          <p:cNvPr id="701" name="Google Shape;701;p118"/>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9900"/>
                </a:solidFill>
                <a:latin typeface="Calibri"/>
                <a:ea typeface="Calibri"/>
                <a:cs typeface="Calibri"/>
                <a:sym typeface="Calibri"/>
              </a:rPr>
              <a:t>Bus Characteristics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characteristics of a </a:t>
            </a:r>
            <a:r>
              <a:rPr b="1" lang="en" sz="1100">
                <a:solidFill>
                  <a:schemeClr val="dk1"/>
                </a:solidFill>
                <a:latin typeface="Calibri"/>
                <a:ea typeface="Calibri"/>
                <a:cs typeface="Calibri"/>
                <a:sym typeface="Calibri"/>
              </a:rPr>
              <a:t>bus</a:t>
            </a:r>
            <a:r>
              <a:rPr lang="en" sz="1100">
                <a:solidFill>
                  <a:schemeClr val="dk1"/>
                </a:solidFill>
                <a:latin typeface="Calibri"/>
                <a:ea typeface="Calibri"/>
                <a:cs typeface="Calibri"/>
                <a:sym typeface="Calibri"/>
              </a:rPr>
              <a:t> define how efficiently it can transfer data and how well it serves the needs of the computer system. Each characteristic impacts the performance, capabilities, and use cases for a bus. Let’s break down each characteristic in detail and explain with examples where applicable.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a:t>
            </a:r>
            <a:r>
              <a:rPr b="1" lang="en" sz="1100">
                <a:solidFill>
                  <a:srgbClr val="FF0000"/>
                </a:solidFill>
                <a:latin typeface="Calibri"/>
                <a:ea typeface="Calibri"/>
                <a:cs typeface="Calibri"/>
                <a:sym typeface="Calibri"/>
              </a:rPr>
              <a:t>Number of Separate Conductors</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The bus is composed of </a:t>
            </a:r>
            <a:r>
              <a:rPr b="1" lang="en" sz="1100">
                <a:solidFill>
                  <a:schemeClr val="dk1"/>
                </a:solidFill>
                <a:latin typeface="Calibri"/>
                <a:ea typeface="Calibri"/>
                <a:cs typeface="Calibri"/>
                <a:sym typeface="Calibri"/>
              </a:rPr>
              <a:t>conductors</a:t>
            </a:r>
            <a:r>
              <a:rPr lang="en" sz="1100">
                <a:solidFill>
                  <a:schemeClr val="dk1"/>
                </a:solidFill>
                <a:latin typeface="Calibri"/>
                <a:ea typeface="Calibri"/>
                <a:cs typeface="Calibri"/>
                <a:sym typeface="Calibri"/>
              </a:rPr>
              <a:t> (or lines), which are the physical pathways for data transfer. The number of separate conductors in a bus directly affects how much information can travel across the bus at any given moment.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A </a:t>
            </a:r>
            <a:r>
              <a:rPr b="1" lang="en" sz="1100">
                <a:solidFill>
                  <a:schemeClr val="dk1"/>
                </a:solidFill>
                <a:latin typeface="Calibri"/>
                <a:ea typeface="Calibri"/>
                <a:cs typeface="Calibri"/>
                <a:sym typeface="Calibri"/>
              </a:rPr>
              <a:t>32-bit bus</a:t>
            </a:r>
            <a:r>
              <a:rPr lang="en" sz="1100">
                <a:solidFill>
                  <a:schemeClr val="dk1"/>
                </a:solidFill>
                <a:latin typeface="Calibri"/>
                <a:ea typeface="Calibri"/>
                <a:cs typeface="Calibri"/>
                <a:sym typeface="Calibri"/>
              </a:rPr>
              <a:t> has 32 separate conductors, meaning it can transfer 32 bits of data simultaneously. If a bus has 8 conductors, it can transfer 8 bits (or 1 byte) at a time. This characteristic influences the overall </a:t>
            </a:r>
            <a:r>
              <a:rPr b="1" lang="en" sz="1100">
                <a:solidFill>
                  <a:schemeClr val="dk1"/>
                </a:solidFill>
                <a:latin typeface="Calibri"/>
                <a:ea typeface="Calibri"/>
                <a:cs typeface="Calibri"/>
                <a:sym typeface="Calibri"/>
              </a:rPr>
              <a:t>data width</a:t>
            </a:r>
            <a:r>
              <a:rPr lang="en" sz="1100">
                <a:solidFill>
                  <a:schemeClr val="dk1"/>
                </a:solidFill>
                <a:latin typeface="Calibri"/>
                <a:ea typeface="Calibri"/>
                <a:cs typeface="Calibri"/>
                <a:sym typeface="Calibri"/>
              </a:rPr>
              <a:t> of the bus (discussed next).</a:t>
            </a:r>
            <a:endParaRPr sz="1100">
              <a:solidFill>
                <a:schemeClr val="dk1"/>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19"/>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1C. </a:t>
            </a:r>
            <a:r>
              <a:rPr b="1" lang="en" sz="1100">
                <a:solidFill>
                  <a:srgbClr val="FF0000"/>
                </a:solidFill>
                <a:latin typeface="Calibri"/>
                <a:ea typeface="Calibri"/>
                <a:cs typeface="Calibri"/>
                <a:sym typeface="Calibri"/>
              </a:rPr>
              <a:t>Addressing Capacity</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Addressing capacity refers to the number of distinct memory addresses a bus can reference, which depends on the width of the </a:t>
            </a:r>
            <a:r>
              <a:rPr b="1" lang="en" sz="1100">
                <a:solidFill>
                  <a:schemeClr val="dk1"/>
                </a:solidFill>
                <a:latin typeface="Calibri"/>
                <a:ea typeface="Calibri"/>
                <a:cs typeface="Calibri"/>
                <a:sym typeface="Calibri"/>
              </a:rPr>
              <a:t>address bus</a:t>
            </a:r>
            <a:r>
              <a:rPr lang="en" sz="1100">
                <a:solidFill>
                  <a:schemeClr val="dk1"/>
                </a:solidFill>
                <a:latin typeface="Calibri"/>
                <a:ea typeface="Calibri"/>
                <a:cs typeface="Calibri"/>
                <a:sym typeface="Calibri"/>
              </a:rPr>
              <a:t>. The wider the address bus, the more memory locations it can address.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a:t>
            </a:r>
            <a:r>
              <a:rPr b="1" lang="en" sz="1100">
                <a:solidFill>
                  <a:schemeClr val="dk1"/>
                </a:solidFill>
                <a:latin typeface="Calibri"/>
                <a:ea typeface="Calibri"/>
                <a:cs typeface="Calibri"/>
                <a:sym typeface="Calibri"/>
              </a:rPr>
              <a:t>32-bit address bus</a:t>
            </a:r>
            <a:r>
              <a:rPr lang="en" sz="1100">
                <a:solidFill>
                  <a:schemeClr val="dk1"/>
                </a:solidFill>
                <a:latin typeface="Calibri"/>
                <a:ea typeface="Calibri"/>
                <a:cs typeface="Calibri"/>
                <a:sym typeface="Calibri"/>
              </a:rPr>
              <a:t> can address 2322^{32}232 memory locations, which is equivalent to </a:t>
            </a:r>
            <a:r>
              <a:rPr b="1" lang="en" sz="1100">
                <a:solidFill>
                  <a:schemeClr val="dk1"/>
                </a:solidFill>
                <a:latin typeface="Calibri"/>
                <a:ea typeface="Calibri"/>
                <a:cs typeface="Calibri"/>
                <a:sym typeface="Calibri"/>
              </a:rPr>
              <a:t>4 GB</a:t>
            </a:r>
            <a:r>
              <a:rPr lang="en" sz="1100">
                <a:solidFill>
                  <a:schemeClr val="dk1"/>
                </a:solidFill>
                <a:latin typeface="Calibri"/>
                <a:ea typeface="Calibri"/>
                <a:cs typeface="Calibri"/>
                <a:sym typeface="Calibri"/>
              </a:rPr>
              <a:t> of memory.</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a:t>
            </a:r>
            <a:r>
              <a:rPr b="1" lang="en" sz="1100">
                <a:solidFill>
                  <a:schemeClr val="dk1"/>
                </a:solidFill>
                <a:latin typeface="Calibri"/>
                <a:ea typeface="Calibri"/>
                <a:cs typeface="Calibri"/>
                <a:sym typeface="Calibri"/>
              </a:rPr>
              <a:t>64-bit address bus</a:t>
            </a:r>
            <a:r>
              <a:rPr lang="en" sz="1100">
                <a:solidFill>
                  <a:schemeClr val="dk1"/>
                </a:solidFill>
                <a:latin typeface="Calibri"/>
                <a:ea typeface="Calibri"/>
                <a:cs typeface="Calibri"/>
                <a:sym typeface="Calibri"/>
              </a:rPr>
              <a:t>, on the other hand, can theoretically address 2642^{64}264 locations, which equals </a:t>
            </a:r>
            <a:r>
              <a:rPr b="1" lang="en" sz="1100">
                <a:solidFill>
                  <a:schemeClr val="dk1"/>
                </a:solidFill>
                <a:latin typeface="Calibri"/>
                <a:ea typeface="Calibri"/>
                <a:cs typeface="Calibri"/>
                <a:sym typeface="Calibri"/>
              </a:rPr>
              <a:t>16 exabytes</a:t>
            </a:r>
            <a:r>
              <a:rPr lang="en" sz="1100">
                <a:solidFill>
                  <a:schemeClr val="dk1"/>
                </a:solidFill>
                <a:latin typeface="Calibri"/>
                <a:ea typeface="Calibri"/>
                <a:cs typeface="Calibri"/>
                <a:sym typeface="Calibri"/>
              </a:rPr>
              <a:t> of memory, far beyond the typical needs of most systems today.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Implication</a:t>
            </a:r>
            <a:r>
              <a:rPr lang="en" sz="1100">
                <a:solidFill>
                  <a:schemeClr val="dk1"/>
                </a:solidFill>
                <a:latin typeface="Calibri"/>
                <a:ea typeface="Calibri"/>
                <a:cs typeface="Calibri"/>
                <a:sym typeface="Calibri"/>
              </a:rPr>
              <a:t>: Systems with wider address buses can support more memory, making them suitable for tasks that require large amounts of data (e.g., servers, high-performance computing).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707" name="Google Shape;707;p119"/>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1D. </a:t>
            </a:r>
            <a:r>
              <a:rPr b="1" lang="en" sz="1100">
                <a:solidFill>
                  <a:srgbClr val="FF0000"/>
                </a:solidFill>
                <a:latin typeface="Calibri"/>
                <a:ea typeface="Calibri"/>
                <a:cs typeface="Calibri"/>
                <a:sym typeface="Calibri"/>
              </a:rPr>
              <a:t>Lines on the Bus for Single Type of Signal or Shared</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Buses can either have </a:t>
            </a:r>
            <a:r>
              <a:rPr b="1" lang="en" sz="1100">
                <a:solidFill>
                  <a:schemeClr val="dk1"/>
                </a:solidFill>
                <a:latin typeface="Calibri"/>
                <a:ea typeface="Calibri"/>
                <a:cs typeface="Calibri"/>
                <a:sym typeface="Calibri"/>
              </a:rPr>
              <a:t>dedicated lines</a:t>
            </a:r>
            <a:r>
              <a:rPr lang="en" sz="1100">
                <a:solidFill>
                  <a:schemeClr val="dk1"/>
                </a:solidFill>
                <a:latin typeface="Calibri"/>
                <a:ea typeface="Calibri"/>
                <a:cs typeface="Calibri"/>
                <a:sym typeface="Calibri"/>
              </a:rPr>
              <a:t> for different types of signals (such as data, address, and control) or they can use </a:t>
            </a:r>
            <a:r>
              <a:rPr b="1" lang="en" sz="1100">
                <a:solidFill>
                  <a:schemeClr val="dk1"/>
                </a:solidFill>
                <a:latin typeface="Calibri"/>
                <a:ea typeface="Calibri"/>
                <a:cs typeface="Calibri"/>
                <a:sym typeface="Calibri"/>
              </a:rPr>
              <a:t>shared lines</a:t>
            </a:r>
            <a:r>
              <a:rPr lang="en" sz="1100">
                <a:solidFill>
                  <a:schemeClr val="dk1"/>
                </a:solidFill>
                <a:latin typeface="Calibri"/>
                <a:ea typeface="Calibri"/>
                <a:cs typeface="Calibri"/>
                <a:sym typeface="Calibri"/>
              </a:rPr>
              <a:t>, where the same lines are used to carry different types of signals at different times.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Dedicated Bus Lines</a:t>
            </a:r>
            <a:r>
              <a:rPr lang="en" sz="1100">
                <a:solidFill>
                  <a:schemeClr val="dk1"/>
                </a:solidFill>
                <a:latin typeface="Calibri"/>
                <a:ea typeface="Calibri"/>
                <a:cs typeface="Calibri"/>
                <a:sym typeface="Calibri"/>
              </a:rPr>
              <a:t>: Separate sets of conductors are used for data, addresses, and control signals, reducing the risk of data conflicts and improving performance.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Shared Bus Lines</a:t>
            </a:r>
            <a:r>
              <a:rPr lang="en" sz="1100">
                <a:solidFill>
                  <a:schemeClr val="dk1"/>
                </a:solidFill>
                <a:latin typeface="Calibri"/>
                <a:ea typeface="Calibri"/>
                <a:cs typeface="Calibri"/>
                <a:sym typeface="Calibri"/>
              </a:rPr>
              <a:t>: The same conductors are used to carry both data and addresses but at different times. While this saves on the number of physical wires, it can slow down the overall data transfer as signals must wait for access.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PCI (Peripheral Component Interconnect)</a:t>
            </a:r>
            <a:r>
              <a:rPr lang="en" sz="1100">
                <a:solidFill>
                  <a:schemeClr val="dk1"/>
                </a:solidFill>
                <a:latin typeface="Calibri"/>
                <a:ea typeface="Calibri"/>
                <a:cs typeface="Calibri"/>
                <a:sym typeface="Calibri"/>
              </a:rPr>
              <a:t> typically uses shared bus lines, while modern systems like </a:t>
            </a:r>
            <a:r>
              <a:rPr b="1" lang="en" sz="1100">
                <a:solidFill>
                  <a:schemeClr val="dk1"/>
                </a:solidFill>
                <a:latin typeface="Calibri"/>
                <a:ea typeface="Calibri"/>
                <a:cs typeface="Calibri"/>
                <a:sym typeface="Calibri"/>
              </a:rPr>
              <a:t>PCIe (PCI Express)</a:t>
            </a:r>
            <a:r>
              <a:rPr lang="en" sz="1100">
                <a:solidFill>
                  <a:schemeClr val="dk1"/>
                </a:solidFill>
                <a:latin typeface="Calibri"/>
                <a:ea typeface="Calibri"/>
                <a:cs typeface="Calibri"/>
                <a:sym typeface="Calibri"/>
              </a:rPr>
              <a:t> have switched to dedicated, point-to-point connections for faster, more efficient communication.</a:t>
            </a:r>
            <a:endParaRPr sz="1200">
              <a:solidFill>
                <a:schemeClr val="dk1"/>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20"/>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1E. </a:t>
            </a:r>
            <a:r>
              <a:rPr b="1" lang="en" sz="1100">
                <a:solidFill>
                  <a:srgbClr val="FF0000"/>
                </a:solidFill>
                <a:latin typeface="Calibri"/>
                <a:ea typeface="Calibri"/>
                <a:cs typeface="Calibri"/>
                <a:sym typeface="Calibri"/>
              </a:rPr>
              <a:t>Throughput (Data Transfer Rate in Bits per Second)</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Throughput refers to the </a:t>
            </a:r>
            <a:r>
              <a:rPr b="1" lang="en" sz="1100">
                <a:solidFill>
                  <a:schemeClr val="dk1"/>
                </a:solidFill>
                <a:latin typeface="Calibri"/>
                <a:ea typeface="Calibri"/>
                <a:cs typeface="Calibri"/>
                <a:sym typeface="Calibri"/>
              </a:rPr>
              <a:t>speed</a:t>
            </a:r>
            <a:r>
              <a:rPr lang="en" sz="1100">
                <a:solidFill>
                  <a:schemeClr val="dk1"/>
                </a:solidFill>
                <a:latin typeface="Calibri"/>
                <a:ea typeface="Calibri"/>
                <a:cs typeface="Calibri"/>
                <a:sym typeface="Calibri"/>
              </a:rPr>
              <a:t> at which data is transferred across the bus. It is typically measured in </a:t>
            </a:r>
            <a:r>
              <a:rPr b="1" lang="en" sz="1100">
                <a:solidFill>
                  <a:schemeClr val="dk1"/>
                </a:solidFill>
                <a:latin typeface="Calibri"/>
                <a:ea typeface="Calibri"/>
                <a:cs typeface="Calibri"/>
                <a:sym typeface="Calibri"/>
              </a:rPr>
              <a:t>bits per second</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bps</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megabits per second</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Mbps</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gigabits per second</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Gbps</a:t>
            </a:r>
            <a:r>
              <a:rPr lang="en" sz="1100">
                <a:solidFill>
                  <a:schemeClr val="dk1"/>
                </a:solidFill>
                <a:latin typeface="Calibri"/>
                <a:ea typeface="Calibri"/>
                <a:cs typeface="Calibri"/>
                <a:sym typeface="Calibri"/>
              </a:rPr>
              <a:t>). Throughput depends on both the width of the data bus and the clock speed (frequency) of the bus.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bus with a width of </a:t>
            </a:r>
            <a:r>
              <a:rPr b="1" lang="en" sz="1100">
                <a:solidFill>
                  <a:schemeClr val="dk1"/>
                </a:solidFill>
                <a:latin typeface="Calibri"/>
                <a:ea typeface="Calibri"/>
                <a:cs typeface="Calibri"/>
                <a:sym typeface="Calibri"/>
              </a:rPr>
              <a:t>32 bits</a:t>
            </a:r>
            <a:r>
              <a:rPr lang="en" sz="1100">
                <a:solidFill>
                  <a:schemeClr val="dk1"/>
                </a:solidFill>
                <a:latin typeface="Calibri"/>
                <a:ea typeface="Calibri"/>
                <a:cs typeface="Calibri"/>
                <a:sym typeface="Calibri"/>
              </a:rPr>
              <a:t> and a clock speed of </a:t>
            </a:r>
            <a:r>
              <a:rPr b="1" lang="en" sz="1100">
                <a:solidFill>
                  <a:schemeClr val="dk1"/>
                </a:solidFill>
                <a:latin typeface="Calibri"/>
                <a:ea typeface="Calibri"/>
                <a:cs typeface="Calibri"/>
                <a:sym typeface="Calibri"/>
              </a:rPr>
              <a:t>100 MHz</a:t>
            </a:r>
            <a:r>
              <a:rPr lang="en" sz="1100">
                <a:solidFill>
                  <a:schemeClr val="dk1"/>
                </a:solidFill>
                <a:latin typeface="Calibri"/>
                <a:ea typeface="Calibri"/>
                <a:cs typeface="Calibri"/>
                <a:sym typeface="Calibri"/>
              </a:rPr>
              <a:t> can transfer data at a rate of </a:t>
            </a:r>
            <a:r>
              <a:rPr b="1" lang="en" sz="1100">
                <a:solidFill>
                  <a:schemeClr val="dk1"/>
                </a:solidFill>
                <a:latin typeface="Calibri"/>
                <a:ea typeface="Calibri"/>
                <a:cs typeface="Calibri"/>
                <a:sym typeface="Calibri"/>
              </a:rPr>
              <a:t>3200 Mbps</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3.2 Gbps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PCIe 3.0 x16</a:t>
            </a:r>
            <a:r>
              <a:rPr lang="en" sz="1100">
                <a:solidFill>
                  <a:schemeClr val="dk1"/>
                </a:solidFill>
                <a:latin typeface="Calibri"/>
                <a:ea typeface="Calibri"/>
                <a:cs typeface="Calibri"/>
                <a:sym typeface="Calibri"/>
              </a:rPr>
              <a:t> bus has a theoretical throughput of </a:t>
            </a:r>
            <a:r>
              <a:rPr b="1" lang="en" sz="1100">
                <a:solidFill>
                  <a:schemeClr val="dk1"/>
                </a:solidFill>
                <a:latin typeface="Calibri"/>
                <a:ea typeface="Calibri"/>
                <a:cs typeface="Calibri"/>
                <a:sym typeface="Calibri"/>
              </a:rPr>
              <a:t>16 GB/s</a:t>
            </a:r>
            <a:r>
              <a:rPr lang="en" sz="1100">
                <a:solidFill>
                  <a:schemeClr val="dk1"/>
                </a:solidFill>
                <a:latin typeface="Calibri"/>
                <a:ea typeface="Calibri"/>
                <a:cs typeface="Calibri"/>
                <a:sym typeface="Calibri"/>
              </a:rPr>
              <a:t>, which is significantly higher than older bus architectures like PCI.</a:t>
            </a:r>
            <a:endParaRPr sz="1100">
              <a:solidFill>
                <a:schemeClr val="dk1"/>
              </a:solidFill>
              <a:latin typeface="Calibri"/>
              <a:ea typeface="Calibri"/>
              <a:cs typeface="Calibri"/>
              <a:sym typeface="Calibri"/>
            </a:endParaRPr>
          </a:p>
        </p:txBody>
      </p:sp>
      <p:sp>
        <p:nvSpPr>
          <p:cNvPr id="713" name="Google Shape;713;p120"/>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1F. </a:t>
            </a:r>
            <a:r>
              <a:rPr b="1" lang="en" sz="1100">
                <a:solidFill>
                  <a:srgbClr val="FF0000"/>
                </a:solidFill>
                <a:latin typeface="Calibri"/>
                <a:ea typeface="Calibri"/>
                <a:cs typeface="Calibri"/>
                <a:sym typeface="Calibri"/>
              </a:rPr>
              <a:t>Distance Between Two Endpoints</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This characteristic refers to how far data must travel across the bus. The </a:t>
            </a:r>
            <a:r>
              <a:rPr b="1" lang="en" sz="1100">
                <a:solidFill>
                  <a:schemeClr val="dk1"/>
                </a:solidFill>
                <a:latin typeface="Calibri"/>
                <a:ea typeface="Calibri"/>
                <a:cs typeface="Calibri"/>
                <a:sym typeface="Calibri"/>
              </a:rPr>
              <a:t>distance</a:t>
            </a:r>
            <a:r>
              <a:rPr lang="en" sz="1100">
                <a:solidFill>
                  <a:schemeClr val="dk1"/>
                </a:solidFill>
                <a:latin typeface="Calibri"/>
                <a:ea typeface="Calibri"/>
                <a:cs typeface="Calibri"/>
                <a:sym typeface="Calibri"/>
              </a:rPr>
              <a:t> affects </a:t>
            </a:r>
            <a:r>
              <a:rPr b="1" lang="en" sz="1100">
                <a:solidFill>
                  <a:schemeClr val="dk1"/>
                </a:solidFill>
                <a:latin typeface="Calibri"/>
                <a:ea typeface="Calibri"/>
                <a:cs typeface="Calibri"/>
                <a:sym typeface="Calibri"/>
              </a:rPr>
              <a:t>signal integrity</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speed</a:t>
            </a:r>
            <a:r>
              <a:rPr lang="en" sz="1100">
                <a:solidFill>
                  <a:schemeClr val="dk1"/>
                </a:solidFill>
                <a:latin typeface="Calibri"/>
                <a:ea typeface="Calibri"/>
                <a:cs typeface="Calibri"/>
                <a:sym typeface="Calibri"/>
              </a:rPr>
              <a:t>, as longer distances can introduce delays or require stronger signals.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a:t>
            </a:r>
            <a:r>
              <a:rPr b="1" lang="en" sz="1100">
                <a:solidFill>
                  <a:schemeClr val="dk1"/>
                </a:solidFill>
                <a:latin typeface="Calibri"/>
                <a:ea typeface="Calibri"/>
                <a:cs typeface="Calibri"/>
                <a:sym typeface="Calibri"/>
              </a:rPr>
              <a:t>small systems</a:t>
            </a:r>
            <a:r>
              <a:rPr lang="en" sz="1100">
                <a:solidFill>
                  <a:schemeClr val="dk1"/>
                </a:solidFill>
                <a:latin typeface="Calibri"/>
                <a:ea typeface="Calibri"/>
                <a:cs typeface="Calibri"/>
                <a:sym typeface="Calibri"/>
              </a:rPr>
              <a:t> like a desktop computer, the distance between the CPU and memory or peripherals is relatively short, so latency due to distance is minimal.</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a:t>
            </a:r>
            <a:r>
              <a:rPr b="1" lang="en" sz="1100">
                <a:solidFill>
                  <a:schemeClr val="dk1"/>
                </a:solidFill>
                <a:latin typeface="Calibri"/>
                <a:ea typeface="Calibri"/>
                <a:cs typeface="Calibri"/>
                <a:sym typeface="Calibri"/>
              </a:rPr>
              <a:t>networked systems</a:t>
            </a:r>
            <a:r>
              <a:rPr lang="en" sz="1100">
                <a:solidFill>
                  <a:schemeClr val="dk1"/>
                </a:solidFill>
                <a:latin typeface="Calibri"/>
                <a:ea typeface="Calibri"/>
                <a:cs typeface="Calibri"/>
                <a:sym typeface="Calibri"/>
              </a:rPr>
              <a:t> (such as data centers or distributed computing environments), the distance between components can be quite large, requiring specialized buses like </a:t>
            </a:r>
            <a:r>
              <a:rPr b="1" lang="en" sz="1100">
                <a:solidFill>
                  <a:schemeClr val="dk1"/>
                </a:solidFill>
                <a:latin typeface="Calibri"/>
                <a:ea typeface="Calibri"/>
                <a:cs typeface="Calibri"/>
                <a:sym typeface="Calibri"/>
              </a:rPr>
              <a:t>Ethernet</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Fiber Optic</a:t>
            </a:r>
            <a:r>
              <a:rPr lang="en" sz="1100">
                <a:solidFill>
                  <a:schemeClr val="dk1"/>
                </a:solidFill>
                <a:latin typeface="Calibri"/>
                <a:ea typeface="Calibri"/>
                <a:cs typeface="Calibri"/>
                <a:sym typeface="Calibri"/>
              </a:rPr>
              <a:t> to transmit data over long distances without significant loss or delay.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21"/>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1G. </a:t>
            </a:r>
            <a:r>
              <a:rPr b="1" lang="en" sz="1100">
                <a:solidFill>
                  <a:srgbClr val="FF0000"/>
                </a:solidFill>
                <a:latin typeface="Calibri"/>
                <a:ea typeface="Calibri"/>
                <a:cs typeface="Calibri"/>
                <a:sym typeface="Calibri"/>
              </a:rPr>
              <a:t>Number and Type of Attachments Supported</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Different buses can support a varying number of devices connected to them, and the </a:t>
            </a:r>
            <a:r>
              <a:rPr b="1" lang="en" sz="1100">
                <a:solidFill>
                  <a:schemeClr val="dk1"/>
                </a:solidFill>
                <a:latin typeface="Calibri"/>
                <a:ea typeface="Calibri"/>
                <a:cs typeface="Calibri"/>
                <a:sym typeface="Calibri"/>
              </a:rPr>
              <a:t>type</a:t>
            </a:r>
            <a:r>
              <a:rPr lang="en" sz="1100">
                <a:solidFill>
                  <a:schemeClr val="dk1"/>
                </a:solidFill>
                <a:latin typeface="Calibri"/>
                <a:ea typeface="Calibri"/>
                <a:cs typeface="Calibri"/>
                <a:sym typeface="Calibri"/>
              </a:rPr>
              <a:t> of devices can vary depending on the bus architecture. Some buses can only connect a limited number of devices, while others are designed to support many.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USB</a:t>
            </a:r>
            <a:r>
              <a:rPr lang="en" sz="1100">
                <a:solidFill>
                  <a:schemeClr val="dk1"/>
                </a:solidFill>
                <a:latin typeface="Calibri"/>
                <a:ea typeface="Calibri"/>
                <a:cs typeface="Calibri"/>
                <a:sym typeface="Calibri"/>
              </a:rPr>
              <a:t> (Universal Serial Bus) can support up to </a:t>
            </a:r>
            <a:r>
              <a:rPr b="1" lang="en" sz="1100">
                <a:solidFill>
                  <a:schemeClr val="dk1"/>
                </a:solidFill>
                <a:latin typeface="Calibri"/>
                <a:ea typeface="Calibri"/>
                <a:cs typeface="Calibri"/>
                <a:sym typeface="Calibri"/>
              </a:rPr>
              <a:t>127 devices</a:t>
            </a:r>
            <a:r>
              <a:rPr lang="en" sz="1100">
                <a:solidFill>
                  <a:schemeClr val="dk1"/>
                </a:solidFill>
                <a:latin typeface="Calibri"/>
                <a:ea typeface="Calibri"/>
                <a:cs typeface="Calibri"/>
                <a:sym typeface="Calibri"/>
              </a:rPr>
              <a:t> connected through hubs, while the older </a:t>
            </a:r>
            <a:r>
              <a:rPr b="1" lang="en" sz="1100">
                <a:solidFill>
                  <a:schemeClr val="dk1"/>
                </a:solidFill>
                <a:latin typeface="Calibri"/>
                <a:ea typeface="Calibri"/>
                <a:cs typeface="Calibri"/>
                <a:sym typeface="Calibri"/>
              </a:rPr>
              <a:t>IDE (Integrated Drive Electronics)</a:t>
            </a:r>
            <a:r>
              <a:rPr lang="en" sz="1100">
                <a:solidFill>
                  <a:schemeClr val="dk1"/>
                </a:solidFill>
                <a:latin typeface="Calibri"/>
                <a:ea typeface="Calibri"/>
                <a:cs typeface="Calibri"/>
                <a:sym typeface="Calibri"/>
              </a:rPr>
              <a:t> bus could only support up to </a:t>
            </a:r>
            <a:r>
              <a:rPr b="1" lang="en" sz="1100">
                <a:solidFill>
                  <a:schemeClr val="dk1"/>
                </a:solidFill>
                <a:latin typeface="Calibri"/>
                <a:ea typeface="Calibri"/>
                <a:cs typeface="Calibri"/>
                <a:sym typeface="Calibri"/>
              </a:rPr>
              <a:t>two devices</a:t>
            </a:r>
            <a:r>
              <a:rPr lang="en" sz="1100">
                <a:solidFill>
                  <a:schemeClr val="dk1"/>
                </a:solidFill>
                <a:latin typeface="Calibri"/>
                <a:ea typeface="Calibri"/>
                <a:cs typeface="Calibri"/>
                <a:sym typeface="Calibri"/>
              </a:rPr>
              <a:t> (typically one hard drive and one CD-ROM).</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Modern </a:t>
            </a:r>
            <a:r>
              <a:rPr b="1" lang="en" sz="1100">
                <a:solidFill>
                  <a:schemeClr val="dk1"/>
                </a:solidFill>
                <a:latin typeface="Calibri"/>
                <a:ea typeface="Calibri"/>
                <a:cs typeface="Calibri"/>
                <a:sym typeface="Calibri"/>
              </a:rPr>
              <a:t>PCIe</a:t>
            </a:r>
            <a:r>
              <a:rPr lang="en" sz="1100">
                <a:solidFill>
                  <a:schemeClr val="dk1"/>
                </a:solidFill>
                <a:latin typeface="Calibri"/>
                <a:ea typeface="Calibri"/>
                <a:cs typeface="Calibri"/>
                <a:sym typeface="Calibri"/>
              </a:rPr>
              <a:t> slots in a motherboard can connect to a variety of devices, from graphics cards to solid-state drives (SSDs).</a:t>
            </a:r>
            <a:endParaRPr sz="1100">
              <a:solidFill>
                <a:schemeClr val="dk1"/>
              </a:solidFill>
              <a:latin typeface="Calibri"/>
              <a:ea typeface="Calibri"/>
              <a:cs typeface="Calibri"/>
              <a:sym typeface="Calibri"/>
            </a:endParaRPr>
          </a:p>
        </p:txBody>
      </p:sp>
      <p:sp>
        <p:nvSpPr>
          <p:cNvPr id="719" name="Google Shape;719;p121"/>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1H. </a:t>
            </a:r>
            <a:r>
              <a:rPr b="1" lang="en" sz="1100">
                <a:solidFill>
                  <a:srgbClr val="FF0000"/>
                </a:solidFill>
                <a:latin typeface="Calibri"/>
                <a:ea typeface="Calibri"/>
                <a:cs typeface="Calibri"/>
                <a:sym typeface="Calibri"/>
              </a:rPr>
              <a:t>Type of Control Required</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The type of control required on the bus involves the way communication is managed, either through </a:t>
            </a:r>
            <a:r>
              <a:rPr b="1" lang="en" sz="1100">
                <a:solidFill>
                  <a:schemeClr val="dk1"/>
                </a:solidFill>
                <a:latin typeface="Calibri"/>
                <a:ea typeface="Calibri"/>
                <a:cs typeface="Calibri"/>
                <a:sym typeface="Calibri"/>
              </a:rPr>
              <a:t>centralized</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distributed control</a:t>
            </a:r>
            <a:r>
              <a:rPr lang="en" sz="1100">
                <a:solidFill>
                  <a:schemeClr val="dk1"/>
                </a:solidFill>
                <a:latin typeface="Calibri"/>
                <a:ea typeface="Calibri"/>
                <a:cs typeface="Calibri"/>
                <a:sym typeface="Calibri"/>
              </a:rPr>
              <a:t>. Centralized control uses a </a:t>
            </a:r>
            <a:r>
              <a:rPr b="1" lang="en" sz="1100">
                <a:solidFill>
                  <a:schemeClr val="dk1"/>
                </a:solidFill>
                <a:latin typeface="Calibri"/>
                <a:ea typeface="Calibri"/>
                <a:cs typeface="Calibri"/>
                <a:sym typeface="Calibri"/>
              </a:rPr>
              <a:t>bus controller</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arbitrator</a:t>
            </a:r>
            <a:r>
              <a:rPr lang="en" sz="1100">
                <a:solidFill>
                  <a:schemeClr val="dk1"/>
                </a:solidFill>
                <a:latin typeface="Calibri"/>
                <a:ea typeface="Calibri"/>
                <a:cs typeface="Calibri"/>
                <a:sym typeface="Calibri"/>
              </a:rPr>
              <a:t> to manage who can use the bus at any given time, while distributed control allows devices to manage communication among themselves.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a:t>
            </a:r>
            <a:r>
              <a:rPr b="1" lang="en" sz="1100">
                <a:solidFill>
                  <a:schemeClr val="dk1"/>
                </a:solidFill>
                <a:latin typeface="Calibri"/>
                <a:ea typeface="Calibri"/>
                <a:cs typeface="Calibri"/>
                <a:sym typeface="Calibri"/>
              </a:rPr>
              <a:t>USB</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host controller</a:t>
            </a:r>
            <a:r>
              <a:rPr lang="en" sz="1100">
                <a:solidFill>
                  <a:schemeClr val="dk1"/>
                </a:solidFill>
                <a:latin typeface="Calibri"/>
                <a:ea typeface="Calibri"/>
                <a:cs typeface="Calibri"/>
                <a:sym typeface="Calibri"/>
              </a:rPr>
              <a:t> manages bus access, ensuring that only one device communicates at a time to avoid data collisions.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a:t>
            </a:r>
            <a:r>
              <a:rPr b="1" lang="en" sz="1100">
                <a:solidFill>
                  <a:schemeClr val="dk1"/>
                </a:solidFill>
                <a:latin typeface="Calibri"/>
                <a:ea typeface="Calibri"/>
                <a:cs typeface="Calibri"/>
                <a:sym typeface="Calibri"/>
              </a:rPr>
              <a:t>Ethernet</a:t>
            </a:r>
            <a:r>
              <a:rPr lang="en" sz="1100">
                <a:solidFill>
                  <a:schemeClr val="dk1"/>
                </a:solidFill>
                <a:latin typeface="Calibri"/>
                <a:ea typeface="Calibri"/>
                <a:cs typeface="Calibri"/>
                <a:sym typeface="Calibri"/>
              </a:rPr>
              <a:t>, when using the </a:t>
            </a:r>
            <a:r>
              <a:rPr b="1" lang="en" sz="1100">
                <a:solidFill>
                  <a:schemeClr val="dk1"/>
                </a:solidFill>
                <a:latin typeface="Calibri"/>
                <a:ea typeface="Calibri"/>
                <a:cs typeface="Calibri"/>
                <a:sym typeface="Calibri"/>
              </a:rPr>
              <a:t>CSMA/CD</a:t>
            </a:r>
            <a:r>
              <a:rPr lang="en" sz="1100">
                <a:solidFill>
                  <a:schemeClr val="dk1"/>
                </a:solidFill>
                <a:latin typeface="Calibri"/>
                <a:ea typeface="Calibri"/>
                <a:cs typeface="Calibri"/>
                <a:sym typeface="Calibri"/>
              </a:rPr>
              <a:t> (Carrier Sense Multiple Access/Collision Detection) method, devices themselves detect if the bus is free and control when they can send data.</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2C. Registers</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Description</a:t>
            </a:r>
            <a:r>
              <a:rPr lang="en" sz="1100">
                <a:solidFill>
                  <a:schemeClr val="dk1"/>
                </a:solidFill>
                <a:latin typeface="Calibri"/>
                <a:ea typeface="Calibri"/>
                <a:cs typeface="Calibri"/>
                <a:sym typeface="Calibri"/>
              </a:rPr>
              <a:t>: Registers are small storage areas inside the CPU used to temporarily hold data that the CPU is currently working on. They are much faster than RAM, but hold less data.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Registers are like the chef’s hands and small bowls. While the chef is working, they can only hold or carry a few items at once. They grab a pinch of salt or hold a measuring cup with flour. These are small amounts of ingredients used immediately in the cooking process.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rgbClr val="188038"/>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Types of Registers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General Purpose Registers</a:t>
            </a:r>
            <a:r>
              <a:rPr lang="en" sz="1100">
                <a:solidFill>
                  <a:schemeClr val="dk1"/>
                </a:solidFill>
                <a:latin typeface="Calibri"/>
                <a:ea typeface="Calibri"/>
                <a:cs typeface="Calibri"/>
                <a:sym typeface="Calibri"/>
              </a:rPr>
              <a:t>: Can store any kind of data the CPU is currently processing, like temporary results from calculations.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Special Purpose Registers</a:t>
            </a:r>
            <a:r>
              <a:rPr lang="en" sz="1100">
                <a:solidFill>
                  <a:srgbClr val="000000"/>
                </a:solidFill>
                <a:latin typeface="Calibri"/>
                <a:ea typeface="Calibri"/>
                <a:cs typeface="Calibri"/>
                <a:sym typeface="Calibri"/>
              </a:rPr>
              <a:t>: </a:t>
            </a:r>
            <a:r>
              <a:rPr lang="en" sz="1100">
                <a:solidFill>
                  <a:schemeClr val="dk1"/>
                </a:solidFill>
                <a:latin typeface="Calibri"/>
                <a:ea typeface="Calibri"/>
                <a:cs typeface="Calibri"/>
                <a:sym typeface="Calibri"/>
              </a:rPr>
              <a:t>These have specific jobs, like the Program Counter (which tracks the next instruction) or the Accumulator (which holds results of calculations).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Suppose the CPU needs to add two numbers—both numbers will first be loaded into registers. After the ALU adds them, the result might also be stored in a register temporarily before being written back to RAM.</a:t>
            </a:r>
            <a:endParaRPr sz="1100">
              <a:solidFill>
                <a:schemeClr val="dk1"/>
              </a:solidFill>
              <a:latin typeface="Calibri"/>
              <a:ea typeface="Calibri"/>
              <a:cs typeface="Calibri"/>
              <a:sym typeface="Calibri"/>
            </a:endParaRPr>
          </a:p>
        </p:txBody>
      </p:sp>
      <p:sp>
        <p:nvSpPr>
          <p:cNvPr id="116" name="Google Shape;116;p23"/>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How It All Works Together (With Analogy)</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Loading VLC and MP3</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VLC executable</a:t>
            </a:r>
            <a:r>
              <a:rPr lang="en" sz="1100">
                <a:solidFill>
                  <a:schemeClr val="dk1"/>
                </a:solidFill>
                <a:latin typeface="Calibri"/>
                <a:ea typeface="Calibri"/>
                <a:cs typeface="Calibri"/>
                <a:sym typeface="Calibri"/>
              </a:rPr>
              <a:t> is loaded into </a:t>
            </a:r>
            <a:r>
              <a:rPr b="1" lang="en" sz="1100">
                <a:solidFill>
                  <a:schemeClr val="dk1"/>
                </a:solidFill>
                <a:latin typeface="Calibri"/>
                <a:ea typeface="Calibri"/>
                <a:cs typeface="Calibri"/>
                <a:sym typeface="Calibri"/>
              </a:rPr>
              <a:t>RAM</a:t>
            </a:r>
            <a:r>
              <a:rPr lang="en" sz="1100">
                <a:solidFill>
                  <a:schemeClr val="dk1"/>
                </a:solidFill>
                <a:latin typeface="Calibri"/>
                <a:ea typeface="Calibri"/>
                <a:cs typeface="Calibri"/>
                <a:sym typeface="Calibri"/>
              </a:rPr>
              <a:t> from the </a:t>
            </a:r>
            <a:r>
              <a:rPr b="1" lang="en" sz="1100">
                <a:solidFill>
                  <a:schemeClr val="dk1"/>
                </a:solidFill>
                <a:latin typeface="Calibri"/>
                <a:ea typeface="Calibri"/>
                <a:cs typeface="Calibri"/>
                <a:sym typeface="Calibri"/>
              </a:rPr>
              <a:t>Hard Drive</a:t>
            </a:r>
            <a:r>
              <a:rPr lang="en" sz="1100">
                <a:solidFill>
                  <a:schemeClr val="dk1"/>
                </a:solidFill>
                <a:latin typeface="Calibri"/>
                <a:ea typeface="Calibri"/>
                <a:cs typeface="Calibri"/>
                <a:sym typeface="Calibri"/>
              </a:rPr>
              <a:t>, similar to the chef fetching both the recipe and ingredients from the store and placing them on the kitchen counter.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like the chef, needs to </a:t>
            </a:r>
            <a:r>
              <a:rPr b="1" lang="en" sz="1100">
                <a:solidFill>
                  <a:schemeClr val="dk1"/>
                </a:solidFill>
                <a:latin typeface="Calibri"/>
                <a:ea typeface="Calibri"/>
                <a:cs typeface="Calibri"/>
                <a:sym typeface="Calibri"/>
              </a:rPr>
              <a:t>fetch</a:t>
            </a:r>
            <a:r>
              <a:rPr lang="en" sz="1100">
                <a:solidFill>
                  <a:schemeClr val="dk1"/>
                </a:solidFill>
                <a:latin typeface="Calibri"/>
                <a:ea typeface="Calibri"/>
                <a:cs typeface="Calibri"/>
                <a:sym typeface="Calibri"/>
              </a:rPr>
              <a:t> the first instruction from the recipe (VLC) that says, "Play MP3." The instruction tells the CPU what ingredients (data) are needed (the MP3 file).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Fetching and Executing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begins by </a:t>
            </a:r>
            <a:r>
              <a:rPr b="1" lang="en" sz="1100">
                <a:solidFill>
                  <a:schemeClr val="dk1"/>
                </a:solidFill>
                <a:latin typeface="Calibri"/>
                <a:ea typeface="Calibri"/>
                <a:cs typeface="Calibri"/>
                <a:sym typeface="Calibri"/>
              </a:rPr>
              <a:t>fetching</a:t>
            </a:r>
            <a:r>
              <a:rPr lang="en" sz="1100">
                <a:solidFill>
                  <a:schemeClr val="dk1"/>
                </a:solidFill>
                <a:latin typeface="Calibri"/>
                <a:ea typeface="Calibri"/>
                <a:cs typeface="Calibri"/>
                <a:sym typeface="Calibri"/>
              </a:rPr>
              <a:t> the instruction from the VLC program to play a song. It </a:t>
            </a:r>
            <a:r>
              <a:rPr b="1" lang="en" sz="1100">
                <a:solidFill>
                  <a:schemeClr val="dk1"/>
                </a:solidFill>
                <a:latin typeface="Calibri"/>
                <a:ea typeface="Calibri"/>
                <a:cs typeface="Calibri"/>
                <a:sym typeface="Calibri"/>
              </a:rPr>
              <a:t>decodes</a:t>
            </a:r>
            <a:r>
              <a:rPr lang="en" sz="1100">
                <a:solidFill>
                  <a:schemeClr val="dk1"/>
                </a:solidFill>
                <a:latin typeface="Calibri"/>
                <a:ea typeface="Calibri"/>
                <a:cs typeface="Calibri"/>
                <a:sym typeface="Calibri"/>
              </a:rPr>
              <a:t> the instruction, understanding that it needs to load the MP3 file into memory and play it.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then </a:t>
            </a:r>
            <a:r>
              <a:rPr b="1" lang="en" sz="1100">
                <a:solidFill>
                  <a:schemeClr val="dk1"/>
                </a:solidFill>
                <a:latin typeface="Calibri"/>
                <a:ea typeface="Calibri"/>
                <a:cs typeface="Calibri"/>
                <a:sym typeface="Calibri"/>
              </a:rPr>
              <a:t>executes</a:t>
            </a:r>
            <a:r>
              <a:rPr lang="en" sz="1100">
                <a:solidFill>
                  <a:schemeClr val="dk1"/>
                </a:solidFill>
                <a:latin typeface="Calibri"/>
                <a:ea typeface="Calibri"/>
                <a:cs typeface="Calibri"/>
                <a:sym typeface="Calibri"/>
              </a:rPr>
              <a:t> the instruction by sending audio data to the speakers, much like the chef preparing the dish.</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22"/>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1J. </a:t>
            </a:r>
            <a:r>
              <a:rPr b="1" lang="en" sz="1100">
                <a:solidFill>
                  <a:srgbClr val="FF0000"/>
                </a:solidFill>
                <a:latin typeface="Calibri"/>
                <a:ea typeface="Calibri"/>
                <a:cs typeface="Calibri"/>
                <a:sym typeface="Calibri"/>
              </a:rPr>
              <a:t>Defined Purpose</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Buses can be designed for a specific purpose, either for </a:t>
            </a:r>
            <a:r>
              <a:rPr b="1" lang="en" sz="1100">
                <a:solidFill>
                  <a:schemeClr val="dk1"/>
                </a:solidFill>
                <a:latin typeface="Calibri"/>
                <a:ea typeface="Calibri"/>
                <a:cs typeface="Calibri"/>
                <a:sym typeface="Calibri"/>
              </a:rPr>
              <a:t>general communication</a:t>
            </a:r>
            <a:r>
              <a:rPr lang="en" sz="1100">
                <a:solidFill>
                  <a:schemeClr val="dk1"/>
                </a:solidFill>
                <a:latin typeface="Calibri"/>
                <a:ea typeface="Calibri"/>
                <a:cs typeface="Calibri"/>
                <a:sym typeface="Calibri"/>
              </a:rPr>
              <a:t> between all components or for </a:t>
            </a:r>
            <a:r>
              <a:rPr b="1" lang="en" sz="1100">
                <a:solidFill>
                  <a:schemeClr val="dk1"/>
                </a:solidFill>
                <a:latin typeface="Calibri"/>
                <a:ea typeface="Calibri"/>
                <a:cs typeface="Calibri"/>
                <a:sym typeface="Calibri"/>
              </a:rPr>
              <a:t>specialized</a:t>
            </a:r>
            <a:r>
              <a:rPr lang="en" sz="1100">
                <a:solidFill>
                  <a:schemeClr val="dk1"/>
                </a:solidFill>
                <a:latin typeface="Calibri"/>
                <a:ea typeface="Calibri"/>
                <a:cs typeface="Calibri"/>
                <a:sym typeface="Calibri"/>
              </a:rPr>
              <a:t> tasks like connecting </a:t>
            </a:r>
            <a:r>
              <a:rPr b="1" lang="en" sz="1100">
                <a:solidFill>
                  <a:schemeClr val="dk1"/>
                </a:solidFill>
                <a:latin typeface="Calibri"/>
                <a:ea typeface="Calibri"/>
                <a:cs typeface="Calibri"/>
                <a:sym typeface="Calibri"/>
              </a:rPr>
              <a:t>storage devices</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graphics cards</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network interfaces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PCI Express (PCIe)</a:t>
            </a:r>
            <a:r>
              <a:rPr lang="en" sz="1100">
                <a:solidFill>
                  <a:schemeClr val="dk1"/>
                </a:solidFill>
                <a:latin typeface="Calibri"/>
                <a:ea typeface="Calibri"/>
                <a:cs typeface="Calibri"/>
                <a:sym typeface="Calibri"/>
              </a:rPr>
              <a:t> bus is designed specifically to connect high-performance devices such as </a:t>
            </a:r>
            <a:r>
              <a:rPr b="1" lang="en" sz="1100">
                <a:solidFill>
                  <a:schemeClr val="dk1"/>
                </a:solidFill>
                <a:latin typeface="Calibri"/>
                <a:ea typeface="Calibri"/>
                <a:cs typeface="Calibri"/>
                <a:sym typeface="Calibri"/>
              </a:rPr>
              <a:t>graphics cards</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network adapters</a:t>
            </a:r>
            <a:r>
              <a:rPr lang="en" sz="1100">
                <a:solidFill>
                  <a:schemeClr val="dk1"/>
                </a:solidFill>
                <a:latin typeface="Calibri"/>
                <a:ea typeface="Calibri"/>
                <a:cs typeface="Calibri"/>
                <a:sym typeface="Calibri"/>
              </a:rPr>
              <a:t> to the motherboard.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USB</a:t>
            </a:r>
            <a:r>
              <a:rPr lang="en" sz="1100">
                <a:solidFill>
                  <a:schemeClr val="dk1"/>
                </a:solidFill>
                <a:latin typeface="Calibri"/>
                <a:ea typeface="Calibri"/>
                <a:cs typeface="Calibri"/>
                <a:sym typeface="Calibri"/>
              </a:rPr>
              <a:t> is designed primarily for external peripherals such as </a:t>
            </a:r>
            <a:r>
              <a:rPr b="1" lang="en" sz="1100">
                <a:solidFill>
                  <a:schemeClr val="dk1"/>
                </a:solidFill>
                <a:latin typeface="Calibri"/>
                <a:ea typeface="Calibri"/>
                <a:cs typeface="Calibri"/>
                <a:sym typeface="Calibri"/>
              </a:rPr>
              <a:t>keyboards</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mice</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printers</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external storage devices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3"/>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1K. </a:t>
            </a:r>
            <a:r>
              <a:rPr b="1" lang="en" sz="1100">
                <a:solidFill>
                  <a:srgbClr val="FF0000"/>
                </a:solidFill>
                <a:latin typeface="Calibri"/>
                <a:ea typeface="Calibri"/>
                <a:cs typeface="Calibri"/>
                <a:sym typeface="Calibri"/>
              </a:rPr>
              <a:t>Features and Capabilities</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E06666"/>
                </a:solidFill>
                <a:latin typeface="Calibri"/>
                <a:ea typeface="Calibri"/>
                <a:cs typeface="Calibri"/>
                <a:sym typeface="Calibri"/>
              </a:rPr>
              <a:t>Definition</a:t>
            </a:r>
            <a:r>
              <a:rPr lang="en" sz="1100">
                <a:solidFill>
                  <a:schemeClr val="dk1"/>
                </a:solidFill>
                <a:latin typeface="Calibri"/>
                <a:ea typeface="Calibri"/>
                <a:cs typeface="Calibri"/>
                <a:sym typeface="Calibri"/>
              </a:rPr>
              <a:t>: Each bus has unique </a:t>
            </a:r>
            <a:r>
              <a:rPr b="1" lang="en" sz="1100">
                <a:solidFill>
                  <a:schemeClr val="dk1"/>
                </a:solidFill>
                <a:latin typeface="Calibri"/>
                <a:ea typeface="Calibri"/>
                <a:cs typeface="Calibri"/>
                <a:sym typeface="Calibri"/>
              </a:rPr>
              <a:t>features</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capabilities</a:t>
            </a:r>
            <a:r>
              <a:rPr lang="en" sz="1100">
                <a:solidFill>
                  <a:schemeClr val="dk1"/>
                </a:solidFill>
                <a:latin typeface="Calibri"/>
                <a:ea typeface="Calibri"/>
                <a:cs typeface="Calibri"/>
                <a:sym typeface="Calibri"/>
              </a:rPr>
              <a:t> that differentiate it from others. These could include </a:t>
            </a:r>
            <a:r>
              <a:rPr b="1" lang="en" sz="1100">
                <a:solidFill>
                  <a:schemeClr val="dk1"/>
                </a:solidFill>
                <a:latin typeface="Calibri"/>
                <a:ea typeface="Calibri"/>
                <a:cs typeface="Calibri"/>
                <a:sym typeface="Calibri"/>
              </a:rPr>
              <a:t>plug-and-play</a:t>
            </a:r>
            <a:r>
              <a:rPr lang="en" sz="1100">
                <a:solidFill>
                  <a:schemeClr val="dk1"/>
                </a:solidFill>
                <a:latin typeface="Calibri"/>
                <a:ea typeface="Calibri"/>
                <a:cs typeface="Calibri"/>
                <a:sym typeface="Calibri"/>
              </a:rPr>
              <a:t> capabilities, </a:t>
            </a:r>
            <a:r>
              <a:rPr b="1" lang="en" sz="1100">
                <a:solidFill>
                  <a:schemeClr val="dk1"/>
                </a:solidFill>
                <a:latin typeface="Calibri"/>
                <a:ea typeface="Calibri"/>
                <a:cs typeface="Calibri"/>
                <a:sym typeface="Calibri"/>
              </a:rPr>
              <a:t>hot-swapping</a:t>
            </a:r>
            <a:r>
              <a:rPr lang="en" sz="1100">
                <a:solidFill>
                  <a:schemeClr val="dk1"/>
                </a:solidFill>
                <a:latin typeface="Calibri"/>
                <a:ea typeface="Calibri"/>
                <a:cs typeface="Calibri"/>
                <a:sym typeface="Calibri"/>
              </a:rPr>
              <a:t> support, </a:t>
            </a:r>
            <a:r>
              <a:rPr b="1" lang="en" sz="1100">
                <a:solidFill>
                  <a:schemeClr val="dk1"/>
                </a:solidFill>
                <a:latin typeface="Calibri"/>
                <a:ea typeface="Calibri"/>
                <a:cs typeface="Calibri"/>
                <a:sym typeface="Calibri"/>
              </a:rPr>
              <a:t>error detection</a:t>
            </a:r>
            <a:r>
              <a:rPr lang="en" sz="1100">
                <a:solidFill>
                  <a:schemeClr val="dk1"/>
                </a:solidFill>
                <a:latin typeface="Calibri"/>
                <a:ea typeface="Calibri"/>
                <a:cs typeface="Calibri"/>
                <a:sym typeface="Calibri"/>
              </a:rPr>
              <a:t>, and support for </a:t>
            </a:r>
            <a:r>
              <a:rPr b="1" lang="en" sz="1100">
                <a:solidFill>
                  <a:schemeClr val="dk1"/>
                </a:solidFill>
                <a:latin typeface="Calibri"/>
                <a:ea typeface="Calibri"/>
                <a:cs typeface="Calibri"/>
                <a:sym typeface="Calibri"/>
              </a:rPr>
              <a:t>multiple data transfer modes</a:t>
            </a:r>
            <a:r>
              <a:rPr lang="en" sz="1100">
                <a:solidFill>
                  <a:schemeClr val="dk1"/>
                </a:solidFill>
                <a:latin typeface="Calibri"/>
                <a:ea typeface="Calibri"/>
                <a:cs typeface="Calibri"/>
                <a:sym typeface="Calibri"/>
              </a:rPr>
              <a:t> (e.g., burst mode for high-speed data transfer).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Features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Plug-and-play</a:t>
            </a:r>
            <a:r>
              <a:rPr lang="en" sz="1100">
                <a:solidFill>
                  <a:schemeClr val="dk1"/>
                </a:solidFill>
                <a:latin typeface="Calibri"/>
                <a:ea typeface="Calibri"/>
                <a:cs typeface="Calibri"/>
                <a:sym typeface="Calibri"/>
              </a:rPr>
              <a:t>: Devices connected to the bus can be automatically detected and configured by the operating system without requiring manual configuration by the user.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USB</a:t>
            </a:r>
            <a:r>
              <a:rPr lang="en" sz="1100">
                <a:solidFill>
                  <a:schemeClr val="dk1"/>
                </a:solidFill>
                <a:latin typeface="Calibri"/>
                <a:ea typeface="Calibri"/>
                <a:cs typeface="Calibri"/>
                <a:sym typeface="Calibri"/>
              </a:rPr>
              <a:t> is a classic example of a plug-and-play bus. When a device is plugged into a USB port, the operating system automatically recognizes and configures it.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Hot-swapping</a:t>
            </a:r>
            <a:r>
              <a:rPr lang="en" sz="1100">
                <a:solidFill>
                  <a:schemeClr val="dk1"/>
                </a:solidFill>
                <a:latin typeface="Calibri"/>
                <a:ea typeface="Calibri"/>
                <a:cs typeface="Calibri"/>
                <a:sym typeface="Calibri"/>
              </a:rPr>
              <a:t>: Allows a device to be connected or disconnected from the bus without shutting down the system.</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SATA</a:t>
            </a:r>
            <a:r>
              <a:rPr lang="en" sz="1100">
                <a:solidFill>
                  <a:schemeClr val="dk1"/>
                </a:solidFill>
                <a:latin typeface="Calibri"/>
                <a:ea typeface="Calibri"/>
                <a:cs typeface="Calibri"/>
                <a:sym typeface="Calibri"/>
              </a:rPr>
              <a:t> for storage devices or </a:t>
            </a:r>
            <a:r>
              <a:rPr b="1" lang="en" sz="1100">
                <a:solidFill>
                  <a:schemeClr val="dk1"/>
                </a:solidFill>
                <a:latin typeface="Calibri"/>
                <a:ea typeface="Calibri"/>
                <a:cs typeface="Calibri"/>
                <a:sym typeface="Calibri"/>
              </a:rPr>
              <a:t>USB</a:t>
            </a:r>
            <a:r>
              <a:rPr lang="en" sz="1100">
                <a:solidFill>
                  <a:schemeClr val="dk1"/>
                </a:solidFill>
                <a:latin typeface="Calibri"/>
                <a:ea typeface="Calibri"/>
                <a:cs typeface="Calibri"/>
                <a:sym typeface="Calibri"/>
              </a:rPr>
              <a:t> for peripherals support hot-swapping, enabling you to unplug or replace devices without restarting the computer.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730" name="Google Shape;730;p123"/>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Error detection</a:t>
            </a:r>
            <a:r>
              <a:rPr lang="en" sz="1100">
                <a:solidFill>
                  <a:schemeClr val="dk1"/>
                </a:solidFill>
                <a:latin typeface="Calibri"/>
                <a:ea typeface="Calibri"/>
                <a:cs typeface="Calibri"/>
                <a:sym typeface="Calibri"/>
              </a:rPr>
              <a:t>: Some buses have built-in mechanisms to detect errors in data transmission and take corrective action.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PCIe</a:t>
            </a:r>
            <a:r>
              <a:rPr lang="en" sz="1100">
                <a:solidFill>
                  <a:schemeClr val="dk1"/>
                </a:solidFill>
                <a:latin typeface="Calibri"/>
                <a:ea typeface="Calibri"/>
                <a:cs typeface="Calibri"/>
                <a:sym typeface="Calibri"/>
              </a:rPr>
              <a:t> uses </a:t>
            </a:r>
            <a:r>
              <a:rPr b="1" lang="en" sz="1100">
                <a:solidFill>
                  <a:schemeClr val="dk1"/>
                </a:solidFill>
                <a:latin typeface="Calibri"/>
                <a:ea typeface="Calibri"/>
                <a:cs typeface="Calibri"/>
                <a:sym typeface="Calibri"/>
              </a:rPr>
              <a:t>Cyclic Redundancy Check (CRC)</a:t>
            </a:r>
            <a:r>
              <a:rPr lang="en" sz="1100">
                <a:solidFill>
                  <a:schemeClr val="dk1"/>
                </a:solidFill>
                <a:latin typeface="Calibri"/>
                <a:ea typeface="Calibri"/>
                <a:cs typeface="Calibri"/>
                <a:sym typeface="Calibri"/>
              </a:rPr>
              <a:t> for error detection, which ensures that any errors in data transmission can be identified and corrected.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Summary</a:t>
            </a:r>
            <a:endParaRPr b="1" sz="1100">
              <a:solidFill>
                <a:srgbClr val="98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bus characteristics</a:t>
            </a:r>
            <a:r>
              <a:rPr lang="en" sz="1100">
                <a:solidFill>
                  <a:schemeClr val="dk1"/>
                </a:solidFill>
                <a:latin typeface="Calibri"/>
                <a:ea typeface="Calibri"/>
                <a:cs typeface="Calibri"/>
                <a:sym typeface="Calibri"/>
              </a:rPr>
              <a:t> are essential to understanding the overall performance and capabilities of a computer system. Each characteristic impacts how quickly data can be transferred, how many devices can be connected, and how effectively components communicate. For example: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Data width</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throughput</a:t>
            </a:r>
            <a:r>
              <a:rPr lang="en" sz="1100">
                <a:solidFill>
                  <a:schemeClr val="dk1"/>
                </a:solidFill>
                <a:latin typeface="Calibri"/>
                <a:ea typeface="Calibri"/>
                <a:cs typeface="Calibri"/>
                <a:sym typeface="Calibri"/>
              </a:rPr>
              <a:t> affect the speed of data transfer.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Addressing capacity</a:t>
            </a:r>
            <a:r>
              <a:rPr lang="en" sz="1100">
                <a:solidFill>
                  <a:schemeClr val="dk1"/>
                </a:solidFill>
                <a:latin typeface="Calibri"/>
                <a:ea typeface="Calibri"/>
                <a:cs typeface="Calibri"/>
                <a:sym typeface="Calibri"/>
              </a:rPr>
              <a:t> defines how much memory can be accessed.</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Lines</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distance</a:t>
            </a:r>
            <a:r>
              <a:rPr lang="en" sz="1100">
                <a:solidFill>
                  <a:schemeClr val="dk1"/>
                </a:solidFill>
                <a:latin typeface="Calibri"/>
                <a:ea typeface="Calibri"/>
                <a:cs typeface="Calibri"/>
                <a:sym typeface="Calibri"/>
              </a:rPr>
              <a:t> influence the physical layout and scalability of the bus.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Control methods</a:t>
            </a:r>
            <a:r>
              <a:rPr lang="en" sz="1100">
                <a:solidFill>
                  <a:schemeClr val="dk1"/>
                </a:solidFill>
                <a:latin typeface="Calibri"/>
                <a:ea typeface="Calibri"/>
                <a:cs typeface="Calibri"/>
                <a:sym typeface="Calibri"/>
              </a:rPr>
              <a:t> determine how efficiently communication is managed.</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features and capabilities</a:t>
            </a:r>
            <a:r>
              <a:rPr lang="en" sz="1100">
                <a:solidFill>
                  <a:schemeClr val="dk1"/>
                </a:solidFill>
                <a:latin typeface="Calibri"/>
                <a:ea typeface="Calibri"/>
                <a:cs typeface="Calibri"/>
                <a:sym typeface="Calibri"/>
              </a:rPr>
              <a:t> such as plug-and-play or error detection add versatility and reliability to the bus system.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Together, these characteristics define whether a bus is suitable for use in a particular system, whether it’s for general computing, high-performance gaming, or enterprise-level servers.</a:t>
            </a:r>
            <a:endParaRPr sz="1200">
              <a:solidFill>
                <a:schemeClr val="dk1"/>
              </a:solidFill>
              <a:latin typeface="Calibri"/>
              <a:ea typeface="Calibri"/>
              <a:cs typeface="Calibri"/>
              <a:sym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24"/>
          <p:cNvSpPr txBox="1"/>
          <p:nvPr>
            <p:ph type="title"/>
          </p:nvPr>
        </p:nvSpPr>
        <p:spPr>
          <a:xfrm>
            <a:off x="0" y="0"/>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Bus </a:t>
            </a:r>
            <a:r>
              <a:rPr b="1" lang="en" sz="3000">
                <a:solidFill>
                  <a:srgbClr val="FF0080"/>
                </a:solidFill>
                <a:latin typeface="Calibri"/>
                <a:ea typeface="Calibri"/>
                <a:cs typeface="Calibri"/>
                <a:sym typeface="Calibri"/>
              </a:rPr>
              <a:t>Categorizations</a:t>
            </a:r>
            <a:endParaRPr b="1" sz="3000">
              <a:solidFill>
                <a:srgbClr val="FF0080"/>
              </a:solidFill>
              <a:latin typeface="Calibri"/>
              <a:ea typeface="Calibri"/>
              <a:cs typeface="Calibri"/>
              <a:sym typeface="Calibri"/>
            </a:endParaRPr>
          </a:p>
        </p:txBody>
      </p:sp>
      <p:sp>
        <p:nvSpPr>
          <p:cNvPr id="736" name="Google Shape;736;p124"/>
          <p:cNvSpPr txBox="1"/>
          <p:nvPr>
            <p:ph idx="1" type="body"/>
          </p:nvPr>
        </p:nvSpPr>
        <p:spPr>
          <a:xfrm>
            <a:off x="4653600" y="45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1B. </a:t>
            </a:r>
            <a:r>
              <a:rPr b="1" lang="en" sz="1100">
                <a:solidFill>
                  <a:srgbClr val="1155CC"/>
                </a:solidFill>
                <a:latin typeface="Calibri"/>
                <a:ea typeface="Calibri"/>
                <a:cs typeface="Calibri"/>
                <a:sym typeface="Calibri"/>
              </a:rPr>
              <a:t>Serial Buses</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In a </a:t>
            </a:r>
            <a:r>
              <a:rPr b="1" lang="en" sz="1100">
                <a:solidFill>
                  <a:schemeClr val="dk1"/>
                </a:solidFill>
                <a:latin typeface="Calibri"/>
                <a:ea typeface="Calibri"/>
                <a:cs typeface="Calibri"/>
                <a:sym typeface="Calibri"/>
              </a:rPr>
              <a:t>serial bus</a:t>
            </a:r>
            <a:r>
              <a:rPr lang="en" sz="1100">
                <a:solidFill>
                  <a:schemeClr val="dk1"/>
                </a:solidFill>
                <a:latin typeface="Calibri"/>
                <a:ea typeface="Calibri"/>
                <a:cs typeface="Calibri"/>
                <a:sym typeface="Calibri"/>
              </a:rPr>
              <a:t>, data is transmitted one bit at a time over a single line or conductor. This simplifies the wiring but requires a higher clock speed to transmit data quickly.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USB (Universal Serial Bus)</a:t>
            </a:r>
            <a:r>
              <a:rPr lang="en" sz="1100">
                <a:solidFill>
                  <a:schemeClr val="dk1"/>
                </a:solidFill>
                <a:latin typeface="Calibri"/>
                <a:ea typeface="Calibri"/>
                <a:cs typeface="Calibri"/>
                <a:sym typeface="Calibri"/>
              </a:rPr>
              <a:t> is a widely used serial bus. It transfers data bit by bit but compensates for the slower bit-by-bit transfer by using faster clock speeds.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PCI Express (PCIe)</a:t>
            </a:r>
            <a:r>
              <a:rPr lang="en" sz="1100">
                <a:solidFill>
                  <a:schemeClr val="dk1"/>
                </a:solidFill>
                <a:latin typeface="Calibri"/>
                <a:ea typeface="Calibri"/>
                <a:cs typeface="Calibri"/>
                <a:sym typeface="Calibri"/>
              </a:rPr>
              <a:t> is a modern serial bus used for high-speed peripherals like graphics cards and SSDs. It provides higher throughput than its parallel counterpart by using lanes that transmit data serially.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1C. Comparison</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Parallel buses</a:t>
            </a:r>
            <a:r>
              <a:rPr lang="en" sz="1100">
                <a:solidFill>
                  <a:schemeClr val="dk1"/>
                </a:solidFill>
                <a:latin typeface="Calibri"/>
                <a:ea typeface="Calibri"/>
                <a:cs typeface="Calibri"/>
                <a:sym typeface="Calibri"/>
              </a:rPr>
              <a:t> are typically faster for short distances, but </a:t>
            </a:r>
            <a:r>
              <a:rPr b="1" lang="en" sz="1100">
                <a:solidFill>
                  <a:schemeClr val="dk1"/>
                </a:solidFill>
                <a:latin typeface="Calibri"/>
                <a:ea typeface="Calibri"/>
                <a:cs typeface="Calibri"/>
                <a:sym typeface="Calibri"/>
              </a:rPr>
              <a:t>serial buses</a:t>
            </a:r>
            <a:r>
              <a:rPr lang="en" sz="1100">
                <a:solidFill>
                  <a:schemeClr val="dk1"/>
                </a:solidFill>
                <a:latin typeface="Calibri"/>
                <a:ea typeface="Calibri"/>
                <a:cs typeface="Calibri"/>
                <a:sym typeface="Calibri"/>
              </a:rPr>
              <a:t> are more efficient and reliable for longer distances or higher data rates due to reduced noise and signal degradation.</a:t>
            </a:r>
            <a:endParaRPr sz="1100">
              <a:solidFill>
                <a:schemeClr val="dk1"/>
              </a:solidFill>
              <a:latin typeface="Calibri"/>
              <a:ea typeface="Calibri"/>
              <a:cs typeface="Calibri"/>
              <a:sym typeface="Calibri"/>
            </a:endParaRPr>
          </a:p>
        </p:txBody>
      </p:sp>
      <p:sp>
        <p:nvSpPr>
          <p:cNvPr id="737" name="Google Shape;737;p124"/>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Buses can be categorized based on their structure, how data flows through them, the method of interconnection, and the way they communicate between components. Below are explanations of </a:t>
            </a:r>
            <a:r>
              <a:rPr b="1" lang="en" sz="1100">
                <a:solidFill>
                  <a:schemeClr val="dk1"/>
                </a:solidFill>
                <a:latin typeface="Calibri"/>
                <a:ea typeface="Calibri"/>
                <a:cs typeface="Calibri"/>
                <a:sym typeface="Calibri"/>
              </a:rPr>
              <a:t>bus categorizations</a:t>
            </a:r>
            <a:r>
              <a:rPr lang="en" sz="1100">
                <a:solidFill>
                  <a:schemeClr val="dk1"/>
                </a:solidFill>
                <a:latin typeface="Calibri"/>
                <a:ea typeface="Calibri"/>
                <a:cs typeface="Calibri"/>
                <a:sym typeface="Calibri"/>
              </a:rPr>
              <a:t> along with detailed examples.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0000"/>
                </a:solidFill>
                <a:latin typeface="Calibri"/>
                <a:ea typeface="Calibri"/>
                <a:cs typeface="Calibri"/>
                <a:sym typeface="Calibri"/>
              </a:rPr>
              <a:t>Parallel vs. Serial Buses</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Parallel Buses</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In a </a:t>
            </a:r>
            <a:r>
              <a:rPr b="1" lang="en" sz="1100">
                <a:solidFill>
                  <a:schemeClr val="dk1"/>
                </a:solidFill>
                <a:latin typeface="Calibri"/>
                <a:ea typeface="Calibri"/>
                <a:cs typeface="Calibri"/>
                <a:sym typeface="Calibri"/>
              </a:rPr>
              <a:t>parallel bus</a:t>
            </a:r>
            <a:r>
              <a:rPr lang="en" sz="1100">
                <a:solidFill>
                  <a:schemeClr val="dk1"/>
                </a:solidFill>
                <a:latin typeface="Calibri"/>
                <a:ea typeface="Calibri"/>
                <a:cs typeface="Calibri"/>
                <a:sym typeface="Calibri"/>
              </a:rPr>
              <a:t>, multiple bits of data are transmitted simultaneously over multiple wires or conductors. Each bit travels over a separate line, and all the bits are synchronized to arrive together.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IDE (Integrated Drive Electronics)</a:t>
            </a:r>
            <a:r>
              <a:rPr lang="en" sz="1100">
                <a:solidFill>
                  <a:schemeClr val="dk1"/>
                </a:solidFill>
                <a:latin typeface="Calibri"/>
                <a:ea typeface="Calibri"/>
                <a:cs typeface="Calibri"/>
                <a:sym typeface="Calibri"/>
              </a:rPr>
              <a:t> bus, used for older hard drives, is a classic example of a parallel bus. It can transfer multiple bits of data at once, but due to signal degradation over longer distances, this type of bus was replaced by serial buses.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PCI (Peripheral Component Interconnect)</a:t>
            </a:r>
            <a:r>
              <a:rPr lang="en" sz="1100">
                <a:solidFill>
                  <a:schemeClr val="dk1"/>
                </a:solidFill>
                <a:latin typeface="Calibri"/>
                <a:ea typeface="Calibri"/>
                <a:cs typeface="Calibri"/>
                <a:sym typeface="Calibri"/>
              </a:rPr>
              <a:t> is another parallel bus, with a 32-bit or 64-bit width, transmitting data over multiple lines.</a:t>
            </a:r>
            <a:endParaRPr sz="1100">
              <a:solidFill>
                <a:schemeClr val="dk1"/>
              </a:solidFill>
              <a:latin typeface="Calibri"/>
              <a:ea typeface="Calibri"/>
              <a:cs typeface="Calibri"/>
              <a:sym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25"/>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a:t>
            </a:r>
            <a:r>
              <a:rPr b="1" lang="en" sz="1100">
                <a:solidFill>
                  <a:srgbClr val="FF0000"/>
                </a:solidFill>
                <a:latin typeface="Calibri"/>
                <a:ea typeface="Calibri"/>
                <a:cs typeface="Calibri"/>
                <a:sym typeface="Calibri"/>
              </a:rPr>
              <a:t>Direction of Transmission</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direction of transmission</a:t>
            </a:r>
            <a:r>
              <a:rPr lang="en" sz="1100">
                <a:solidFill>
                  <a:schemeClr val="dk1"/>
                </a:solidFill>
                <a:latin typeface="Calibri"/>
                <a:ea typeface="Calibri"/>
                <a:cs typeface="Calibri"/>
                <a:sym typeface="Calibri"/>
              </a:rPr>
              <a:t> refers to how data moves along the bus. There are three common transmission types: </a:t>
            </a:r>
            <a:r>
              <a:rPr b="1" lang="en" sz="1100">
                <a:solidFill>
                  <a:schemeClr val="dk1"/>
                </a:solidFill>
                <a:latin typeface="Calibri"/>
                <a:ea typeface="Calibri"/>
                <a:cs typeface="Calibri"/>
                <a:sym typeface="Calibri"/>
              </a:rPr>
              <a:t>simplex</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half duplex</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full duplex</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2A. </a:t>
            </a:r>
            <a:r>
              <a:rPr b="1" lang="en" sz="1100">
                <a:solidFill>
                  <a:srgbClr val="FF0000"/>
                </a:solidFill>
                <a:latin typeface="Calibri"/>
                <a:ea typeface="Calibri"/>
                <a:cs typeface="Calibri"/>
                <a:sym typeface="Calibri"/>
              </a:rPr>
              <a:t>Simplex – Unidirectional</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A </a:t>
            </a:r>
            <a:r>
              <a:rPr b="1" lang="en" sz="1100">
                <a:solidFill>
                  <a:schemeClr val="dk1"/>
                </a:solidFill>
                <a:latin typeface="Calibri"/>
                <a:ea typeface="Calibri"/>
                <a:cs typeface="Calibri"/>
                <a:sym typeface="Calibri"/>
              </a:rPr>
              <a:t>simplex bus</a:t>
            </a:r>
            <a:r>
              <a:rPr lang="en" sz="1100">
                <a:solidFill>
                  <a:schemeClr val="dk1"/>
                </a:solidFill>
                <a:latin typeface="Calibri"/>
                <a:ea typeface="Calibri"/>
                <a:cs typeface="Calibri"/>
                <a:sym typeface="Calibri"/>
              </a:rPr>
              <a:t> only allows data to flow in one direction—either from source to destination or from destination to source, but not both.</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Television broadcast</a:t>
            </a:r>
            <a:r>
              <a:rPr lang="en" sz="1100">
                <a:solidFill>
                  <a:schemeClr val="dk1"/>
                </a:solidFill>
                <a:latin typeface="Calibri"/>
                <a:ea typeface="Calibri"/>
                <a:cs typeface="Calibri"/>
                <a:sym typeface="Calibri"/>
              </a:rPr>
              <a:t> is a simplex system where data (TV signal) is sent from the broadcasting station to the receiver (TV), and there is no data transmitted back from the receiver.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a:t>
            </a:r>
            <a:r>
              <a:rPr b="1" lang="en" sz="1100">
                <a:solidFill>
                  <a:schemeClr val="dk1"/>
                </a:solidFill>
                <a:latin typeface="Calibri"/>
                <a:ea typeface="Calibri"/>
                <a:cs typeface="Calibri"/>
                <a:sym typeface="Calibri"/>
              </a:rPr>
              <a:t>keyboard</a:t>
            </a:r>
            <a:r>
              <a:rPr lang="en" sz="1100">
                <a:solidFill>
                  <a:schemeClr val="dk1"/>
                </a:solidFill>
                <a:latin typeface="Calibri"/>
                <a:ea typeface="Calibri"/>
                <a:cs typeface="Calibri"/>
                <a:sym typeface="Calibri"/>
              </a:rPr>
              <a:t> is another example where data (keystrokes) only travels from the keyboard to the computer.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743" name="Google Shape;743;p125"/>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2B. </a:t>
            </a:r>
            <a:r>
              <a:rPr b="1" lang="en" sz="1100">
                <a:solidFill>
                  <a:srgbClr val="FF0000"/>
                </a:solidFill>
                <a:latin typeface="Calibri"/>
                <a:ea typeface="Calibri"/>
                <a:cs typeface="Calibri"/>
                <a:sym typeface="Calibri"/>
              </a:rPr>
              <a:t>Half Duplex – Bidirectional</a:t>
            </a:r>
            <a:r>
              <a:rPr b="1" lang="en" sz="1100">
                <a:solidFill>
                  <a:srgbClr val="1155CC"/>
                </a:solidFill>
                <a:latin typeface="Calibri"/>
                <a:ea typeface="Calibri"/>
                <a:cs typeface="Calibri"/>
                <a:sym typeface="Calibri"/>
              </a:rPr>
              <a:t>, </a:t>
            </a:r>
            <a:r>
              <a:rPr b="1" lang="en" sz="1100">
                <a:solidFill>
                  <a:srgbClr val="FF0000"/>
                </a:solidFill>
                <a:latin typeface="Calibri"/>
                <a:ea typeface="Calibri"/>
                <a:cs typeface="Calibri"/>
                <a:sym typeface="Calibri"/>
              </a:rPr>
              <a:t>One Direction at a Time</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A </a:t>
            </a:r>
            <a:r>
              <a:rPr b="1" lang="en" sz="1100">
                <a:solidFill>
                  <a:schemeClr val="dk1"/>
                </a:solidFill>
                <a:latin typeface="Calibri"/>
                <a:ea typeface="Calibri"/>
                <a:cs typeface="Calibri"/>
                <a:sym typeface="Calibri"/>
              </a:rPr>
              <a:t>half-duplex bus</a:t>
            </a:r>
            <a:r>
              <a:rPr lang="en" sz="1100">
                <a:solidFill>
                  <a:schemeClr val="dk1"/>
                </a:solidFill>
                <a:latin typeface="Calibri"/>
                <a:ea typeface="Calibri"/>
                <a:cs typeface="Calibri"/>
                <a:sym typeface="Calibri"/>
              </a:rPr>
              <a:t> allows data to be sent in both directions, but only one direction at a time. This means the bus can switch between sending and receiving, but cannot do both simultaneously.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Walkie-talkies</a:t>
            </a:r>
            <a:r>
              <a:rPr lang="en" sz="1100">
                <a:solidFill>
                  <a:schemeClr val="dk1"/>
                </a:solidFill>
                <a:latin typeface="Calibri"/>
                <a:ea typeface="Calibri"/>
                <a:cs typeface="Calibri"/>
                <a:sym typeface="Calibri"/>
              </a:rPr>
              <a:t> operate in half-duplex mode: you can either speak or listen, but not both at the same time.</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RS-485</a:t>
            </a:r>
            <a:r>
              <a:rPr lang="en" sz="1100">
                <a:solidFill>
                  <a:schemeClr val="dk1"/>
                </a:solidFill>
                <a:latin typeface="Calibri"/>
                <a:ea typeface="Calibri"/>
                <a:cs typeface="Calibri"/>
                <a:sym typeface="Calibri"/>
              </a:rPr>
              <a:t> (a communication standard used in industrial systems) is a half-duplex bus. Devices connected to it can either send or receive data, but not simultaneously.</a:t>
            </a:r>
            <a:endParaRPr sz="1200">
              <a:solidFill>
                <a:schemeClr val="dk1"/>
              </a:solidFill>
              <a:latin typeface="Calibri"/>
              <a:ea typeface="Calibri"/>
              <a:cs typeface="Calibri"/>
              <a:sym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6"/>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2C. </a:t>
            </a:r>
            <a:r>
              <a:rPr b="1" lang="en" sz="1100">
                <a:solidFill>
                  <a:srgbClr val="FF0000"/>
                </a:solidFill>
                <a:latin typeface="Calibri"/>
                <a:ea typeface="Calibri"/>
                <a:cs typeface="Calibri"/>
                <a:sym typeface="Calibri"/>
              </a:rPr>
              <a:t>Full Duplex – Bidirectional Simultaneously</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A </a:t>
            </a:r>
            <a:r>
              <a:rPr b="1" lang="en" sz="1100">
                <a:solidFill>
                  <a:schemeClr val="dk1"/>
                </a:solidFill>
                <a:latin typeface="Calibri"/>
                <a:ea typeface="Calibri"/>
                <a:cs typeface="Calibri"/>
                <a:sym typeface="Calibri"/>
              </a:rPr>
              <a:t>full-duplex bus</a:t>
            </a:r>
            <a:r>
              <a:rPr lang="en" sz="1100">
                <a:solidFill>
                  <a:schemeClr val="dk1"/>
                </a:solidFill>
                <a:latin typeface="Calibri"/>
                <a:ea typeface="Calibri"/>
                <a:cs typeface="Calibri"/>
                <a:sym typeface="Calibri"/>
              </a:rPr>
              <a:t> allows data to flow in both directions simultaneously. This provides higher efficiency since the bus can handle two-way communication at the same time.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Ethernet</a:t>
            </a:r>
            <a:r>
              <a:rPr lang="en" sz="1100">
                <a:solidFill>
                  <a:schemeClr val="dk1"/>
                </a:solidFill>
                <a:latin typeface="Calibri"/>
                <a:ea typeface="Calibri"/>
                <a:cs typeface="Calibri"/>
                <a:sym typeface="Calibri"/>
              </a:rPr>
              <a:t> operates in full-duplex mode, allowing devices connected to the network to send and receive data simultaneously.</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USB 3.0</a:t>
            </a:r>
            <a:r>
              <a:rPr lang="en" sz="1100">
                <a:solidFill>
                  <a:schemeClr val="dk1"/>
                </a:solidFill>
                <a:latin typeface="Calibri"/>
                <a:ea typeface="Calibri"/>
                <a:cs typeface="Calibri"/>
                <a:sym typeface="Calibri"/>
              </a:rPr>
              <a:t> supports full-duplex communication, allowing faster data transfer by enabling simultaneous send-and-receive operations.</a:t>
            </a:r>
            <a:endParaRPr sz="1100">
              <a:solidFill>
                <a:schemeClr val="dk1"/>
              </a:solidFill>
              <a:latin typeface="Calibri"/>
              <a:ea typeface="Calibri"/>
              <a:cs typeface="Calibri"/>
              <a:sym typeface="Calibri"/>
            </a:endParaRPr>
          </a:p>
        </p:txBody>
      </p:sp>
      <p:sp>
        <p:nvSpPr>
          <p:cNvPr id="749" name="Google Shape;749;p126"/>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a:t>
            </a:r>
            <a:r>
              <a:rPr b="1" lang="en" sz="1100">
                <a:solidFill>
                  <a:srgbClr val="FF0000"/>
                </a:solidFill>
                <a:latin typeface="Calibri"/>
                <a:ea typeface="Calibri"/>
                <a:cs typeface="Calibri"/>
                <a:sym typeface="Calibri"/>
              </a:rPr>
              <a:t>Method of Interconnection</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method of interconnection</a:t>
            </a:r>
            <a:r>
              <a:rPr lang="en" sz="1100">
                <a:solidFill>
                  <a:schemeClr val="dk1"/>
                </a:solidFill>
                <a:latin typeface="Calibri"/>
                <a:ea typeface="Calibri"/>
                <a:cs typeface="Calibri"/>
                <a:sym typeface="Calibri"/>
              </a:rPr>
              <a:t> refers to how devices are connected to the bus. Buses can be categorized as </a:t>
            </a:r>
            <a:r>
              <a:rPr b="1" lang="en" sz="1100">
                <a:solidFill>
                  <a:schemeClr val="dk1"/>
                </a:solidFill>
                <a:latin typeface="Calibri"/>
                <a:ea typeface="Calibri"/>
                <a:cs typeface="Calibri"/>
                <a:sym typeface="Calibri"/>
              </a:rPr>
              <a:t>point-to-point</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multipoint</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cables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3A. </a:t>
            </a:r>
            <a:r>
              <a:rPr b="1" lang="en" sz="1100">
                <a:solidFill>
                  <a:srgbClr val="FF0000"/>
                </a:solidFill>
                <a:latin typeface="Calibri"/>
                <a:ea typeface="Calibri"/>
                <a:cs typeface="Calibri"/>
                <a:sym typeface="Calibri"/>
              </a:rPr>
              <a:t>Point-to-Point – Single Source to Single Destination</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A </a:t>
            </a:r>
            <a:r>
              <a:rPr b="1" lang="en" sz="1100">
                <a:solidFill>
                  <a:schemeClr val="dk1"/>
                </a:solidFill>
                <a:latin typeface="Calibri"/>
                <a:ea typeface="Calibri"/>
                <a:cs typeface="Calibri"/>
                <a:sym typeface="Calibri"/>
              </a:rPr>
              <a:t>point-to-point</a:t>
            </a:r>
            <a:r>
              <a:rPr lang="en" sz="1100">
                <a:solidFill>
                  <a:schemeClr val="dk1"/>
                </a:solidFill>
                <a:latin typeface="Calibri"/>
                <a:ea typeface="Calibri"/>
                <a:cs typeface="Calibri"/>
                <a:sym typeface="Calibri"/>
              </a:rPr>
              <a:t> bus connects exactly </a:t>
            </a:r>
            <a:r>
              <a:rPr b="1" lang="en" sz="1100">
                <a:solidFill>
                  <a:schemeClr val="dk1"/>
                </a:solidFill>
                <a:latin typeface="Calibri"/>
                <a:ea typeface="Calibri"/>
                <a:cs typeface="Calibri"/>
                <a:sym typeface="Calibri"/>
              </a:rPr>
              <a:t>two devices</a:t>
            </a:r>
            <a:r>
              <a:rPr lang="en" sz="1100">
                <a:solidFill>
                  <a:schemeClr val="dk1"/>
                </a:solidFill>
                <a:latin typeface="Calibri"/>
                <a:ea typeface="Calibri"/>
                <a:cs typeface="Calibri"/>
                <a:sym typeface="Calibri"/>
              </a:rPr>
              <a:t>, creating a dedicated communication channel between the source and destination. There’s no sharing of bandwidth between multiple devices.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PCI Express (PCIe)</a:t>
            </a:r>
            <a:r>
              <a:rPr lang="en" sz="1100">
                <a:solidFill>
                  <a:schemeClr val="dk1"/>
                </a:solidFill>
                <a:latin typeface="Calibri"/>
                <a:ea typeface="Calibri"/>
                <a:cs typeface="Calibri"/>
                <a:sym typeface="Calibri"/>
              </a:rPr>
              <a:t> uses a point-to-point connection where each device (e.g., GPU, SSD) is connected directly to the CPU or memory controller, without sharing the connection with other devices.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SATA (Serial ATA)</a:t>
            </a:r>
            <a:r>
              <a:rPr lang="en" sz="1100">
                <a:solidFill>
                  <a:schemeClr val="dk1"/>
                </a:solidFill>
                <a:latin typeface="Calibri"/>
                <a:ea typeface="Calibri"/>
                <a:cs typeface="Calibri"/>
                <a:sym typeface="Calibri"/>
              </a:rPr>
              <a:t>, used to connect hard drives or SSDs to the motherboard, is another example of a point-to-point bus. Each drive has a dedicated link to the controller.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27"/>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3B. </a:t>
            </a:r>
            <a:r>
              <a:rPr b="1" lang="en" sz="1100">
                <a:solidFill>
                  <a:srgbClr val="FF0000"/>
                </a:solidFill>
                <a:latin typeface="Calibri"/>
                <a:ea typeface="Calibri"/>
                <a:cs typeface="Calibri"/>
                <a:sym typeface="Calibri"/>
              </a:rPr>
              <a:t>Cables – Point-to-Point Buses that Connect to an External Device</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Cables are typically used in </a:t>
            </a:r>
            <a:r>
              <a:rPr b="1" lang="en" sz="1100">
                <a:solidFill>
                  <a:schemeClr val="dk1"/>
                </a:solidFill>
                <a:latin typeface="Calibri"/>
                <a:ea typeface="Calibri"/>
                <a:cs typeface="Calibri"/>
                <a:sym typeface="Calibri"/>
              </a:rPr>
              <a:t>point-to-point</a:t>
            </a:r>
            <a:r>
              <a:rPr lang="en" sz="1100">
                <a:solidFill>
                  <a:schemeClr val="dk1"/>
                </a:solidFill>
                <a:latin typeface="Calibri"/>
                <a:ea typeface="Calibri"/>
                <a:cs typeface="Calibri"/>
                <a:sym typeface="Calibri"/>
              </a:rPr>
              <a:t> buses to connect an </a:t>
            </a:r>
            <a:r>
              <a:rPr b="1" lang="en" sz="1100">
                <a:solidFill>
                  <a:schemeClr val="dk1"/>
                </a:solidFill>
                <a:latin typeface="Calibri"/>
                <a:ea typeface="Calibri"/>
                <a:cs typeface="Calibri"/>
                <a:sym typeface="Calibri"/>
              </a:rPr>
              <a:t>external device</a:t>
            </a:r>
            <a:r>
              <a:rPr lang="en" sz="1100">
                <a:solidFill>
                  <a:schemeClr val="dk1"/>
                </a:solidFill>
                <a:latin typeface="Calibri"/>
                <a:ea typeface="Calibri"/>
                <a:cs typeface="Calibri"/>
                <a:sym typeface="Calibri"/>
              </a:rPr>
              <a:t> to the main system. These buses usually run over physical cables.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USB</a:t>
            </a:r>
            <a:r>
              <a:rPr lang="en" sz="1100">
                <a:solidFill>
                  <a:schemeClr val="dk1"/>
                </a:solidFill>
                <a:latin typeface="Calibri"/>
                <a:ea typeface="Calibri"/>
                <a:cs typeface="Calibri"/>
                <a:sym typeface="Calibri"/>
              </a:rPr>
              <a:t> uses cables to connect external devices (like printers, flash drives, or external hard drives) to the computer. Each USB cable forms a point-to-point connection between the device and the system.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Thunderbolt</a:t>
            </a:r>
            <a:r>
              <a:rPr lang="en" sz="1100">
                <a:solidFill>
                  <a:schemeClr val="dk1"/>
                </a:solidFill>
                <a:latin typeface="Calibri"/>
                <a:ea typeface="Calibri"/>
                <a:cs typeface="Calibri"/>
                <a:sym typeface="Calibri"/>
              </a:rPr>
              <a:t> cables offer high-speed, point-to-point connections between computers and external peripherals (like monitors, hard drives, or docking stations).</a:t>
            </a:r>
            <a:endParaRPr sz="1100">
              <a:solidFill>
                <a:schemeClr val="dk1"/>
              </a:solidFill>
              <a:latin typeface="Calibri"/>
              <a:ea typeface="Calibri"/>
              <a:cs typeface="Calibri"/>
              <a:sym typeface="Calibri"/>
            </a:endParaRPr>
          </a:p>
        </p:txBody>
      </p:sp>
      <p:sp>
        <p:nvSpPr>
          <p:cNvPr id="755" name="Google Shape;755;p127"/>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3C. </a:t>
            </a:r>
            <a:r>
              <a:rPr b="1" lang="en" sz="1100">
                <a:solidFill>
                  <a:srgbClr val="FF0000"/>
                </a:solidFill>
                <a:latin typeface="Calibri"/>
                <a:ea typeface="Calibri"/>
                <a:cs typeface="Calibri"/>
                <a:sym typeface="Calibri"/>
              </a:rPr>
              <a:t>Multipoint Bus – Also Broadcast Bus or Multidrop Bus</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Definition</a:t>
            </a:r>
            <a:r>
              <a:rPr lang="en" sz="1100">
                <a:solidFill>
                  <a:schemeClr val="dk1"/>
                </a:solidFill>
                <a:latin typeface="Calibri"/>
                <a:ea typeface="Calibri"/>
                <a:cs typeface="Calibri"/>
                <a:sym typeface="Calibri"/>
              </a:rPr>
              <a:t>: A </a:t>
            </a:r>
            <a:r>
              <a:rPr b="1" lang="en" sz="1100">
                <a:solidFill>
                  <a:schemeClr val="dk1"/>
                </a:solidFill>
                <a:latin typeface="Calibri"/>
                <a:ea typeface="Calibri"/>
                <a:cs typeface="Calibri"/>
                <a:sym typeface="Calibri"/>
              </a:rPr>
              <a:t>multipoint bus</a:t>
            </a:r>
            <a:r>
              <a:rPr lang="en" sz="1100">
                <a:solidFill>
                  <a:schemeClr val="dk1"/>
                </a:solidFill>
                <a:latin typeface="Calibri"/>
                <a:ea typeface="Calibri"/>
                <a:cs typeface="Calibri"/>
                <a:sym typeface="Calibri"/>
              </a:rPr>
              <a:t> (also called a broadcast or multidrop bus) a</a:t>
            </a:r>
            <a:r>
              <a:rPr lang="en" sz="1100">
                <a:solidFill>
                  <a:srgbClr val="FF0000"/>
                </a:solidFill>
                <a:latin typeface="Calibri"/>
                <a:ea typeface="Calibri"/>
                <a:cs typeface="Calibri"/>
                <a:sym typeface="Calibri"/>
              </a:rPr>
              <a:t>llows multiple devices to be connected to the same bus and share the communication medium</a:t>
            </a:r>
            <a:r>
              <a:rPr lang="en" sz="1100">
                <a:solidFill>
                  <a:schemeClr val="dk1"/>
                </a:solidFill>
                <a:latin typeface="Calibri"/>
                <a:ea typeface="Calibri"/>
                <a:cs typeface="Calibri"/>
                <a:sym typeface="Calibri"/>
              </a:rPr>
              <a:t>. Data is broadcast to all devices on the bus, but only the intended recipient processes it.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Ethernet</a:t>
            </a:r>
            <a:r>
              <a:rPr lang="en" sz="1100">
                <a:solidFill>
                  <a:schemeClr val="dk1"/>
                </a:solidFill>
                <a:latin typeface="Calibri"/>
                <a:ea typeface="Calibri"/>
                <a:cs typeface="Calibri"/>
                <a:sym typeface="Calibri"/>
              </a:rPr>
              <a:t> in a local area network (LAN) is an example of a multipoint bus, where multiple devices (computers, printers, etc.) are connected to the same communication medium. When data is transmitted, all devices on the bus "hear" the transmission, but only the device with the matching address responds.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CAN bus</a:t>
            </a:r>
            <a:r>
              <a:rPr lang="en" sz="1100">
                <a:solidFill>
                  <a:schemeClr val="dk1"/>
                </a:solidFill>
                <a:latin typeface="Calibri"/>
                <a:ea typeface="Calibri"/>
                <a:cs typeface="Calibri"/>
                <a:sym typeface="Calibri"/>
              </a:rPr>
              <a:t> (Controller Area Network), used in automotive and industrial applications, is a multipoint bus. It allows multiple microcontrollers or sensors to communicate with each other over a shared connection.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28"/>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Summary</a:t>
            </a:r>
            <a:endParaRPr b="1" sz="1100">
              <a:solidFill>
                <a:srgbClr val="98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Parallel vs. Serial Buses</a:t>
            </a:r>
            <a:r>
              <a:rPr lang="en" sz="1100">
                <a:solidFill>
                  <a:schemeClr val="dk1"/>
                </a:solidFill>
                <a:latin typeface="Calibri"/>
                <a:ea typeface="Calibri"/>
                <a:cs typeface="Calibri"/>
                <a:sym typeface="Calibri"/>
              </a:rPr>
              <a:t>: Parallel buses transmit multiple bits simultaneously, while serial buses transmit one bit at a time. Parallel is faster for short distances, but serial buses are more reliable over long distances.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Direction of Transmission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Simplex</a:t>
            </a:r>
            <a:r>
              <a:rPr lang="en" sz="1100">
                <a:solidFill>
                  <a:schemeClr val="dk1"/>
                </a:solidFill>
                <a:latin typeface="Calibri"/>
                <a:ea typeface="Calibri"/>
                <a:cs typeface="Calibri"/>
                <a:sym typeface="Calibri"/>
              </a:rPr>
              <a:t> buses allow data to flow in one direction only.</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Half-duplex</a:t>
            </a:r>
            <a:r>
              <a:rPr lang="en" sz="1100">
                <a:solidFill>
                  <a:schemeClr val="dk1"/>
                </a:solidFill>
                <a:latin typeface="Calibri"/>
                <a:ea typeface="Calibri"/>
                <a:cs typeface="Calibri"/>
                <a:sym typeface="Calibri"/>
              </a:rPr>
              <a:t> buses support two-way communication but only in one direction at a time.</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Full-duplex</a:t>
            </a:r>
            <a:r>
              <a:rPr lang="en" sz="1100">
                <a:solidFill>
                  <a:schemeClr val="dk1"/>
                </a:solidFill>
                <a:latin typeface="Calibri"/>
                <a:ea typeface="Calibri"/>
                <a:cs typeface="Calibri"/>
                <a:sym typeface="Calibri"/>
              </a:rPr>
              <a:t> buses allow simultaneous two-way communication.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Method of Interconnection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Point-to-point</a:t>
            </a:r>
            <a:r>
              <a:rPr lang="en" sz="1100">
                <a:solidFill>
                  <a:schemeClr val="dk1"/>
                </a:solidFill>
                <a:latin typeface="Calibri"/>
                <a:ea typeface="Calibri"/>
                <a:cs typeface="Calibri"/>
                <a:sym typeface="Calibri"/>
              </a:rPr>
              <a:t> buses directly connect two devices.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Cables</a:t>
            </a:r>
            <a:r>
              <a:rPr lang="en" sz="1100">
                <a:solidFill>
                  <a:schemeClr val="dk1"/>
                </a:solidFill>
                <a:latin typeface="Calibri"/>
                <a:ea typeface="Calibri"/>
                <a:cs typeface="Calibri"/>
                <a:sym typeface="Calibri"/>
              </a:rPr>
              <a:t> are point-to-point buses connecting external devices.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Multipoint</a:t>
            </a:r>
            <a:r>
              <a:rPr lang="en" sz="1100">
                <a:solidFill>
                  <a:schemeClr val="dk1"/>
                </a:solidFill>
                <a:latin typeface="Calibri"/>
                <a:ea typeface="Calibri"/>
                <a:cs typeface="Calibri"/>
                <a:sym typeface="Calibri"/>
              </a:rPr>
              <a:t> buses connect multiple devices that share the same communication medium.</a:t>
            </a:r>
            <a:endParaRPr sz="1100">
              <a:solidFill>
                <a:schemeClr val="dk1"/>
              </a:solidFill>
              <a:latin typeface="Calibri"/>
              <a:ea typeface="Calibri"/>
              <a:cs typeface="Calibri"/>
              <a:sym typeface="Calibri"/>
            </a:endParaRPr>
          </a:p>
        </p:txBody>
      </p:sp>
      <p:sp>
        <p:nvSpPr>
          <p:cNvPr id="761" name="Google Shape;761;p128"/>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Each of these categorizations defines how the bus is used and impacts the performance and type of applications it supports. For example, </a:t>
            </a:r>
            <a:r>
              <a:rPr b="1" lang="en" sz="1100">
                <a:solidFill>
                  <a:schemeClr val="dk1"/>
                </a:solidFill>
                <a:latin typeface="Calibri"/>
                <a:ea typeface="Calibri"/>
                <a:cs typeface="Calibri"/>
                <a:sym typeface="Calibri"/>
              </a:rPr>
              <a:t>full-duplex serial buses</a:t>
            </a:r>
            <a:r>
              <a:rPr lang="en" sz="1100">
                <a:solidFill>
                  <a:schemeClr val="dk1"/>
                </a:solidFill>
                <a:latin typeface="Calibri"/>
                <a:ea typeface="Calibri"/>
                <a:cs typeface="Calibri"/>
                <a:sym typeface="Calibri"/>
              </a:rPr>
              <a:t> like </a:t>
            </a:r>
            <a:r>
              <a:rPr b="1" lang="en" sz="1100">
                <a:solidFill>
                  <a:schemeClr val="dk1"/>
                </a:solidFill>
                <a:latin typeface="Calibri"/>
                <a:ea typeface="Calibri"/>
                <a:cs typeface="Calibri"/>
                <a:sym typeface="Calibri"/>
              </a:rPr>
              <a:t>PCIe</a:t>
            </a:r>
            <a:r>
              <a:rPr lang="en" sz="1100">
                <a:solidFill>
                  <a:schemeClr val="dk1"/>
                </a:solidFill>
                <a:latin typeface="Calibri"/>
                <a:ea typeface="Calibri"/>
                <a:cs typeface="Calibri"/>
                <a:sym typeface="Calibri"/>
              </a:rPr>
              <a:t> are ideal for high-speed peripherals, while </a:t>
            </a:r>
            <a:r>
              <a:rPr b="1" lang="en" sz="1100">
                <a:solidFill>
                  <a:schemeClr val="dk1"/>
                </a:solidFill>
                <a:latin typeface="Calibri"/>
                <a:ea typeface="Calibri"/>
                <a:cs typeface="Calibri"/>
                <a:sym typeface="Calibri"/>
              </a:rPr>
              <a:t>multipoint buses</a:t>
            </a:r>
            <a:r>
              <a:rPr lang="en" sz="1100">
                <a:solidFill>
                  <a:schemeClr val="dk1"/>
                </a:solidFill>
                <a:latin typeface="Calibri"/>
                <a:ea typeface="Calibri"/>
                <a:cs typeface="Calibri"/>
                <a:sym typeface="Calibri"/>
              </a:rPr>
              <a:t> like </a:t>
            </a:r>
            <a:r>
              <a:rPr b="1" lang="en" sz="1100">
                <a:solidFill>
                  <a:schemeClr val="dk1"/>
                </a:solidFill>
                <a:latin typeface="Calibri"/>
                <a:ea typeface="Calibri"/>
                <a:cs typeface="Calibri"/>
                <a:sym typeface="Calibri"/>
              </a:rPr>
              <a:t>Ethernet</a:t>
            </a:r>
            <a:r>
              <a:rPr lang="en" sz="1100">
                <a:solidFill>
                  <a:schemeClr val="dk1"/>
                </a:solidFill>
                <a:latin typeface="Calibri"/>
                <a:ea typeface="Calibri"/>
                <a:cs typeface="Calibri"/>
                <a:sym typeface="Calibri"/>
              </a:rPr>
              <a:t> are suited for networks where multiple devices need to communicate over the same medium.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29"/>
          <p:cNvSpPr txBox="1"/>
          <p:nvPr>
            <p:ph type="title"/>
          </p:nvPr>
        </p:nvSpPr>
        <p:spPr>
          <a:xfrm>
            <a:off x="0" y="0"/>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Parallel vs. Serial Buses</a:t>
            </a:r>
            <a:endParaRPr b="1" sz="3000">
              <a:solidFill>
                <a:srgbClr val="FF0080"/>
              </a:solidFill>
              <a:latin typeface="Calibri"/>
              <a:ea typeface="Calibri"/>
              <a:cs typeface="Calibri"/>
              <a:sym typeface="Calibri"/>
            </a:endParaRPr>
          </a:p>
        </p:txBody>
      </p:sp>
      <p:sp>
        <p:nvSpPr>
          <p:cNvPr id="767" name="Google Shape;767;p129"/>
          <p:cNvSpPr txBox="1"/>
          <p:nvPr>
            <p:ph idx="1" type="body"/>
          </p:nvPr>
        </p:nvSpPr>
        <p:spPr>
          <a:xfrm>
            <a:off x="4653600" y="45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Characteristics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High Throughput</a:t>
            </a:r>
            <a:r>
              <a:rPr lang="en" sz="1100">
                <a:solidFill>
                  <a:schemeClr val="dk1"/>
                </a:solidFill>
                <a:latin typeface="Calibri"/>
                <a:ea typeface="Calibri"/>
                <a:cs typeface="Calibri"/>
                <a:sym typeface="Calibri"/>
              </a:rPr>
              <a:t>: Since multiple bits are transmitted simultaneously, parallel buses offer high data transfer rates over short distances.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Expensive and Space-Consuming</a:t>
            </a:r>
            <a:r>
              <a:rPr lang="en" sz="1100">
                <a:solidFill>
                  <a:schemeClr val="dk1"/>
                </a:solidFill>
                <a:latin typeface="Calibri"/>
                <a:ea typeface="Calibri"/>
                <a:cs typeface="Calibri"/>
                <a:sym typeface="Calibri"/>
              </a:rPr>
              <a:t>: Parallel buses require multiple wires (one for each bit being transmitted) which increases the cost and physical space required to accommodate the bus.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Electrical Interference</a:t>
            </a:r>
            <a:r>
              <a:rPr lang="en" sz="1100">
                <a:solidFill>
                  <a:schemeClr val="dk1"/>
                </a:solidFill>
                <a:latin typeface="Calibri"/>
                <a:ea typeface="Calibri"/>
                <a:cs typeface="Calibri"/>
                <a:sym typeface="Calibri"/>
              </a:rPr>
              <a:t>: Parallel buses are subject to </a:t>
            </a:r>
            <a:r>
              <a:rPr b="1" lang="en" sz="1100">
                <a:solidFill>
                  <a:schemeClr val="dk1"/>
                </a:solidFill>
                <a:latin typeface="Calibri"/>
                <a:ea typeface="Calibri"/>
                <a:cs typeface="Calibri"/>
                <a:sym typeface="Calibri"/>
              </a:rPr>
              <a:t>crosstalk</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radio-generated interference</a:t>
            </a:r>
            <a:r>
              <a:rPr lang="en" sz="1100">
                <a:solidFill>
                  <a:schemeClr val="dk1"/>
                </a:solidFill>
                <a:latin typeface="Calibri"/>
                <a:ea typeface="Calibri"/>
                <a:cs typeface="Calibri"/>
                <a:sym typeface="Calibri"/>
              </a:rPr>
              <a:t>, which can degrade signal quality and limit speed and distance. As the distance between components increases, synchronization of signals becomes problematic due to </a:t>
            </a:r>
            <a:r>
              <a:rPr b="1" lang="en" sz="1100">
                <a:solidFill>
                  <a:schemeClr val="dk1"/>
                </a:solidFill>
                <a:latin typeface="Calibri"/>
                <a:ea typeface="Calibri"/>
                <a:cs typeface="Calibri"/>
                <a:sym typeface="Calibri"/>
              </a:rPr>
              <a:t>skewing</a:t>
            </a:r>
            <a:r>
              <a:rPr lang="en" sz="1100">
                <a:solidFill>
                  <a:schemeClr val="dk1"/>
                </a:solidFill>
                <a:latin typeface="Calibri"/>
                <a:ea typeface="Calibri"/>
                <a:cs typeface="Calibri"/>
                <a:sym typeface="Calibri"/>
              </a:rPr>
              <a:t>, where bits might arrive at slightly different times.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Short Distance</a:t>
            </a:r>
            <a:r>
              <a:rPr lang="en" sz="1100">
                <a:solidFill>
                  <a:schemeClr val="dk1"/>
                </a:solidFill>
                <a:latin typeface="Calibri"/>
                <a:ea typeface="Calibri"/>
                <a:cs typeface="Calibri"/>
                <a:sym typeface="Calibri"/>
              </a:rPr>
              <a:t>: Due to the interference and signal degradation, parallel buses are generally used for </a:t>
            </a:r>
            <a:r>
              <a:rPr b="1" lang="en" sz="1100">
                <a:solidFill>
                  <a:schemeClr val="dk1"/>
                </a:solidFill>
                <a:latin typeface="Calibri"/>
                <a:ea typeface="Calibri"/>
                <a:cs typeface="Calibri"/>
                <a:sym typeface="Calibri"/>
              </a:rPr>
              <a:t>short distances</a:t>
            </a:r>
            <a:r>
              <a:rPr lang="en" sz="1100">
                <a:solidFill>
                  <a:schemeClr val="dk1"/>
                </a:solidFill>
                <a:latin typeface="Calibri"/>
                <a:ea typeface="Calibri"/>
                <a:cs typeface="Calibri"/>
                <a:sym typeface="Calibri"/>
              </a:rPr>
              <a:t>. They are typically found within a </a:t>
            </a:r>
            <a:r>
              <a:rPr b="1" lang="en" sz="1100">
                <a:solidFill>
                  <a:schemeClr val="dk1"/>
                </a:solidFill>
                <a:latin typeface="Calibri"/>
                <a:ea typeface="Calibri"/>
                <a:cs typeface="Calibri"/>
                <a:sym typeface="Calibri"/>
              </a:rPr>
              <a:t>computer motherboard</a:t>
            </a:r>
            <a:r>
              <a:rPr lang="en" sz="1100">
                <a:solidFill>
                  <a:schemeClr val="dk1"/>
                </a:solidFill>
                <a:latin typeface="Calibri"/>
                <a:ea typeface="Calibri"/>
                <a:cs typeface="Calibri"/>
                <a:sym typeface="Calibri"/>
              </a:rPr>
              <a:t>, such as the bus connecting the CPU to memory or other components.</a:t>
            </a:r>
            <a:endParaRPr sz="1100">
              <a:solidFill>
                <a:schemeClr val="dk1"/>
              </a:solidFill>
              <a:latin typeface="Calibri"/>
              <a:ea typeface="Calibri"/>
              <a:cs typeface="Calibri"/>
              <a:sym typeface="Calibri"/>
            </a:endParaRPr>
          </a:p>
        </p:txBody>
      </p:sp>
      <p:sp>
        <p:nvSpPr>
          <p:cNvPr id="768" name="Google Shape;768;p129"/>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Buses are the communication pathways in computer systems that carry data between various components, such as the CPU, memory, and peripherals. </a:t>
            </a:r>
            <a:r>
              <a:rPr b="1" lang="en" sz="1100">
                <a:solidFill>
                  <a:schemeClr val="dk1"/>
                </a:solidFill>
                <a:latin typeface="Calibri"/>
                <a:ea typeface="Calibri"/>
                <a:cs typeface="Calibri"/>
                <a:sym typeface="Calibri"/>
              </a:rPr>
              <a:t>Parallel</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serial buses</a:t>
            </a:r>
            <a:r>
              <a:rPr lang="en" sz="1100">
                <a:solidFill>
                  <a:schemeClr val="dk1"/>
                </a:solidFill>
                <a:latin typeface="Calibri"/>
                <a:ea typeface="Calibri"/>
                <a:cs typeface="Calibri"/>
                <a:sym typeface="Calibri"/>
              </a:rPr>
              <a:t> are the two main types of buses used in computing. Here's a detailed breakdown of their characteristics, advantages, and limitations, along with examples.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0000"/>
                </a:solidFill>
                <a:latin typeface="Calibri"/>
                <a:ea typeface="Calibri"/>
                <a:cs typeface="Calibri"/>
                <a:sym typeface="Calibri"/>
              </a:rPr>
              <a:t>Parallel Buses</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Definition</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In a </a:t>
            </a:r>
            <a:r>
              <a:rPr b="1" lang="en" sz="1100">
                <a:solidFill>
                  <a:schemeClr val="dk1"/>
                </a:solidFill>
                <a:latin typeface="Calibri"/>
                <a:ea typeface="Calibri"/>
                <a:cs typeface="Calibri"/>
                <a:sym typeface="Calibri"/>
              </a:rPr>
              <a:t>parallel bus</a:t>
            </a:r>
            <a:r>
              <a:rPr lang="en" sz="1100">
                <a:solidFill>
                  <a:schemeClr val="dk1"/>
                </a:solidFill>
                <a:latin typeface="Calibri"/>
                <a:ea typeface="Calibri"/>
                <a:cs typeface="Calibri"/>
                <a:sym typeface="Calibri"/>
              </a:rPr>
              <a:t>, multiple bits of data are transmitted simultaneously across multiple conductors (wires). Each conductor in the bus carries one bit of data, which means the width of the bus (i.e., the number of conductors) determines how many bits are transmitted at once.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30"/>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IDE (Integrated Drive Electronics)</a:t>
            </a:r>
            <a:r>
              <a:rPr lang="en" sz="1100">
                <a:solidFill>
                  <a:schemeClr val="dk1"/>
                </a:solidFill>
                <a:latin typeface="Calibri"/>
                <a:ea typeface="Calibri"/>
                <a:cs typeface="Calibri"/>
                <a:sym typeface="Calibri"/>
              </a:rPr>
              <a:t>: An older parallel bus used to connect hard drives to motherboards. It had a 40-pin or 80-pin connector and could transfer multiple bits simultaneously.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PCI (Peripheral Component Interconnect)</a:t>
            </a:r>
            <a:r>
              <a:rPr lang="en" sz="1100">
                <a:solidFill>
                  <a:schemeClr val="dk1"/>
                </a:solidFill>
                <a:latin typeface="Calibri"/>
                <a:ea typeface="Calibri"/>
                <a:cs typeface="Calibri"/>
                <a:sym typeface="Calibri"/>
              </a:rPr>
              <a:t>: A parallel bus that allows various peripherals (network cards, sound cards, etc.) to communicate with the CPU. It typically operates at 32-bit or 64-bit widths.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Memory Bus</a:t>
            </a:r>
            <a:r>
              <a:rPr lang="en" sz="1100">
                <a:solidFill>
                  <a:schemeClr val="dk1"/>
                </a:solidFill>
                <a:latin typeface="Calibri"/>
                <a:ea typeface="Calibri"/>
                <a:cs typeface="Calibri"/>
                <a:sym typeface="Calibri"/>
              </a:rPr>
              <a:t>: The bus connecting the CPU to the RAM in many computers is often parallel, especially in older systems. It transfers multiple bits between memory and the processor at once.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Advantages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High Data Transfer Rate</a:t>
            </a:r>
            <a:r>
              <a:rPr lang="en" sz="1100">
                <a:solidFill>
                  <a:schemeClr val="dk1"/>
                </a:solidFill>
                <a:latin typeface="Calibri"/>
                <a:ea typeface="Calibri"/>
                <a:cs typeface="Calibri"/>
                <a:sym typeface="Calibri"/>
              </a:rPr>
              <a:t>: Transferring multiple bits simultaneously results in faster data movement, which is ideal for short distances where synchronization issues are minimized.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774" name="Google Shape;774;p130"/>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Disadvantages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Limited Distance</a:t>
            </a:r>
            <a:r>
              <a:rPr lang="en" sz="1100">
                <a:solidFill>
                  <a:schemeClr val="dk1"/>
                </a:solidFill>
                <a:latin typeface="Calibri"/>
                <a:ea typeface="Calibri"/>
                <a:cs typeface="Calibri"/>
                <a:sym typeface="Calibri"/>
              </a:rPr>
              <a:t>: Parallel buses are prone to interference and signal degradation over long distances, making them impractical for long-distance data transfer.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Signal Interference</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close proximity</a:t>
            </a:r>
            <a:r>
              <a:rPr lang="en" sz="1100">
                <a:solidFill>
                  <a:schemeClr val="dk1"/>
                </a:solidFill>
                <a:latin typeface="Calibri"/>
                <a:ea typeface="Calibri"/>
                <a:cs typeface="Calibri"/>
                <a:sym typeface="Calibri"/>
              </a:rPr>
              <a:t> of conductors in parallel buses can cause electrical interference (crosstalk), limiting speed and distance.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Cost and Space</a:t>
            </a:r>
            <a:r>
              <a:rPr lang="en" sz="1100">
                <a:solidFill>
                  <a:schemeClr val="dk1"/>
                </a:solidFill>
                <a:latin typeface="Calibri"/>
                <a:ea typeface="Calibri"/>
                <a:cs typeface="Calibri"/>
                <a:sym typeface="Calibri"/>
              </a:rPr>
              <a:t>: Parallel buses require more physical space and are more expensive to implement because of the multiple wires needed to carry each bit simultaneously.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 Scenario</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a:t>
            </a:r>
            <a:r>
              <a:rPr b="1" lang="en" sz="1100">
                <a:solidFill>
                  <a:schemeClr val="dk1"/>
                </a:solidFill>
                <a:latin typeface="Calibri"/>
                <a:ea typeface="Calibri"/>
                <a:cs typeface="Calibri"/>
                <a:sym typeface="Calibri"/>
              </a:rPr>
              <a:t>parallel bus</a:t>
            </a:r>
            <a:r>
              <a:rPr lang="en" sz="1100">
                <a:solidFill>
                  <a:schemeClr val="dk1"/>
                </a:solidFill>
                <a:latin typeface="Calibri"/>
                <a:ea typeface="Calibri"/>
                <a:cs typeface="Calibri"/>
                <a:sym typeface="Calibri"/>
              </a:rPr>
              <a:t> could be used to connect a CPU to RAM, where high throughput is required, but the short distance (within the motherboard) minimizes signal degradation and interference.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31"/>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a:t>
            </a:r>
            <a:r>
              <a:rPr b="1" lang="en" sz="1100">
                <a:solidFill>
                  <a:srgbClr val="FF0000"/>
                </a:solidFill>
                <a:latin typeface="Calibri"/>
                <a:ea typeface="Calibri"/>
                <a:cs typeface="Calibri"/>
                <a:sym typeface="Calibri"/>
              </a:rPr>
              <a:t>Serial Buses</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Definition</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In a </a:t>
            </a:r>
            <a:r>
              <a:rPr b="1" lang="en" sz="1100">
                <a:solidFill>
                  <a:schemeClr val="dk1"/>
                </a:solidFill>
                <a:latin typeface="Calibri"/>
                <a:ea typeface="Calibri"/>
                <a:cs typeface="Calibri"/>
                <a:sym typeface="Calibri"/>
              </a:rPr>
              <a:t>serial bus</a:t>
            </a:r>
            <a:r>
              <a:rPr lang="en" sz="1100">
                <a:solidFill>
                  <a:schemeClr val="dk1"/>
                </a:solidFill>
                <a:latin typeface="Calibri"/>
                <a:ea typeface="Calibri"/>
                <a:cs typeface="Calibri"/>
                <a:sym typeface="Calibri"/>
              </a:rPr>
              <a:t>, data is transmitted </a:t>
            </a:r>
            <a:r>
              <a:rPr b="1" lang="en" sz="1100">
                <a:solidFill>
                  <a:schemeClr val="dk1"/>
                </a:solidFill>
                <a:latin typeface="Calibri"/>
                <a:ea typeface="Calibri"/>
                <a:cs typeface="Calibri"/>
                <a:sym typeface="Calibri"/>
              </a:rPr>
              <a:t>one bit at a time</a:t>
            </a:r>
            <a:r>
              <a:rPr lang="en" sz="1100">
                <a:solidFill>
                  <a:schemeClr val="dk1"/>
                </a:solidFill>
                <a:latin typeface="Calibri"/>
                <a:ea typeface="Calibri"/>
                <a:cs typeface="Calibri"/>
                <a:sym typeface="Calibri"/>
              </a:rPr>
              <a:t> over a single data line (or pair of lines) along with a few control lines. Unlike parallel buses, serial buses send bits sequentially, but modern serial buses can achieve high data rates thanks to increased clock speeds.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Characteristics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1 Bit at a Time</a:t>
            </a:r>
            <a:r>
              <a:rPr lang="en" sz="1100">
                <a:solidFill>
                  <a:schemeClr val="dk1"/>
                </a:solidFill>
                <a:latin typeface="Calibri"/>
                <a:ea typeface="Calibri"/>
                <a:cs typeface="Calibri"/>
                <a:sym typeface="Calibri"/>
              </a:rPr>
              <a:t>: Serial buses transmit data one bit after the other, reducing the complexity of wiring and the number of lines needed.</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Single Data Line</a:t>
            </a:r>
            <a:r>
              <a:rPr lang="en" sz="1100">
                <a:solidFill>
                  <a:schemeClr val="dk1"/>
                </a:solidFill>
                <a:latin typeface="Calibri"/>
                <a:ea typeface="Calibri"/>
                <a:cs typeface="Calibri"/>
                <a:sym typeface="Calibri"/>
              </a:rPr>
              <a:t>: Serial buses generally use fewer lines than parallel buses (often just one data line or a pair of lines), which reduces cost and space requirements.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Less Electrical Interference</a:t>
            </a:r>
            <a:r>
              <a:rPr lang="en" sz="1100">
                <a:solidFill>
                  <a:schemeClr val="dk1"/>
                </a:solidFill>
                <a:latin typeface="Calibri"/>
                <a:ea typeface="Calibri"/>
                <a:cs typeface="Calibri"/>
                <a:sym typeface="Calibri"/>
              </a:rPr>
              <a:t>: Serial buses experience </a:t>
            </a:r>
            <a:r>
              <a:rPr b="1" lang="en" sz="1100">
                <a:solidFill>
                  <a:schemeClr val="dk1"/>
                </a:solidFill>
                <a:latin typeface="Calibri"/>
                <a:ea typeface="Calibri"/>
                <a:cs typeface="Calibri"/>
                <a:sym typeface="Calibri"/>
              </a:rPr>
              <a:t>less crosstalk</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electrical interference</a:t>
            </a:r>
            <a:r>
              <a:rPr lang="en" sz="1100">
                <a:solidFill>
                  <a:schemeClr val="dk1"/>
                </a:solidFill>
                <a:latin typeface="Calibri"/>
                <a:ea typeface="Calibri"/>
                <a:cs typeface="Calibri"/>
                <a:sym typeface="Calibri"/>
              </a:rPr>
              <a:t> compared to parallel buses because fewer wires are used, and the distance between conductors is larger.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Higher Throughput in Practice</a:t>
            </a:r>
            <a:r>
              <a:rPr lang="en" sz="1100">
                <a:solidFill>
                  <a:schemeClr val="dk1"/>
                </a:solidFill>
                <a:latin typeface="Calibri"/>
                <a:ea typeface="Calibri"/>
                <a:cs typeface="Calibri"/>
                <a:sym typeface="Calibri"/>
              </a:rPr>
              <a:t>: For longer distances, serial buses often achieve </a:t>
            </a:r>
            <a:r>
              <a:rPr b="1" lang="en" sz="1100">
                <a:solidFill>
                  <a:schemeClr val="dk1"/>
                </a:solidFill>
                <a:latin typeface="Calibri"/>
                <a:ea typeface="Calibri"/>
                <a:cs typeface="Calibri"/>
                <a:sym typeface="Calibri"/>
              </a:rPr>
              <a:t>higher effective throughput</a:t>
            </a:r>
            <a:r>
              <a:rPr lang="en" sz="1100">
                <a:solidFill>
                  <a:schemeClr val="dk1"/>
                </a:solidFill>
                <a:latin typeface="Calibri"/>
                <a:ea typeface="Calibri"/>
                <a:cs typeface="Calibri"/>
                <a:sym typeface="Calibri"/>
              </a:rPr>
              <a:t> than parallel buses because they suffer less from signal degradation and can operate at higher speeds over greater distances.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780" name="Google Shape;780;p131"/>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USB (Universal Serial Bus)</a:t>
            </a:r>
            <a:r>
              <a:rPr lang="en" sz="1100">
                <a:solidFill>
                  <a:schemeClr val="dk1"/>
                </a:solidFill>
                <a:latin typeface="Calibri"/>
                <a:ea typeface="Calibri"/>
                <a:cs typeface="Calibri"/>
                <a:sym typeface="Calibri"/>
              </a:rPr>
              <a:t>: A widely used serial bus for connecting peripherals like keyboards, mice, and storage devices to computers. USB transfers data bit by bit but at very high clock rates.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SATA (Serial ATA)</a:t>
            </a:r>
            <a:r>
              <a:rPr lang="en" sz="1100">
                <a:solidFill>
                  <a:srgbClr val="000000"/>
                </a:solidFill>
                <a:latin typeface="Calibri"/>
                <a:ea typeface="Calibri"/>
                <a:cs typeface="Calibri"/>
                <a:sym typeface="Calibri"/>
              </a:rPr>
              <a:t>: </a:t>
            </a:r>
            <a:r>
              <a:rPr lang="en" sz="1100">
                <a:solidFill>
                  <a:schemeClr val="dk1"/>
                </a:solidFill>
                <a:latin typeface="Calibri"/>
                <a:ea typeface="Calibri"/>
                <a:cs typeface="Calibri"/>
                <a:sym typeface="Calibri"/>
              </a:rPr>
              <a:t>A serial bus used to connect storage devices (like hard drives and SSDs) to the motherboard. It replaced the older parallel IDE bus because of its faster speeds and simpler design.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PCI Express (PCIe)</a:t>
            </a:r>
            <a:r>
              <a:rPr lang="en" sz="1100">
                <a:solidFill>
                  <a:schemeClr val="dk1"/>
                </a:solidFill>
                <a:latin typeface="Calibri"/>
                <a:ea typeface="Calibri"/>
                <a:cs typeface="Calibri"/>
                <a:sym typeface="Calibri"/>
              </a:rPr>
              <a:t>: A modern high-speed serial bus used to connect peripherals such as graphics cards, network cards, and SSDs to the motherboard. PCIe uses multiple </a:t>
            </a:r>
            <a:r>
              <a:rPr b="1" lang="en" sz="1100">
                <a:solidFill>
                  <a:schemeClr val="dk1"/>
                </a:solidFill>
                <a:latin typeface="Calibri"/>
                <a:ea typeface="Calibri"/>
                <a:cs typeface="Calibri"/>
                <a:sym typeface="Calibri"/>
              </a:rPr>
              <a:t>lanes</a:t>
            </a:r>
            <a:r>
              <a:rPr lang="en" sz="1100">
                <a:solidFill>
                  <a:schemeClr val="dk1"/>
                </a:solidFill>
                <a:latin typeface="Calibri"/>
                <a:ea typeface="Calibri"/>
                <a:cs typeface="Calibri"/>
                <a:sym typeface="Calibri"/>
              </a:rPr>
              <a:t>, with each lane functioning as a high-speed serial connection.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Advantages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Fewer Wires</a:t>
            </a:r>
            <a:r>
              <a:rPr lang="en" sz="1100">
                <a:solidFill>
                  <a:schemeClr val="dk1"/>
                </a:solidFill>
                <a:latin typeface="Calibri"/>
                <a:ea typeface="Calibri"/>
                <a:cs typeface="Calibri"/>
                <a:sym typeface="Calibri"/>
              </a:rPr>
              <a:t>: Serial buses are more cost-effective and space-efficient due to the reduced number of conductors needed (compared to parallel buses).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Less Interference</a:t>
            </a:r>
            <a:r>
              <a:rPr lang="en" sz="1100">
                <a:solidFill>
                  <a:schemeClr val="dk1"/>
                </a:solidFill>
                <a:latin typeface="Calibri"/>
                <a:ea typeface="Calibri"/>
                <a:cs typeface="Calibri"/>
                <a:sym typeface="Calibri"/>
              </a:rPr>
              <a:t>: With fewer wires, there's less chance of electrical interference or crosstalk, allowing serial buses to operate at </a:t>
            </a:r>
            <a:r>
              <a:rPr b="1" lang="en" sz="1100">
                <a:solidFill>
                  <a:schemeClr val="dk1"/>
                </a:solidFill>
                <a:latin typeface="Calibri"/>
                <a:ea typeface="Calibri"/>
                <a:cs typeface="Calibri"/>
                <a:sym typeface="Calibri"/>
              </a:rPr>
              <a:t>higher clock speeds</a:t>
            </a:r>
            <a:r>
              <a:rPr lang="en" sz="1100">
                <a:solidFill>
                  <a:schemeClr val="dk1"/>
                </a:solidFill>
                <a:latin typeface="Calibri"/>
                <a:ea typeface="Calibri"/>
                <a:cs typeface="Calibri"/>
                <a:sym typeface="Calibri"/>
              </a:rPr>
              <a:t> and over longer distances without signal degradation.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Greater Distance</a:t>
            </a:r>
            <a:r>
              <a:rPr lang="en" sz="1100">
                <a:solidFill>
                  <a:schemeClr val="dk1"/>
                </a:solidFill>
                <a:latin typeface="Calibri"/>
                <a:ea typeface="Calibri"/>
                <a:cs typeface="Calibri"/>
                <a:sym typeface="Calibri"/>
              </a:rPr>
              <a:t>: Serial buses can transmit data reliably over </a:t>
            </a:r>
            <a:r>
              <a:rPr b="1" lang="en" sz="1100">
                <a:solidFill>
                  <a:schemeClr val="dk1"/>
                </a:solidFill>
                <a:latin typeface="Calibri"/>
                <a:ea typeface="Calibri"/>
                <a:cs typeface="Calibri"/>
                <a:sym typeface="Calibri"/>
              </a:rPr>
              <a:t>longer distances</a:t>
            </a:r>
            <a:r>
              <a:rPr lang="en" sz="1100">
                <a:solidFill>
                  <a:schemeClr val="dk1"/>
                </a:solidFill>
                <a:latin typeface="Calibri"/>
                <a:ea typeface="Calibri"/>
                <a:cs typeface="Calibri"/>
                <a:sym typeface="Calibri"/>
              </a:rPr>
              <a:t> than parallel buses, making them suitable for both internal and external connections (e.g., USB or SATA connections).</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Managing Data</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While the music plays, the CPU constantly </a:t>
            </a:r>
            <a:r>
              <a:rPr b="1" lang="en" sz="1100">
                <a:solidFill>
                  <a:schemeClr val="dk1"/>
                </a:solidFill>
                <a:latin typeface="Calibri"/>
                <a:ea typeface="Calibri"/>
                <a:cs typeface="Calibri"/>
                <a:sym typeface="Calibri"/>
              </a:rPr>
              <a:t>fetches</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executes</a:t>
            </a:r>
            <a:r>
              <a:rPr lang="en" sz="1100">
                <a:solidFill>
                  <a:schemeClr val="dk1"/>
                </a:solidFill>
                <a:latin typeface="Calibri"/>
                <a:ea typeface="Calibri"/>
                <a:cs typeface="Calibri"/>
                <a:sym typeface="Calibri"/>
              </a:rPr>
              <a:t> instructions from VLC, like adjusting playback or handling user inputs (e.g., clicking "Pause").</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ALU</a:t>
            </a:r>
            <a:r>
              <a:rPr lang="en" sz="1100">
                <a:solidFill>
                  <a:schemeClr val="dk1"/>
                </a:solidFill>
                <a:latin typeface="Calibri"/>
                <a:ea typeface="Calibri"/>
                <a:cs typeface="Calibri"/>
                <a:sym typeface="Calibri"/>
              </a:rPr>
              <a:t> would perform arithmetic tasks, like adjusting volume or equalizing sound, much like a chef using tools to make precise cuts or measurements.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Throughout this process, the </a:t>
            </a:r>
            <a:r>
              <a:rPr b="1" lang="en" sz="1100">
                <a:solidFill>
                  <a:schemeClr val="dk1"/>
                </a:solidFill>
                <a:latin typeface="Calibri"/>
                <a:ea typeface="Calibri"/>
                <a:cs typeface="Calibri"/>
                <a:sym typeface="Calibri"/>
              </a:rPr>
              <a:t>registers</a:t>
            </a:r>
            <a:r>
              <a:rPr lang="en" sz="1100">
                <a:solidFill>
                  <a:schemeClr val="dk1"/>
                </a:solidFill>
                <a:latin typeface="Calibri"/>
                <a:ea typeface="Calibri"/>
                <a:cs typeface="Calibri"/>
                <a:sym typeface="Calibri"/>
              </a:rPr>
              <a:t> hold small pieces of data, such as the current playback time or sound sample being processed, similar to a chef holding small ingredients or using bowls to mix.</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122" name="Google Shape;122;p24"/>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Recap Of The Kitchen Analogy</a:t>
            </a:r>
            <a:endParaRPr b="1" sz="1100">
              <a:solidFill>
                <a:srgbClr val="98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Chef (CPU)</a:t>
            </a:r>
            <a:r>
              <a:rPr lang="en" sz="1100">
                <a:solidFill>
                  <a:schemeClr val="dk1"/>
                </a:solidFill>
                <a:latin typeface="Calibri"/>
                <a:ea typeface="Calibri"/>
                <a:cs typeface="Calibri"/>
                <a:sym typeface="Calibri"/>
              </a:rPr>
              <a:t>: The worker who performs all tasks.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Recipe (Program)</a:t>
            </a:r>
            <a:r>
              <a:rPr lang="en" sz="1100">
                <a:solidFill>
                  <a:schemeClr val="dk1"/>
                </a:solidFill>
                <a:latin typeface="Calibri"/>
                <a:ea typeface="Calibri"/>
                <a:cs typeface="Calibri"/>
                <a:sym typeface="Calibri"/>
              </a:rPr>
              <a:t>: The instructions that tell the chef what to do (the VLC application or MP3).</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Ingredients (Data)</a:t>
            </a:r>
            <a:r>
              <a:rPr lang="en" sz="1100">
                <a:solidFill>
                  <a:schemeClr val="dk1"/>
                </a:solidFill>
                <a:latin typeface="Calibri"/>
                <a:ea typeface="Calibri"/>
                <a:cs typeface="Calibri"/>
                <a:sym typeface="Calibri"/>
              </a:rPr>
              <a:t>: The files and information the chef uses to make the dish (MP3 file, volume control settings).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Hands (Registers)</a:t>
            </a:r>
            <a:r>
              <a:rPr lang="en" sz="1100">
                <a:solidFill>
                  <a:schemeClr val="dk1"/>
                </a:solidFill>
                <a:latin typeface="Calibri"/>
                <a:ea typeface="Calibri"/>
                <a:cs typeface="Calibri"/>
                <a:sym typeface="Calibri"/>
              </a:rPr>
              <a:t>: Small storage areas that hold instructions and data during processing.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Oven/Tools (ALU)</a:t>
            </a:r>
            <a:r>
              <a:rPr lang="en" sz="1100">
                <a:solidFill>
                  <a:schemeClr val="dk1"/>
                </a:solidFill>
                <a:latin typeface="Calibri"/>
                <a:ea typeface="Calibri"/>
                <a:cs typeface="Calibri"/>
                <a:sym typeface="Calibri"/>
              </a:rPr>
              <a:t>: The devices used for performing actions, like logical decisions or arithmetic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This system allows the CPU to efficiently fetch, decode, execute, and store instructions to run programs smoothly!</a:t>
            </a:r>
            <a:endParaRPr sz="1200">
              <a:solidFill>
                <a:schemeClr val="dk1"/>
              </a:solidFill>
              <a:latin typeface="Calibri"/>
              <a:ea typeface="Calibri"/>
              <a:cs typeface="Calibri"/>
              <a:sym typeface="Calibri"/>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32"/>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Disadvantages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Lower Raw Data Rate</a:t>
            </a:r>
            <a:r>
              <a:rPr lang="en" sz="1100">
                <a:solidFill>
                  <a:schemeClr val="dk1"/>
                </a:solidFill>
                <a:latin typeface="Calibri"/>
                <a:ea typeface="Calibri"/>
                <a:cs typeface="Calibri"/>
                <a:sym typeface="Calibri"/>
              </a:rPr>
              <a:t>: Since only one bit is transmitted at a time, the raw data rate may appear lower than a parallel bus for very short distances, though in practice, modern serial buses often outperform parallel buses due to higher clock speeds.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 Scenario</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USB 3.0</a:t>
            </a:r>
            <a:r>
              <a:rPr lang="en" sz="1100">
                <a:solidFill>
                  <a:schemeClr val="dk1"/>
                </a:solidFill>
                <a:latin typeface="Calibri"/>
                <a:ea typeface="Calibri"/>
                <a:cs typeface="Calibri"/>
                <a:sym typeface="Calibri"/>
              </a:rPr>
              <a:t> is an example of a </a:t>
            </a:r>
            <a:r>
              <a:rPr b="1" lang="en" sz="1100">
                <a:solidFill>
                  <a:schemeClr val="dk1"/>
                </a:solidFill>
                <a:latin typeface="Calibri"/>
                <a:ea typeface="Calibri"/>
                <a:cs typeface="Calibri"/>
                <a:sym typeface="Calibri"/>
              </a:rPr>
              <a:t>serial bus</a:t>
            </a:r>
            <a:r>
              <a:rPr lang="en" sz="1100">
                <a:solidFill>
                  <a:schemeClr val="dk1"/>
                </a:solidFill>
                <a:latin typeface="Calibri"/>
                <a:ea typeface="Calibri"/>
                <a:cs typeface="Calibri"/>
                <a:sym typeface="Calibri"/>
              </a:rPr>
              <a:t> used to connect an external storage device to a computer. Despite transmitting one bit at a time, its high clock speed allows fast data transfers. This makes USB 3.0 more efficient and versatile than older parallel buses like IDE for connecting external devices.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786" name="Google Shape;786;p132"/>
          <p:cNvSpPr txBox="1"/>
          <p:nvPr>
            <p:ph idx="1" type="body"/>
          </p:nvPr>
        </p:nvSpPr>
        <p:spPr>
          <a:xfrm>
            <a:off x="4653600" y="0"/>
            <a:ext cx="4490400" cy="3156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3. Parallel vs. Serial – A Practical Comparison</a:t>
            </a:r>
            <a:endParaRPr sz="1200">
              <a:solidFill>
                <a:srgbClr val="FF9900"/>
              </a:solidFill>
              <a:latin typeface="Calibri"/>
              <a:ea typeface="Calibri"/>
              <a:cs typeface="Calibri"/>
              <a:sym typeface="Calibri"/>
            </a:endParaRPr>
          </a:p>
        </p:txBody>
      </p:sp>
      <p:graphicFrame>
        <p:nvGraphicFramePr>
          <p:cNvPr id="787" name="Google Shape;787;p132"/>
          <p:cNvGraphicFramePr/>
          <p:nvPr/>
        </p:nvGraphicFramePr>
        <p:xfrm>
          <a:off x="4490425" y="315600"/>
          <a:ext cx="3000000" cy="3000000"/>
        </p:xfrm>
        <a:graphic>
          <a:graphicData uri="http://schemas.openxmlformats.org/drawingml/2006/table">
            <a:tbl>
              <a:tblPr>
                <a:noFill/>
                <a:tableStyleId>{0DB39900-C5FF-4B8C-8225-28877EF8AC6F}</a:tableStyleId>
              </a:tblPr>
              <a:tblGrid>
                <a:gridCol w="984450"/>
                <a:gridCol w="1759075"/>
                <a:gridCol w="1910050"/>
              </a:tblGrid>
              <a:tr h="83900">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Feature</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Parallel Bus</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Serial Bus</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r h="79600">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Data Transfer</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Multiple bits transmitted simultaneously</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One bit transmitted at a time</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600">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Throughput</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High for short distances, limited for long distances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Higher for longer distances due to less interference</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600">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Distance</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Best for short distances (within a motherboard)</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Better for long distances (internal/external devices)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100">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Signal Interference</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Prone to crosstalk and interference over long wires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Minimal interference due to fewer conductors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600">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Cost and Complexity</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Expensive and complex (many wires)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Lower cost, simpler design (fewer wires)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600">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Use Case</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CPU to RAM, internal system buses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USB, PCIe, SATA, network communication</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Example Scenarios</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Parallel Bus 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Old School Parallel Printer</a:t>
            </a:r>
            <a:r>
              <a:rPr lang="en" sz="1100">
                <a:solidFill>
                  <a:schemeClr val="dk1"/>
                </a:solidFill>
                <a:latin typeface="Calibri"/>
                <a:ea typeface="Calibri"/>
                <a:cs typeface="Calibri"/>
                <a:sym typeface="Calibri"/>
              </a:rPr>
              <a:t>: Printers in the past used </a:t>
            </a:r>
            <a:r>
              <a:rPr b="1" lang="en" sz="1100">
                <a:solidFill>
                  <a:schemeClr val="dk1"/>
                </a:solidFill>
                <a:latin typeface="Calibri"/>
                <a:ea typeface="Calibri"/>
                <a:cs typeface="Calibri"/>
                <a:sym typeface="Calibri"/>
              </a:rPr>
              <a:t>parallel ports</a:t>
            </a:r>
            <a:r>
              <a:rPr lang="en" sz="1100">
                <a:solidFill>
                  <a:schemeClr val="dk1"/>
                </a:solidFill>
                <a:latin typeface="Calibri"/>
                <a:ea typeface="Calibri"/>
                <a:cs typeface="Calibri"/>
                <a:sym typeface="Calibri"/>
              </a:rPr>
              <a:t> to connect to computers. The parallel connection allowed the printer to receive data 8 bits (or more) at a time. However, these connections were bulky and slow compared to modern alternatives.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Serial Bus 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USB (Universal Serial Bus)</a:t>
            </a:r>
            <a:r>
              <a:rPr lang="en" sz="1100">
                <a:solidFill>
                  <a:schemeClr val="dk1"/>
                </a:solidFill>
                <a:latin typeface="Calibri"/>
                <a:ea typeface="Calibri"/>
                <a:cs typeface="Calibri"/>
                <a:sym typeface="Calibri"/>
              </a:rPr>
              <a:t>: A modern serial bus used to connect devices such as keyboards, external drives, and cameras to a computer. Although it transmits data one bit at a time, its </a:t>
            </a:r>
            <a:r>
              <a:rPr b="1" lang="en" sz="1100">
                <a:solidFill>
                  <a:schemeClr val="dk1"/>
                </a:solidFill>
                <a:latin typeface="Calibri"/>
                <a:ea typeface="Calibri"/>
                <a:cs typeface="Calibri"/>
                <a:sym typeface="Calibri"/>
              </a:rPr>
              <a:t>high clock speed</a:t>
            </a:r>
            <a:r>
              <a:rPr lang="en" sz="1100">
                <a:solidFill>
                  <a:schemeClr val="dk1"/>
                </a:solidFill>
                <a:latin typeface="Calibri"/>
                <a:ea typeface="Calibri"/>
                <a:cs typeface="Calibri"/>
                <a:sym typeface="Calibri"/>
              </a:rPr>
              <a:t> allows for fast, reliable data transfer. USB is widely used because of its simplicity, speed, and flexibility.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793" name="Google Shape;793;p133"/>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Parallel buses</a:t>
            </a:r>
            <a:r>
              <a:rPr lang="en" sz="1100">
                <a:solidFill>
                  <a:schemeClr val="dk1"/>
                </a:solidFill>
                <a:latin typeface="Calibri"/>
                <a:ea typeface="Calibri"/>
                <a:cs typeface="Calibri"/>
                <a:sym typeface="Calibri"/>
              </a:rPr>
              <a:t> are ideal for </a:t>
            </a:r>
            <a:r>
              <a:rPr b="1" lang="en" sz="1100">
                <a:solidFill>
                  <a:schemeClr val="dk1"/>
                </a:solidFill>
                <a:latin typeface="Calibri"/>
                <a:ea typeface="Calibri"/>
                <a:cs typeface="Calibri"/>
                <a:sym typeface="Calibri"/>
              </a:rPr>
              <a:t>short, high-speed connections</a:t>
            </a:r>
            <a:r>
              <a:rPr lang="en" sz="1100">
                <a:solidFill>
                  <a:schemeClr val="dk1"/>
                </a:solidFill>
                <a:latin typeface="Calibri"/>
                <a:ea typeface="Calibri"/>
                <a:cs typeface="Calibri"/>
                <a:sym typeface="Calibri"/>
              </a:rPr>
              <a:t> within a system, such as between the CPU and memory, but are limited by </a:t>
            </a:r>
            <a:r>
              <a:rPr b="1" lang="en" sz="1100">
                <a:solidFill>
                  <a:schemeClr val="dk1"/>
                </a:solidFill>
                <a:latin typeface="Calibri"/>
                <a:ea typeface="Calibri"/>
                <a:cs typeface="Calibri"/>
                <a:sym typeface="Calibri"/>
              </a:rPr>
              <a:t>interference</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distance</a:t>
            </a:r>
            <a:r>
              <a:rPr lang="en" sz="1100">
                <a:solidFill>
                  <a:schemeClr val="dk1"/>
                </a:solidFill>
                <a:latin typeface="Calibri"/>
                <a:ea typeface="Calibri"/>
                <a:cs typeface="Calibri"/>
                <a:sym typeface="Calibri"/>
              </a:rPr>
              <a:t> constraints.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Serial buses</a:t>
            </a:r>
            <a:r>
              <a:rPr lang="en" sz="1100">
                <a:solidFill>
                  <a:schemeClr val="dk1"/>
                </a:solidFill>
                <a:latin typeface="Calibri"/>
                <a:ea typeface="Calibri"/>
                <a:cs typeface="Calibri"/>
                <a:sym typeface="Calibri"/>
              </a:rPr>
              <a:t> overcome these limitations by transmitting data bit-by-bit over fewer lines, making them more efficient for </a:t>
            </a:r>
            <a:r>
              <a:rPr b="1" lang="en" sz="1100">
                <a:solidFill>
                  <a:schemeClr val="dk1"/>
                </a:solidFill>
                <a:latin typeface="Calibri"/>
                <a:ea typeface="Calibri"/>
                <a:cs typeface="Calibri"/>
                <a:sym typeface="Calibri"/>
              </a:rPr>
              <a:t>long-distance communication</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external device connections</a:t>
            </a:r>
            <a:r>
              <a:rPr lang="en" sz="1100">
                <a:solidFill>
                  <a:schemeClr val="dk1"/>
                </a:solidFill>
                <a:latin typeface="Calibri"/>
                <a:ea typeface="Calibri"/>
                <a:cs typeface="Calibri"/>
                <a:sym typeface="Calibri"/>
              </a:rPr>
              <a:t>, such as with </a:t>
            </a:r>
            <a:r>
              <a:rPr b="1" lang="en" sz="1100">
                <a:solidFill>
                  <a:schemeClr val="dk1"/>
                </a:solidFill>
                <a:latin typeface="Calibri"/>
                <a:ea typeface="Calibri"/>
                <a:cs typeface="Calibri"/>
                <a:sym typeface="Calibri"/>
              </a:rPr>
              <a:t>USB</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PCIe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While parallel buses were more common in the past, the rise of high-speed serial technologies has largely replaced them due to the advantages of reduced interference, lower cost, and greater scalability over longer distances.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4"/>
          <p:cNvSpPr txBox="1"/>
          <p:nvPr>
            <p:ph type="title"/>
          </p:nvPr>
        </p:nvSpPr>
        <p:spPr>
          <a:xfrm>
            <a:off x="0" y="0"/>
            <a:ext cx="496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Point-to-point vs. Multipoint</a:t>
            </a:r>
            <a:endParaRPr b="1" sz="3000">
              <a:solidFill>
                <a:srgbClr val="FF0080"/>
              </a:solidFill>
              <a:latin typeface="Calibri"/>
              <a:ea typeface="Calibri"/>
              <a:cs typeface="Calibri"/>
              <a:sym typeface="Calibri"/>
            </a:endParaRPr>
          </a:p>
        </p:txBody>
      </p:sp>
      <p:sp>
        <p:nvSpPr>
          <p:cNvPr id="799" name="Google Shape;799;p134"/>
          <p:cNvSpPr txBox="1"/>
          <p:nvPr>
            <p:ph idx="1" type="body"/>
          </p:nvPr>
        </p:nvSpPr>
        <p:spPr>
          <a:xfrm>
            <a:off x="4653600" y="45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image you shared illustrates two types of communication bus systems: </a:t>
            </a:r>
            <a:r>
              <a:rPr b="1" lang="en" sz="1100">
                <a:solidFill>
                  <a:schemeClr val="dk1"/>
                </a:solidFill>
                <a:latin typeface="Calibri"/>
                <a:ea typeface="Calibri"/>
                <a:cs typeface="Calibri"/>
                <a:sym typeface="Calibri"/>
              </a:rPr>
              <a:t>Point-to-Point</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Multipoint</a:t>
            </a:r>
            <a:r>
              <a:rPr lang="en" sz="1100">
                <a:solidFill>
                  <a:schemeClr val="dk1"/>
                </a:solidFill>
                <a:latin typeface="Calibri"/>
                <a:ea typeface="Calibri"/>
                <a:cs typeface="Calibri"/>
                <a:sym typeface="Calibri"/>
              </a:rPr>
              <a:t> buses. Let's break down each type with detailed explanations and additional examples.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Point-to-Point Bus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Definition</a:t>
            </a:r>
            <a:r>
              <a:rPr lang="en" sz="1100">
                <a:solidFill>
                  <a:schemeClr val="dk1"/>
                </a:solidFill>
                <a:latin typeface="Calibri"/>
                <a:ea typeface="Calibri"/>
                <a:cs typeface="Calibri"/>
                <a:sym typeface="Calibri"/>
              </a:rPr>
              <a:t>: A </a:t>
            </a:r>
            <a:r>
              <a:rPr b="1" lang="en" sz="1100">
                <a:solidFill>
                  <a:schemeClr val="dk1"/>
                </a:solidFill>
                <a:latin typeface="Calibri"/>
                <a:ea typeface="Calibri"/>
                <a:cs typeface="Calibri"/>
                <a:sym typeface="Calibri"/>
              </a:rPr>
              <a:t>point-to-point bus</a:t>
            </a:r>
            <a:r>
              <a:rPr lang="en" sz="1100">
                <a:solidFill>
                  <a:schemeClr val="dk1"/>
                </a:solidFill>
                <a:latin typeface="Calibri"/>
                <a:ea typeface="Calibri"/>
                <a:cs typeface="Calibri"/>
                <a:sym typeface="Calibri"/>
              </a:rPr>
              <a:t> provides a dedicated communication link between two devices. It involves a direct connection where only two devices communicate with each other.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Serial Port to Modem</a:t>
            </a:r>
            <a:r>
              <a:rPr lang="en" sz="1100">
                <a:solidFill>
                  <a:schemeClr val="dk1"/>
                </a:solidFill>
                <a:latin typeface="Calibri"/>
                <a:ea typeface="Calibri"/>
                <a:cs typeface="Calibri"/>
                <a:sym typeface="Calibri"/>
              </a:rPr>
              <a:t>: This is a basic example where a computer's serial port connects directly to a modem. Only these two devices communicate, and no other device can use this connection.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Control Unit to Arithmetic Logic Unit (ALU)</a:t>
            </a:r>
            <a:r>
              <a:rPr lang="en" sz="1100">
                <a:solidFill>
                  <a:schemeClr val="dk1"/>
                </a:solidFill>
                <a:latin typeface="Calibri"/>
                <a:ea typeface="Calibri"/>
                <a:cs typeface="Calibri"/>
                <a:sym typeface="Calibri"/>
              </a:rPr>
              <a:t>: Inside a CPU, the control unit may have a direct, dedicated connection to the ALU for processing tasks. This is critical for efficient and direct processing within a CPU.</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pic>
        <p:nvPicPr>
          <p:cNvPr id="800" name="Google Shape;800;p134"/>
          <p:cNvPicPr preferRelativeResize="0"/>
          <p:nvPr/>
        </p:nvPicPr>
        <p:blipFill>
          <a:blip r:embed="rId3">
            <a:alphaModFix/>
          </a:blip>
          <a:stretch>
            <a:fillRect/>
          </a:stretch>
        </p:blipFill>
        <p:spPr>
          <a:xfrm>
            <a:off x="0" y="572700"/>
            <a:ext cx="4653601" cy="277690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35"/>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Characteristics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Exclusive Communication</a:t>
            </a:r>
            <a:r>
              <a:rPr lang="en" sz="1100">
                <a:solidFill>
                  <a:schemeClr val="dk1"/>
                </a:solidFill>
                <a:latin typeface="Calibri"/>
                <a:ea typeface="Calibri"/>
                <a:cs typeface="Calibri"/>
                <a:sym typeface="Calibri"/>
              </a:rPr>
              <a:t>: The bus is only shared between two devices.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No Contention</a:t>
            </a:r>
            <a:r>
              <a:rPr lang="en" sz="1100">
                <a:solidFill>
                  <a:schemeClr val="dk1"/>
                </a:solidFill>
                <a:latin typeface="Calibri"/>
                <a:ea typeface="Calibri"/>
                <a:cs typeface="Calibri"/>
                <a:sym typeface="Calibri"/>
              </a:rPr>
              <a:t>: Since the connection is exclusive, there’s no need to manage contention for the bus.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Simple Protocols</a:t>
            </a:r>
            <a:r>
              <a:rPr lang="en" sz="1100">
                <a:solidFill>
                  <a:schemeClr val="dk1"/>
                </a:solidFill>
                <a:latin typeface="Calibri"/>
                <a:ea typeface="Calibri"/>
                <a:cs typeface="Calibri"/>
                <a:sym typeface="Calibri"/>
              </a:rPr>
              <a:t>: Communication protocols can be simple because there's no need to manage multiple devices.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Other Examples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USB Cable</a:t>
            </a:r>
            <a:r>
              <a:rPr lang="en" sz="1100">
                <a:solidFill>
                  <a:schemeClr val="dk1"/>
                </a:solidFill>
                <a:latin typeface="Calibri"/>
                <a:ea typeface="Calibri"/>
                <a:cs typeface="Calibri"/>
                <a:sym typeface="Calibri"/>
              </a:rPr>
              <a:t>: In earlier versions, a USB device could be directly connected to a computer without sharing the connection with other devices.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FireWire</a:t>
            </a:r>
            <a:r>
              <a:rPr lang="en" sz="1100">
                <a:solidFill>
                  <a:schemeClr val="dk1"/>
                </a:solidFill>
                <a:latin typeface="Calibri"/>
                <a:ea typeface="Calibri"/>
                <a:cs typeface="Calibri"/>
                <a:sym typeface="Calibri"/>
              </a:rPr>
              <a:t>: A high-speed interface that connects devices like cameras and hard drives directly to computers.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806" name="Google Shape;806;p135"/>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Multipoint Bus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Definition</a:t>
            </a:r>
            <a:r>
              <a:rPr lang="en" sz="1100">
                <a:solidFill>
                  <a:schemeClr val="dk1"/>
                </a:solidFill>
                <a:latin typeface="Calibri"/>
                <a:ea typeface="Calibri"/>
                <a:cs typeface="Calibri"/>
                <a:sym typeface="Calibri"/>
              </a:rPr>
              <a:t>: A </a:t>
            </a:r>
            <a:r>
              <a:rPr b="1" lang="en" sz="1100">
                <a:solidFill>
                  <a:schemeClr val="dk1"/>
                </a:solidFill>
                <a:latin typeface="Calibri"/>
                <a:ea typeface="Calibri"/>
                <a:cs typeface="Calibri"/>
                <a:sym typeface="Calibri"/>
              </a:rPr>
              <a:t>multipoint bus</a:t>
            </a:r>
            <a:r>
              <a:rPr lang="en" sz="1100">
                <a:solidFill>
                  <a:schemeClr val="dk1"/>
                </a:solidFill>
                <a:latin typeface="Calibri"/>
                <a:ea typeface="Calibri"/>
                <a:cs typeface="Calibri"/>
                <a:sym typeface="Calibri"/>
              </a:rPr>
              <a:t> (also called a shared bus) is a communication system where multiple devices share a single communication channel or bus. This means several devices can send and receive data over the same physical connection.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Ethernet (Broadcast Bus)</a:t>
            </a:r>
            <a:r>
              <a:rPr lang="en" sz="1100">
                <a:solidFill>
                  <a:schemeClr val="dk1"/>
                </a:solidFill>
                <a:latin typeface="Calibri"/>
                <a:ea typeface="Calibri"/>
                <a:cs typeface="Calibri"/>
                <a:sym typeface="Calibri"/>
              </a:rPr>
              <a:t>: In traditional Ethernet networks, multiple computers, printers, and other devices are connected to the same network. The data sent by one device can be seen by all other devices on the same bus. This is why it's called a "broadcast" network—data is shared by all connected devices.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CPU, Memory, Disk Controller, and Video Controller on a Shared Bus</a:t>
            </a:r>
            <a:r>
              <a:rPr lang="en" sz="1100">
                <a:solidFill>
                  <a:schemeClr val="dk1"/>
                </a:solidFill>
                <a:latin typeface="Calibri"/>
                <a:ea typeface="Calibri"/>
                <a:cs typeface="Calibri"/>
                <a:sym typeface="Calibri"/>
              </a:rPr>
              <a:t>: In a computer system, multiple components like the CPU, memory, and peripherals may share a system bus, allowing them to communicate with one another over a shared medium.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36"/>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Characteristics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Shared Communication</a:t>
            </a:r>
            <a:r>
              <a:rPr lang="en" sz="1100">
                <a:solidFill>
                  <a:schemeClr val="dk1"/>
                </a:solidFill>
                <a:latin typeface="Calibri"/>
                <a:ea typeface="Calibri"/>
                <a:cs typeface="Calibri"/>
                <a:sym typeface="Calibri"/>
              </a:rPr>
              <a:t>: The bus is shared by multiple devices, and only one device can communicate at a time.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Arbitration/Contention</a:t>
            </a:r>
            <a:r>
              <a:rPr lang="en" sz="1100">
                <a:solidFill>
                  <a:schemeClr val="dk1"/>
                </a:solidFill>
                <a:latin typeface="Calibri"/>
                <a:ea typeface="Calibri"/>
                <a:cs typeface="Calibri"/>
                <a:sym typeface="Calibri"/>
              </a:rPr>
              <a:t>: A mechanism (often called bus arbitration) is needed to decide which device gets to use the bus when multiple devices want to communicate at the same time.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Efficiency</a:t>
            </a:r>
            <a:r>
              <a:rPr lang="en" sz="1100">
                <a:solidFill>
                  <a:schemeClr val="dk1"/>
                </a:solidFill>
                <a:latin typeface="Calibri"/>
                <a:ea typeface="Calibri"/>
                <a:cs typeface="Calibri"/>
                <a:sym typeface="Calibri"/>
              </a:rPr>
              <a:t>: Shared buses can be more efficient in systems where devices communicate infrequently, but they may suffer from congestion if many devices need to communicate simultaneously.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Other Examples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Peripheral Component Interconnect (PCI)</a:t>
            </a:r>
            <a:r>
              <a:rPr lang="en" sz="1100">
                <a:solidFill>
                  <a:schemeClr val="dk1"/>
                </a:solidFill>
                <a:latin typeface="Calibri"/>
                <a:ea typeface="Calibri"/>
                <a:cs typeface="Calibri"/>
                <a:sym typeface="Calibri"/>
              </a:rPr>
              <a:t>: In older computers, multiple hardware components like graphics cards and network cards shared the same PCI bus for communication with the CPU.</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USB Hub</a:t>
            </a:r>
            <a:r>
              <a:rPr lang="en" sz="1100">
                <a:solidFill>
                  <a:schemeClr val="dk1"/>
                </a:solidFill>
                <a:latin typeface="Calibri"/>
                <a:ea typeface="Calibri"/>
                <a:cs typeface="Calibri"/>
                <a:sym typeface="Calibri"/>
              </a:rPr>
              <a:t>: When multiple devices (e.g., keyboard, mouse, external storage) are connected to a single USB hub, they share the same communication channel to communicate with the computer.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812" name="Google Shape;812;p136"/>
          <p:cNvSpPr txBox="1"/>
          <p:nvPr>
            <p:ph idx="1" type="body"/>
          </p:nvPr>
        </p:nvSpPr>
        <p:spPr>
          <a:xfrm>
            <a:off x="4653600" y="0"/>
            <a:ext cx="4490400" cy="3228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3. </a:t>
            </a:r>
            <a:r>
              <a:rPr b="1" lang="en" sz="1100">
                <a:solidFill>
                  <a:srgbClr val="FF9900"/>
                </a:solidFill>
                <a:latin typeface="Calibri"/>
                <a:ea typeface="Calibri"/>
                <a:cs typeface="Calibri"/>
                <a:sym typeface="Calibri"/>
              </a:rPr>
              <a:t>Key Differences Between Point-to-Point and Multipoint Buses</a:t>
            </a:r>
            <a:endParaRPr sz="1200">
              <a:solidFill>
                <a:srgbClr val="FF9900"/>
              </a:solidFill>
              <a:latin typeface="Calibri"/>
              <a:ea typeface="Calibri"/>
              <a:cs typeface="Calibri"/>
              <a:sym typeface="Calibri"/>
            </a:endParaRPr>
          </a:p>
        </p:txBody>
      </p:sp>
      <p:graphicFrame>
        <p:nvGraphicFramePr>
          <p:cNvPr id="813" name="Google Shape;813;p136"/>
          <p:cNvGraphicFramePr/>
          <p:nvPr/>
        </p:nvGraphicFramePr>
        <p:xfrm>
          <a:off x="4571975" y="409200"/>
          <a:ext cx="3000000" cy="3000000"/>
        </p:xfrm>
        <a:graphic>
          <a:graphicData uri="http://schemas.openxmlformats.org/drawingml/2006/table">
            <a:tbl>
              <a:tblPr>
                <a:noFill/>
                <a:tableStyleId>{0DB39900-C5FF-4B8C-8225-28877EF8AC6F}</a:tableStyleId>
              </a:tblPr>
              <a:tblGrid>
                <a:gridCol w="853525"/>
                <a:gridCol w="1691825"/>
                <a:gridCol w="2026675"/>
              </a:tblGrid>
              <a:tr h="81175">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Feature</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Point-to-Point Bus</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Multipoint Bus</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r h="130875">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Number of Devices</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Only two devices can communicate directly.</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Multiple devices can share the same bus for communication.</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0875">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Contention</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No contention (dedicated link).</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Requires bus arbitration to avoid communication conflicts.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4950">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Cost</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More expensive to implement, as each pair of devices needs its own connection.</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Cheaper, as multiple devices can share the same bus.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0875">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Examples</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Serial port to modem, CPU to ALU.</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Ethernet network, CPU-memory-disk on a shared bus.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0875">
                <a:tc>
                  <a:txBody>
                    <a:bodyPr/>
                    <a:lstStyle/>
                    <a:p>
                      <a:pPr indent="0" lvl="0" marL="0" rtl="0" algn="ctr">
                        <a:lnSpc>
                          <a:spcPct val="100000"/>
                        </a:lnSpc>
                        <a:spcBef>
                          <a:spcPts val="0"/>
                        </a:spcBef>
                        <a:spcAft>
                          <a:spcPts val="0"/>
                        </a:spcAft>
                        <a:buNone/>
                      </a:pPr>
                      <a:r>
                        <a:rPr b="1" lang="en" sz="1100">
                          <a:solidFill>
                            <a:srgbClr val="FFFFFF"/>
                          </a:solidFill>
                          <a:latin typeface="Calibri"/>
                          <a:ea typeface="Calibri"/>
                          <a:cs typeface="Calibri"/>
                          <a:sym typeface="Calibri"/>
                        </a:rPr>
                        <a:t>Communication Type</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Exclusive, direct communication between two devices.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100">
                          <a:latin typeface="Calibri"/>
                          <a:ea typeface="Calibri"/>
                          <a:cs typeface="Calibri"/>
                          <a:sym typeface="Calibri"/>
                        </a:rPr>
                        <a:t>Shared communication where many devices may broadcast messages on the same bus.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37"/>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Further Examples and Use Cases</a:t>
            </a:r>
            <a:endParaRPr b="1" sz="1100">
              <a:solidFill>
                <a:srgbClr val="FF9900"/>
              </a:solidFill>
              <a:latin typeface="Calibri"/>
              <a:ea typeface="Calibri"/>
              <a:cs typeface="Calibri"/>
              <a:sym typeface="Calibri"/>
            </a:endParaRPr>
          </a:p>
          <a:p>
            <a:pPr indent="-298450" lvl="0" marL="457200" rtl="0" algn="l">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Point-to-Point in Modern Systems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l">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PCI Express (PCIe)</a:t>
            </a:r>
            <a:r>
              <a:rPr lang="en" sz="1100">
                <a:solidFill>
                  <a:schemeClr val="dk1"/>
                </a:solidFill>
                <a:latin typeface="Calibri"/>
                <a:ea typeface="Calibri"/>
                <a:cs typeface="Calibri"/>
                <a:sym typeface="Calibri"/>
              </a:rPr>
              <a:t>: A modern example of point-to-point architecture, where each PCIe lane is a dedicated point-to-point connection between the CPU and a peripheral device (like a GPU or SSD). This results in very high performance as there’s no need to share bandwidth.</a:t>
            </a:r>
            <a:endParaRPr sz="11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l">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Multipoint in Communication Networks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l">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Wi-Fi</a:t>
            </a:r>
            <a:r>
              <a:rPr lang="en" sz="1100">
                <a:solidFill>
                  <a:schemeClr val="dk1"/>
                </a:solidFill>
                <a:latin typeface="Calibri"/>
                <a:ea typeface="Calibri"/>
                <a:cs typeface="Calibri"/>
                <a:sym typeface="Calibri"/>
              </a:rPr>
              <a:t>: Although technically a wireless communication medium, Wi-Fi works on a shared broadcast medium similar to multipoint buses, where multiple devices contend for the ability to communicate over the same wireless channel.</a:t>
            </a:r>
            <a:endParaRPr sz="11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l">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298450" lvl="0" marL="457200" rtl="0" algn="l">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Point-to-point buses</a:t>
            </a:r>
            <a:r>
              <a:rPr lang="en" sz="1100">
                <a:solidFill>
                  <a:schemeClr val="dk1"/>
                </a:solidFill>
                <a:latin typeface="Calibri"/>
                <a:ea typeface="Calibri"/>
                <a:cs typeface="Calibri"/>
                <a:sym typeface="Calibri"/>
              </a:rPr>
              <a:t> are simple and fast but can be expensive and impractical when many devices need to communicate.</a:t>
            </a:r>
            <a:endParaRPr sz="1100">
              <a:solidFill>
                <a:schemeClr val="dk1"/>
              </a:solidFill>
              <a:latin typeface="Calibri"/>
              <a:ea typeface="Calibri"/>
              <a:cs typeface="Calibri"/>
              <a:sym typeface="Calibri"/>
            </a:endParaRPr>
          </a:p>
          <a:p>
            <a:pPr indent="-298450" lvl="0" marL="457200" rtl="0" algn="l">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Multipoint buses</a:t>
            </a:r>
            <a:r>
              <a:rPr lang="en" sz="1100">
                <a:solidFill>
                  <a:schemeClr val="dk1"/>
                </a:solidFill>
                <a:latin typeface="Calibri"/>
                <a:ea typeface="Calibri"/>
                <a:cs typeface="Calibri"/>
                <a:sym typeface="Calibri"/>
              </a:rPr>
              <a:t> allow many devices to share the same bus, making them more scalable and cost-efficient, but they introduce complexity in managing bus contention and ensuring smooth communication.</a:t>
            </a:r>
            <a:endParaRPr sz="1100">
              <a:solidFill>
                <a:schemeClr val="dk1"/>
              </a:solidFill>
              <a:latin typeface="Calibri"/>
              <a:ea typeface="Calibri"/>
              <a:cs typeface="Calibri"/>
              <a:sym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38"/>
          <p:cNvSpPr txBox="1"/>
          <p:nvPr>
            <p:ph type="title"/>
          </p:nvPr>
        </p:nvSpPr>
        <p:spPr>
          <a:xfrm>
            <a:off x="-40800" y="0"/>
            <a:ext cx="472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Classification of Instructions</a:t>
            </a:r>
            <a:endParaRPr b="1" sz="3000">
              <a:solidFill>
                <a:srgbClr val="FF0080"/>
              </a:solidFill>
              <a:latin typeface="Calibri"/>
              <a:ea typeface="Calibri"/>
              <a:cs typeface="Calibri"/>
              <a:sym typeface="Calibri"/>
            </a:endParaRPr>
          </a:p>
        </p:txBody>
      </p:sp>
      <p:sp>
        <p:nvSpPr>
          <p:cNvPr id="824" name="Google Shape;824;p138"/>
          <p:cNvSpPr txBox="1"/>
          <p:nvPr>
            <p:ph idx="1" type="body"/>
          </p:nvPr>
        </p:nvSpPr>
        <p:spPr>
          <a:xfrm>
            <a:off x="4653600" y="325"/>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Importance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rgbClr val="FF0000"/>
                </a:solidFill>
                <a:latin typeface="Calibri"/>
                <a:ea typeface="Calibri"/>
                <a:cs typeface="Calibri"/>
                <a:sym typeface="Calibri"/>
              </a:rPr>
              <a:t>These are some of the most </a:t>
            </a:r>
            <a:r>
              <a:rPr b="1" lang="en" sz="1100">
                <a:solidFill>
                  <a:srgbClr val="FF0000"/>
                </a:solidFill>
                <a:latin typeface="Calibri"/>
                <a:ea typeface="Calibri"/>
                <a:cs typeface="Calibri"/>
                <a:sym typeface="Calibri"/>
              </a:rPr>
              <a:t>common</a:t>
            </a:r>
            <a:r>
              <a:rPr lang="en" sz="1100">
                <a:solidFill>
                  <a:srgbClr val="FF0000"/>
                </a:solidFill>
                <a:latin typeface="Calibri"/>
                <a:ea typeface="Calibri"/>
                <a:cs typeface="Calibri"/>
                <a:sym typeface="Calibri"/>
              </a:rPr>
              <a:t> and </a:t>
            </a:r>
            <a:r>
              <a:rPr b="1" lang="en" sz="1100">
                <a:solidFill>
                  <a:srgbClr val="FF0000"/>
                </a:solidFill>
                <a:latin typeface="Calibri"/>
                <a:ea typeface="Calibri"/>
                <a:cs typeface="Calibri"/>
                <a:sym typeface="Calibri"/>
              </a:rPr>
              <a:t>flexible</a:t>
            </a:r>
            <a:r>
              <a:rPr lang="en" sz="1100">
                <a:solidFill>
                  <a:srgbClr val="FF0000"/>
                </a:solidFill>
                <a:latin typeface="Calibri"/>
                <a:ea typeface="Calibri"/>
                <a:cs typeface="Calibri"/>
                <a:sym typeface="Calibri"/>
              </a:rPr>
              <a:t> instructions because they move data around different parts of the system</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Registers</a:t>
            </a:r>
            <a:r>
              <a:rPr lang="en" sz="1100">
                <a:solidFill>
                  <a:srgbClr val="FF0000"/>
                </a:solidFill>
                <a:latin typeface="Calibri"/>
                <a:ea typeface="Calibri"/>
                <a:cs typeface="Calibri"/>
                <a:sym typeface="Calibri"/>
              </a:rPr>
              <a:t> and </a:t>
            </a:r>
            <a:r>
              <a:rPr b="1" lang="en" sz="1100">
                <a:solidFill>
                  <a:srgbClr val="FF0000"/>
                </a:solidFill>
                <a:latin typeface="Calibri"/>
                <a:ea typeface="Calibri"/>
                <a:cs typeface="Calibri"/>
                <a:sym typeface="Calibri"/>
              </a:rPr>
              <a:t>memory</a:t>
            </a:r>
            <a:r>
              <a:rPr lang="en" sz="1100">
                <a:solidFill>
                  <a:srgbClr val="FF0000"/>
                </a:solidFill>
                <a:latin typeface="Calibri"/>
                <a:ea typeface="Calibri"/>
                <a:cs typeface="Calibri"/>
                <a:sym typeface="Calibri"/>
              </a:rPr>
              <a:t> are two types of storage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Registers</a:t>
            </a:r>
            <a:r>
              <a:rPr lang="en" sz="1100">
                <a:solidFill>
                  <a:schemeClr val="dk1"/>
                </a:solidFill>
                <a:latin typeface="Calibri"/>
                <a:ea typeface="Calibri"/>
                <a:cs typeface="Calibri"/>
                <a:sym typeface="Calibri"/>
              </a:rPr>
              <a:t>: Small, fast storage areas inside the CPU.</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Memory</a:t>
            </a:r>
            <a:r>
              <a:rPr lang="en" sz="1100">
                <a:solidFill>
                  <a:schemeClr val="dk1"/>
                </a:solidFill>
                <a:latin typeface="Calibri"/>
                <a:ea typeface="Calibri"/>
                <a:cs typeface="Calibri"/>
                <a:sym typeface="Calibri"/>
              </a:rPr>
              <a:t>: Larger storage area, slower than registers, and used to store a larger volume of data.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MOV A, B</a:t>
            </a:r>
            <a:r>
              <a:rPr lang="en" sz="1100">
                <a:solidFill>
                  <a:schemeClr val="dk1"/>
                </a:solidFill>
                <a:latin typeface="Calibri"/>
                <a:ea typeface="Calibri"/>
                <a:cs typeface="Calibri"/>
                <a:sym typeface="Calibri"/>
              </a:rPr>
              <a:t>: Moves data from one register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 to another register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No actual computation is performed on the data, just relocation.</a:t>
            </a:r>
            <a:endParaRPr b="1" sz="1100">
              <a:solidFill>
                <a:srgbClr val="1155CC"/>
              </a:solidFill>
              <a:latin typeface="Calibri"/>
              <a:ea typeface="Calibri"/>
              <a:cs typeface="Calibri"/>
              <a:sym typeface="Calibri"/>
            </a:endParaRPr>
          </a:p>
        </p:txBody>
      </p:sp>
      <p:sp>
        <p:nvSpPr>
          <p:cNvPr id="825" name="Google Shape;825;p138"/>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In a computer system, </a:t>
            </a:r>
            <a:r>
              <a:rPr b="1" lang="en" sz="1100">
                <a:solidFill>
                  <a:schemeClr val="dk1"/>
                </a:solidFill>
                <a:latin typeface="Calibri"/>
                <a:ea typeface="Calibri"/>
                <a:cs typeface="Calibri"/>
                <a:sym typeface="Calibri"/>
              </a:rPr>
              <a:t>instruction sets</a:t>
            </a:r>
            <a:r>
              <a:rPr lang="en" sz="1100">
                <a:solidFill>
                  <a:schemeClr val="dk1"/>
                </a:solidFill>
                <a:latin typeface="Calibri"/>
                <a:ea typeface="Calibri"/>
                <a:cs typeface="Calibri"/>
                <a:sym typeface="Calibri"/>
              </a:rPr>
              <a:t> define the operations a processor can perform. These instructions are typically divided into several categories based on their functionality. Below, we will go over </a:t>
            </a:r>
            <a:r>
              <a:rPr b="1" lang="en" sz="1100">
                <a:solidFill>
                  <a:schemeClr val="dk1"/>
                </a:solidFill>
                <a:latin typeface="Calibri"/>
                <a:ea typeface="Calibri"/>
                <a:cs typeface="Calibri"/>
                <a:sym typeface="Calibri"/>
              </a:rPr>
              <a:t>Data Movement</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Arithmetic</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Boolean Logic</a:t>
            </a:r>
            <a:r>
              <a:rPr lang="en" sz="1100">
                <a:solidFill>
                  <a:schemeClr val="dk1"/>
                </a:solidFill>
                <a:latin typeface="Calibri"/>
                <a:ea typeface="Calibri"/>
                <a:cs typeface="Calibri"/>
                <a:sym typeface="Calibri"/>
              </a:rPr>
              <a:t> instructions in detail, along with examples and explanations of their importance.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0000"/>
                </a:solidFill>
                <a:latin typeface="Calibri"/>
                <a:ea typeface="Calibri"/>
                <a:cs typeface="Calibri"/>
                <a:sym typeface="Calibri"/>
              </a:rPr>
              <a:t>Data Movement Instructions (Load, Store)</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Definition</a:t>
            </a:r>
            <a:r>
              <a:rPr lang="en" sz="1100">
                <a:solidFill>
                  <a:schemeClr val="dk1"/>
                </a:solidFill>
                <a:latin typeface="Calibri"/>
                <a:ea typeface="Calibri"/>
                <a:cs typeface="Calibri"/>
                <a:sym typeface="Calibri"/>
              </a:rPr>
              <a:t>: These instructions are used to transfer data between memory, registers, and sometimes input/output devices. They move data from one location to another without performing any operation on the data itself.</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Common Operations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Load</a:t>
            </a:r>
            <a:r>
              <a:rPr lang="en" sz="1100">
                <a:solidFill>
                  <a:schemeClr val="dk1"/>
                </a:solidFill>
                <a:latin typeface="Calibri"/>
                <a:ea typeface="Calibri"/>
                <a:cs typeface="Calibri"/>
                <a:sym typeface="Calibri"/>
              </a:rPr>
              <a:t>: Moves data from memory to a register.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LOAD R1, [1000]</a:t>
            </a:r>
            <a:r>
              <a:rPr lang="en" sz="1100">
                <a:solidFill>
                  <a:schemeClr val="dk1"/>
                </a:solidFill>
                <a:latin typeface="Calibri"/>
                <a:ea typeface="Calibri"/>
                <a:cs typeface="Calibri"/>
                <a:sym typeface="Calibri"/>
              </a:rPr>
              <a:t> → This instruction loads the data from memory address </a:t>
            </a:r>
            <a:r>
              <a:rPr lang="en" sz="1100">
                <a:solidFill>
                  <a:srgbClr val="188038"/>
                </a:solidFill>
                <a:latin typeface="Calibri"/>
                <a:ea typeface="Calibri"/>
                <a:cs typeface="Calibri"/>
                <a:sym typeface="Calibri"/>
              </a:rPr>
              <a:t>1000</a:t>
            </a:r>
            <a:r>
              <a:rPr lang="en" sz="1100">
                <a:solidFill>
                  <a:schemeClr val="dk1"/>
                </a:solidFill>
                <a:latin typeface="Calibri"/>
                <a:ea typeface="Calibri"/>
                <a:cs typeface="Calibri"/>
                <a:sym typeface="Calibri"/>
              </a:rPr>
              <a:t> into register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Store</a:t>
            </a:r>
            <a:r>
              <a:rPr lang="en" sz="1100">
                <a:solidFill>
                  <a:schemeClr val="dk1"/>
                </a:solidFill>
                <a:latin typeface="Calibri"/>
                <a:ea typeface="Calibri"/>
                <a:cs typeface="Calibri"/>
                <a:sym typeface="Calibri"/>
              </a:rPr>
              <a:t>: Moves data from a register to memory.</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STORE R1, [2000]</a:t>
            </a:r>
            <a:r>
              <a:rPr lang="en" sz="1100">
                <a:solidFill>
                  <a:schemeClr val="dk1"/>
                </a:solidFill>
                <a:latin typeface="Calibri"/>
                <a:ea typeface="Calibri"/>
                <a:cs typeface="Calibri"/>
                <a:sym typeface="Calibri"/>
              </a:rPr>
              <a:t> → This instruction stores the data from register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into memory address </a:t>
            </a:r>
            <a:r>
              <a:rPr lang="en" sz="1100">
                <a:solidFill>
                  <a:srgbClr val="188038"/>
                </a:solidFill>
                <a:latin typeface="Calibri"/>
                <a:ea typeface="Calibri"/>
                <a:cs typeface="Calibri"/>
                <a:sym typeface="Calibri"/>
              </a:rPr>
              <a:t>2000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39"/>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a:t>
            </a:r>
            <a:r>
              <a:rPr b="1" lang="en" sz="1100">
                <a:solidFill>
                  <a:srgbClr val="FF0000"/>
                </a:solidFill>
                <a:latin typeface="Calibri"/>
                <a:ea typeface="Calibri"/>
                <a:cs typeface="Calibri"/>
                <a:sym typeface="Calibri"/>
              </a:rPr>
              <a:t>Word Size: 16, 32, or 64 bits?</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chemeClr val="dk1"/>
                </a:solidFill>
                <a:latin typeface="Calibri"/>
                <a:ea typeface="Calibri"/>
                <a:cs typeface="Calibri"/>
                <a:sym typeface="Calibri"/>
              </a:rPr>
              <a:t>Word size</a:t>
            </a:r>
            <a:r>
              <a:rPr lang="en" sz="1100">
                <a:solidFill>
                  <a:schemeClr val="dk1"/>
                </a:solidFill>
                <a:latin typeface="Calibri"/>
                <a:ea typeface="Calibri"/>
                <a:cs typeface="Calibri"/>
                <a:sym typeface="Calibri"/>
              </a:rPr>
              <a:t> refers to the number of bits the CPU can process at one time. It affects how much data can be transferred in one operation and the size of registers.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16-bit</a:t>
            </a:r>
            <a:r>
              <a:rPr lang="en" sz="1100">
                <a:solidFill>
                  <a:schemeClr val="dk1"/>
                </a:solidFill>
                <a:latin typeface="Calibri"/>
                <a:ea typeface="Calibri"/>
                <a:cs typeface="Calibri"/>
                <a:sym typeface="Calibri"/>
              </a:rPr>
              <a:t>: This means the processor can handle 16 bits of data at once (2 bytes). Common in older systems.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32-bit</a:t>
            </a:r>
            <a:r>
              <a:rPr lang="en" sz="1100">
                <a:solidFill>
                  <a:schemeClr val="dk1"/>
                </a:solidFill>
                <a:latin typeface="Calibri"/>
                <a:ea typeface="Calibri"/>
                <a:cs typeface="Calibri"/>
                <a:sym typeface="Calibri"/>
              </a:rPr>
              <a:t>: Can handle 32 bits of data (4 bytes) at a time. Standard in many personal computers and laptops up until recent years.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64-bit</a:t>
            </a:r>
            <a:r>
              <a:rPr lang="en" sz="1100">
                <a:solidFill>
                  <a:schemeClr val="dk1"/>
                </a:solidFill>
                <a:latin typeface="Calibri"/>
                <a:ea typeface="Calibri"/>
                <a:cs typeface="Calibri"/>
                <a:sym typeface="Calibri"/>
              </a:rPr>
              <a:t>: Most modern processors are 64-bit, meaning they can process 8 bytes (64 bits) of data in one operation. This allows the processor to work with larger chunks of data and increases memory addressing space, improving performance.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Load Word</a:t>
            </a:r>
            <a:r>
              <a:rPr lang="en" sz="1100">
                <a:solidFill>
                  <a:schemeClr val="dk1"/>
                </a:solidFill>
                <a:latin typeface="Calibri"/>
                <a:ea typeface="Calibri"/>
                <a:cs typeface="Calibri"/>
                <a:sym typeface="Calibri"/>
              </a:rPr>
              <a:t> (LW) instruction on a 32-bit system loads 4 bytes from memory into a register.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On a </a:t>
            </a:r>
            <a:r>
              <a:rPr b="1" lang="en" sz="1100">
                <a:solidFill>
                  <a:schemeClr val="dk1"/>
                </a:solidFill>
                <a:latin typeface="Calibri"/>
                <a:ea typeface="Calibri"/>
                <a:cs typeface="Calibri"/>
                <a:sym typeface="Calibri"/>
              </a:rPr>
              <a:t>64-bit system</a:t>
            </a:r>
            <a:r>
              <a:rPr lang="en" sz="1100">
                <a:solidFill>
                  <a:schemeClr val="dk1"/>
                </a:solidFill>
                <a:latin typeface="Calibri"/>
                <a:ea typeface="Calibri"/>
                <a:cs typeface="Calibri"/>
                <a:sym typeface="Calibri"/>
              </a:rPr>
              <a:t>, a "word" is 8 bytes.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831" name="Google Shape;831;p139"/>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a:t>
            </a:r>
            <a:r>
              <a:rPr b="1" lang="en" sz="1100">
                <a:solidFill>
                  <a:srgbClr val="FF0000"/>
                </a:solidFill>
                <a:latin typeface="Calibri"/>
                <a:ea typeface="Calibri"/>
                <a:cs typeface="Calibri"/>
                <a:sym typeface="Calibri"/>
              </a:rPr>
              <a:t>Arithmetic </a:t>
            </a:r>
            <a:r>
              <a:rPr b="1" lang="en" sz="1100">
                <a:solidFill>
                  <a:srgbClr val="FF9900"/>
                </a:solidFill>
                <a:latin typeface="Calibri"/>
                <a:ea typeface="Calibri"/>
                <a:cs typeface="Calibri"/>
                <a:sym typeface="Calibri"/>
              </a:rPr>
              <a:t>Instructions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Definition</a:t>
            </a:r>
            <a:r>
              <a:rPr lang="en" sz="1100">
                <a:solidFill>
                  <a:schemeClr val="dk1"/>
                </a:solidFill>
                <a:latin typeface="Calibri"/>
                <a:ea typeface="Calibri"/>
                <a:cs typeface="Calibri"/>
                <a:sym typeface="Calibri"/>
              </a:rPr>
              <a:t>: Arithmetic instructions perform mathematical operations on integers and floating-point numbers.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0000"/>
                </a:solidFill>
                <a:latin typeface="Calibri"/>
                <a:ea typeface="Calibri"/>
                <a:cs typeface="Calibri"/>
                <a:sym typeface="Calibri"/>
              </a:rPr>
              <a:t>Operators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Addition (+)</a:t>
            </a:r>
            <a:r>
              <a:rPr lang="en" sz="1100">
                <a:solidFill>
                  <a:schemeClr val="dk1"/>
                </a:solidFill>
                <a:latin typeface="Calibri"/>
                <a:ea typeface="Calibri"/>
                <a:cs typeface="Calibri"/>
                <a:sym typeface="Calibri"/>
              </a:rPr>
              <a:t>: Adds two values.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ADD R1, R2, R3</a:t>
            </a:r>
            <a:r>
              <a:rPr lang="en" sz="1100">
                <a:solidFill>
                  <a:schemeClr val="dk1"/>
                </a:solidFill>
                <a:latin typeface="Calibri"/>
                <a:ea typeface="Calibri"/>
                <a:cs typeface="Calibri"/>
                <a:sym typeface="Calibri"/>
              </a:rPr>
              <a:t> → Adds the values in registers </a:t>
            </a:r>
            <a:r>
              <a:rPr lang="en" sz="1100">
                <a:solidFill>
                  <a:srgbClr val="188038"/>
                </a:solidFill>
                <a:latin typeface="Calibri"/>
                <a:ea typeface="Calibri"/>
                <a:cs typeface="Calibri"/>
                <a:sym typeface="Calibri"/>
              </a:rPr>
              <a:t>R2</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R3</a:t>
            </a:r>
            <a:r>
              <a:rPr lang="en" sz="1100">
                <a:solidFill>
                  <a:schemeClr val="dk1"/>
                </a:solidFill>
                <a:latin typeface="Calibri"/>
                <a:ea typeface="Calibri"/>
                <a:cs typeface="Calibri"/>
                <a:sym typeface="Calibri"/>
              </a:rPr>
              <a:t> and stores the result in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Subtraction (-)</a:t>
            </a:r>
            <a:r>
              <a:rPr lang="en" sz="1100">
                <a:solidFill>
                  <a:schemeClr val="dk1"/>
                </a:solidFill>
                <a:latin typeface="Calibri"/>
                <a:ea typeface="Calibri"/>
                <a:cs typeface="Calibri"/>
                <a:sym typeface="Calibri"/>
              </a:rPr>
              <a:t>: Subtracts one value from another.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SUB R1, R2, R3</a:t>
            </a:r>
            <a:r>
              <a:rPr lang="en" sz="1100">
                <a:solidFill>
                  <a:schemeClr val="dk1"/>
                </a:solidFill>
                <a:latin typeface="Calibri"/>
                <a:ea typeface="Calibri"/>
                <a:cs typeface="Calibri"/>
                <a:sym typeface="Calibri"/>
              </a:rPr>
              <a:t> → Subtracts the value in </a:t>
            </a:r>
            <a:r>
              <a:rPr lang="en" sz="1100">
                <a:solidFill>
                  <a:srgbClr val="188038"/>
                </a:solidFill>
                <a:latin typeface="Calibri"/>
                <a:ea typeface="Calibri"/>
                <a:cs typeface="Calibri"/>
                <a:sym typeface="Calibri"/>
              </a:rPr>
              <a:t>R3</a:t>
            </a:r>
            <a:r>
              <a:rPr lang="en" sz="1100">
                <a:solidFill>
                  <a:schemeClr val="dk1"/>
                </a:solidFill>
                <a:latin typeface="Calibri"/>
                <a:ea typeface="Calibri"/>
                <a:cs typeface="Calibri"/>
                <a:sym typeface="Calibri"/>
              </a:rPr>
              <a:t> from </a:t>
            </a:r>
            <a:r>
              <a:rPr lang="en" sz="1100">
                <a:solidFill>
                  <a:srgbClr val="188038"/>
                </a:solidFill>
                <a:latin typeface="Calibri"/>
                <a:ea typeface="Calibri"/>
                <a:cs typeface="Calibri"/>
                <a:sym typeface="Calibri"/>
              </a:rPr>
              <a:t>R2</a:t>
            </a:r>
            <a:r>
              <a:rPr lang="en" sz="1100">
                <a:solidFill>
                  <a:schemeClr val="dk1"/>
                </a:solidFill>
                <a:latin typeface="Calibri"/>
                <a:ea typeface="Calibri"/>
                <a:cs typeface="Calibri"/>
                <a:sym typeface="Calibri"/>
              </a:rPr>
              <a:t> and stores the result in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Multiplication (*)</a:t>
            </a:r>
            <a:r>
              <a:rPr lang="en" sz="1100">
                <a:solidFill>
                  <a:schemeClr val="dk1"/>
                </a:solidFill>
                <a:latin typeface="Calibri"/>
                <a:ea typeface="Calibri"/>
                <a:cs typeface="Calibri"/>
                <a:sym typeface="Calibri"/>
              </a:rPr>
              <a:t>: Multiplies two values.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MUL R1, R2, R3</a:t>
            </a:r>
            <a:r>
              <a:rPr lang="en" sz="1100">
                <a:solidFill>
                  <a:schemeClr val="dk1"/>
                </a:solidFill>
                <a:latin typeface="Calibri"/>
                <a:ea typeface="Calibri"/>
                <a:cs typeface="Calibri"/>
                <a:sym typeface="Calibri"/>
              </a:rPr>
              <a:t> → Multiplies </a:t>
            </a:r>
            <a:r>
              <a:rPr lang="en" sz="1100">
                <a:solidFill>
                  <a:srgbClr val="188038"/>
                </a:solidFill>
                <a:latin typeface="Calibri"/>
                <a:ea typeface="Calibri"/>
                <a:cs typeface="Calibri"/>
                <a:sym typeface="Calibri"/>
              </a:rPr>
              <a:t>R2</a:t>
            </a:r>
            <a:r>
              <a:rPr lang="en" sz="1100">
                <a:solidFill>
                  <a:schemeClr val="dk1"/>
                </a:solidFill>
                <a:latin typeface="Calibri"/>
                <a:ea typeface="Calibri"/>
                <a:cs typeface="Calibri"/>
                <a:sym typeface="Calibri"/>
              </a:rPr>
              <a:t> by </a:t>
            </a:r>
            <a:r>
              <a:rPr lang="en" sz="1100">
                <a:solidFill>
                  <a:srgbClr val="188038"/>
                </a:solidFill>
                <a:latin typeface="Calibri"/>
                <a:ea typeface="Calibri"/>
                <a:cs typeface="Calibri"/>
                <a:sym typeface="Calibri"/>
              </a:rPr>
              <a:t>R3</a:t>
            </a:r>
            <a:r>
              <a:rPr lang="en" sz="1100">
                <a:solidFill>
                  <a:schemeClr val="dk1"/>
                </a:solidFill>
                <a:latin typeface="Calibri"/>
                <a:ea typeface="Calibri"/>
                <a:cs typeface="Calibri"/>
                <a:sym typeface="Calibri"/>
              </a:rPr>
              <a:t> and stores the result in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Division (/)</a:t>
            </a:r>
            <a:r>
              <a:rPr lang="en" sz="1100">
                <a:solidFill>
                  <a:schemeClr val="dk1"/>
                </a:solidFill>
                <a:latin typeface="Calibri"/>
                <a:ea typeface="Calibri"/>
                <a:cs typeface="Calibri"/>
                <a:sym typeface="Calibri"/>
              </a:rPr>
              <a:t>: Divides one value by another.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DIV R1, R2, R3</a:t>
            </a:r>
            <a:r>
              <a:rPr lang="en" sz="1100">
                <a:solidFill>
                  <a:schemeClr val="dk1"/>
                </a:solidFill>
                <a:latin typeface="Calibri"/>
                <a:ea typeface="Calibri"/>
                <a:cs typeface="Calibri"/>
                <a:sym typeface="Calibri"/>
              </a:rPr>
              <a:t> → Divides </a:t>
            </a:r>
            <a:r>
              <a:rPr lang="en" sz="1100">
                <a:solidFill>
                  <a:srgbClr val="188038"/>
                </a:solidFill>
                <a:latin typeface="Calibri"/>
                <a:ea typeface="Calibri"/>
                <a:cs typeface="Calibri"/>
                <a:sym typeface="Calibri"/>
              </a:rPr>
              <a:t>R2</a:t>
            </a:r>
            <a:r>
              <a:rPr lang="en" sz="1100">
                <a:solidFill>
                  <a:schemeClr val="dk1"/>
                </a:solidFill>
                <a:latin typeface="Calibri"/>
                <a:ea typeface="Calibri"/>
                <a:cs typeface="Calibri"/>
                <a:sym typeface="Calibri"/>
              </a:rPr>
              <a:t> by </a:t>
            </a:r>
            <a:r>
              <a:rPr lang="en" sz="1100">
                <a:solidFill>
                  <a:srgbClr val="188038"/>
                </a:solidFill>
                <a:latin typeface="Calibri"/>
                <a:ea typeface="Calibri"/>
                <a:cs typeface="Calibri"/>
                <a:sym typeface="Calibri"/>
              </a:rPr>
              <a:t>R3</a:t>
            </a:r>
            <a:r>
              <a:rPr lang="en" sz="1100">
                <a:solidFill>
                  <a:schemeClr val="dk1"/>
                </a:solidFill>
                <a:latin typeface="Calibri"/>
                <a:ea typeface="Calibri"/>
                <a:cs typeface="Calibri"/>
                <a:sym typeface="Calibri"/>
              </a:rPr>
              <a:t> and stores the result in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40"/>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Types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Integer Arithmetic</a:t>
            </a:r>
            <a:r>
              <a:rPr lang="en" sz="1100">
                <a:solidFill>
                  <a:schemeClr val="dk1"/>
                </a:solidFill>
                <a:latin typeface="Calibri"/>
                <a:ea typeface="Calibri"/>
                <a:cs typeface="Calibri"/>
                <a:sym typeface="Calibri"/>
              </a:rPr>
              <a:t>: Deals with whole numbers.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Example: Adding two integers like 5 + 3 = 8.</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Floating-Point Arithmetic</a:t>
            </a:r>
            <a:r>
              <a:rPr lang="en" sz="1100">
                <a:solidFill>
                  <a:schemeClr val="dk1"/>
                </a:solidFill>
                <a:latin typeface="Calibri"/>
                <a:ea typeface="Calibri"/>
                <a:cs typeface="Calibri"/>
                <a:sym typeface="Calibri"/>
              </a:rPr>
              <a:t>: Deals with real numbers, which include decimals.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Example: Adding two floating-point numbers like 3.14 + 2.72 = 5.86.</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Importance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Arithmetic instructions are essential for any kind of computation, from simple addition and subtraction to complex mathematical algorithms.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837" name="Google Shape;837;p140"/>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a:t>
            </a:r>
            <a:r>
              <a:rPr b="1" lang="en" sz="1100">
                <a:solidFill>
                  <a:srgbClr val="FF0000"/>
                </a:solidFill>
                <a:latin typeface="Calibri"/>
                <a:ea typeface="Calibri"/>
                <a:cs typeface="Calibri"/>
                <a:sym typeface="Calibri"/>
              </a:rPr>
              <a:t>Boolean Logic</a:t>
            </a:r>
            <a:r>
              <a:rPr b="1" lang="en" sz="1100">
                <a:solidFill>
                  <a:srgbClr val="FF9900"/>
                </a:solidFill>
                <a:latin typeface="Calibri"/>
                <a:ea typeface="Calibri"/>
                <a:cs typeface="Calibri"/>
                <a:sym typeface="Calibri"/>
              </a:rPr>
              <a:t> Instructions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Definition</a:t>
            </a:r>
            <a:r>
              <a:rPr lang="en" sz="1100">
                <a:solidFill>
                  <a:schemeClr val="dk1"/>
                </a:solidFill>
                <a:latin typeface="Calibri"/>
                <a:ea typeface="Calibri"/>
                <a:cs typeface="Calibri"/>
                <a:sym typeface="Calibri"/>
              </a:rPr>
              <a:t>: Boolean logic instructions perform logical operations that follow Boolean algebra rules. These instructions are fundamental in decision-making and control flow within programs.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0000"/>
                </a:solidFill>
                <a:latin typeface="Calibri"/>
                <a:ea typeface="Calibri"/>
                <a:cs typeface="Calibri"/>
                <a:sym typeface="Calibri"/>
              </a:rPr>
              <a:t>Common Operators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AND</a:t>
            </a:r>
            <a:r>
              <a:rPr lang="en" sz="1100">
                <a:solidFill>
                  <a:schemeClr val="dk1"/>
                </a:solidFill>
                <a:latin typeface="Calibri"/>
                <a:ea typeface="Calibri"/>
                <a:cs typeface="Calibri"/>
                <a:sym typeface="Calibri"/>
              </a:rPr>
              <a:t>: Bitwise AND operation.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AND R1, R2, R3</a:t>
            </a:r>
            <a:r>
              <a:rPr lang="en" sz="1100">
                <a:solidFill>
                  <a:schemeClr val="dk1"/>
                </a:solidFill>
                <a:latin typeface="Calibri"/>
                <a:ea typeface="Calibri"/>
                <a:cs typeface="Calibri"/>
                <a:sym typeface="Calibri"/>
              </a:rPr>
              <a:t> → Performs a bitwise AND between the contents of </a:t>
            </a:r>
            <a:r>
              <a:rPr lang="en" sz="1100">
                <a:solidFill>
                  <a:srgbClr val="188038"/>
                </a:solidFill>
                <a:latin typeface="Calibri"/>
                <a:ea typeface="Calibri"/>
                <a:cs typeface="Calibri"/>
                <a:sym typeface="Calibri"/>
              </a:rPr>
              <a:t>R2</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R3</a:t>
            </a:r>
            <a:r>
              <a:rPr lang="en" sz="1100">
                <a:solidFill>
                  <a:schemeClr val="dk1"/>
                </a:solidFill>
                <a:latin typeface="Calibri"/>
                <a:ea typeface="Calibri"/>
                <a:cs typeface="Calibri"/>
                <a:sym typeface="Calibri"/>
              </a:rPr>
              <a:t>, and stores the result in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XOR</a:t>
            </a:r>
            <a:r>
              <a:rPr lang="en" sz="1100">
                <a:solidFill>
                  <a:schemeClr val="dk1"/>
                </a:solidFill>
                <a:latin typeface="Calibri"/>
                <a:ea typeface="Calibri"/>
                <a:cs typeface="Calibri"/>
                <a:sym typeface="Calibri"/>
              </a:rPr>
              <a:t>: Bitwise exclusive OR (XOR) operation.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XOR R1, R2, R3</a:t>
            </a:r>
            <a:r>
              <a:rPr lang="en" sz="1100">
                <a:solidFill>
                  <a:schemeClr val="dk1"/>
                </a:solidFill>
                <a:latin typeface="Calibri"/>
                <a:ea typeface="Calibri"/>
                <a:cs typeface="Calibri"/>
                <a:sym typeface="Calibri"/>
              </a:rPr>
              <a:t> → Performs an XOR between </a:t>
            </a:r>
            <a:r>
              <a:rPr lang="en" sz="1100">
                <a:solidFill>
                  <a:srgbClr val="188038"/>
                </a:solidFill>
                <a:latin typeface="Calibri"/>
                <a:ea typeface="Calibri"/>
                <a:cs typeface="Calibri"/>
                <a:sym typeface="Calibri"/>
              </a:rPr>
              <a:t>R2</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R3</a:t>
            </a:r>
            <a:r>
              <a:rPr lang="en" sz="1100">
                <a:solidFill>
                  <a:schemeClr val="dk1"/>
                </a:solidFill>
                <a:latin typeface="Calibri"/>
                <a:ea typeface="Calibri"/>
                <a:cs typeface="Calibri"/>
                <a:sym typeface="Calibri"/>
              </a:rPr>
              <a:t>, and stores the result in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NOT</a:t>
            </a:r>
            <a:r>
              <a:rPr lang="en" sz="1100">
                <a:solidFill>
                  <a:schemeClr val="dk1"/>
                </a:solidFill>
                <a:latin typeface="Calibri"/>
                <a:ea typeface="Calibri"/>
                <a:cs typeface="Calibri"/>
                <a:sym typeface="Calibri"/>
              </a:rPr>
              <a:t>: Inverts the bits of a register.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NOT R1, R2</a:t>
            </a:r>
            <a:r>
              <a:rPr lang="en" sz="1100">
                <a:solidFill>
                  <a:schemeClr val="dk1"/>
                </a:solidFill>
                <a:latin typeface="Calibri"/>
                <a:ea typeface="Calibri"/>
                <a:cs typeface="Calibri"/>
                <a:sym typeface="Calibri"/>
              </a:rPr>
              <a:t> → Inverts all the bits in </a:t>
            </a:r>
            <a:r>
              <a:rPr lang="en" sz="1100">
                <a:solidFill>
                  <a:srgbClr val="188038"/>
                </a:solidFill>
                <a:latin typeface="Calibri"/>
                <a:ea typeface="Calibri"/>
                <a:cs typeface="Calibri"/>
                <a:sym typeface="Calibri"/>
              </a:rPr>
              <a:t>R2</a:t>
            </a:r>
            <a:r>
              <a:rPr lang="en" sz="1100">
                <a:solidFill>
                  <a:schemeClr val="dk1"/>
                </a:solidFill>
                <a:latin typeface="Calibri"/>
                <a:ea typeface="Calibri"/>
                <a:cs typeface="Calibri"/>
                <a:sym typeface="Calibri"/>
              </a:rPr>
              <a:t> and stores the result in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Importance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Boolean logic operations are crucial for making </a:t>
            </a:r>
            <a:r>
              <a:rPr b="1" lang="en" sz="1100">
                <a:solidFill>
                  <a:schemeClr val="dk1"/>
                </a:solidFill>
                <a:latin typeface="Calibri"/>
                <a:ea typeface="Calibri"/>
                <a:cs typeface="Calibri"/>
                <a:sym typeface="Calibri"/>
              </a:rPr>
              <a:t>comparisons</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decisions</a:t>
            </a:r>
            <a:r>
              <a:rPr lang="en" sz="1100">
                <a:solidFill>
                  <a:schemeClr val="dk1"/>
                </a:solidFill>
                <a:latin typeface="Calibri"/>
                <a:ea typeface="Calibri"/>
                <a:cs typeface="Calibri"/>
                <a:sym typeface="Calibri"/>
              </a:rPr>
              <a:t> in code. They help in the creation of conditions like </a:t>
            </a:r>
            <a:r>
              <a:rPr lang="en" sz="1100">
                <a:solidFill>
                  <a:srgbClr val="188038"/>
                </a:solidFill>
                <a:latin typeface="Calibri"/>
                <a:ea typeface="Calibri"/>
                <a:cs typeface="Calibri"/>
                <a:sym typeface="Calibri"/>
              </a:rPr>
              <a:t>if</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else</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while</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for</a:t>
            </a:r>
            <a:r>
              <a:rPr lang="en" sz="1100">
                <a:solidFill>
                  <a:schemeClr val="dk1"/>
                </a:solidFill>
                <a:latin typeface="Calibri"/>
                <a:ea typeface="Calibri"/>
                <a:cs typeface="Calibri"/>
                <a:sym typeface="Calibri"/>
              </a:rPr>
              <a:t> statements in programming languages.</a:t>
            </a:r>
            <a:endParaRPr sz="1200">
              <a:solidFill>
                <a:schemeClr val="dk1"/>
              </a:solidFill>
              <a:latin typeface="Calibri"/>
              <a:ea typeface="Calibri"/>
              <a:cs typeface="Calibri"/>
              <a:sym typeface="Calibri"/>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41"/>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Bitwise AND</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1010 AND 1100 = 1000</a:t>
            </a:r>
            <a:endParaRPr sz="1100">
              <a:solidFill>
                <a:srgbClr val="188038"/>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Bitwise XOR</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1010 XOR 1100 = 0110</a:t>
            </a:r>
            <a:endParaRPr sz="1100">
              <a:solidFill>
                <a:srgbClr val="188038"/>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NOT</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NOT 1010 = 0101</a:t>
            </a:r>
            <a:endParaRPr sz="1100">
              <a:solidFill>
                <a:schemeClr val="dk1"/>
              </a:solidFill>
              <a:latin typeface="Calibri"/>
              <a:ea typeface="Calibri"/>
              <a:cs typeface="Calibri"/>
              <a:sym typeface="Calibri"/>
            </a:endParaRPr>
          </a:p>
        </p:txBody>
      </p:sp>
      <p:sp>
        <p:nvSpPr>
          <p:cNvPr id="843" name="Google Shape;843;p141"/>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5. </a:t>
            </a:r>
            <a:r>
              <a:rPr b="1" lang="en" sz="1100">
                <a:solidFill>
                  <a:srgbClr val="FF0000"/>
                </a:solidFill>
                <a:latin typeface="Calibri"/>
                <a:ea typeface="Calibri"/>
                <a:cs typeface="Calibri"/>
                <a:sym typeface="Calibri"/>
              </a:rPr>
              <a:t>Single Operand Manipulation Instructions</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Definition</a:t>
            </a:r>
            <a:r>
              <a:rPr lang="en" sz="1100">
                <a:solidFill>
                  <a:schemeClr val="dk1"/>
                </a:solidFill>
                <a:latin typeface="Calibri"/>
                <a:ea typeface="Calibri"/>
                <a:cs typeface="Calibri"/>
                <a:sym typeface="Calibri"/>
              </a:rPr>
              <a:t>: These are instructions that operate on only one operand, often used to modify a value in a simple way (e.g., incrementing or negating a number).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Types of Single Operand Instructions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Negation </a:t>
            </a:r>
            <a:r>
              <a:rPr b="1" lang="en" sz="1100">
                <a:solidFill>
                  <a:srgbClr val="188038"/>
                </a:solidFill>
                <a:latin typeface="Calibri"/>
                <a:ea typeface="Calibri"/>
                <a:cs typeface="Calibri"/>
                <a:sym typeface="Calibri"/>
              </a:rPr>
              <a:t>(NEG)</a:t>
            </a:r>
            <a:r>
              <a:rPr lang="en" sz="1100">
                <a:solidFill>
                  <a:schemeClr val="dk1"/>
                </a:solidFill>
                <a:latin typeface="Calibri"/>
                <a:ea typeface="Calibri"/>
                <a:cs typeface="Calibri"/>
                <a:sym typeface="Calibri"/>
              </a:rPr>
              <a:t>: Negates the value in a register.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NEG R1</a:t>
            </a:r>
            <a:r>
              <a:rPr lang="en" sz="1100">
                <a:solidFill>
                  <a:schemeClr val="dk1"/>
                </a:solidFill>
                <a:latin typeface="Calibri"/>
                <a:ea typeface="Calibri"/>
                <a:cs typeface="Calibri"/>
                <a:sym typeface="Calibri"/>
              </a:rPr>
              <a:t> → If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contains 5, after this operation,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will contain -5.</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Increment </a:t>
            </a:r>
            <a:r>
              <a:rPr b="1" lang="en" sz="1100">
                <a:solidFill>
                  <a:srgbClr val="188038"/>
                </a:solidFill>
                <a:latin typeface="Calibri"/>
                <a:ea typeface="Calibri"/>
                <a:cs typeface="Calibri"/>
                <a:sym typeface="Calibri"/>
              </a:rPr>
              <a:t>(INC)</a:t>
            </a:r>
            <a:r>
              <a:rPr lang="en" sz="1100">
                <a:solidFill>
                  <a:schemeClr val="dk1"/>
                </a:solidFill>
                <a:latin typeface="Calibri"/>
                <a:ea typeface="Calibri"/>
                <a:cs typeface="Calibri"/>
                <a:sym typeface="Calibri"/>
              </a:rPr>
              <a:t>: Increases the value in a register by 1.</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INC R1</a:t>
            </a:r>
            <a:r>
              <a:rPr lang="en" sz="1100">
                <a:solidFill>
                  <a:schemeClr val="dk1"/>
                </a:solidFill>
                <a:latin typeface="Calibri"/>
                <a:ea typeface="Calibri"/>
                <a:cs typeface="Calibri"/>
                <a:sym typeface="Calibri"/>
              </a:rPr>
              <a:t> → If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contains 5, after this operation,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will contain 6.</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Decrement </a:t>
            </a:r>
            <a:r>
              <a:rPr b="1" lang="en" sz="1100">
                <a:solidFill>
                  <a:srgbClr val="188038"/>
                </a:solidFill>
                <a:latin typeface="Calibri"/>
                <a:ea typeface="Calibri"/>
                <a:cs typeface="Calibri"/>
                <a:sym typeface="Calibri"/>
              </a:rPr>
              <a:t>(DEC)</a:t>
            </a:r>
            <a:r>
              <a:rPr lang="en" sz="1100">
                <a:solidFill>
                  <a:schemeClr val="dk1"/>
                </a:solidFill>
                <a:latin typeface="Calibri"/>
                <a:ea typeface="Calibri"/>
                <a:cs typeface="Calibri"/>
                <a:sym typeface="Calibri"/>
              </a:rPr>
              <a:t>: Decreases the value in a register by 1.</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DEC R1</a:t>
            </a:r>
            <a:r>
              <a:rPr lang="en" sz="1100">
                <a:solidFill>
                  <a:schemeClr val="dk1"/>
                </a:solidFill>
                <a:latin typeface="Calibri"/>
                <a:ea typeface="Calibri"/>
                <a:cs typeface="Calibri"/>
                <a:sym typeface="Calibri"/>
              </a:rPr>
              <a:t> → If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contains 5, after this operation,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will contain 4.</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Set to Zero</a:t>
            </a:r>
            <a:r>
              <a:rPr lang="en" sz="1100">
                <a:solidFill>
                  <a:schemeClr val="dk1"/>
                </a:solidFill>
                <a:latin typeface="Calibri"/>
                <a:ea typeface="Calibri"/>
                <a:cs typeface="Calibri"/>
                <a:sym typeface="Calibri"/>
              </a:rPr>
              <a:t>: Sets the value of a register to 0.</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CLR R1</a:t>
            </a:r>
            <a:r>
              <a:rPr lang="en" sz="1100">
                <a:solidFill>
                  <a:schemeClr val="dk1"/>
                </a:solidFill>
                <a:latin typeface="Calibri"/>
                <a:ea typeface="Calibri"/>
                <a:cs typeface="Calibri"/>
                <a:sym typeface="Calibri"/>
              </a:rPr>
              <a:t> → This instruction will set the value in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to 0.</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walk through the process of </a:t>
            </a:r>
            <a:r>
              <a:rPr b="1" lang="en" sz="1100">
                <a:solidFill>
                  <a:schemeClr val="dk1"/>
                </a:solidFill>
                <a:latin typeface="Calibri"/>
                <a:ea typeface="Calibri"/>
                <a:cs typeface="Calibri"/>
                <a:sym typeface="Calibri"/>
              </a:rPr>
              <a:t>fetching</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decoding</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executing</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storing</a:t>
            </a:r>
            <a:r>
              <a:rPr lang="en" sz="1100">
                <a:solidFill>
                  <a:schemeClr val="dk1"/>
                </a:solidFill>
                <a:latin typeface="Calibri"/>
                <a:ea typeface="Calibri"/>
                <a:cs typeface="Calibri"/>
                <a:sym typeface="Calibri"/>
              </a:rPr>
              <a:t> the result of a simple program, like the one you're describing, step by step with examples, and explain how the </a:t>
            </a:r>
            <a:r>
              <a:rPr b="1" lang="en" sz="1100">
                <a:solidFill>
                  <a:schemeClr val="dk1"/>
                </a:solidFill>
                <a:latin typeface="Calibri"/>
                <a:ea typeface="Calibri"/>
                <a:cs typeface="Calibri"/>
                <a:sym typeface="Calibri"/>
              </a:rPr>
              <a:t>Control Unit (CU)</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Arithmetic Logic Unit (ALU)</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Registers</a:t>
            </a:r>
            <a:r>
              <a:rPr lang="en" sz="1100">
                <a:solidFill>
                  <a:schemeClr val="dk1"/>
                </a:solidFill>
                <a:latin typeface="Calibri"/>
                <a:ea typeface="Calibri"/>
                <a:cs typeface="Calibri"/>
                <a:sym typeface="Calibri"/>
              </a:rPr>
              <a:t> play their roles.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1. Overview Of The Instruction: </a:t>
            </a:r>
            <a:r>
              <a:rPr b="1" lang="en" sz="1100">
                <a:solidFill>
                  <a:srgbClr val="188038"/>
                </a:solidFill>
                <a:latin typeface="Calibri"/>
                <a:ea typeface="Calibri"/>
                <a:cs typeface="Calibri"/>
                <a:sym typeface="Calibri"/>
              </a:rPr>
              <a:t>C = A + B</a:t>
            </a:r>
            <a:endParaRPr b="1" sz="1100">
              <a:solidFill>
                <a:srgbClr val="188038"/>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This simple instruction in </a:t>
            </a:r>
            <a:r>
              <a:rPr b="1" lang="en" sz="1100">
                <a:solidFill>
                  <a:schemeClr val="dk1"/>
                </a:solidFill>
                <a:latin typeface="Calibri"/>
                <a:ea typeface="Calibri"/>
                <a:cs typeface="Calibri"/>
                <a:sym typeface="Calibri"/>
              </a:rPr>
              <a:t>C</a:t>
            </a:r>
            <a:r>
              <a:rPr lang="en" sz="1100">
                <a:solidFill>
                  <a:schemeClr val="dk1"/>
                </a:solidFill>
                <a:latin typeface="Calibri"/>
                <a:ea typeface="Calibri"/>
                <a:cs typeface="Calibri"/>
                <a:sym typeface="Calibri"/>
              </a:rPr>
              <a:t> programming language (</a:t>
            </a:r>
            <a:r>
              <a:rPr lang="en" sz="1100">
                <a:solidFill>
                  <a:srgbClr val="188038"/>
                </a:solidFill>
                <a:latin typeface="Calibri"/>
                <a:ea typeface="Calibri"/>
                <a:cs typeface="Calibri"/>
                <a:sym typeface="Calibri"/>
              </a:rPr>
              <a:t>C = A + B</a:t>
            </a:r>
            <a:r>
              <a:rPr lang="en" sz="1100">
                <a:solidFill>
                  <a:schemeClr val="dk1"/>
                </a:solidFill>
                <a:latin typeface="Calibri"/>
                <a:ea typeface="Calibri"/>
                <a:cs typeface="Calibri"/>
                <a:sym typeface="Calibri"/>
              </a:rPr>
              <a:t>) tells the computer to:</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chemeClr val="dk1"/>
                </a:solidFill>
                <a:latin typeface="Calibri"/>
                <a:ea typeface="Calibri"/>
                <a:cs typeface="Calibri"/>
                <a:sym typeface="Calibri"/>
              </a:rPr>
              <a:t>Create variables</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chemeClr val="dk1"/>
                </a:solidFill>
                <a:latin typeface="Calibri"/>
                <a:ea typeface="Calibri"/>
                <a:cs typeface="Calibri"/>
                <a:sym typeface="Calibri"/>
              </a:rPr>
              <a:t>Add</a:t>
            </a:r>
            <a:r>
              <a:rPr lang="en" sz="1100">
                <a:solidFill>
                  <a:schemeClr val="dk1"/>
                </a:solidFill>
                <a:latin typeface="Calibri"/>
                <a:ea typeface="Calibri"/>
                <a:cs typeface="Calibri"/>
                <a:sym typeface="Calibri"/>
              </a:rPr>
              <a:t> the values of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chemeClr val="dk1"/>
                </a:solidFill>
                <a:latin typeface="Calibri"/>
                <a:ea typeface="Calibri"/>
                <a:cs typeface="Calibri"/>
                <a:sym typeface="Calibri"/>
              </a:rPr>
              <a:t>Store</a:t>
            </a:r>
            <a:r>
              <a:rPr lang="en" sz="1100">
                <a:solidFill>
                  <a:schemeClr val="dk1"/>
                </a:solidFill>
                <a:latin typeface="Calibri"/>
                <a:ea typeface="Calibri"/>
                <a:cs typeface="Calibri"/>
                <a:sym typeface="Calibri"/>
              </a:rPr>
              <a:t> the result in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We’ll now break this process into the four CPU operations: </a:t>
            </a:r>
            <a:r>
              <a:rPr b="1" lang="en" sz="1100">
                <a:solidFill>
                  <a:schemeClr val="dk1"/>
                </a:solidFill>
                <a:latin typeface="Calibri"/>
                <a:ea typeface="Calibri"/>
                <a:cs typeface="Calibri"/>
                <a:sym typeface="Calibri"/>
              </a:rPr>
              <a:t>fetch</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decode</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execute</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store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
        <p:nvSpPr>
          <p:cNvPr id="128" name="Google Shape;128;p25"/>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Fetch the Instruction</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What happens?</a:t>
            </a:r>
            <a:r>
              <a:rPr lang="en" sz="1100">
                <a:solidFill>
                  <a:srgbClr val="188038"/>
                </a:solidFill>
                <a:latin typeface="Calibri"/>
                <a:ea typeface="Calibri"/>
                <a:cs typeface="Calibri"/>
                <a:sym typeface="Calibri"/>
              </a:rPr>
              <a:t> </a:t>
            </a:r>
            <a:r>
              <a:rPr lang="en" sz="1100">
                <a:solidFill>
                  <a:schemeClr val="dk1"/>
                </a:solidFill>
                <a:latin typeface="Calibri"/>
                <a:ea typeface="Calibri"/>
                <a:cs typeface="Calibri"/>
                <a:sym typeface="Calibri"/>
              </a:rPr>
              <a:t>The CPU begins by fetching the instruction </a:t>
            </a:r>
            <a:r>
              <a:rPr lang="en" sz="1100">
                <a:solidFill>
                  <a:srgbClr val="188038"/>
                </a:solidFill>
                <a:latin typeface="Calibri"/>
                <a:ea typeface="Calibri"/>
                <a:cs typeface="Calibri"/>
                <a:sym typeface="Calibri"/>
              </a:rPr>
              <a:t>C = A + B</a:t>
            </a:r>
            <a:r>
              <a:rPr lang="en" sz="1100">
                <a:solidFill>
                  <a:schemeClr val="dk1"/>
                </a:solidFill>
                <a:latin typeface="Calibri"/>
                <a:ea typeface="Calibri"/>
                <a:cs typeface="Calibri"/>
                <a:sym typeface="Calibri"/>
              </a:rPr>
              <a:t> from </a:t>
            </a:r>
            <a:r>
              <a:rPr b="1" lang="en" sz="1100">
                <a:solidFill>
                  <a:schemeClr val="dk1"/>
                </a:solidFill>
                <a:latin typeface="Calibri"/>
                <a:ea typeface="Calibri"/>
                <a:cs typeface="Calibri"/>
                <a:sym typeface="Calibri"/>
              </a:rPr>
              <a:t>RAM</a:t>
            </a:r>
            <a:r>
              <a:rPr lang="en" sz="1100">
                <a:solidFill>
                  <a:schemeClr val="dk1"/>
                </a:solidFill>
                <a:latin typeface="Calibri"/>
                <a:ea typeface="Calibri"/>
                <a:cs typeface="Calibri"/>
                <a:sym typeface="Calibri"/>
              </a:rPr>
              <a:t> and loading it into a </a:t>
            </a:r>
            <a:r>
              <a:rPr b="1" lang="en" sz="1100">
                <a:solidFill>
                  <a:schemeClr val="dk1"/>
                </a:solidFill>
                <a:latin typeface="Calibri"/>
                <a:ea typeface="Calibri"/>
                <a:cs typeface="Calibri"/>
                <a:sym typeface="Calibri"/>
              </a:rPr>
              <a:t>register</a:t>
            </a:r>
            <a:r>
              <a:rPr lang="en" sz="1100">
                <a:solidFill>
                  <a:schemeClr val="dk1"/>
                </a:solidFill>
                <a:latin typeface="Calibri"/>
                <a:ea typeface="Calibri"/>
                <a:cs typeface="Calibri"/>
                <a:sym typeface="Calibri"/>
              </a:rPr>
              <a:t> (a small, fast storage location within the CPU).</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CU's Role</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Control Unit</a:t>
            </a:r>
            <a:r>
              <a:rPr lang="en" sz="1100">
                <a:solidFill>
                  <a:schemeClr val="dk1"/>
                </a:solidFill>
                <a:latin typeface="Calibri"/>
                <a:ea typeface="Calibri"/>
                <a:cs typeface="Calibri"/>
                <a:sym typeface="Calibri"/>
              </a:rPr>
              <a:t> is responsible for managing the </a:t>
            </a:r>
            <a:r>
              <a:rPr b="1" lang="en" sz="1100">
                <a:solidFill>
                  <a:schemeClr val="dk1"/>
                </a:solidFill>
                <a:latin typeface="Calibri"/>
                <a:ea typeface="Calibri"/>
                <a:cs typeface="Calibri"/>
                <a:sym typeface="Calibri"/>
              </a:rPr>
              <a:t>fetch</a:t>
            </a:r>
            <a:r>
              <a:rPr lang="en" sz="1100">
                <a:solidFill>
                  <a:schemeClr val="dk1"/>
                </a:solidFill>
                <a:latin typeface="Calibri"/>
                <a:ea typeface="Calibri"/>
                <a:cs typeface="Calibri"/>
                <a:sym typeface="Calibri"/>
              </a:rPr>
              <a:t> operation. It fetches the instruction from RAM and places it into a </a:t>
            </a:r>
            <a:r>
              <a:rPr b="1" lang="en" sz="1100">
                <a:solidFill>
                  <a:schemeClr val="dk1"/>
                </a:solidFill>
                <a:latin typeface="Calibri"/>
                <a:ea typeface="Calibri"/>
                <a:cs typeface="Calibri"/>
                <a:sym typeface="Calibri"/>
              </a:rPr>
              <a:t>register</a:t>
            </a:r>
            <a:r>
              <a:rPr lang="en" sz="1100">
                <a:solidFill>
                  <a:schemeClr val="dk1"/>
                </a:solidFill>
                <a:latin typeface="Calibri"/>
                <a:ea typeface="Calibri"/>
                <a:cs typeface="Calibri"/>
                <a:sym typeface="Calibri"/>
              </a:rPr>
              <a:t>, which temporarily holds the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Imagine the chef (CPU) has just read the next step in the recipe: “Add two ingredients and store the result.”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program is in memory (RAM), so the CU reads and fetches the instruction </a:t>
            </a:r>
            <a:r>
              <a:rPr lang="en" sz="1100">
                <a:solidFill>
                  <a:srgbClr val="188038"/>
                </a:solidFill>
                <a:latin typeface="Calibri"/>
                <a:ea typeface="Calibri"/>
                <a:cs typeface="Calibri"/>
                <a:sym typeface="Calibri"/>
              </a:rPr>
              <a:t>C = A + B</a:t>
            </a:r>
            <a:r>
              <a:rPr lang="en" sz="1100">
                <a:solidFill>
                  <a:schemeClr val="dk1"/>
                </a:solidFill>
                <a:latin typeface="Calibri"/>
                <a:ea typeface="Calibri"/>
                <a:cs typeface="Calibri"/>
                <a:sym typeface="Calibri"/>
              </a:rPr>
              <a:t>. This means the CU now knows that the next operation involves creating three variables and performing an addition.</a:t>
            </a:r>
            <a:endParaRPr sz="1200">
              <a:solidFill>
                <a:schemeClr val="dk1"/>
              </a:solidFill>
              <a:latin typeface="Calibri"/>
              <a:ea typeface="Calibri"/>
              <a:cs typeface="Calibri"/>
              <a:sym typeface="Calibri"/>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42"/>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Importance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These instructions are used for </a:t>
            </a:r>
            <a:r>
              <a:rPr b="1" lang="en" sz="1100">
                <a:solidFill>
                  <a:schemeClr val="dk1"/>
                </a:solidFill>
                <a:latin typeface="Calibri"/>
                <a:ea typeface="Calibri"/>
                <a:cs typeface="Calibri"/>
                <a:sym typeface="Calibri"/>
              </a:rPr>
              <a:t>loop counters</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value resetting</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optimization</a:t>
            </a:r>
            <a:r>
              <a:rPr lang="en" sz="1100">
                <a:solidFill>
                  <a:schemeClr val="dk1"/>
                </a:solidFill>
                <a:latin typeface="Calibri"/>
                <a:ea typeface="Calibri"/>
                <a:cs typeface="Calibri"/>
                <a:sym typeface="Calibri"/>
              </a:rPr>
              <a:t> in algorithms. Increment and decrement instructions are common in loops where variables are repeatedly increased or decreased.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Each type of instruction serves a specific purpose in computing:</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Data Movement Instructions</a:t>
            </a:r>
            <a:r>
              <a:rPr lang="en" sz="1100">
                <a:solidFill>
                  <a:schemeClr val="dk1"/>
                </a:solidFill>
                <a:latin typeface="Calibri"/>
                <a:ea typeface="Calibri"/>
                <a:cs typeface="Calibri"/>
                <a:sym typeface="Calibri"/>
              </a:rPr>
              <a:t> are crucial for transferring data between memory and CPU registers.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Arithmetic Instructions</a:t>
            </a:r>
            <a:r>
              <a:rPr lang="en" sz="1100">
                <a:solidFill>
                  <a:schemeClr val="dk1"/>
                </a:solidFill>
                <a:latin typeface="Calibri"/>
                <a:ea typeface="Calibri"/>
                <a:cs typeface="Calibri"/>
                <a:sym typeface="Calibri"/>
              </a:rPr>
              <a:t> perform the basic computations that drive most of the processing in the system.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Boolean Logic Instructions</a:t>
            </a:r>
            <a:r>
              <a:rPr lang="en" sz="1100">
                <a:solidFill>
                  <a:schemeClr val="dk1"/>
                </a:solidFill>
                <a:latin typeface="Calibri"/>
                <a:ea typeface="Calibri"/>
                <a:cs typeface="Calibri"/>
                <a:sym typeface="Calibri"/>
              </a:rPr>
              <a:t> enable decision-making and condition handling in programs.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Single Operand Instructions</a:t>
            </a:r>
            <a:r>
              <a:rPr lang="en" sz="1100">
                <a:solidFill>
                  <a:schemeClr val="dk1"/>
                </a:solidFill>
                <a:latin typeface="Calibri"/>
                <a:ea typeface="Calibri"/>
                <a:cs typeface="Calibri"/>
                <a:sym typeface="Calibri"/>
              </a:rPr>
              <a:t> offer efficient ways to perform small but frequent operations like incrementing, negating, or resetting values.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Together, these instructions form the backbone of how modern processors execute tasks and manipulate data. Understanding their classification helps in designing efficient algorithms and understanding low-level hardware operations.</a:t>
            </a:r>
            <a:endParaRPr sz="1100">
              <a:solidFill>
                <a:schemeClr val="dk1"/>
              </a:solidFill>
              <a:latin typeface="Calibri"/>
              <a:ea typeface="Calibri"/>
              <a:cs typeface="Calibri"/>
              <a:sym typeface="Calibri"/>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43"/>
          <p:cNvSpPr txBox="1"/>
          <p:nvPr>
            <p:ph type="title"/>
          </p:nvPr>
        </p:nvSpPr>
        <p:spPr>
          <a:xfrm>
            <a:off x="-40800" y="0"/>
            <a:ext cx="517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More Instruction Classifications</a:t>
            </a:r>
            <a:endParaRPr b="1" sz="3000">
              <a:solidFill>
                <a:srgbClr val="FF0080"/>
              </a:solidFill>
              <a:latin typeface="Calibri"/>
              <a:ea typeface="Calibri"/>
              <a:cs typeface="Calibri"/>
              <a:sym typeface="Calibri"/>
            </a:endParaRPr>
          </a:p>
        </p:txBody>
      </p:sp>
      <p:sp>
        <p:nvSpPr>
          <p:cNvPr id="854" name="Google Shape;854;p143"/>
          <p:cNvSpPr txBox="1"/>
          <p:nvPr>
            <p:ph idx="1" type="body"/>
          </p:nvPr>
        </p:nvSpPr>
        <p:spPr>
          <a:xfrm>
            <a:off x="4653600" y="499225"/>
            <a:ext cx="4490400" cy="46446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Importance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Bit manipulation instructions are highly efficient for tasks </a:t>
            </a:r>
            <a:r>
              <a:rPr lang="en" sz="1100">
                <a:solidFill>
                  <a:srgbClr val="FF0000"/>
                </a:solidFill>
                <a:latin typeface="Calibri"/>
                <a:ea typeface="Calibri"/>
                <a:cs typeface="Calibri"/>
                <a:sym typeface="Calibri"/>
              </a:rPr>
              <a:t>such as setting or clearing </a:t>
            </a:r>
            <a:r>
              <a:rPr b="1" lang="en" sz="1100">
                <a:solidFill>
                  <a:srgbClr val="FF0000"/>
                </a:solidFill>
                <a:latin typeface="Calibri"/>
                <a:ea typeface="Calibri"/>
                <a:cs typeface="Calibri"/>
                <a:sym typeface="Calibri"/>
              </a:rPr>
              <a:t>flags</a:t>
            </a:r>
            <a:r>
              <a:rPr lang="en" sz="1100">
                <a:solidFill>
                  <a:srgbClr val="FF0000"/>
                </a:solidFill>
                <a:latin typeface="Calibri"/>
                <a:ea typeface="Calibri"/>
                <a:cs typeface="Calibri"/>
                <a:sym typeface="Calibri"/>
              </a:rPr>
              <a:t>, </a:t>
            </a:r>
            <a:r>
              <a:rPr b="1" lang="en" sz="1100">
                <a:solidFill>
                  <a:srgbClr val="FF0000"/>
                </a:solidFill>
                <a:latin typeface="Calibri"/>
                <a:ea typeface="Calibri"/>
                <a:cs typeface="Calibri"/>
                <a:sym typeface="Calibri"/>
              </a:rPr>
              <a:t>masking</a:t>
            </a:r>
            <a:r>
              <a:rPr lang="en" sz="1100">
                <a:solidFill>
                  <a:srgbClr val="FF0000"/>
                </a:solidFill>
                <a:latin typeface="Calibri"/>
                <a:ea typeface="Calibri"/>
                <a:cs typeface="Calibri"/>
                <a:sym typeface="Calibri"/>
              </a:rPr>
              <a:t>, and performing </a:t>
            </a:r>
            <a:r>
              <a:rPr b="1" lang="en" sz="1100">
                <a:solidFill>
                  <a:srgbClr val="FF0000"/>
                </a:solidFill>
                <a:latin typeface="Calibri"/>
                <a:ea typeface="Calibri"/>
                <a:cs typeface="Calibri"/>
                <a:sym typeface="Calibri"/>
              </a:rPr>
              <a:t>low-level optimization</a:t>
            </a:r>
            <a:r>
              <a:rPr lang="en" sz="1100">
                <a:solidFill>
                  <a:srgbClr val="FF0000"/>
                </a:solidFill>
                <a:latin typeface="Calibri"/>
                <a:ea typeface="Calibri"/>
                <a:cs typeface="Calibri"/>
                <a:sym typeface="Calibri"/>
              </a:rPr>
              <a:t> in cryptography or compression algorithms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a:t>
            </a:r>
            <a:r>
              <a:rPr b="1" lang="en" sz="1100">
                <a:solidFill>
                  <a:schemeClr val="dk1"/>
                </a:solidFill>
                <a:latin typeface="Calibri"/>
                <a:ea typeface="Calibri"/>
                <a:cs typeface="Calibri"/>
                <a:sym typeface="Calibri"/>
              </a:rPr>
              <a:t>embedded systems</a:t>
            </a:r>
            <a:r>
              <a:rPr lang="en" sz="1100">
                <a:solidFill>
                  <a:schemeClr val="dk1"/>
                </a:solidFill>
                <a:latin typeface="Calibri"/>
                <a:ea typeface="Calibri"/>
                <a:cs typeface="Calibri"/>
                <a:sym typeface="Calibri"/>
              </a:rPr>
              <a:t>, turning on or off individual components (e.g., LEDs, motors) often involves manipulating specific bits in control registers.</a:t>
            </a:r>
            <a:endParaRPr b="1" sz="1100">
              <a:solidFill>
                <a:schemeClr val="dk1"/>
              </a:solidFill>
              <a:latin typeface="Calibri"/>
              <a:ea typeface="Calibri"/>
              <a:cs typeface="Calibri"/>
              <a:sym typeface="Calibri"/>
            </a:endParaRPr>
          </a:p>
        </p:txBody>
      </p:sp>
      <p:sp>
        <p:nvSpPr>
          <p:cNvPr id="855" name="Google Shape;855;p143"/>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In computer architecture, instruction sets are further classified based on specific operations they perform, beyond basic arithmetic, data movement, and logic. Here, we will explore </a:t>
            </a:r>
            <a:r>
              <a:rPr b="1" lang="en" sz="1100">
                <a:solidFill>
                  <a:schemeClr val="dk1"/>
                </a:solidFill>
                <a:latin typeface="Calibri"/>
                <a:ea typeface="Calibri"/>
                <a:cs typeface="Calibri"/>
                <a:sym typeface="Calibri"/>
              </a:rPr>
              <a:t>bit manipulation</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flags and condition testing</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shifting and rotating</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program control</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stack management</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multiple data handling</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I/O and machine control</a:t>
            </a:r>
            <a:r>
              <a:rPr lang="en" sz="1100">
                <a:solidFill>
                  <a:schemeClr val="dk1"/>
                </a:solidFill>
                <a:latin typeface="Calibri"/>
                <a:ea typeface="Calibri"/>
                <a:cs typeface="Calibri"/>
                <a:sym typeface="Calibri"/>
              </a:rPr>
              <a:t> instructions, with detailed explanations and examples.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0000"/>
                </a:solidFill>
                <a:latin typeface="Calibri"/>
                <a:ea typeface="Calibri"/>
                <a:cs typeface="Calibri"/>
                <a:sym typeface="Calibri"/>
              </a:rPr>
              <a:t>Bit Manipulation Instructions</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Definition</a:t>
            </a:r>
            <a:r>
              <a:rPr lang="en" sz="1100">
                <a:solidFill>
                  <a:schemeClr val="dk1"/>
                </a:solidFill>
                <a:latin typeface="Calibri"/>
                <a:ea typeface="Calibri"/>
                <a:cs typeface="Calibri"/>
                <a:sym typeface="Calibri"/>
              </a:rPr>
              <a:t>: Bit manipulation instructions operate on individual bits of data within registers or memory locations. These instructions allow fine control over the binary representation of data.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Common Operations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Set Bit</a:t>
            </a:r>
            <a:r>
              <a:rPr lang="en" sz="1100">
                <a:solidFill>
                  <a:schemeClr val="dk1"/>
                </a:solidFill>
                <a:latin typeface="Calibri"/>
                <a:ea typeface="Calibri"/>
                <a:cs typeface="Calibri"/>
                <a:sym typeface="Calibri"/>
              </a:rPr>
              <a:t>: Sets a particular bit to 1.</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SETB R1, 2</a:t>
            </a:r>
            <a:r>
              <a:rPr lang="en" sz="1100">
                <a:solidFill>
                  <a:schemeClr val="dk1"/>
                </a:solidFill>
                <a:latin typeface="Calibri"/>
                <a:ea typeface="Calibri"/>
                <a:cs typeface="Calibri"/>
                <a:sym typeface="Calibri"/>
              </a:rPr>
              <a:t> → This sets the 2nd bit of the value in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to 1.</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Clear Bit</a:t>
            </a:r>
            <a:r>
              <a:rPr lang="en" sz="1100">
                <a:solidFill>
                  <a:schemeClr val="dk1"/>
                </a:solidFill>
                <a:latin typeface="Calibri"/>
                <a:ea typeface="Calibri"/>
                <a:cs typeface="Calibri"/>
                <a:sym typeface="Calibri"/>
              </a:rPr>
              <a:t>: Clears a particular bit (sets it to 0).</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CLRB R1, 3</a:t>
            </a:r>
            <a:r>
              <a:rPr lang="en" sz="1100">
                <a:solidFill>
                  <a:schemeClr val="dk1"/>
                </a:solidFill>
                <a:latin typeface="Calibri"/>
                <a:ea typeface="Calibri"/>
                <a:cs typeface="Calibri"/>
                <a:sym typeface="Calibri"/>
              </a:rPr>
              <a:t> → Clears the 3rd bit of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Toggle Bit</a:t>
            </a:r>
            <a:r>
              <a:rPr lang="en" sz="1100">
                <a:solidFill>
                  <a:schemeClr val="dk1"/>
                </a:solidFill>
                <a:latin typeface="Calibri"/>
                <a:ea typeface="Calibri"/>
                <a:cs typeface="Calibri"/>
                <a:sym typeface="Calibri"/>
              </a:rPr>
              <a:t>: Flips a specific bit (1 becomes 0, 0 becomes 1).</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TGLB R1, 4</a:t>
            </a:r>
            <a:r>
              <a:rPr lang="en" sz="1100">
                <a:solidFill>
                  <a:schemeClr val="dk1"/>
                </a:solidFill>
                <a:latin typeface="Calibri"/>
                <a:ea typeface="Calibri"/>
                <a:cs typeface="Calibri"/>
                <a:sym typeface="Calibri"/>
              </a:rPr>
              <a:t> → Toggles the 4th bit of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44"/>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a:t>
            </a:r>
            <a:r>
              <a:rPr b="1" lang="en" sz="1100">
                <a:solidFill>
                  <a:srgbClr val="FF0000"/>
                </a:solidFill>
                <a:latin typeface="Calibri"/>
                <a:ea typeface="Calibri"/>
                <a:cs typeface="Calibri"/>
                <a:sym typeface="Calibri"/>
              </a:rPr>
              <a:t>Flags and Condition Testing Instructions</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Definition</a:t>
            </a:r>
            <a:r>
              <a:rPr lang="en" sz="1100">
                <a:solidFill>
                  <a:schemeClr val="dk1"/>
                </a:solidFill>
                <a:latin typeface="Calibri"/>
                <a:ea typeface="Calibri"/>
                <a:cs typeface="Calibri"/>
                <a:sym typeface="Calibri"/>
              </a:rPr>
              <a:t>: These instructions test the result of previous operations and set flags (special bits in a status register) accordingly. These flags can then be tested to decide the flow of control (such as branching).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Common Flags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Zero Flag (ZF)</a:t>
            </a:r>
            <a:r>
              <a:rPr lang="en" sz="1100">
                <a:solidFill>
                  <a:schemeClr val="dk1"/>
                </a:solidFill>
                <a:latin typeface="Calibri"/>
                <a:ea typeface="Calibri"/>
                <a:cs typeface="Calibri"/>
                <a:sym typeface="Calibri"/>
              </a:rPr>
              <a:t>: Set if the result of an operation is zero.</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Carry Flag (CF)</a:t>
            </a:r>
            <a:r>
              <a:rPr lang="en" sz="1100">
                <a:solidFill>
                  <a:schemeClr val="dk1"/>
                </a:solidFill>
                <a:latin typeface="Calibri"/>
                <a:ea typeface="Calibri"/>
                <a:cs typeface="Calibri"/>
                <a:sym typeface="Calibri"/>
              </a:rPr>
              <a:t>: Set if an arithmetic operation generates a carry out of the most significant bit.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Overflow Flag (OF)</a:t>
            </a:r>
            <a:r>
              <a:rPr lang="en" sz="1100">
                <a:solidFill>
                  <a:schemeClr val="dk1"/>
                </a:solidFill>
                <a:latin typeface="Calibri"/>
                <a:ea typeface="Calibri"/>
                <a:cs typeface="Calibri"/>
                <a:sym typeface="Calibri"/>
              </a:rPr>
              <a:t>: Set if signed arithmetic results in overflow.</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Sign Flag (SF)</a:t>
            </a:r>
            <a:r>
              <a:rPr lang="en" sz="1100">
                <a:solidFill>
                  <a:schemeClr val="dk1"/>
                </a:solidFill>
                <a:latin typeface="Calibri"/>
                <a:ea typeface="Calibri"/>
                <a:cs typeface="Calibri"/>
                <a:sym typeface="Calibri"/>
              </a:rPr>
              <a:t>: Indicates if the result of an operation is positive or negative.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Conditional Testing:</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CMP (Compare)</a:t>
            </a:r>
            <a:r>
              <a:rPr lang="en" sz="1100">
                <a:solidFill>
                  <a:schemeClr val="dk1"/>
                </a:solidFill>
                <a:latin typeface="Calibri"/>
                <a:ea typeface="Calibri"/>
                <a:cs typeface="Calibri"/>
                <a:sym typeface="Calibri"/>
              </a:rPr>
              <a:t>: Compares two values by subtracting one from the other and sets flags accordingly (without saving the result).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CMP R1, R2</a:t>
            </a:r>
            <a:r>
              <a:rPr lang="en" sz="1100">
                <a:solidFill>
                  <a:schemeClr val="dk1"/>
                </a:solidFill>
                <a:latin typeface="Calibri"/>
                <a:ea typeface="Calibri"/>
                <a:cs typeface="Calibri"/>
                <a:sym typeface="Calibri"/>
              </a:rPr>
              <a:t> → Subtracts </a:t>
            </a:r>
            <a:r>
              <a:rPr lang="en" sz="1100">
                <a:solidFill>
                  <a:srgbClr val="188038"/>
                </a:solidFill>
                <a:latin typeface="Calibri"/>
                <a:ea typeface="Calibri"/>
                <a:cs typeface="Calibri"/>
                <a:sym typeface="Calibri"/>
              </a:rPr>
              <a:t>R2</a:t>
            </a:r>
            <a:r>
              <a:rPr lang="en" sz="1100">
                <a:solidFill>
                  <a:schemeClr val="dk1"/>
                </a:solidFill>
                <a:latin typeface="Calibri"/>
                <a:ea typeface="Calibri"/>
                <a:cs typeface="Calibri"/>
                <a:sym typeface="Calibri"/>
              </a:rPr>
              <a:t> from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and sets flags based on the result (e.g., if </a:t>
            </a:r>
            <a:r>
              <a:rPr lang="en" sz="1100">
                <a:solidFill>
                  <a:srgbClr val="188038"/>
                </a:solidFill>
                <a:latin typeface="Calibri"/>
                <a:ea typeface="Calibri"/>
                <a:cs typeface="Calibri"/>
                <a:sym typeface="Calibri"/>
              </a:rPr>
              <a:t>R1 == R2</a:t>
            </a:r>
            <a:r>
              <a:rPr lang="en" sz="1100">
                <a:solidFill>
                  <a:schemeClr val="dk1"/>
                </a:solidFill>
                <a:latin typeface="Calibri"/>
                <a:ea typeface="Calibri"/>
                <a:cs typeface="Calibri"/>
                <a:sym typeface="Calibri"/>
              </a:rPr>
              <a:t>, the zero flag is set).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TEST</a:t>
            </a:r>
            <a:r>
              <a:rPr lang="en" sz="1100">
                <a:solidFill>
                  <a:schemeClr val="dk1"/>
                </a:solidFill>
                <a:latin typeface="Calibri"/>
                <a:ea typeface="Calibri"/>
                <a:cs typeface="Calibri"/>
                <a:sym typeface="Calibri"/>
              </a:rPr>
              <a:t>: Performs a bitwise AND of two values and sets the zero flag if the result is zero.</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TEST R1, R2</a:t>
            </a:r>
            <a:r>
              <a:rPr lang="en" sz="1100">
                <a:solidFill>
                  <a:schemeClr val="dk1"/>
                </a:solidFill>
                <a:latin typeface="Calibri"/>
                <a:ea typeface="Calibri"/>
                <a:cs typeface="Calibri"/>
                <a:sym typeface="Calibri"/>
              </a:rPr>
              <a:t> → Checks if the bits in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R2</a:t>
            </a:r>
            <a:r>
              <a:rPr lang="en" sz="1100">
                <a:solidFill>
                  <a:schemeClr val="dk1"/>
                </a:solidFill>
                <a:latin typeface="Calibri"/>
                <a:ea typeface="Calibri"/>
                <a:cs typeface="Calibri"/>
                <a:sym typeface="Calibri"/>
              </a:rPr>
              <a:t> match and updates the flags.</a:t>
            </a:r>
            <a:endParaRPr sz="1100">
              <a:solidFill>
                <a:schemeClr val="dk1"/>
              </a:solidFill>
              <a:latin typeface="Calibri"/>
              <a:ea typeface="Calibri"/>
              <a:cs typeface="Calibri"/>
              <a:sym typeface="Calibri"/>
            </a:endParaRPr>
          </a:p>
        </p:txBody>
      </p:sp>
      <p:sp>
        <p:nvSpPr>
          <p:cNvPr id="861" name="Google Shape;861;p144"/>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Importance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Condition flags are critical for decision-making in programs (e.g., checking whether a loop should continue or a branch should be taken).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45"/>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a:t>
            </a:r>
            <a:r>
              <a:rPr b="1" lang="en" sz="1100">
                <a:solidFill>
                  <a:srgbClr val="FF0000"/>
                </a:solidFill>
                <a:latin typeface="Calibri"/>
                <a:ea typeface="Calibri"/>
                <a:cs typeface="Calibri"/>
                <a:sym typeface="Calibri"/>
              </a:rPr>
              <a:t>Shift and Rotate Instructions</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Definition</a:t>
            </a:r>
            <a:r>
              <a:rPr lang="en" sz="1100">
                <a:solidFill>
                  <a:schemeClr val="dk1"/>
                </a:solidFill>
                <a:latin typeface="Calibri"/>
                <a:ea typeface="Calibri"/>
                <a:cs typeface="Calibri"/>
                <a:sym typeface="Calibri"/>
              </a:rPr>
              <a:t>: These instructions move the bits of a value left or right, potentially wrapping bits around (in the case of rotation). Shifting and rotating are commonly used in low-level mathematical operations, cryptography, and data alignment.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Common Operations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Shift Left Logical (SLL)</a:t>
            </a:r>
            <a:r>
              <a:rPr lang="en" sz="1100">
                <a:solidFill>
                  <a:schemeClr val="dk1"/>
                </a:solidFill>
                <a:latin typeface="Calibri"/>
                <a:ea typeface="Calibri"/>
                <a:cs typeface="Calibri"/>
                <a:sym typeface="Calibri"/>
              </a:rPr>
              <a:t>: Shifts the bits of a register left by a specified number of positions, filling the rightmost positions with zeros.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SLL R1, 2</a:t>
            </a:r>
            <a:r>
              <a:rPr lang="en" sz="1100">
                <a:solidFill>
                  <a:schemeClr val="dk1"/>
                </a:solidFill>
                <a:latin typeface="Calibri"/>
                <a:ea typeface="Calibri"/>
                <a:cs typeface="Calibri"/>
                <a:sym typeface="Calibri"/>
              </a:rPr>
              <a:t> → Shifts the bits of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two positions to the left, padding the right with zeros.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Shift Right Arithmetic (SRA)</a:t>
            </a:r>
            <a:r>
              <a:rPr lang="en" sz="1100">
                <a:solidFill>
                  <a:schemeClr val="dk1"/>
                </a:solidFill>
                <a:latin typeface="Calibri"/>
                <a:ea typeface="Calibri"/>
                <a:cs typeface="Calibri"/>
                <a:sym typeface="Calibri"/>
              </a:rPr>
              <a:t>: Shifts the bits to the right while maintaining the sign (most significant bit remains unchanged for signed values).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SRA R1, 1</a:t>
            </a:r>
            <a:r>
              <a:rPr lang="en" sz="1100">
                <a:solidFill>
                  <a:schemeClr val="dk1"/>
                </a:solidFill>
                <a:latin typeface="Calibri"/>
                <a:ea typeface="Calibri"/>
                <a:cs typeface="Calibri"/>
                <a:sym typeface="Calibri"/>
              </a:rPr>
              <a:t> → Shifts the bits of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one position to the right while keeping the sign.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Rotate Left (ROL)</a:t>
            </a:r>
            <a:r>
              <a:rPr lang="en" sz="1100">
                <a:solidFill>
                  <a:schemeClr val="dk1"/>
                </a:solidFill>
                <a:latin typeface="Calibri"/>
                <a:ea typeface="Calibri"/>
                <a:cs typeface="Calibri"/>
                <a:sym typeface="Calibri"/>
              </a:rPr>
              <a:t>: Rotates bits to the left, wrapping the leftmost bit to the rightmost position.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ROL R1, 1</a:t>
            </a:r>
            <a:r>
              <a:rPr lang="en" sz="1100">
                <a:solidFill>
                  <a:schemeClr val="dk1"/>
                </a:solidFill>
                <a:latin typeface="Calibri"/>
                <a:ea typeface="Calibri"/>
                <a:cs typeface="Calibri"/>
                <a:sym typeface="Calibri"/>
              </a:rPr>
              <a:t> → Rotates the bits of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left by 1, moving the leftmost bit to the right.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867" name="Google Shape;867;p145"/>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Importance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Shifts</a:t>
            </a:r>
            <a:r>
              <a:rPr lang="en" sz="1100">
                <a:solidFill>
                  <a:schemeClr val="dk1"/>
                </a:solidFill>
                <a:latin typeface="Calibri"/>
                <a:ea typeface="Calibri"/>
                <a:cs typeface="Calibri"/>
                <a:sym typeface="Calibri"/>
              </a:rPr>
              <a:t> can be used for </a:t>
            </a:r>
            <a:r>
              <a:rPr b="1" lang="en" sz="1100">
                <a:solidFill>
                  <a:schemeClr val="dk1"/>
                </a:solidFill>
                <a:latin typeface="Calibri"/>
                <a:ea typeface="Calibri"/>
                <a:cs typeface="Calibri"/>
                <a:sym typeface="Calibri"/>
              </a:rPr>
              <a:t>multiplication</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division</a:t>
            </a:r>
            <a:r>
              <a:rPr lang="en" sz="1100">
                <a:solidFill>
                  <a:schemeClr val="dk1"/>
                </a:solidFill>
                <a:latin typeface="Calibri"/>
                <a:ea typeface="Calibri"/>
                <a:cs typeface="Calibri"/>
                <a:sym typeface="Calibri"/>
              </a:rPr>
              <a:t> by powers of two.</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Rotates</a:t>
            </a:r>
            <a:r>
              <a:rPr lang="en" sz="1100">
                <a:solidFill>
                  <a:schemeClr val="dk1"/>
                </a:solidFill>
                <a:latin typeface="Calibri"/>
                <a:ea typeface="Calibri"/>
                <a:cs typeface="Calibri"/>
                <a:sym typeface="Calibri"/>
              </a:rPr>
              <a:t> are useful in </a:t>
            </a:r>
            <a:r>
              <a:rPr b="1" lang="en" sz="1100">
                <a:solidFill>
                  <a:schemeClr val="dk1"/>
                </a:solidFill>
                <a:latin typeface="Calibri"/>
                <a:ea typeface="Calibri"/>
                <a:cs typeface="Calibri"/>
                <a:sym typeface="Calibri"/>
              </a:rPr>
              <a:t>cryptographic algorithms</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data encoding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Shift Left</a:t>
            </a:r>
            <a:r>
              <a:rPr lang="en" sz="1100">
                <a:solidFill>
                  <a:schemeClr val="dk1"/>
                </a:solidFill>
                <a:latin typeface="Calibri"/>
                <a:ea typeface="Calibri"/>
                <a:cs typeface="Calibri"/>
                <a:sym typeface="Calibri"/>
              </a:rPr>
              <a:t>: Shifting </a:t>
            </a:r>
            <a:r>
              <a:rPr lang="en" sz="1100">
                <a:solidFill>
                  <a:srgbClr val="188038"/>
                </a:solidFill>
                <a:latin typeface="Calibri"/>
                <a:ea typeface="Calibri"/>
                <a:cs typeface="Calibri"/>
                <a:sym typeface="Calibri"/>
              </a:rPr>
              <a:t>1101</a:t>
            </a:r>
            <a:r>
              <a:rPr lang="en" sz="1100">
                <a:solidFill>
                  <a:schemeClr val="dk1"/>
                </a:solidFill>
                <a:latin typeface="Calibri"/>
                <a:ea typeface="Calibri"/>
                <a:cs typeface="Calibri"/>
                <a:sym typeface="Calibri"/>
              </a:rPr>
              <a:t> left by 1 becomes </a:t>
            </a:r>
            <a:r>
              <a:rPr lang="en" sz="1100">
                <a:solidFill>
                  <a:srgbClr val="188038"/>
                </a:solidFill>
                <a:latin typeface="Calibri"/>
                <a:ea typeface="Calibri"/>
                <a:cs typeface="Calibri"/>
                <a:sym typeface="Calibri"/>
              </a:rPr>
              <a:t>1010</a:t>
            </a:r>
            <a:r>
              <a:rPr lang="en" sz="1100">
                <a:solidFill>
                  <a:schemeClr val="dk1"/>
                </a:solidFill>
                <a:latin typeface="Calibri"/>
                <a:ea typeface="Calibri"/>
                <a:cs typeface="Calibri"/>
                <a:sym typeface="Calibri"/>
              </a:rPr>
              <a:t>, which can be equivalent to multiplying by 2 in binary.</a:t>
            </a:r>
            <a:endParaRPr sz="1200">
              <a:solidFill>
                <a:schemeClr val="dk1"/>
              </a:solidFill>
              <a:latin typeface="Calibri"/>
              <a:ea typeface="Calibri"/>
              <a:cs typeface="Calibri"/>
              <a:sym typeface="Calibri"/>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46"/>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a:t>
            </a:r>
            <a:r>
              <a:rPr b="1" lang="en" sz="1100">
                <a:solidFill>
                  <a:srgbClr val="FF0000"/>
                </a:solidFill>
                <a:latin typeface="Calibri"/>
                <a:ea typeface="Calibri"/>
                <a:cs typeface="Calibri"/>
                <a:sym typeface="Calibri"/>
              </a:rPr>
              <a:t>Program Control Instructions</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Definition</a:t>
            </a:r>
            <a:r>
              <a:rPr lang="en" sz="1100">
                <a:solidFill>
                  <a:schemeClr val="dk1"/>
                </a:solidFill>
                <a:latin typeface="Calibri"/>
                <a:ea typeface="Calibri"/>
                <a:cs typeface="Calibri"/>
                <a:sym typeface="Calibri"/>
              </a:rPr>
              <a:t>: Program control instructions manage the flow of execution in a program. These instructions include branching, jumping, and halting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Common Operations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Jump (JMP)</a:t>
            </a:r>
            <a:r>
              <a:rPr lang="en" sz="1100">
                <a:solidFill>
                  <a:schemeClr val="dk1"/>
                </a:solidFill>
                <a:latin typeface="Calibri"/>
                <a:ea typeface="Calibri"/>
                <a:cs typeface="Calibri"/>
                <a:sym typeface="Calibri"/>
              </a:rPr>
              <a:t>: Transfers control to another part of the program by changing the program counter.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JMP 0x0040</a:t>
            </a:r>
            <a:r>
              <a:rPr lang="en" sz="1100">
                <a:solidFill>
                  <a:schemeClr val="dk1"/>
                </a:solidFill>
                <a:latin typeface="Calibri"/>
                <a:ea typeface="Calibri"/>
                <a:cs typeface="Calibri"/>
                <a:sym typeface="Calibri"/>
              </a:rPr>
              <a:t> → Jump to memory location </a:t>
            </a:r>
            <a:r>
              <a:rPr lang="en" sz="1100">
                <a:solidFill>
                  <a:srgbClr val="188038"/>
                </a:solidFill>
                <a:latin typeface="Calibri"/>
                <a:ea typeface="Calibri"/>
                <a:cs typeface="Calibri"/>
                <a:sym typeface="Calibri"/>
              </a:rPr>
              <a:t>0x0040</a:t>
            </a:r>
            <a:r>
              <a:rPr lang="en" sz="1100">
                <a:solidFill>
                  <a:schemeClr val="dk1"/>
                </a:solidFill>
                <a:latin typeface="Calibri"/>
                <a:ea typeface="Calibri"/>
                <a:cs typeface="Calibri"/>
                <a:sym typeface="Calibri"/>
              </a:rPr>
              <a:t> and continue execution from there.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Branch if Zero (BEQ)</a:t>
            </a:r>
            <a:r>
              <a:rPr lang="en" sz="1100">
                <a:solidFill>
                  <a:schemeClr val="dk1"/>
                </a:solidFill>
                <a:latin typeface="Calibri"/>
                <a:ea typeface="Calibri"/>
                <a:cs typeface="Calibri"/>
                <a:sym typeface="Calibri"/>
              </a:rPr>
              <a:t>: Branches to a new instruction location if the zero flag is set.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BEQ 0x0080</a:t>
            </a:r>
            <a:r>
              <a:rPr lang="en" sz="1100">
                <a:solidFill>
                  <a:schemeClr val="dk1"/>
                </a:solidFill>
                <a:latin typeface="Calibri"/>
                <a:ea typeface="Calibri"/>
                <a:cs typeface="Calibri"/>
                <a:sym typeface="Calibri"/>
              </a:rPr>
              <a:t> → If the previous operation resulted in zero, jump to location </a:t>
            </a:r>
            <a:r>
              <a:rPr lang="en" sz="1100">
                <a:solidFill>
                  <a:srgbClr val="188038"/>
                </a:solidFill>
                <a:latin typeface="Calibri"/>
                <a:ea typeface="Calibri"/>
                <a:cs typeface="Calibri"/>
                <a:sym typeface="Calibri"/>
              </a:rPr>
              <a:t>0x0080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Call</a:t>
            </a:r>
            <a:r>
              <a:rPr lang="en" sz="1100">
                <a:solidFill>
                  <a:schemeClr val="dk1"/>
                </a:solidFill>
                <a:latin typeface="Calibri"/>
                <a:ea typeface="Calibri"/>
                <a:cs typeface="Calibri"/>
                <a:sym typeface="Calibri"/>
              </a:rPr>
              <a:t>: Calls a subroutine, saving the return address on the stack.</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CALL 0x00A0</a:t>
            </a:r>
            <a:r>
              <a:rPr lang="en" sz="1100">
                <a:solidFill>
                  <a:schemeClr val="dk1"/>
                </a:solidFill>
                <a:latin typeface="Calibri"/>
                <a:ea typeface="Calibri"/>
                <a:cs typeface="Calibri"/>
                <a:sym typeface="Calibri"/>
              </a:rPr>
              <a:t> → Jump to subroutine at </a:t>
            </a:r>
            <a:r>
              <a:rPr lang="en" sz="1100">
                <a:solidFill>
                  <a:srgbClr val="188038"/>
                </a:solidFill>
                <a:latin typeface="Calibri"/>
                <a:ea typeface="Calibri"/>
                <a:cs typeface="Calibri"/>
                <a:sym typeface="Calibri"/>
              </a:rPr>
              <a:t>0x00A0</a:t>
            </a:r>
            <a:r>
              <a:rPr lang="en" sz="1100">
                <a:solidFill>
                  <a:schemeClr val="dk1"/>
                </a:solidFill>
                <a:latin typeface="Calibri"/>
                <a:ea typeface="Calibri"/>
                <a:cs typeface="Calibri"/>
                <a:sym typeface="Calibri"/>
              </a:rPr>
              <a:t> and store the return address for later.</a:t>
            </a:r>
            <a:endParaRPr sz="1100">
              <a:solidFill>
                <a:schemeClr val="dk1"/>
              </a:solidFill>
              <a:latin typeface="Calibri"/>
              <a:ea typeface="Calibri"/>
              <a:cs typeface="Calibri"/>
              <a:sym typeface="Calibri"/>
            </a:endParaRPr>
          </a:p>
        </p:txBody>
      </p:sp>
      <p:sp>
        <p:nvSpPr>
          <p:cNvPr id="873" name="Google Shape;873;p146"/>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Importance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Control flow instructions</a:t>
            </a:r>
            <a:r>
              <a:rPr lang="en" sz="1100">
                <a:solidFill>
                  <a:schemeClr val="dk1"/>
                </a:solidFill>
                <a:latin typeface="Calibri"/>
                <a:ea typeface="Calibri"/>
                <a:cs typeface="Calibri"/>
                <a:sym typeface="Calibri"/>
              </a:rPr>
              <a:t> are crucial for implementing loops, conditionals, function calls, and handling </a:t>
            </a:r>
            <a:r>
              <a:rPr b="1" lang="en" sz="1100">
                <a:solidFill>
                  <a:schemeClr val="dk1"/>
                </a:solidFill>
                <a:latin typeface="Calibri"/>
                <a:ea typeface="Calibri"/>
                <a:cs typeface="Calibri"/>
                <a:sym typeface="Calibri"/>
              </a:rPr>
              <a:t>exceptions</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interrupts</a:t>
            </a:r>
            <a:r>
              <a:rPr lang="en" sz="1100">
                <a:solidFill>
                  <a:schemeClr val="dk1"/>
                </a:solidFill>
                <a:latin typeface="Calibri"/>
                <a:ea typeface="Calibri"/>
                <a:cs typeface="Calibri"/>
                <a:sym typeface="Calibri"/>
              </a:rPr>
              <a:t> in a program.</a:t>
            </a:r>
            <a:endParaRPr sz="1200">
              <a:solidFill>
                <a:schemeClr val="dk1"/>
              </a:solidFill>
              <a:latin typeface="Calibri"/>
              <a:ea typeface="Calibri"/>
              <a:cs typeface="Calibri"/>
              <a:sym typeface="Calibri"/>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47"/>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5. </a:t>
            </a:r>
            <a:r>
              <a:rPr b="1" lang="en" sz="1100">
                <a:solidFill>
                  <a:srgbClr val="FF0000"/>
                </a:solidFill>
                <a:latin typeface="Calibri"/>
                <a:ea typeface="Calibri"/>
                <a:cs typeface="Calibri"/>
                <a:sym typeface="Calibri"/>
              </a:rPr>
              <a:t>Stack Instructions</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Definition</a:t>
            </a:r>
            <a:r>
              <a:rPr lang="en" sz="1100">
                <a:solidFill>
                  <a:schemeClr val="dk1"/>
                </a:solidFill>
                <a:latin typeface="Calibri"/>
                <a:ea typeface="Calibri"/>
                <a:cs typeface="Calibri"/>
                <a:sym typeface="Calibri"/>
              </a:rPr>
              <a:t>: Stack instructions operate on the </a:t>
            </a:r>
            <a:r>
              <a:rPr b="1" lang="en" sz="1100">
                <a:solidFill>
                  <a:schemeClr val="dk1"/>
                </a:solidFill>
                <a:latin typeface="Calibri"/>
                <a:ea typeface="Calibri"/>
                <a:cs typeface="Calibri"/>
                <a:sym typeface="Calibri"/>
              </a:rPr>
              <a:t>stack</a:t>
            </a:r>
            <a:r>
              <a:rPr lang="en" sz="1100">
                <a:solidFill>
                  <a:schemeClr val="dk1"/>
                </a:solidFill>
                <a:latin typeface="Calibri"/>
                <a:ea typeface="Calibri"/>
                <a:cs typeface="Calibri"/>
                <a:sym typeface="Calibri"/>
              </a:rPr>
              <a:t>, a data structure used for storing data temporarily, such as return addresses, local variables, and function parameters. The stack is managed using a </a:t>
            </a:r>
            <a:r>
              <a:rPr b="1" lang="en" sz="1100">
                <a:solidFill>
                  <a:schemeClr val="dk1"/>
                </a:solidFill>
                <a:latin typeface="Calibri"/>
                <a:ea typeface="Calibri"/>
                <a:cs typeface="Calibri"/>
                <a:sym typeface="Calibri"/>
              </a:rPr>
              <a:t>Last In, First Out (LIFO)</a:t>
            </a:r>
            <a:r>
              <a:rPr lang="en" sz="1100">
                <a:solidFill>
                  <a:schemeClr val="dk1"/>
                </a:solidFill>
                <a:latin typeface="Calibri"/>
                <a:ea typeface="Calibri"/>
                <a:cs typeface="Calibri"/>
                <a:sym typeface="Calibri"/>
              </a:rPr>
              <a:t> principle.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Common Operations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Push</a:t>
            </a:r>
            <a:r>
              <a:rPr lang="en" sz="1100">
                <a:solidFill>
                  <a:schemeClr val="dk1"/>
                </a:solidFill>
                <a:latin typeface="Calibri"/>
                <a:ea typeface="Calibri"/>
                <a:cs typeface="Calibri"/>
                <a:sym typeface="Calibri"/>
              </a:rPr>
              <a:t>: Places a value onto the top of the stack.</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PUSH R1</a:t>
            </a:r>
            <a:r>
              <a:rPr lang="en" sz="1100">
                <a:solidFill>
                  <a:schemeClr val="dk1"/>
                </a:solidFill>
                <a:latin typeface="Calibri"/>
                <a:ea typeface="Calibri"/>
                <a:cs typeface="Calibri"/>
                <a:sym typeface="Calibri"/>
              </a:rPr>
              <a:t> → Pushes the contents of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onto the stack.</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Pop</a:t>
            </a:r>
            <a:r>
              <a:rPr lang="en" sz="1100">
                <a:solidFill>
                  <a:schemeClr val="dk1"/>
                </a:solidFill>
                <a:latin typeface="Calibri"/>
                <a:ea typeface="Calibri"/>
                <a:cs typeface="Calibri"/>
                <a:sym typeface="Calibri"/>
              </a:rPr>
              <a:t>: Removes a value from the top of the stack and places it in a register.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POP R1</a:t>
            </a:r>
            <a:r>
              <a:rPr lang="en" sz="1100">
                <a:solidFill>
                  <a:schemeClr val="dk1"/>
                </a:solidFill>
                <a:latin typeface="Calibri"/>
                <a:ea typeface="Calibri"/>
                <a:cs typeface="Calibri"/>
                <a:sym typeface="Calibri"/>
              </a:rPr>
              <a:t> → Pops the top value from the stack into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Call/Return</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CALL</a:t>
            </a:r>
            <a:r>
              <a:rPr lang="en" sz="1100">
                <a:solidFill>
                  <a:schemeClr val="dk1"/>
                </a:solidFill>
                <a:latin typeface="Calibri"/>
                <a:ea typeface="Calibri"/>
                <a:cs typeface="Calibri"/>
                <a:sym typeface="Calibri"/>
              </a:rPr>
              <a:t> pushes the current program counter to the stack before jumping to a subroutine, and </a:t>
            </a:r>
            <a:r>
              <a:rPr lang="en" sz="1100">
                <a:solidFill>
                  <a:srgbClr val="188038"/>
                </a:solidFill>
                <a:latin typeface="Calibri"/>
                <a:ea typeface="Calibri"/>
                <a:cs typeface="Calibri"/>
                <a:sym typeface="Calibri"/>
              </a:rPr>
              <a:t>RET</a:t>
            </a:r>
            <a:r>
              <a:rPr lang="en" sz="1100">
                <a:solidFill>
                  <a:schemeClr val="dk1"/>
                </a:solidFill>
                <a:latin typeface="Calibri"/>
                <a:ea typeface="Calibri"/>
                <a:cs typeface="Calibri"/>
                <a:sym typeface="Calibri"/>
              </a:rPr>
              <a:t> pops the program counter from the stack to return from the subroutine.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Importance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Stack instructions are essential for </a:t>
            </a:r>
            <a:r>
              <a:rPr b="1" lang="en" sz="1100">
                <a:solidFill>
                  <a:schemeClr val="dk1"/>
                </a:solidFill>
                <a:latin typeface="Calibri"/>
                <a:ea typeface="Calibri"/>
                <a:cs typeface="Calibri"/>
                <a:sym typeface="Calibri"/>
              </a:rPr>
              <a:t>subroutine calls</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interrupt handling</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recursive function</a:t>
            </a:r>
            <a:r>
              <a:rPr lang="en" sz="1100">
                <a:solidFill>
                  <a:schemeClr val="dk1"/>
                </a:solidFill>
                <a:latin typeface="Calibri"/>
                <a:ea typeface="Calibri"/>
                <a:cs typeface="Calibri"/>
                <a:sym typeface="Calibri"/>
              </a:rPr>
              <a:t> support.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48"/>
          <p:cNvSpPr txBox="1"/>
          <p:nvPr>
            <p:ph idx="1" type="body"/>
          </p:nvPr>
        </p:nvSpPr>
        <p:spPr>
          <a:xfrm>
            <a:off x="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6. </a:t>
            </a:r>
            <a:r>
              <a:rPr b="1" lang="en" sz="1100">
                <a:solidFill>
                  <a:srgbClr val="FF0000"/>
                </a:solidFill>
                <a:latin typeface="Calibri"/>
                <a:ea typeface="Calibri"/>
                <a:cs typeface="Calibri"/>
                <a:sym typeface="Calibri"/>
              </a:rPr>
              <a:t>Multiple Data Instructions</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Definition</a:t>
            </a:r>
            <a:r>
              <a:rPr lang="en" sz="1100">
                <a:solidFill>
                  <a:schemeClr val="dk1"/>
                </a:solidFill>
                <a:latin typeface="Calibri"/>
                <a:ea typeface="Calibri"/>
                <a:cs typeface="Calibri"/>
                <a:sym typeface="Calibri"/>
              </a:rPr>
              <a:t>: These instructions operate on multiple pieces of data at the same time, often using </a:t>
            </a:r>
            <a:r>
              <a:rPr b="1" lang="en" sz="1100">
                <a:solidFill>
                  <a:schemeClr val="dk1"/>
                </a:solidFill>
                <a:latin typeface="Calibri"/>
                <a:ea typeface="Calibri"/>
                <a:cs typeface="Calibri"/>
                <a:sym typeface="Calibri"/>
              </a:rPr>
              <a:t>vector</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SIMD (Single Instruction, Multiple Data)</a:t>
            </a:r>
            <a:r>
              <a:rPr lang="en" sz="1100">
                <a:solidFill>
                  <a:schemeClr val="dk1"/>
                </a:solidFill>
                <a:latin typeface="Calibri"/>
                <a:ea typeface="Calibri"/>
                <a:cs typeface="Calibri"/>
                <a:sym typeface="Calibri"/>
              </a:rPr>
              <a:t> operations to improve performance, particularly in multimedia processing and scientific computation.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Common Operations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Load Multiple (LDM)</a:t>
            </a:r>
            <a:r>
              <a:rPr lang="en" sz="1100">
                <a:solidFill>
                  <a:schemeClr val="dk1"/>
                </a:solidFill>
                <a:latin typeface="Calibri"/>
                <a:ea typeface="Calibri"/>
                <a:cs typeface="Calibri"/>
                <a:sym typeface="Calibri"/>
              </a:rPr>
              <a:t>: Loads multiple values from memory into a set of registers.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LDM R1-R4, [1000]</a:t>
            </a:r>
            <a:r>
              <a:rPr lang="en" sz="1100">
                <a:solidFill>
                  <a:schemeClr val="dk1"/>
                </a:solidFill>
                <a:latin typeface="Calibri"/>
                <a:ea typeface="Calibri"/>
                <a:cs typeface="Calibri"/>
                <a:sym typeface="Calibri"/>
              </a:rPr>
              <a:t> → Loads four consecutive memory locations starting at address </a:t>
            </a:r>
            <a:r>
              <a:rPr lang="en" sz="1100">
                <a:solidFill>
                  <a:srgbClr val="188038"/>
                </a:solidFill>
                <a:latin typeface="Calibri"/>
                <a:ea typeface="Calibri"/>
                <a:cs typeface="Calibri"/>
                <a:sym typeface="Calibri"/>
              </a:rPr>
              <a:t>1000</a:t>
            </a:r>
            <a:r>
              <a:rPr lang="en" sz="1100">
                <a:solidFill>
                  <a:schemeClr val="dk1"/>
                </a:solidFill>
                <a:latin typeface="Calibri"/>
                <a:ea typeface="Calibri"/>
                <a:cs typeface="Calibri"/>
                <a:sym typeface="Calibri"/>
              </a:rPr>
              <a:t> into registers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R2</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R3</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R4</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Store Multiple (STM)</a:t>
            </a:r>
            <a:r>
              <a:rPr lang="en" sz="1100">
                <a:solidFill>
                  <a:schemeClr val="dk1"/>
                </a:solidFill>
                <a:latin typeface="Calibri"/>
                <a:ea typeface="Calibri"/>
                <a:cs typeface="Calibri"/>
                <a:sym typeface="Calibri"/>
              </a:rPr>
              <a:t>: Stores multiple register values into consecutive memory locations.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STM [2000], R1-R4</a:t>
            </a:r>
            <a:r>
              <a:rPr lang="en" sz="1100">
                <a:solidFill>
                  <a:schemeClr val="dk1"/>
                </a:solidFill>
                <a:latin typeface="Calibri"/>
                <a:ea typeface="Calibri"/>
                <a:cs typeface="Calibri"/>
                <a:sym typeface="Calibri"/>
              </a:rPr>
              <a:t> → Stores the values in registers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to </a:t>
            </a:r>
            <a:r>
              <a:rPr lang="en" sz="1100">
                <a:solidFill>
                  <a:srgbClr val="188038"/>
                </a:solidFill>
                <a:latin typeface="Calibri"/>
                <a:ea typeface="Calibri"/>
                <a:cs typeface="Calibri"/>
                <a:sym typeface="Calibri"/>
              </a:rPr>
              <a:t>R4</a:t>
            </a:r>
            <a:r>
              <a:rPr lang="en" sz="1100">
                <a:solidFill>
                  <a:schemeClr val="dk1"/>
                </a:solidFill>
                <a:latin typeface="Calibri"/>
                <a:ea typeface="Calibri"/>
                <a:cs typeface="Calibri"/>
                <a:sym typeface="Calibri"/>
              </a:rPr>
              <a:t> in consecutive memory locations starting at </a:t>
            </a:r>
            <a:r>
              <a:rPr lang="en" sz="1100">
                <a:solidFill>
                  <a:srgbClr val="188038"/>
                </a:solidFill>
                <a:latin typeface="Calibri"/>
                <a:ea typeface="Calibri"/>
                <a:cs typeface="Calibri"/>
                <a:sym typeface="Calibri"/>
              </a:rPr>
              <a:t>2000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Importance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Multiple data instructions are key to improving efficiency in operations involving </a:t>
            </a:r>
            <a:r>
              <a:rPr b="1" lang="en" sz="1100">
                <a:solidFill>
                  <a:schemeClr val="dk1"/>
                </a:solidFill>
                <a:latin typeface="Calibri"/>
                <a:ea typeface="Calibri"/>
                <a:cs typeface="Calibri"/>
                <a:sym typeface="Calibri"/>
              </a:rPr>
              <a:t>arrays</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matrices</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graphics</a:t>
            </a:r>
            <a:r>
              <a:rPr lang="en" sz="11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884" name="Google Shape;884;p148"/>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SIMD</a:t>
            </a:r>
            <a:r>
              <a:rPr lang="en" sz="1100">
                <a:solidFill>
                  <a:schemeClr val="dk1"/>
                </a:solidFill>
                <a:latin typeface="Calibri"/>
                <a:ea typeface="Calibri"/>
                <a:cs typeface="Calibri"/>
                <a:sym typeface="Calibri"/>
              </a:rPr>
              <a:t>: In modern CPUs, a single instruction can perform the same operation (e.g., addition) on several data points simultaneously, which speeds up tasks like </a:t>
            </a:r>
            <a:r>
              <a:rPr b="1" lang="en" sz="1100">
                <a:solidFill>
                  <a:schemeClr val="dk1"/>
                </a:solidFill>
                <a:latin typeface="Calibri"/>
                <a:ea typeface="Calibri"/>
                <a:cs typeface="Calibri"/>
                <a:sym typeface="Calibri"/>
              </a:rPr>
              <a:t>image processing</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matrix multiplication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49"/>
          <p:cNvSpPr txBox="1"/>
          <p:nvPr>
            <p:ph idx="1" type="body"/>
          </p:nvPr>
        </p:nvSpPr>
        <p:spPr>
          <a:xfrm>
            <a:off x="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7. </a:t>
            </a:r>
            <a:r>
              <a:rPr b="1" lang="en" sz="1100">
                <a:solidFill>
                  <a:srgbClr val="FF0000"/>
                </a:solidFill>
                <a:latin typeface="Calibri"/>
                <a:ea typeface="Calibri"/>
                <a:cs typeface="Calibri"/>
                <a:sym typeface="Calibri"/>
              </a:rPr>
              <a:t>I/O and Machine Control Instructions</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Definition</a:t>
            </a:r>
            <a:r>
              <a:rPr lang="en" sz="1100">
                <a:solidFill>
                  <a:schemeClr val="dk1"/>
                </a:solidFill>
                <a:latin typeface="Calibri"/>
                <a:ea typeface="Calibri"/>
                <a:cs typeface="Calibri"/>
                <a:sym typeface="Calibri"/>
              </a:rPr>
              <a:t>: These instructions manage communication between the CPU and external devices (input/output), as well as control the internal state of the processor.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Common Operations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IN</a:t>
            </a:r>
            <a:r>
              <a:rPr lang="en" sz="1100">
                <a:solidFill>
                  <a:schemeClr val="dk1"/>
                </a:solidFill>
                <a:latin typeface="Calibri"/>
                <a:ea typeface="Calibri"/>
                <a:cs typeface="Calibri"/>
                <a:sym typeface="Calibri"/>
              </a:rPr>
              <a:t>: Reads data from an I/O port into a register.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IN R1, 0xFF</a:t>
            </a:r>
            <a:r>
              <a:rPr lang="en" sz="1100">
                <a:solidFill>
                  <a:schemeClr val="dk1"/>
                </a:solidFill>
                <a:latin typeface="Calibri"/>
                <a:ea typeface="Calibri"/>
                <a:cs typeface="Calibri"/>
                <a:sym typeface="Calibri"/>
              </a:rPr>
              <a:t> → Reads data from I/O port </a:t>
            </a:r>
            <a:r>
              <a:rPr lang="en" sz="1100">
                <a:solidFill>
                  <a:srgbClr val="188038"/>
                </a:solidFill>
                <a:latin typeface="Calibri"/>
                <a:ea typeface="Calibri"/>
                <a:cs typeface="Calibri"/>
                <a:sym typeface="Calibri"/>
              </a:rPr>
              <a:t>0xFF</a:t>
            </a:r>
            <a:r>
              <a:rPr lang="en" sz="1100">
                <a:solidFill>
                  <a:schemeClr val="dk1"/>
                </a:solidFill>
                <a:latin typeface="Calibri"/>
                <a:ea typeface="Calibri"/>
                <a:cs typeface="Calibri"/>
                <a:sym typeface="Calibri"/>
              </a:rPr>
              <a:t> into register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OUT</a:t>
            </a:r>
            <a:r>
              <a:rPr lang="en" sz="1100">
                <a:solidFill>
                  <a:schemeClr val="dk1"/>
                </a:solidFill>
                <a:latin typeface="Calibri"/>
                <a:ea typeface="Calibri"/>
                <a:cs typeface="Calibri"/>
                <a:sym typeface="Calibri"/>
              </a:rPr>
              <a:t>: Writes data from a register to an I/O port.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OUT 0xFF, R1</a:t>
            </a:r>
            <a:r>
              <a:rPr lang="en" sz="1100">
                <a:solidFill>
                  <a:schemeClr val="dk1"/>
                </a:solidFill>
                <a:latin typeface="Calibri"/>
                <a:ea typeface="Calibri"/>
                <a:cs typeface="Calibri"/>
                <a:sym typeface="Calibri"/>
              </a:rPr>
              <a:t> → Writes the contents of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to I/O port </a:t>
            </a:r>
            <a:r>
              <a:rPr lang="en" sz="1100">
                <a:solidFill>
                  <a:srgbClr val="188038"/>
                </a:solidFill>
                <a:latin typeface="Calibri"/>
                <a:ea typeface="Calibri"/>
                <a:cs typeface="Calibri"/>
                <a:sym typeface="Calibri"/>
              </a:rPr>
              <a:t>0xFF</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HALT</a:t>
            </a:r>
            <a:r>
              <a:rPr lang="en" sz="1100">
                <a:solidFill>
                  <a:schemeClr val="dk1"/>
                </a:solidFill>
                <a:latin typeface="Calibri"/>
                <a:ea typeface="Calibri"/>
                <a:cs typeface="Calibri"/>
                <a:sym typeface="Calibri"/>
              </a:rPr>
              <a:t>: Stops the processor from executing instructions.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HALT</a:t>
            </a:r>
            <a:r>
              <a:rPr lang="en" sz="1100">
                <a:solidFill>
                  <a:schemeClr val="dk1"/>
                </a:solidFill>
                <a:latin typeface="Calibri"/>
                <a:ea typeface="Calibri"/>
                <a:cs typeface="Calibri"/>
                <a:sym typeface="Calibri"/>
              </a:rPr>
              <a:t> → Halts the system, stopping execution until a reset or interrupt occurs.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Interrupt</a:t>
            </a:r>
            <a:r>
              <a:rPr lang="en" sz="1100">
                <a:solidFill>
                  <a:schemeClr val="dk1"/>
                </a:solidFill>
                <a:latin typeface="Calibri"/>
                <a:ea typeface="Calibri"/>
                <a:cs typeface="Calibri"/>
                <a:sym typeface="Calibri"/>
              </a:rPr>
              <a:t>: Causes the CPU to stop its current execution and handle an external event.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Example: </a:t>
            </a:r>
            <a:r>
              <a:rPr lang="en" sz="1100">
                <a:solidFill>
                  <a:srgbClr val="188038"/>
                </a:solidFill>
                <a:latin typeface="Calibri"/>
                <a:ea typeface="Calibri"/>
                <a:cs typeface="Calibri"/>
                <a:sym typeface="Calibri"/>
              </a:rPr>
              <a:t>INT 0x80</a:t>
            </a:r>
            <a:r>
              <a:rPr lang="en" sz="1100">
                <a:solidFill>
                  <a:schemeClr val="dk1"/>
                </a:solidFill>
                <a:latin typeface="Calibri"/>
                <a:ea typeface="Calibri"/>
                <a:cs typeface="Calibri"/>
                <a:sym typeface="Calibri"/>
              </a:rPr>
              <a:t> → Causes an interrupt, which triggers the interrupt service routine.</a:t>
            </a:r>
            <a:endParaRPr sz="1200">
              <a:solidFill>
                <a:schemeClr val="dk1"/>
              </a:solidFill>
              <a:latin typeface="Calibri"/>
              <a:ea typeface="Calibri"/>
              <a:cs typeface="Calibri"/>
              <a:sym typeface="Calibri"/>
            </a:endParaRPr>
          </a:p>
        </p:txBody>
      </p:sp>
      <p:sp>
        <p:nvSpPr>
          <p:cNvPr id="890" name="Google Shape;890;p149"/>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Importance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I/O instructions are essential for interacting with external devices like </a:t>
            </a:r>
            <a:r>
              <a:rPr b="1" lang="en" sz="1100">
                <a:solidFill>
                  <a:schemeClr val="dk1"/>
                </a:solidFill>
                <a:latin typeface="Calibri"/>
                <a:ea typeface="Calibri"/>
                <a:cs typeface="Calibri"/>
                <a:sym typeface="Calibri"/>
              </a:rPr>
              <a:t>keyboards</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displays</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storage devices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Machine control instructions</a:t>
            </a:r>
            <a:r>
              <a:rPr lang="en" sz="1100">
                <a:solidFill>
                  <a:schemeClr val="dk1"/>
                </a:solidFill>
                <a:latin typeface="Calibri"/>
                <a:ea typeface="Calibri"/>
                <a:cs typeface="Calibri"/>
                <a:sym typeface="Calibri"/>
              </a:rPr>
              <a:t> like </a:t>
            </a:r>
            <a:r>
              <a:rPr b="1" lang="en" sz="1100">
                <a:solidFill>
                  <a:schemeClr val="dk1"/>
                </a:solidFill>
                <a:latin typeface="Calibri"/>
                <a:ea typeface="Calibri"/>
                <a:cs typeface="Calibri"/>
                <a:sym typeface="Calibri"/>
              </a:rPr>
              <a:t>HALT</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Interrupt</a:t>
            </a:r>
            <a:r>
              <a:rPr lang="en" sz="1100">
                <a:solidFill>
                  <a:schemeClr val="dk1"/>
                </a:solidFill>
                <a:latin typeface="Calibri"/>
                <a:ea typeface="Calibri"/>
                <a:cs typeface="Calibri"/>
                <a:sym typeface="Calibri"/>
              </a:rPr>
              <a:t> are used for power management and to handle external signals or exceptions.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These additional instruction classifications provide more advanced functionality for managing data, controlling program flow, and interacting with hardware. Each set of instructions plays a key role in making modern processors versatile and capable of performing a wide range of tasks efficiently.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Bit manipulation</a:t>
            </a:r>
            <a:r>
              <a:rPr lang="en" sz="1100">
                <a:solidFill>
                  <a:schemeClr val="dk1"/>
                </a:solidFill>
                <a:latin typeface="Calibri"/>
                <a:ea typeface="Calibri"/>
                <a:cs typeface="Calibri"/>
                <a:sym typeface="Calibri"/>
              </a:rPr>
              <a:t> gives low-level control over data.</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Flags and condition testing</a:t>
            </a:r>
            <a:r>
              <a:rPr lang="en" sz="1100">
                <a:solidFill>
                  <a:schemeClr val="dk1"/>
                </a:solidFill>
                <a:latin typeface="Calibri"/>
                <a:ea typeface="Calibri"/>
                <a:cs typeface="Calibri"/>
                <a:sym typeface="Calibri"/>
              </a:rPr>
              <a:t> help determine execution flow.</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Shifting and rotating</a:t>
            </a:r>
            <a:r>
              <a:rPr lang="en" sz="1100">
                <a:solidFill>
                  <a:schemeClr val="dk1"/>
                </a:solidFill>
                <a:latin typeface="Calibri"/>
                <a:ea typeface="Calibri"/>
                <a:cs typeface="Calibri"/>
                <a:sym typeface="Calibri"/>
              </a:rPr>
              <a:t> optimize arithmetic and cryptographic operations.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Program control</a:t>
            </a:r>
            <a:r>
              <a:rPr lang="en" sz="1100">
                <a:solidFill>
                  <a:schemeClr val="dk1"/>
                </a:solidFill>
                <a:latin typeface="Calibri"/>
                <a:ea typeface="Calibri"/>
                <a:cs typeface="Calibri"/>
                <a:sym typeface="Calibri"/>
              </a:rPr>
              <a:t> manages the order in which instructions are executed.</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Stack instructions</a:t>
            </a:r>
            <a:r>
              <a:rPr lang="en" sz="1100">
                <a:solidFill>
                  <a:schemeClr val="dk1"/>
                </a:solidFill>
                <a:latin typeface="Calibri"/>
                <a:ea typeface="Calibri"/>
                <a:cs typeface="Calibri"/>
                <a:sym typeface="Calibri"/>
              </a:rPr>
              <a:t> support subroutines and recursive processes.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Multiple data instructions</a:t>
            </a:r>
            <a:r>
              <a:rPr lang="en" sz="1100">
                <a:solidFill>
                  <a:schemeClr val="dk1"/>
                </a:solidFill>
                <a:latin typeface="Calibri"/>
                <a:ea typeface="Calibri"/>
                <a:cs typeface="Calibri"/>
                <a:sym typeface="Calibri"/>
              </a:rPr>
              <a:t> improve performance in operations requiring simultaneous data handling.</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I/O and machine control</a:t>
            </a:r>
            <a:r>
              <a:rPr lang="en" sz="1100">
                <a:solidFill>
                  <a:schemeClr val="dk1"/>
                </a:solidFill>
                <a:latin typeface="Calibri"/>
                <a:ea typeface="Calibri"/>
                <a:cs typeface="Calibri"/>
                <a:sym typeface="Calibri"/>
              </a:rPr>
              <a:t> facilitate communication between the CPU and the outside world.</a:t>
            </a:r>
            <a:endParaRPr sz="1200">
              <a:solidFill>
                <a:schemeClr val="dk1"/>
              </a:solidFill>
              <a:latin typeface="Calibri"/>
              <a:ea typeface="Calibri"/>
              <a:cs typeface="Calibri"/>
              <a:sym typeface="Calibri"/>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50"/>
          <p:cNvSpPr txBox="1"/>
          <p:nvPr>
            <p:ph type="title"/>
          </p:nvPr>
        </p:nvSpPr>
        <p:spPr>
          <a:xfrm>
            <a:off x="-40800" y="0"/>
            <a:ext cx="517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Register Shifts &amp; Rotates</a:t>
            </a:r>
            <a:endParaRPr b="1" sz="3000">
              <a:solidFill>
                <a:srgbClr val="FF0080"/>
              </a:solidFill>
              <a:latin typeface="Calibri"/>
              <a:ea typeface="Calibri"/>
              <a:cs typeface="Calibri"/>
              <a:sym typeface="Calibri"/>
            </a:endParaRPr>
          </a:p>
        </p:txBody>
      </p:sp>
      <p:sp>
        <p:nvSpPr>
          <p:cNvPr id="896" name="Google Shape;896;p150"/>
          <p:cNvSpPr txBox="1"/>
          <p:nvPr>
            <p:ph idx="1" type="body"/>
          </p:nvPr>
        </p:nvSpPr>
        <p:spPr>
          <a:xfrm>
            <a:off x="4653600" y="325"/>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image depicts different types of </a:t>
            </a:r>
            <a:r>
              <a:rPr b="1" lang="en" sz="1100">
                <a:solidFill>
                  <a:schemeClr val="dk1"/>
                </a:solidFill>
                <a:latin typeface="Calibri"/>
                <a:ea typeface="Calibri"/>
                <a:cs typeface="Calibri"/>
                <a:sym typeface="Calibri"/>
              </a:rPr>
              <a:t>shift</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rotate</a:t>
            </a:r>
            <a:r>
              <a:rPr lang="en" sz="1100">
                <a:solidFill>
                  <a:schemeClr val="dk1"/>
                </a:solidFill>
                <a:latin typeface="Calibri"/>
                <a:ea typeface="Calibri"/>
                <a:cs typeface="Calibri"/>
                <a:sym typeface="Calibri"/>
              </a:rPr>
              <a:t> operations, which are essential in computer systems, particularly for data manipulation, bitwise operations, and optimizing arithmetic processes. Below is a detailed explanation of each type of shift and rotate, including real-world examples and use cases.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Left Logical Shift (LLS) - Figure a</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In a </a:t>
            </a:r>
            <a:r>
              <a:rPr b="1" lang="en" sz="1100">
                <a:solidFill>
                  <a:schemeClr val="dk1"/>
                </a:solidFill>
                <a:latin typeface="Calibri"/>
                <a:ea typeface="Calibri"/>
                <a:cs typeface="Calibri"/>
                <a:sym typeface="Calibri"/>
              </a:rPr>
              <a:t>Left Logical Shift</a:t>
            </a:r>
            <a:r>
              <a:rPr lang="en" sz="1100">
                <a:solidFill>
                  <a:schemeClr val="dk1"/>
                </a:solidFill>
                <a:latin typeface="Calibri"/>
                <a:ea typeface="Calibri"/>
                <a:cs typeface="Calibri"/>
                <a:sym typeface="Calibri"/>
              </a:rPr>
              <a:t> operation, the bits of the register are shifted left by a specified number of positions. The empty positions on the right are filled with zeros, and the leftmost bit (MSB) is discarded.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Operation</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entire binary sequence is shifted left by </a:t>
            </a:r>
            <a:r>
              <a:rPr b="1" lang="en" sz="1100">
                <a:solidFill>
                  <a:schemeClr val="dk1"/>
                </a:solidFill>
                <a:latin typeface="Calibri"/>
                <a:ea typeface="Calibri"/>
                <a:cs typeface="Calibri"/>
                <a:sym typeface="Calibri"/>
              </a:rPr>
              <a:t>1 bit</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a:t>
            </a:r>
            <a:r>
              <a:rPr b="1" lang="en" sz="1100">
                <a:solidFill>
                  <a:schemeClr val="dk1"/>
                </a:solidFill>
                <a:latin typeface="Calibri"/>
                <a:ea typeface="Calibri"/>
                <a:cs typeface="Calibri"/>
                <a:sym typeface="Calibri"/>
              </a:rPr>
              <a:t>0</a:t>
            </a:r>
            <a:r>
              <a:rPr lang="en" sz="1100">
                <a:solidFill>
                  <a:schemeClr val="dk1"/>
                </a:solidFill>
                <a:latin typeface="Calibri"/>
                <a:ea typeface="Calibri"/>
                <a:cs typeface="Calibri"/>
                <a:sym typeface="Calibri"/>
              </a:rPr>
              <a:t> is inserted into the rightmost bit position (least significant bit, LSB).</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leftmost bit is discarded, effectively "shifted out."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 (Left Shift by 1)</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Before Shift</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00101101</a:t>
            </a:r>
            <a:endParaRPr sz="1100">
              <a:solidFill>
                <a:srgbClr val="188038"/>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After Shift</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01011010</a:t>
            </a:r>
            <a:endParaRPr sz="1100">
              <a:solidFill>
                <a:srgbClr val="188038"/>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pic>
        <p:nvPicPr>
          <p:cNvPr id="897" name="Google Shape;897;p150"/>
          <p:cNvPicPr preferRelativeResize="0"/>
          <p:nvPr/>
        </p:nvPicPr>
        <p:blipFill>
          <a:blip r:embed="rId3">
            <a:alphaModFix/>
          </a:blip>
          <a:stretch>
            <a:fillRect/>
          </a:stretch>
        </p:blipFill>
        <p:spPr>
          <a:xfrm>
            <a:off x="152400" y="725100"/>
            <a:ext cx="4348799" cy="3738968"/>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51"/>
          <p:cNvSpPr txBox="1"/>
          <p:nvPr>
            <p:ph idx="1" type="body"/>
          </p:nvPr>
        </p:nvSpPr>
        <p:spPr>
          <a:xfrm>
            <a:off x="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Use Case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Multiplication by Powers of Two</a:t>
            </a:r>
            <a:r>
              <a:rPr lang="en" sz="1100">
                <a:solidFill>
                  <a:schemeClr val="dk1"/>
                </a:solidFill>
                <a:latin typeface="Calibri"/>
                <a:ea typeface="Calibri"/>
                <a:cs typeface="Calibri"/>
                <a:sym typeface="Calibri"/>
              </a:rPr>
              <a:t>: A left logical shift by 1 bit is equivalent to multiplying the binary number by 2.</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Shifting </a:t>
            </a:r>
            <a:r>
              <a:rPr lang="en" sz="1100">
                <a:solidFill>
                  <a:srgbClr val="188038"/>
                </a:solidFill>
                <a:latin typeface="Calibri"/>
                <a:ea typeface="Calibri"/>
                <a:cs typeface="Calibri"/>
                <a:sym typeface="Calibri"/>
              </a:rPr>
              <a:t>0011</a:t>
            </a:r>
            <a:r>
              <a:rPr lang="en" sz="1100">
                <a:solidFill>
                  <a:schemeClr val="dk1"/>
                </a:solidFill>
                <a:latin typeface="Calibri"/>
                <a:ea typeface="Calibri"/>
                <a:cs typeface="Calibri"/>
                <a:sym typeface="Calibri"/>
              </a:rPr>
              <a:t> (which is </a:t>
            </a:r>
            <a:r>
              <a:rPr lang="en" sz="1100">
                <a:solidFill>
                  <a:srgbClr val="188038"/>
                </a:solidFill>
                <a:latin typeface="Calibri"/>
                <a:ea typeface="Calibri"/>
                <a:cs typeface="Calibri"/>
                <a:sym typeface="Calibri"/>
              </a:rPr>
              <a:t>3</a:t>
            </a:r>
            <a:r>
              <a:rPr lang="en" sz="1100">
                <a:solidFill>
                  <a:schemeClr val="dk1"/>
                </a:solidFill>
                <a:latin typeface="Calibri"/>
                <a:ea typeface="Calibri"/>
                <a:cs typeface="Calibri"/>
                <a:sym typeface="Calibri"/>
              </a:rPr>
              <a:t> in decimal) left by 1 gives </a:t>
            </a:r>
            <a:r>
              <a:rPr lang="en" sz="1100">
                <a:solidFill>
                  <a:srgbClr val="188038"/>
                </a:solidFill>
                <a:latin typeface="Calibri"/>
                <a:ea typeface="Calibri"/>
                <a:cs typeface="Calibri"/>
                <a:sym typeface="Calibri"/>
              </a:rPr>
              <a:t>0110</a:t>
            </a:r>
            <a:r>
              <a:rPr lang="en" sz="1100">
                <a:solidFill>
                  <a:schemeClr val="dk1"/>
                </a:solidFill>
                <a:latin typeface="Calibri"/>
                <a:ea typeface="Calibri"/>
                <a:cs typeface="Calibri"/>
                <a:sym typeface="Calibri"/>
              </a:rPr>
              <a:t> (which is </a:t>
            </a:r>
            <a:r>
              <a:rPr lang="en" sz="1100">
                <a:solidFill>
                  <a:srgbClr val="188038"/>
                </a:solidFill>
                <a:latin typeface="Calibri"/>
                <a:ea typeface="Calibri"/>
                <a:cs typeface="Calibri"/>
                <a:sym typeface="Calibri"/>
              </a:rPr>
              <a:t>6</a:t>
            </a:r>
            <a:r>
              <a:rPr lang="en" sz="1100">
                <a:solidFill>
                  <a:schemeClr val="dk1"/>
                </a:solidFill>
                <a:latin typeface="Calibri"/>
                <a:ea typeface="Calibri"/>
                <a:cs typeface="Calibri"/>
                <a:sym typeface="Calibri"/>
              </a:rPr>
              <a:t> in decimal, equivalent to 3 * 2).</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General Form</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rgbClr val="188038"/>
                </a:solidFill>
                <a:latin typeface="Calibri"/>
                <a:ea typeface="Calibri"/>
                <a:cs typeface="Calibri"/>
                <a:sym typeface="Calibri"/>
              </a:rPr>
              <a:t>Shift Left Logical (SLL R1, 1)</a:t>
            </a:r>
            <a:r>
              <a:rPr lang="en" sz="1100">
                <a:solidFill>
                  <a:schemeClr val="dk1"/>
                </a:solidFill>
                <a:latin typeface="Calibri"/>
                <a:ea typeface="Calibri"/>
                <a:cs typeface="Calibri"/>
                <a:sym typeface="Calibri"/>
              </a:rPr>
              <a:t> → Shifts the contents of register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to the left by 1 bit.</a:t>
            </a:r>
            <a:endParaRPr sz="1100">
              <a:solidFill>
                <a:schemeClr val="dk1"/>
              </a:solidFill>
              <a:latin typeface="Calibri"/>
              <a:ea typeface="Calibri"/>
              <a:cs typeface="Calibri"/>
              <a:sym typeface="Calibri"/>
            </a:endParaRPr>
          </a:p>
        </p:txBody>
      </p:sp>
      <p:sp>
        <p:nvSpPr>
          <p:cNvPr id="903" name="Google Shape;903;p151"/>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Rotate Right (ROR) - Figure b</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A </a:t>
            </a:r>
            <a:r>
              <a:rPr b="1" lang="en" sz="1100">
                <a:solidFill>
                  <a:schemeClr val="dk1"/>
                </a:solidFill>
                <a:latin typeface="Calibri"/>
                <a:ea typeface="Calibri"/>
                <a:cs typeface="Calibri"/>
                <a:sym typeface="Calibri"/>
              </a:rPr>
              <a:t>Rotate Right</a:t>
            </a:r>
            <a:r>
              <a:rPr lang="en" sz="1100">
                <a:solidFill>
                  <a:schemeClr val="dk1"/>
                </a:solidFill>
                <a:latin typeface="Calibri"/>
                <a:ea typeface="Calibri"/>
                <a:cs typeface="Calibri"/>
                <a:sym typeface="Calibri"/>
              </a:rPr>
              <a:t> operation moves the bits of the register to the right, but instead of discarding the rightmost bit, it is wrapped around and placed in the leftmost position (MSB).</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Operation</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bits are rotated right by </a:t>
            </a:r>
            <a:r>
              <a:rPr b="1" lang="en" sz="1100">
                <a:solidFill>
                  <a:schemeClr val="dk1"/>
                </a:solidFill>
                <a:latin typeface="Calibri"/>
                <a:ea typeface="Calibri"/>
                <a:cs typeface="Calibri"/>
                <a:sym typeface="Calibri"/>
              </a:rPr>
              <a:t>1 bit</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rightmost bit is "rotated" back into the leftmost position.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 (Rotate Right by 1)</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Before Rotate</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00101101</a:t>
            </a:r>
            <a:endParaRPr sz="1100">
              <a:solidFill>
                <a:srgbClr val="188038"/>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After Rotate</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10010110</a:t>
            </a:r>
            <a:endParaRPr sz="1100">
              <a:solidFill>
                <a:srgbClr val="188038"/>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rgbClr val="188038"/>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Use Case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Cryptographic Algorithms</a:t>
            </a:r>
            <a:r>
              <a:rPr lang="en" sz="1100">
                <a:solidFill>
                  <a:schemeClr val="dk1"/>
                </a:solidFill>
                <a:latin typeface="Calibri"/>
                <a:ea typeface="Calibri"/>
                <a:cs typeface="Calibri"/>
                <a:sym typeface="Calibri"/>
              </a:rPr>
              <a:t>: Rotate operations are widely used in </a:t>
            </a:r>
            <a:r>
              <a:rPr b="1" lang="en" sz="1100">
                <a:solidFill>
                  <a:schemeClr val="dk1"/>
                </a:solidFill>
                <a:latin typeface="Calibri"/>
                <a:ea typeface="Calibri"/>
                <a:cs typeface="Calibri"/>
                <a:sym typeface="Calibri"/>
              </a:rPr>
              <a:t>encryption algorithms</a:t>
            </a:r>
            <a:r>
              <a:rPr lang="en" sz="1100">
                <a:solidFill>
                  <a:schemeClr val="dk1"/>
                </a:solidFill>
                <a:latin typeface="Calibri"/>
                <a:ea typeface="Calibri"/>
                <a:cs typeface="Calibri"/>
                <a:sym typeface="Calibri"/>
              </a:rPr>
              <a:t> like AES (Advanced Encryption Standard) and DES (Data Encryption Standard) where circular shifts ensure that bits are not discarded but simply rearranged.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General Form</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rgbClr val="188038"/>
                </a:solidFill>
                <a:latin typeface="Calibri"/>
                <a:ea typeface="Calibri"/>
                <a:cs typeface="Calibri"/>
                <a:sym typeface="Calibri"/>
              </a:rPr>
              <a:t>Rotate Right (ROR R1, 1)</a:t>
            </a:r>
            <a:r>
              <a:rPr lang="en" sz="1100">
                <a:solidFill>
                  <a:schemeClr val="dk1"/>
                </a:solidFill>
                <a:latin typeface="Calibri"/>
                <a:ea typeface="Calibri"/>
                <a:cs typeface="Calibri"/>
                <a:sym typeface="Calibri"/>
              </a:rPr>
              <a:t> → Rotates the contents of register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to the right by 1 bit.</a:t>
            </a:r>
            <a:endParaRPr sz="11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1B. Decode The Instruction</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What happens?</a:t>
            </a:r>
            <a:r>
              <a:rPr lang="en" sz="1100">
                <a:solidFill>
                  <a:schemeClr val="dk1"/>
                </a:solidFill>
                <a:latin typeface="Calibri"/>
                <a:ea typeface="Calibri"/>
                <a:cs typeface="Calibri"/>
                <a:sym typeface="Calibri"/>
              </a:rPr>
              <a:t> The CPU then decodes the fetched instruction. In our case, the instruction </a:t>
            </a:r>
            <a:r>
              <a:rPr lang="en" sz="1100">
                <a:solidFill>
                  <a:srgbClr val="188038"/>
                </a:solidFill>
                <a:latin typeface="Calibri"/>
                <a:ea typeface="Calibri"/>
                <a:cs typeface="Calibri"/>
                <a:sym typeface="Calibri"/>
              </a:rPr>
              <a:t>C = A + B</a:t>
            </a:r>
            <a:r>
              <a:rPr lang="en" sz="1100">
                <a:solidFill>
                  <a:schemeClr val="dk1"/>
                </a:solidFill>
                <a:latin typeface="Calibri"/>
                <a:ea typeface="Calibri"/>
                <a:cs typeface="Calibri"/>
                <a:sym typeface="Calibri"/>
              </a:rPr>
              <a:t> is decoded by the CPU to understand that: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needs to create space for three variables: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needs to perform an addition (</a:t>
            </a:r>
            <a:r>
              <a:rPr lang="en" sz="1100">
                <a:solidFill>
                  <a:srgbClr val="188038"/>
                </a:solidFill>
                <a:latin typeface="Calibri"/>
                <a:ea typeface="Calibri"/>
                <a:cs typeface="Calibri"/>
                <a:sym typeface="Calibri"/>
              </a:rPr>
              <a:t>+</a:t>
            </a:r>
            <a:r>
              <a:rPr lang="en" sz="1100">
                <a:solidFill>
                  <a:schemeClr val="dk1"/>
                </a:solidFill>
                <a:latin typeface="Calibri"/>
                <a:ea typeface="Calibri"/>
                <a:cs typeface="Calibri"/>
                <a:sym typeface="Calibri"/>
              </a:rPr>
              <a:t>) between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result should be stored in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CU's Role</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Control Unit</a:t>
            </a:r>
            <a:r>
              <a:rPr lang="en" sz="1100">
                <a:solidFill>
                  <a:schemeClr val="dk1"/>
                </a:solidFill>
                <a:latin typeface="Calibri"/>
                <a:ea typeface="Calibri"/>
                <a:cs typeface="Calibri"/>
                <a:sym typeface="Calibri"/>
              </a:rPr>
              <a:t> handles decoding. It interprets the fetched instruction to understand what needs to be done.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The chef (CPU) is now reading the recipe and realizing they need to mix two ingredients. It’s not just about reading; they need to know exactly what actions to take with those ingredients.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After decoding, the CPU knows that </a:t>
            </a:r>
            <a:r>
              <a:rPr lang="en" sz="1100">
                <a:solidFill>
                  <a:srgbClr val="188038"/>
                </a:solidFill>
                <a:latin typeface="Calibri"/>
                <a:ea typeface="Calibri"/>
                <a:cs typeface="Calibri"/>
                <a:sym typeface="Calibri"/>
              </a:rPr>
              <a:t>C = A + B</a:t>
            </a:r>
            <a:r>
              <a:rPr lang="en" sz="1100">
                <a:solidFill>
                  <a:schemeClr val="dk1"/>
                </a:solidFill>
                <a:latin typeface="Calibri"/>
                <a:ea typeface="Calibri"/>
                <a:cs typeface="Calibri"/>
                <a:sym typeface="Calibri"/>
              </a:rPr>
              <a:t> means: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It will need to perform an </a:t>
            </a:r>
            <a:r>
              <a:rPr b="1" lang="en" sz="1100">
                <a:solidFill>
                  <a:schemeClr val="dk1"/>
                </a:solidFill>
                <a:latin typeface="Calibri"/>
                <a:ea typeface="Calibri"/>
                <a:cs typeface="Calibri"/>
                <a:sym typeface="Calibri"/>
              </a:rPr>
              <a:t>addition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There are three variables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Values will be entered for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 and the result will be assigned to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
        <p:nvSpPr>
          <p:cNvPr id="134" name="Google Shape;134;p26"/>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1C. Execute The Instruction</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What happens?</a:t>
            </a:r>
            <a:r>
              <a:rPr lang="en" sz="1100">
                <a:solidFill>
                  <a:schemeClr val="dk1"/>
                </a:solidFill>
                <a:latin typeface="Calibri"/>
                <a:ea typeface="Calibri"/>
                <a:cs typeface="Calibri"/>
                <a:sym typeface="Calibri"/>
              </a:rPr>
              <a:t> The CPU executes the instruction by performing the arithmetic operation, i.e., adding the values of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 This is done using the </a:t>
            </a:r>
            <a:r>
              <a:rPr b="1" lang="en" sz="1100">
                <a:solidFill>
                  <a:schemeClr val="dk1"/>
                </a:solidFill>
                <a:latin typeface="Calibri"/>
                <a:ea typeface="Calibri"/>
                <a:cs typeface="Calibri"/>
                <a:sym typeface="Calibri"/>
              </a:rPr>
              <a:t>Arithmetic Logic Unit (ALU)</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ALU's Role</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ALU</a:t>
            </a:r>
            <a:r>
              <a:rPr lang="en" sz="1100">
                <a:solidFill>
                  <a:schemeClr val="dk1"/>
                </a:solidFill>
                <a:latin typeface="Calibri"/>
                <a:ea typeface="Calibri"/>
                <a:cs typeface="Calibri"/>
                <a:sym typeface="Calibri"/>
              </a:rPr>
              <a:t> is responsible for carrying out the actual arithmetic operation (in this case, addition).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The chef takes the ingredients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 adds them together, and prepares the result, ready to serve (or store in a bowl, which would be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Let’s say the user inputs the values </a:t>
            </a:r>
            <a:r>
              <a:rPr lang="en" sz="1100">
                <a:solidFill>
                  <a:srgbClr val="188038"/>
                </a:solidFill>
                <a:latin typeface="Calibri"/>
                <a:ea typeface="Calibri"/>
                <a:cs typeface="Calibri"/>
                <a:sym typeface="Calibri"/>
              </a:rPr>
              <a:t>A = 3</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 = 2</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ALU adds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3 + 2</a:t>
            </a:r>
            <a:r>
              <a:rPr lang="en" sz="1100">
                <a:solidFill>
                  <a:schemeClr val="dk1"/>
                </a:solidFill>
                <a:latin typeface="Calibri"/>
                <a:ea typeface="Calibri"/>
                <a:cs typeface="Calibri"/>
                <a:sym typeface="Calibri"/>
              </a:rPr>
              <a:t>) to produce the result </a:t>
            </a:r>
            <a:r>
              <a:rPr lang="en" sz="1100">
                <a:solidFill>
                  <a:srgbClr val="188038"/>
                </a:solidFill>
                <a:latin typeface="Calibri"/>
                <a:ea typeface="Calibri"/>
                <a:cs typeface="Calibri"/>
                <a:sym typeface="Calibri"/>
              </a:rPr>
              <a:t>5</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ALU handles this arithmetic calculation and produces the result.</a:t>
            </a:r>
            <a:endParaRPr sz="1200">
              <a:solidFill>
                <a:schemeClr val="dk1"/>
              </a:solidFill>
              <a:latin typeface="Calibri"/>
              <a:ea typeface="Calibri"/>
              <a:cs typeface="Calibri"/>
              <a:sym typeface="Calibri"/>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52"/>
          <p:cNvSpPr txBox="1"/>
          <p:nvPr>
            <p:ph idx="1" type="body"/>
          </p:nvPr>
        </p:nvSpPr>
        <p:spPr>
          <a:xfrm>
            <a:off x="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Right Arithmetic Shift (RAS) - Figure c</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In a </a:t>
            </a:r>
            <a:r>
              <a:rPr b="1" lang="en" sz="1100">
                <a:solidFill>
                  <a:schemeClr val="dk1"/>
                </a:solidFill>
                <a:latin typeface="Calibri"/>
                <a:ea typeface="Calibri"/>
                <a:cs typeface="Calibri"/>
                <a:sym typeface="Calibri"/>
              </a:rPr>
              <a:t>Right Arithmetic Shift</a:t>
            </a:r>
            <a:r>
              <a:rPr lang="en" sz="1100">
                <a:solidFill>
                  <a:schemeClr val="dk1"/>
                </a:solidFill>
                <a:latin typeface="Calibri"/>
                <a:ea typeface="Calibri"/>
                <a:cs typeface="Calibri"/>
                <a:sym typeface="Calibri"/>
              </a:rPr>
              <a:t>, the bits of the register are shifted right by a specified number of positions, but the </a:t>
            </a:r>
            <a:r>
              <a:rPr b="1" lang="en" sz="1100">
                <a:solidFill>
                  <a:schemeClr val="dk1"/>
                </a:solidFill>
                <a:latin typeface="Calibri"/>
                <a:ea typeface="Calibri"/>
                <a:cs typeface="Calibri"/>
                <a:sym typeface="Calibri"/>
              </a:rPr>
              <a:t>sign bit (MSB)</a:t>
            </a:r>
            <a:r>
              <a:rPr lang="en" sz="1100">
                <a:solidFill>
                  <a:schemeClr val="dk1"/>
                </a:solidFill>
                <a:latin typeface="Calibri"/>
                <a:ea typeface="Calibri"/>
                <a:cs typeface="Calibri"/>
                <a:sym typeface="Calibri"/>
              </a:rPr>
              <a:t> is preserved, meaning the leftmost bit is replicated to preserve the sign of the number (especially for signed integers).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Operation</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binary sequence is shifted right by </a:t>
            </a:r>
            <a:r>
              <a:rPr b="1" lang="en" sz="1100">
                <a:solidFill>
                  <a:schemeClr val="dk1"/>
                </a:solidFill>
                <a:latin typeface="Calibri"/>
                <a:ea typeface="Calibri"/>
                <a:cs typeface="Calibri"/>
                <a:sym typeface="Calibri"/>
              </a:rPr>
              <a:t>2 bits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leftmost (sign) bit is preserved and repeated as bits shift to the right.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rightmost bits are discarded.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 (Right Arithmetic Shift by 2)</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Before Shift</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10101101</a:t>
            </a:r>
            <a:r>
              <a:rPr lang="en" sz="1100">
                <a:solidFill>
                  <a:schemeClr val="dk1"/>
                </a:solidFill>
                <a:latin typeface="Calibri"/>
                <a:ea typeface="Calibri"/>
                <a:cs typeface="Calibri"/>
                <a:sym typeface="Calibri"/>
              </a:rPr>
              <a:t> (assuming a signed 8-bit integer, this represents -83 in two's complement notation)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After Shift</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11101011</a:t>
            </a:r>
            <a:r>
              <a:rPr lang="en" sz="1100">
                <a:solidFill>
                  <a:schemeClr val="dk1"/>
                </a:solidFill>
                <a:latin typeface="Calibri"/>
                <a:ea typeface="Calibri"/>
                <a:cs typeface="Calibri"/>
                <a:sym typeface="Calibri"/>
              </a:rPr>
              <a:t> (after shifting right by 2 bits, it becomes -21 in two's complement)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Use Case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Division by Powers of Two</a:t>
            </a:r>
            <a:r>
              <a:rPr lang="en" sz="1100">
                <a:solidFill>
                  <a:schemeClr val="dk1"/>
                </a:solidFill>
                <a:latin typeface="Calibri"/>
                <a:ea typeface="Calibri"/>
                <a:cs typeface="Calibri"/>
                <a:sym typeface="Calibri"/>
              </a:rPr>
              <a:t>: A right arithmetic shift is equivalent to dividing a signed binary number by 2.</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Shifting </a:t>
            </a:r>
            <a:r>
              <a:rPr lang="en" sz="1100">
                <a:solidFill>
                  <a:srgbClr val="188038"/>
                </a:solidFill>
                <a:latin typeface="Calibri"/>
                <a:ea typeface="Calibri"/>
                <a:cs typeface="Calibri"/>
                <a:sym typeface="Calibri"/>
              </a:rPr>
              <a:t>1100</a:t>
            </a:r>
            <a:r>
              <a:rPr lang="en" sz="1100">
                <a:solidFill>
                  <a:schemeClr val="dk1"/>
                </a:solidFill>
                <a:latin typeface="Calibri"/>
                <a:ea typeface="Calibri"/>
                <a:cs typeface="Calibri"/>
                <a:sym typeface="Calibri"/>
              </a:rPr>
              <a:t> (which is -4 in two’s complement) right by 1 gives </a:t>
            </a:r>
            <a:r>
              <a:rPr lang="en" sz="1100">
                <a:solidFill>
                  <a:srgbClr val="188038"/>
                </a:solidFill>
                <a:latin typeface="Calibri"/>
                <a:ea typeface="Calibri"/>
                <a:cs typeface="Calibri"/>
                <a:sym typeface="Calibri"/>
              </a:rPr>
              <a:t>1110</a:t>
            </a:r>
            <a:r>
              <a:rPr lang="en" sz="1100">
                <a:solidFill>
                  <a:schemeClr val="dk1"/>
                </a:solidFill>
                <a:latin typeface="Calibri"/>
                <a:ea typeface="Calibri"/>
                <a:cs typeface="Calibri"/>
                <a:sym typeface="Calibri"/>
              </a:rPr>
              <a:t> (which is -2, equivalent to -4 / 2).</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909" name="Google Shape;909;p152"/>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General Form</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rgbClr val="188038"/>
                </a:solidFill>
                <a:latin typeface="Calibri"/>
                <a:ea typeface="Calibri"/>
                <a:cs typeface="Calibri"/>
                <a:sym typeface="Calibri"/>
              </a:rPr>
              <a:t>Shift Right Arithmetic (SRA R1, 2)</a:t>
            </a:r>
            <a:r>
              <a:rPr lang="en" sz="1100">
                <a:solidFill>
                  <a:schemeClr val="dk1"/>
                </a:solidFill>
                <a:latin typeface="Calibri"/>
                <a:ea typeface="Calibri"/>
                <a:cs typeface="Calibri"/>
                <a:sym typeface="Calibri"/>
              </a:rPr>
              <a:t> → Shifts the contents of register </a:t>
            </a:r>
            <a:r>
              <a:rPr lang="en" sz="1100">
                <a:solidFill>
                  <a:srgbClr val="188038"/>
                </a:solidFill>
                <a:latin typeface="Calibri"/>
                <a:ea typeface="Calibri"/>
                <a:cs typeface="Calibri"/>
                <a:sym typeface="Calibri"/>
              </a:rPr>
              <a:t>R1</a:t>
            </a:r>
            <a:r>
              <a:rPr lang="en" sz="1100">
                <a:solidFill>
                  <a:schemeClr val="dk1"/>
                </a:solidFill>
                <a:latin typeface="Calibri"/>
                <a:ea typeface="Calibri"/>
                <a:cs typeface="Calibri"/>
                <a:sym typeface="Calibri"/>
              </a:rPr>
              <a:t> to the right by 2 bits, preserving the sign bit.</a:t>
            </a:r>
            <a:endParaRPr sz="1100">
              <a:solidFill>
                <a:schemeClr val="dk1"/>
              </a:solidFill>
              <a:latin typeface="Calibri"/>
              <a:ea typeface="Calibri"/>
              <a:cs typeface="Calibri"/>
              <a:sym typeface="Calibri"/>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53"/>
          <p:cNvSpPr txBox="1"/>
          <p:nvPr>
            <p:ph idx="1" type="body"/>
          </p:nvPr>
        </p:nvSpPr>
        <p:spPr>
          <a:xfrm>
            <a:off x="0" y="0"/>
            <a:ext cx="4490400" cy="14820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a:t>
            </a:r>
            <a:r>
              <a:rPr b="1" lang="en" sz="1100">
                <a:solidFill>
                  <a:srgbClr val="FF9900"/>
                </a:solidFill>
                <a:latin typeface="Calibri"/>
                <a:ea typeface="Calibri"/>
                <a:cs typeface="Calibri"/>
                <a:sym typeface="Calibri"/>
              </a:rPr>
              <a:t>Key Differences Between Shifts and Rotates</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Shifts</a:t>
            </a:r>
            <a:r>
              <a:rPr lang="en" sz="1100">
                <a:solidFill>
                  <a:schemeClr val="dk1"/>
                </a:solidFill>
                <a:latin typeface="Calibri"/>
                <a:ea typeface="Calibri"/>
                <a:cs typeface="Calibri"/>
                <a:sym typeface="Calibri"/>
              </a:rPr>
              <a:t>: Shift operations discard bits (e.g., logical shifts fill the vacated bits with zeros, and arithmetic shifts preserve the sign bit).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Rotates</a:t>
            </a:r>
            <a:r>
              <a:rPr lang="en" sz="1100">
                <a:solidFill>
                  <a:schemeClr val="dk1"/>
                </a:solidFill>
                <a:latin typeface="Calibri"/>
                <a:ea typeface="Calibri"/>
                <a:cs typeface="Calibri"/>
                <a:sym typeface="Calibri"/>
              </a:rPr>
              <a:t>: In rotate operations, bits that would otherwise be discarded are wrapped around and placed in the vacated bit positions (i.e., no bits are lost).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915" name="Google Shape;915;p153"/>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chemeClr val="dk1"/>
                </a:solidFill>
                <a:latin typeface="Calibri"/>
                <a:ea typeface="Calibri"/>
                <a:cs typeface="Calibri"/>
                <a:sym typeface="Calibri"/>
              </a:rPr>
              <a:t>Shift</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rotate</a:t>
            </a:r>
            <a:r>
              <a:rPr lang="en" sz="1100">
                <a:solidFill>
                  <a:schemeClr val="dk1"/>
                </a:solidFill>
                <a:latin typeface="Calibri"/>
                <a:ea typeface="Calibri"/>
                <a:cs typeface="Calibri"/>
                <a:sym typeface="Calibri"/>
              </a:rPr>
              <a:t> operations are fundamental tools in computer architecture for manipulating data at the bit level. They are used in a wide range of applications, including arithmetic operations, cryptography, and low-level programming. Understanding how each operation behaves is crucial for optimizing performance, especially in hardware-level programming, embedded systems, and algorithm design.</a:t>
            </a:r>
            <a:endParaRPr sz="1100">
              <a:solidFill>
                <a:schemeClr val="dk1"/>
              </a:solidFill>
              <a:latin typeface="Calibri"/>
              <a:ea typeface="Calibri"/>
              <a:cs typeface="Calibri"/>
              <a:sym typeface="Calibri"/>
            </a:endParaRPr>
          </a:p>
        </p:txBody>
      </p:sp>
      <p:sp>
        <p:nvSpPr>
          <p:cNvPr id="916" name="Google Shape;916;p153"/>
          <p:cNvSpPr txBox="1"/>
          <p:nvPr>
            <p:ph idx="1" type="body"/>
          </p:nvPr>
        </p:nvSpPr>
        <p:spPr>
          <a:xfrm>
            <a:off x="0" y="1482000"/>
            <a:ext cx="4490400" cy="3661500"/>
          </a:xfrm>
          <a:prstGeom prst="rect">
            <a:avLst/>
          </a:prstGeom>
          <a:noFill/>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b="1" lang="en" sz="1100">
                <a:solidFill>
                  <a:srgbClr val="FF9900"/>
                </a:solidFill>
                <a:latin typeface="Calibri"/>
                <a:ea typeface="Calibri"/>
                <a:cs typeface="Calibri"/>
                <a:sym typeface="Calibri"/>
              </a:rPr>
              <a:t>5. </a:t>
            </a:r>
            <a:r>
              <a:rPr b="1" lang="en" sz="1100">
                <a:solidFill>
                  <a:srgbClr val="FF9900"/>
                </a:solidFill>
                <a:latin typeface="Calibri"/>
                <a:ea typeface="Calibri"/>
                <a:cs typeface="Calibri"/>
                <a:sym typeface="Calibri"/>
              </a:rPr>
              <a:t>Examples of When to Use</a:t>
            </a:r>
            <a:endParaRPr b="1" sz="1100">
              <a:solidFill>
                <a:srgbClr val="FF9900"/>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Left Logical Shift (LLS)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Efficient for </a:t>
            </a:r>
            <a:r>
              <a:rPr b="1" lang="en" sz="1100">
                <a:solidFill>
                  <a:schemeClr val="dk1"/>
                </a:solidFill>
                <a:latin typeface="Calibri"/>
                <a:ea typeface="Calibri"/>
                <a:cs typeface="Calibri"/>
                <a:sym typeface="Calibri"/>
              </a:rPr>
              <a:t>multiplication</a:t>
            </a:r>
            <a:r>
              <a:rPr lang="en" sz="1100">
                <a:solidFill>
                  <a:schemeClr val="dk1"/>
                </a:solidFill>
                <a:latin typeface="Calibri"/>
                <a:ea typeface="Calibri"/>
                <a:cs typeface="Calibri"/>
                <a:sym typeface="Calibri"/>
              </a:rPr>
              <a:t> by powers of two.</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Used in </a:t>
            </a:r>
            <a:r>
              <a:rPr b="1" lang="en" sz="1100">
                <a:solidFill>
                  <a:schemeClr val="dk1"/>
                </a:solidFill>
                <a:latin typeface="Calibri"/>
                <a:ea typeface="Calibri"/>
                <a:cs typeface="Calibri"/>
                <a:sym typeface="Calibri"/>
              </a:rPr>
              <a:t>bit-level graphics manipulation</a:t>
            </a:r>
            <a:r>
              <a:rPr lang="en" sz="1100">
                <a:solidFill>
                  <a:schemeClr val="dk1"/>
                </a:solidFill>
                <a:latin typeface="Calibri"/>
                <a:ea typeface="Calibri"/>
                <a:cs typeface="Calibri"/>
                <a:sym typeface="Calibri"/>
              </a:rPr>
              <a:t> (e.g., moving pixels left or right).</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Rotate Right (ROR)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Useful in </a:t>
            </a:r>
            <a:r>
              <a:rPr b="1" lang="en" sz="1100">
                <a:solidFill>
                  <a:schemeClr val="dk1"/>
                </a:solidFill>
                <a:latin typeface="Calibri"/>
                <a:ea typeface="Calibri"/>
                <a:cs typeface="Calibri"/>
                <a:sym typeface="Calibri"/>
              </a:rPr>
              <a:t>encryption algorithms</a:t>
            </a:r>
            <a:r>
              <a:rPr lang="en" sz="1100">
                <a:solidFill>
                  <a:schemeClr val="dk1"/>
                </a:solidFill>
                <a:latin typeface="Calibri"/>
                <a:ea typeface="Calibri"/>
                <a:cs typeface="Calibri"/>
                <a:sym typeface="Calibri"/>
              </a:rPr>
              <a:t> where bit positions are shifted without losing information.</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Helpful in </a:t>
            </a:r>
            <a:r>
              <a:rPr b="1" lang="en" sz="1100">
                <a:solidFill>
                  <a:schemeClr val="dk1"/>
                </a:solidFill>
                <a:latin typeface="Calibri"/>
                <a:ea typeface="Calibri"/>
                <a:cs typeface="Calibri"/>
                <a:sym typeface="Calibri"/>
              </a:rPr>
              <a:t>circular buffer management</a:t>
            </a:r>
            <a:r>
              <a:rPr lang="en" sz="1100">
                <a:solidFill>
                  <a:schemeClr val="dk1"/>
                </a:solidFill>
                <a:latin typeface="Calibri"/>
                <a:ea typeface="Calibri"/>
                <a:cs typeface="Calibri"/>
                <a:sym typeface="Calibri"/>
              </a:rPr>
              <a:t> where data wraps around.</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Right Arithmetic Shift (RAS)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Ideal for </a:t>
            </a:r>
            <a:r>
              <a:rPr b="1" lang="en" sz="1100">
                <a:solidFill>
                  <a:schemeClr val="dk1"/>
                </a:solidFill>
                <a:latin typeface="Calibri"/>
                <a:ea typeface="Calibri"/>
                <a:cs typeface="Calibri"/>
                <a:sym typeface="Calibri"/>
              </a:rPr>
              <a:t>signed division</a:t>
            </a:r>
            <a:r>
              <a:rPr lang="en" sz="1100">
                <a:solidFill>
                  <a:schemeClr val="dk1"/>
                </a:solidFill>
                <a:latin typeface="Calibri"/>
                <a:ea typeface="Calibri"/>
                <a:cs typeface="Calibri"/>
                <a:sym typeface="Calibri"/>
              </a:rPr>
              <a:t> by powers of two (e.g., dividing a signed integer by 2 while maintaining its sign).</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Frequently used in </a:t>
            </a:r>
            <a:r>
              <a:rPr b="1" lang="en" sz="1100">
                <a:solidFill>
                  <a:schemeClr val="dk1"/>
                </a:solidFill>
                <a:latin typeface="Calibri"/>
                <a:ea typeface="Calibri"/>
                <a:cs typeface="Calibri"/>
                <a:sym typeface="Calibri"/>
              </a:rPr>
              <a:t>fixed-point arithmetic</a:t>
            </a:r>
            <a:r>
              <a:rPr lang="en" sz="1100">
                <a:solidFill>
                  <a:schemeClr val="dk1"/>
                </a:solidFill>
                <a:latin typeface="Calibri"/>
                <a:ea typeface="Calibri"/>
                <a:cs typeface="Calibri"/>
                <a:sym typeface="Calibri"/>
              </a:rPr>
              <a:t> for mathematical operations involving signed numbers.</a:t>
            </a:r>
            <a:endParaRPr b="1" sz="1100">
              <a:solidFill>
                <a:schemeClr val="dk1"/>
              </a:solidFill>
              <a:latin typeface="Calibri"/>
              <a:ea typeface="Calibri"/>
              <a:cs typeface="Calibri"/>
              <a:sym typeface="Calibri"/>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54"/>
          <p:cNvSpPr txBox="1"/>
          <p:nvPr>
            <p:ph type="title"/>
          </p:nvPr>
        </p:nvSpPr>
        <p:spPr>
          <a:xfrm>
            <a:off x="-40800" y="0"/>
            <a:ext cx="517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Quick Review Questions</a:t>
            </a:r>
            <a:endParaRPr b="1" sz="3000">
              <a:solidFill>
                <a:srgbClr val="FF0080"/>
              </a:solidFill>
              <a:latin typeface="Calibri"/>
              <a:ea typeface="Calibri"/>
              <a:cs typeface="Calibri"/>
              <a:sym typeface="Calibri"/>
            </a:endParaRPr>
          </a:p>
        </p:txBody>
      </p:sp>
      <p:sp>
        <p:nvSpPr>
          <p:cNvPr id="922" name="Google Shape;922;p154"/>
          <p:cNvSpPr txBox="1"/>
          <p:nvPr>
            <p:ph idx="1" type="body"/>
          </p:nvPr>
        </p:nvSpPr>
        <p:spPr>
          <a:xfrm>
            <a:off x="4653600" y="325"/>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Process</a:t>
            </a:r>
            <a:r>
              <a:rPr lang="en" sz="1100">
                <a:solidFill>
                  <a:schemeClr val="dk1"/>
                </a:solidFill>
                <a:latin typeface="Calibri"/>
                <a:ea typeface="Calibri"/>
                <a:cs typeface="Calibri"/>
                <a:sym typeface="Calibri"/>
              </a:rPr>
              <a:t>: During this phase, the CPU reads the next instruction from memory, as indicated by 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and loads it into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a:t>
            </a:r>
            <a:br>
              <a:rPr lang="en" sz="1100">
                <a:solidFill>
                  <a:schemeClr val="dk1"/>
                </a:solidFill>
                <a:latin typeface="Calibri"/>
                <a:ea typeface="Calibri"/>
                <a:cs typeface="Calibri"/>
                <a:sym typeface="Calibri"/>
              </a:rPr>
            </a:br>
            <a:r>
              <a:rPr b="1" lang="en" sz="1100">
                <a:solidFill>
                  <a:schemeClr val="dk1"/>
                </a:solidFill>
                <a:latin typeface="Calibri"/>
                <a:ea typeface="Calibri"/>
                <a:cs typeface="Calibri"/>
                <a:sym typeface="Calibri"/>
              </a:rPr>
              <a:t>Steps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holds the memory address of the next instruction.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reads the instruction from that address in memory and stores it in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PC</a:t>
            </a:r>
            <a:r>
              <a:rPr lang="en" sz="1100">
                <a:solidFill>
                  <a:schemeClr val="dk1"/>
                </a:solidFill>
                <a:latin typeface="Calibri"/>
                <a:ea typeface="Calibri"/>
                <a:cs typeface="Calibri"/>
                <a:sym typeface="Calibri"/>
              </a:rPr>
              <a:t> is incremented to point to the next instruction in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chemeClr val="dk1"/>
                </a:solidFill>
                <a:latin typeface="Calibri"/>
                <a:ea typeface="Calibri"/>
                <a:cs typeface="Calibri"/>
                <a:sym typeface="Calibri"/>
              </a:rPr>
              <a:t>Why the Fetch Phase is the Same for Every Instruction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Regardless of the complexity of the instruction (e.g., arithmetic, logical, branching), the first step is always fetching the instruction from memory to prepare for execution.</a:t>
            </a:r>
            <a:endParaRPr sz="1100">
              <a:solidFill>
                <a:schemeClr val="dk1"/>
              </a:solidFill>
              <a:latin typeface="Calibri"/>
              <a:ea typeface="Calibri"/>
              <a:cs typeface="Calibri"/>
              <a:sym typeface="Calibri"/>
            </a:endParaRPr>
          </a:p>
        </p:txBody>
      </p:sp>
      <p:sp>
        <p:nvSpPr>
          <p:cNvPr id="923" name="Google Shape;923;p154"/>
          <p:cNvSpPr txBox="1"/>
          <p:nvPr>
            <p:ph idx="1" type="body"/>
          </p:nvPr>
        </p:nvSpPr>
        <p:spPr>
          <a:xfrm>
            <a:off x="0" y="572700"/>
            <a:ext cx="4490400" cy="45708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Question 1: </a:t>
            </a:r>
            <a:r>
              <a:rPr lang="en" sz="1100">
                <a:solidFill>
                  <a:schemeClr val="dk1"/>
                </a:solidFill>
                <a:latin typeface="Calibri"/>
                <a:ea typeface="Calibri"/>
                <a:cs typeface="Calibri"/>
                <a:sym typeface="Calibri"/>
              </a:rPr>
              <a:t>The instruction cycle is divided into two phases. Name each phase. The first phase is the same for every instruction. What is the purpose of the first phase that makes this true?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0000FF"/>
                </a:solidFill>
                <a:latin typeface="Calibri"/>
                <a:ea typeface="Calibri"/>
                <a:cs typeface="Calibri"/>
                <a:sym typeface="Calibri"/>
              </a:rPr>
              <a:t>Answer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instruction cycle</a:t>
            </a:r>
            <a:r>
              <a:rPr lang="en" sz="1100">
                <a:solidFill>
                  <a:schemeClr val="dk1"/>
                </a:solidFill>
                <a:latin typeface="Calibri"/>
                <a:ea typeface="Calibri"/>
                <a:cs typeface="Calibri"/>
                <a:sym typeface="Calibri"/>
              </a:rPr>
              <a:t> is the basic operational process of a computer. It is divided into two primary phases: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chemeClr val="dk1"/>
                </a:solidFill>
                <a:latin typeface="Calibri"/>
                <a:ea typeface="Calibri"/>
                <a:cs typeface="Calibri"/>
                <a:sym typeface="Calibri"/>
              </a:rPr>
              <a:t>Fetch Phase</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chemeClr val="dk1"/>
                </a:solidFill>
                <a:latin typeface="Calibri"/>
                <a:ea typeface="Calibri"/>
                <a:cs typeface="Calibri"/>
                <a:sym typeface="Calibri"/>
              </a:rPr>
              <a:t>Execute Phase</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Fetch Phase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Purpose</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fetch phase</a:t>
            </a:r>
            <a:r>
              <a:rPr lang="en" sz="1100">
                <a:solidFill>
                  <a:schemeClr val="dk1"/>
                </a:solidFill>
                <a:latin typeface="Calibri"/>
                <a:ea typeface="Calibri"/>
                <a:cs typeface="Calibri"/>
                <a:sym typeface="Calibri"/>
              </a:rPr>
              <a:t> retrieves an instruction from memory so it can be executed. This phase is consistent for all instructions because every instruction must be fetched from memory before it can be executed.</a:t>
            </a:r>
            <a:endParaRPr sz="1100">
              <a:solidFill>
                <a:schemeClr val="dk1"/>
              </a:solidFill>
              <a:latin typeface="Calibri"/>
              <a:ea typeface="Calibri"/>
              <a:cs typeface="Calibri"/>
              <a:sym typeface="Calibri"/>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55"/>
          <p:cNvSpPr txBox="1"/>
          <p:nvPr>
            <p:ph idx="1" type="body"/>
          </p:nvPr>
        </p:nvSpPr>
        <p:spPr>
          <a:xfrm>
            <a:off x="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Execute Phase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Purpose</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execute phase</a:t>
            </a:r>
            <a:r>
              <a:rPr lang="en" sz="1100">
                <a:solidFill>
                  <a:schemeClr val="dk1"/>
                </a:solidFill>
                <a:latin typeface="Calibri"/>
                <a:ea typeface="Calibri"/>
                <a:cs typeface="Calibri"/>
                <a:sym typeface="Calibri"/>
              </a:rPr>
              <a:t> performs the operation specified by the fetched instruction. The exact process varies depending on the instruction type (e.g., addition, moving data, conditional jumps).</a:t>
            </a:r>
            <a:endParaRPr sz="1100">
              <a:solidFill>
                <a:schemeClr val="dk1"/>
              </a:solidFill>
              <a:latin typeface="Calibri"/>
              <a:ea typeface="Calibri"/>
              <a:cs typeface="Calibri"/>
              <a:sym typeface="Calibri"/>
            </a:endParaRPr>
          </a:p>
          <a:p>
            <a:pPr indent="0" lvl="0" marL="457200" rtl="0" algn="just">
              <a:lnSpc>
                <a:spcPct val="130000"/>
              </a:lnSpc>
              <a:spcBef>
                <a:spcPts val="0"/>
              </a:spcBef>
              <a:spcAft>
                <a:spcPts val="0"/>
              </a:spcAft>
              <a:buNone/>
            </a:pPr>
            <a:br>
              <a:rPr lang="en" sz="1100">
                <a:solidFill>
                  <a:schemeClr val="dk1"/>
                </a:solidFill>
                <a:latin typeface="Calibri"/>
                <a:ea typeface="Calibri"/>
                <a:cs typeface="Calibri"/>
                <a:sym typeface="Calibri"/>
              </a:rPr>
            </a:b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instruction is an addition (</a:t>
            </a:r>
            <a:r>
              <a:rPr lang="en" sz="1100">
                <a:solidFill>
                  <a:srgbClr val="188038"/>
                </a:solidFill>
                <a:latin typeface="Calibri"/>
                <a:ea typeface="Calibri"/>
                <a:cs typeface="Calibri"/>
                <a:sym typeface="Calibri"/>
              </a:rPr>
              <a:t>ADD</a:t>
            </a:r>
            <a:r>
              <a:rPr lang="en" sz="1100">
                <a:solidFill>
                  <a:schemeClr val="dk1"/>
                </a:solidFill>
                <a:latin typeface="Calibri"/>
                <a:ea typeface="Calibri"/>
                <a:cs typeface="Calibri"/>
                <a:sym typeface="Calibri"/>
              </a:rPr>
              <a:t>), the CPU fetches the operands, performs the addition, and stores the result in a register or memory.</a:t>
            </a:r>
            <a:endParaRPr sz="1100">
              <a:solidFill>
                <a:schemeClr val="dk1"/>
              </a:solidFill>
              <a:latin typeface="Calibri"/>
              <a:ea typeface="Calibri"/>
              <a:cs typeface="Calibri"/>
              <a:sym typeface="Calibri"/>
            </a:endParaRPr>
          </a:p>
        </p:txBody>
      </p:sp>
      <p:sp>
        <p:nvSpPr>
          <p:cNvPr id="929" name="Google Shape;929;p155"/>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Question 2: </a:t>
            </a:r>
            <a:r>
              <a:rPr lang="en" sz="1100">
                <a:solidFill>
                  <a:schemeClr val="dk1"/>
                </a:solidFill>
                <a:latin typeface="Calibri"/>
                <a:ea typeface="Calibri"/>
                <a:cs typeface="Calibri"/>
                <a:sym typeface="Calibri"/>
              </a:rPr>
              <a:t>What are the criteria that define a von Neumann architecture? How does the addition of two numbers illustrate each of the criteria?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0000FF"/>
                </a:solidFill>
                <a:latin typeface="Calibri"/>
                <a:ea typeface="Calibri"/>
                <a:cs typeface="Calibri"/>
                <a:sym typeface="Calibri"/>
              </a:rPr>
              <a:t>Answer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von Neumann architecture</a:t>
            </a:r>
            <a:r>
              <a:rPr lang="en" sz="1100">
                <a:solidFill>
                  <a:schemeClr val="dk1"/>
                </a:solidFill>
                <a:latin typeface="Calibri"/>
                <a:ea typeface="Calibri"/>
                <a:cs typeface="Calibri"/>
                <a:sym typeface="Calibri"/>
              </a:rPr>
              <a:t> is a design model for modern computers that defines how data and instructions are stored and processed. It is based on the following criteria: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Single Memory for Data and Instructions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Both program instructions and data are stored in the same memory space.</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When adding two numbers, both the instruction to add and the numbers to be added are fetched from the same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Stored Program Concept</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instructions of a program are stored in memory alongside the data they operate 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To add two numbers, the instruction for addition (e.g., </a:t>
            </a:r>
            <a:r>
              <a:rPr lang="en" sz="1100">
                <a:solidFill>
                  <a:srgbClr val="188038"/>
                </a:solidFill>
                <a:latin typeface="Calibri"/>
                <a:ea typeface="Calibri"/>
                <a:cs typeface="Calibri"/>
                <a:sym typeface="Calibri"/>
              </a:rPr>
              <a:t>ADD A, B</a:t>
            </a:r>
            <a:r>
              <a:rPr lang="en" sz="1100">
                <a:solidFill>
                  <a:schemeClr val="dk1"/>
                </a:solidFill>
                <a:latin typeface="Calibri"/>
                <a:ea typeface="Calibri"/>
                <a:cs typeface="Calibri"/>
                <a:sym typeface="Calibri"/>
              </a:rPr>
              <a:t>) is stored in memory and is executed by fetching it from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56"/>
          <p:cNvSpPr txBox="1"/>
          <p:nvPr>
            <p:ph idx="1" type="body"/>
          </p:nvPr>
        </p:nvSpPr>
        <p:spPr>
          <a:xfrm>
            <a:off x="0" y="0"/>
            <a:ext cx="4490400" cy="5143500"/>
          </a:xfrm>
          <a:prstGeom prst="rect">
            <a:avLst/>
          </a:prstGeom>
          <a:solidFill>
            <a:srgbClr val="FFF2CC"/>
          </a:solid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Sequential Instruction Processing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Instructions are processed one after another in a sequential manner unless explicitly directed otherwise (via jumps or branches).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The CPU fetches the addition instruction, processes it, and then moves to the next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Control Unit</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control unit fetches and decodes instructions and directs the operation of the ALU, memory, and I/O.</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The control unit fetches the addition instruction, identifies it as an addition operation, and signals the Arithmetic Logic Unit (ALU) to perform the addition.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Illustrating the von Neumann Architecture with Addition</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instruction</a:t>
            </a:r>
            <a:r>
              <a:rPr lang="en" sz="1100">
                <a:solidFill>
                  <a:schemeClr val="dk1"/>
                </a:solidFill>
                <a:latin typeface="Calibri"/>
                <a:ea typeface="Calibri"/>
                <a:cs typeface="Calibri"/>
                <a:sym typeface="Calibri"/>
              </a:rPr>
              <a:t> and the </a:t>
            </a:r>
            <a:r>
              <a:rPr b="1" lang="en" sz="1100">
                <a:solidFill>
                  <a:schemeClr val="dk1"/>
                </a:solidFill>
                <a:latin typeface="Calibri"/>
                <a:ea typeface="Calibri"/>
                <a:cs typeface="Calibri"/>
                <a:sym typeface="Calibri"/>
              </a:rPr>
              <a:t>numbers to be added</a:t>
            </a:r>
            <a:r>
              <a:rPr lang="en" sz="1100">
                <a:solidFill>
                  <a:schemeClr val="dk1"/>
                </a:solidFill>
                <a:latin typeface="Calibri"/>
                <a:ea typeface="Calibri"/>
                <a:cs typeface="Calibri"/>
                <a:sym typeface="Calibri"/>
              </a:rPr>
              <a:t> are fetched from the same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is </a:t>
            </a:r>
            <a:r>
              <a:rPr b="1" lang="en" sz="1100">
                <a:solidFill>
                  <a:schemeClr val="dk1"/>
                </a:solidFill>
                <a:latin typeface="Calibri"/>
                <a:ea typeface="Calibri"/>
                <a:cs typeface="Calibri"/>
                <a:sym typeface="Calibri"/>
              </a:rPr>
              <a:t>stored</a:t>
            </a:r>
            <a:r>
              <a:rPr lang="en" sz="1100">
                <a:solidFill>
                  <a:schemeClr val="dk1"/>
                </a:solidFill>
                <a:latin typeface="Calibri"/>
                <a:ea typeface="Calibri"/>
                <a:cs typeface="Calibri"/>
                <a:sym typeface="Calibri"/>
              </a:rPr>
              <a:t> in memory along with data.</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Instructions are processed in a </a:t>
            </a:r>
            <a:r>
              <a:rPr b="1" lang="en" sz="1100">
                <a:solidFill>
                  <a:schemeClr val="dk1"/>
                </a:solidFill>
                <a:latin typeface="Calibri"/>
                <a:ea typeface="Calibri"/>
                <a:cs typeface="Calibri"/>
                <a:sym typeface="Calibri"/>
              </a:rPr>
              <a:t>sequential order</a:t>
            </a:r>
            <a:r>
              <a:rPr lang="en" sz="1100">
                <a:solidFill>
                  <a:schemeClr val="dk1"/>
                </a:solidFill>
                <a:latin typeface="Calibri"/>
                <a:ea typeface="Calibri"/>
                <a:cs typeface="Calibri"/>
                <a:sym typeface="Calibri"/>
              </a:rPr>
              <a:t>, starting with fetching the next instruction.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control unit</a:t>
            </a:r>
            <a:r>
              <a:rPr lang="en" sz="1100">
                <a:solidFill>
                  <a:schemeClr val="dk1"/>
                </a:solidFill>
                <a:latin typeface="Calibri"/>
                <a:ea typeface="Calibri"/>
                <a:cs typeface="Calibri"/>
                <a:sym typeface="Calibri"/>
              </a:rPr>
              <a:t> fetches the instruction, decodes it, and signals the CPU to execute the addition.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935" name="Google Shape;935;p156"/>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Question 3: </a:t>
            </a:r>
            <a:r>
              <a:rPr lang="en" sz="1100">
                <a:solidFill>
                  <a:schemeClr val="dk1"/>
                </a:solidFill>
                <a:latin typeface="Calibri"/>
                <a:ea typeface="Calibri"/>
                <a:cs typeface="Calibri"/>
                <a:sym typeface="Calibri"/>
              </a:rPr>
              <a:t>What is the difference between volatile and nonvolatile memory? Is RAM volatile or nonvolatile? Is ROM volatile or nonvolatile?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0000FF"/>
                </a:solidFill>
                <a:latin typeface="Calibri"/>
                <a:ea typeface="Calibri"/>
                <a:cs typeface="Calibri"/>
                <a:sym typeface="Calibri"/>
              </a:rPr>
              <a:t>Answer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Memory in a computer is either </a:t>
            </a:r>
            <a:r>
              <a:rPr b="1" lang="en" sz="1100">
                <a:solidFill>
                  <a:schemeClr val="dk1"/>
                </a:solidFill>
                <a:latin typeface="Calibri"/>
                <a:ea typeface="Calibri"/>
                <a:cs typeface="Calibri"/>
                <a:sym typeface="Calibri"/>
              </a:rPr>
              <a:t>volatile</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nonvolatile</a:t>
            </a:r>
            <a:r>
              <a:rPr lang="en" sz="1100">
                <a:solidFill>
                  <a:schemeClr val="dk1"/>
                </a:solidFill>
                <a:latin typeface="Calibri"/>
                <a:ea typeface="Calibri"/>
                <a:cs typeface="Calibri"/>
                <a:sym typeface="Calibri"/>
              </a:rPr>
              <a:t>, depending on whether or not it retains its data when the power is turned off.</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Volatile Memory</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Volatile memory</a:t>
            </a:r>
            <a:r>
              <a:rPr lang="en" sz="1100">
                <a:solidFill>
                  <a:schemeClr val="dk1"/>
                </a:solidFill>
                <a:latin typeface="Calibri"/>
                <a:ea typeface="Calibri"/>
                <a:cs typeface="Calibri"/>
                <a:sym typeface="Calibri"/>
              </a:rPr>
              <a:t> loses its contents when the power is turned off.</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RAM (Random Access Memory)</a:t>
            </a:r>
            <a:r>
              <a:rPr lang="en" sz="1100">
                <a:solidFill>
                  <a:schemeClr val="dk1"/>
                </a:solidFill>
                <a:latin typeface="Calibri"/>
                <a:ea typeface="Calibri"/>
                <a:cs typeface="Calibri"/>
                <a:sym typeface="Calibri"/>
              </a:rPr>
              <a:t> is a prime example of volatile memory.</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RAM holds the data and instructions that the CPU is currently processing. When the computer is shut down, all data in RAM is lost.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you're typing a document in a word processor, the contents are stored in RAM while you're working on it. If the computer suddenly loses power, the unsaved work is lost because RAM is volatile.</a:t>
            </a:r>
            <a:endParaRPr sz="1100">
              <a:solidFill>
                <a:schemeClr val="dk1"/>
              </a:solidFill>
              <a:latin typeface="Calibri"/>
              <a:ea typeface="Calibri"/>
              <a:cs typeface="Calibri"/>
              <a:sym typeface="Calibri"/>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57"/>
          <p:cNvSpPr txBox="1"/>
          <p:nvPr>
            <p:ph idx="1" type="body"/>
          </p:nvPr>
        </p:nvSpPr>
        <p:spPr>
          <a:xfrm>
            <a:off x="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Nonvolatile Memory</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Nonvolatile memory</a:t>
            </a:r>
            <a:r>
              <a:rPr lang="en" sz="1100">
                <a:solidFill>
                  <a:schemeClr val="dk1"/>
                </a:solidFill>
                <a:latin typeface="Calibri"/>
                <a:ea typeface="Calibri"/>
                <a:cs typeface="Calibri"/>
                <a:sym typeface="Calibri"/>
              </a:rPr>
              <a:t> retains its contents even when the power is turned off.</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ROM (Read-Only Memory)</a:t>
            </a:r>
            <a:r>
              <a:rPr lang="en" sz="1100">
                <a:solidFill>
                  <a:schemeClr val="dk1"/>
                </a:solidFill>
                <a:latin typeface="Calibri"/>
                <a:ea typeface="Calibri"/>
                <a:cs typeface="Calibri"/>
                <a:sym typeface="Calibri"/>
              </a:rPr>
              <a:t> is an example of nonvolatile memory. ROM typically stores firmware or the computer's BIOS (Basic Input/Output System), which persists even when the computer is powered off.</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you power on your computer, the BIOS stored in ROM is executed first to initiate hardware checks and start the boot process.</a:t>
            </a:r>
            <a:endParaRPr sz="1100">
              <a:solidFill>
                <a:schemeClr val="dk1"/>
              </a:solidFill>
              <a:latin typeface="Calibri"/>
              <a:ea typeface="Calibri"/>
              <a:cs typeface="Calibri"/>
              <a:sym typeface="Calibri"/>
            </a:endParaRPr>
          </a:p>
        </p:txBody>
      </p:sp>
      <p:sp>
        <p:nvSpPr>
          <p:cNvPr id="941" name="Google Shape;941;p157"/>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2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Question 4: </a:t>
            </a:r>
            <a:r>
              <a:rPr lang="en" sz="1100">
                <a:solidFill>
                  <a:schemeClr val="dk1"/>
                </a:solidFill>
                <a:latin typeface="Calibri"/>
                <a:ea typeface="Calibri"/>
                <a:cs typeface="Calibri"/>
                <a:sym typeface="Calibri"/>
              </a:rPr>
              <a:t>Registers perform a very important role in the fetch-execute cycle. What is the function of registers in the fetch-execute instruction cycle?</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rPr b="1" lang="en" sz="1100">
                <a:solidFill>
                  <a:srgbClr val="0000FF"/>
                </a:solidFill>
                <a:latin typeface="Calibri"/>
                <a:ea typeface="Calibri"/>
                <a:cs typeface="Calibri"/>
                <a:sym typeface="Calibri"/>
              </a:rPr>
              <a:t>Answer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rPr b="1" lang="en" sz="1100">
                <a:solidFill>
                  <a:schemeClr val="dk1"/>
                </a:solidFill>
                <a:latin typeface="Calibri"/>
                <a:ea typeface="Calibri"/>
                <a:cs typeface="Calibri"/>
                <a:sym typeface="Calibri"/>
              </a:rPr>
              <a:t>Registers</a:t>
            </a:r>
            <a:r>
              <a:rPr lang="en" sz="1100">
                <a:solidFill>
                  <a:schemeClr val="dk1"/>
                </a:solidFill>
                <a:latin typeface="Calibri"/>
                <a:ea typeface="Calibri"/>
                <a:cs typeface="Calibri"/>
                <a:sym typeface="Calibri"/>
              </a:rPr>
              <a:t> are small, high-speed storage locations in the CPU that temporarily hold data and instructions. They play a critical role in the </a:t>
            </a:r>
            <a:r>
              <a:rPr b="1" lang="en" sz="1100">
                <a:solidFill>
                  <a:schemeClr val="dk1"/>
                </a:solidFill>
                <a:latin typeface="Calibri"/>
                <a:ea typeface="Calibri"/>
                <a:cs typeface="Calibri"/>
                <a:sym typeface="Calibri"/>
              </a:rPr>
              <a:t>fetch-execute cycle</a:t>
            </a:r>
            <a:r>
              <a:rPr lang="en" sz="1100">
                <a:solidFill>
                  <a:schemeClr val="dk1"/>
                </a:solidFill>
                <a:latin typeface="Calibri"/>
                <a:ea typeface="Calibri"/>
                <a:cs typeface="Calibri"/>
                <a:sym typeface="Calibri"/>
              </a:rPr>
              <a:t> by holding key pieces of information that are used in processing instructions.</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rPr b="1" lang="en" sz="1100">
                <a:solidFill>
                  <a:srgbClr val="1155CC"/>
                </a:solidFill>
                <a:latin typeface="Calibri"/>
                <a:ea typeface="Calibri"/>
                <a:cs typeface="Calibri"/>
                <a:sym typeface="Calibri"/>
              </a:rPr>
              <a:t>Key Registers in the Fetch-Execute Cycle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Holds the address of the next instruction to be fetched from memory.</a:t>
            </a:r>
            <a:endParaRPr sz="1100">
              <a:solidFill>
                <a:schemeClr val="dk1"/>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Holds the fetched instruction that is currently being decoded and executed.</a:t>
            </a:r>
            <a:endParaRPr sz="1100">
              <a:solidFill>
                <a:schemeClr val="dk1"/>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Holds the memory address from which data or instructions are to be fetched.</a:t>
            </a:r>
            <a:endParaRPr sz="1100">
              <a:solidFill>
                <a:schemeClr val="dk1"/>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Holds the actual data fetched from memory.</a:t>
            </a:r>
            <a:endParaRPr sz="1100">
              <a:solidFill>
                <a:schemeClr val="dk1"/>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Accumulator (ACC)</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General-Purpose Registers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Temporarily hold data being used in the current instruction.</a:t>
            </a:r>
            <a:endParaRPr sz="1100">
              <a:solidFill>
                <a:schemeClr val="dk1"/>
              </a:solidFill>
              <a:latin typeface="Calibri"/>
              <a:ea typeface="Calibri"/>
              <a:cs typeface="Calibri"/>
              <a:sym typeface="Calibri"/>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58"/>
          <p:cNvSpPr txBox="1"/>
          <p:nvPr>
            <p:ph idx="1" type="body"/>
          </p:nvPr>
        </p:nvSpPr>
        <p:spPr>
          <a:xfrm>
            <a:off x="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Question 5: </a:t>
            </a:r>
            <a:r>
              <a:rPr lang="en" sz="1100">
                <a:solidFill>
                  <a:schemeClr val="dk1"/>
                </a:solidFill>
                <a:latin typeface="Calibri"/>
                <a:ea typeface="Calibri"/>
                <a:cs typeface="Calibri"/>
                <a:sym typeface="Calibri"/>
              </a:rPr>
              <a:t>Explain each of the fetch part of the fetch-execute cycle. At the end of the fetch operation, what is the status of the instruction? Specifically, what has the fetch operation achieved that prepares the instruction for execution?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0000FF"/>
                </a:solidFill>
                <a:latin typeface="Calibri"/>
                <a:ea typeface="Calibri"/>
                <a:cs typeface="Calibri"/>
                <a:sym typeface="Calibri"/>
              </a:rPr>
              <a:t>Answer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fetch operation</a:t>
            </a:r>
            <a:r>
              <a:rPr lang="en" sz="1100">
                <a:solidFill>
                  <a:schemeClr val="dk1"/>
                </a:solidFill>
                <a:latin typeface="Calibri"/>
                <a:ea typeface="Calibri"/>
                <a:cs typeface="Calibri"/>
                <a:sym typeface="Calibri"/>
              </a:rPr>
              <a:t> is the first part of the fetch-execute cycle. Its purpose is to retrieve the next instruction to be executed from memory. The CPU repeats this cycle continuously as it processes a program.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Fetch Cycle Steps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Program Counter (PC) Check</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CPU looks at the PC to determine the memory address of the next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MAR Update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address from the PC is loaded into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
        <p:nvSpPr>
          <p:cNvPr id="947" name="Google Shape;947;p158"/>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Instruction Fetch</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sends the address stored in the MAR to memory, where the instruction is located. The instruction is fetched from memory and stored in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Instruction Register Update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fetched instruction in the MDR is moved to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PC Increment</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is incremented so that it points to the next instruction in the program.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End of Fetch Operation</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At the end of the fetch operation, the instruction is </a:t>
            </a:r>
            <a:r>
              <a:rPr b="1" lang="en" sz="1100">
                <a:solidFill>
                  <a:schemeClr val="dk1"/>
                </a:solidFill>
                <a:latin typeface="Calibri"/>
                <a:ea typeface="Calibri"/>
                <a:cs typeface="Calibri"/>
                <a:sym typeface="Calibri"/>
              </a:rPr>
              <a:t>stored in the IR</a:t>
            </a:r>
            <a:r>
              <a:rPr lang="en" sz="1100">
                <a:solidFill>
                  <a:schemeClr val="dk1"/>
                </a:solidFill>
                <a:latin typeface="Calibri"/>
                <a:ea typeface="Calibri"/>
                <a:cs typeface="Calibri"/>
                <a:sym typeface="Calibri"/>
              </a:rPr>
              <a:t>, and the PC is ready for the next instruction. The CPU is now prepared to </a:t>
            </a:r>
            <a:r>
              <a:rPr b="1" lang="en" sz="1100">
                <a:solidFill>
                  <a:schemeClr val="dk1"/>
                </a:solidFill>
                <a:latin typeface="Calibri"/>
                <a:ea typeface="Calibri"/>
                <a:cs typeface="Calibri"/>
                <a:sym typeface="Calibri"/>
              </a:rPr>
              <a:t>decode</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execute</a:t>
            </a:r>
            <a:r>
              <a:rPr lang="en" sz="1100">
                <a:solidFill>
                  <a:schemeClr val="dk1"/>
                </a:solidFill>
                <a:latin typeface="Calibri"/>
                <a:ea typeface="Calibri"/>
                <a:cs typeface="Calibri"/>
                <a:sym typeface="Calibri"/>
              </a:rPr>
              <a:t> the fetched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59"/>
          <p:cNvSpPr txBox="1"/>
          <p:nvPr>
            <p:ph idx="1" type="body"/>
          </p:nvPr>
        </p:nvSpPr>
        <p:spPr>
          <a:xfrm>
            <a:off x="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Question 6: </a:t>
            </a:r>
            <a:r>
              <a:rPr lang="en" sz="1100">
                <a:solidFill>
                  <a:schemeClr val="dk1"/>
                </a:solidFill>
                <a:latin typeface="Calibri"/>
                <a:ea typeface="Calibri"/>
                <a:cs typeface="Calibri"/>
                <a:sym typeface="Calibri"/>
              </a:rPr>
              <a:t>Explain the similarity between this operation and the corresponding operation performed steps performed by the Little Man.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0000FF"/>
                </a:solidFill>
                <a:latin typeface="Calibri"/>
                <a:ea typeface="Calibri"/>
                <a:cs typeface="Calibri"/>
                <a:sym typeface="Calibri"/>
              </a:rPr>
              <a:t>Answer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Little Man Computer (LMC)</a:t>
            </a:r>
            <a:r>
              <a:rPr lang="en" sz="1100">
                <a:solidFill>
                  <a:schemeClr val="dk1"/>
                </a:solidFill>
                <a:latin typeface="Calibri"/>
                <a:ea typeface="Calibri"/>
                <a:cs typeface="Calibri"/>
                <a:sym typeface="Calibri"/>
              </a:rPr>
              <a:t> is a simplified instructional model used to teach basic CPU operations. The fetch part of the cycle in LMC closely mirrors that of real CPUs.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LMC Fetch Operation</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Mailbox Address</a:t>
            </a:r>
            <a:r>
              <a:rPr lang="en" sz="1100">
                <a:solidFill>
                  <a:schemeClr val="dk1"/>
                </a:solidFill>
                <a:latin typeface="Calibri"/>
                <a:ea typeface="Calibri"/>
                <a:cs typeface="Calibri"/>
                <a:sym typeface="Calibri"/>
              </a:rPr>
              <a:t>: The little man looks at the </a:t>
            </a:r>
            <a:r>
              <a:rPr b="1" lang="en" sz="1100">
                <a:solidFill>
                  <a:schemeClr val="dk1"/>
                </a:solidFill>
                <a:latin typeface="Calibri"/>
                <a:ea typeface="Calibri"/>
                <a:cs typeface="Calibri"/>
                <a:sym typeface="Calibri"/>
              </a:rPr>
              <a:t>instruction counter</a:t>
            </a:r>
            <a:r>
              <a:rPr lang="en" sz="1100">
                <a:solidFill>
                  <a:schemeClr val="dk1"/>
                </a:solidFill>
                <a:latin typeface="Calibri"/>
                <a:ea typeface="Calibri"/>
                <a:cs typeface="Calibri"/>
                <a:sym typeface="Calibri"/>
              </a:rPr>
              <a:t> (equivalent to the PC in a real CPU) to find the address of the next instruction.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Mailbox Check</a:t>
            </a:r>
            <a:r>
              <a:rPr lang="en" sz="1100">
                <a:solidFill>
                  <a:schemeClr val="dk1"/>
                </a:solidFill>
                <a:latin typeface="Calibri"/>
                <a:ea typeface="Calibri"/>
                <a:cs typeface="Calibri"/>
                <a:sym typeface="Calibri"/>
              </a:rPr>
              <a:t>: The little man goes to the </a:t>
            </a:r>
            <a:r>
              <a:rPr b="1" lang="en" sz="1100">
                <a:solidFill>
                  <a:schemeClr val="dk1"/>
                </a:solidFill>
                <a:latin typeface="Calibri"/>
                <a:ea typeface="Calibri"/>
                <a:cs typeface="Calibri"/>
                <a:sym typeface="Calibri"/>
              </a:rPr>
              <a:t>mailbox</a:t>
            </a:r>
            <a:r>
              <a:rPr lang="en" sz="1100">
                <a:solidFill>
                  <a:schemeClr val="dk1"/>
                </a:solidFill>
                <a:latin typeface="Calibri"/>
                <a:ea typeface="Calibri"/>
                <a:cs typeface="Calibri"/>
                <a:sym typeface="Calibri"/>
              </a:rPr>
              <a:t> (memory) corresponding to that address.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Instruction Fetch</a:t>
            </a:r>
            <a:r>
              <a:rPr lang="en" sz="1100">
                <a:solidFill>
                  <a:schemeClr val="dk1"/>
                </a:solidFill>
                <a:latin typeface="Calibri"/>
                <a:ea typeface="Calibri"/>
                <a:cs typeface="Calibri"/>
                <a:sym typeface="Calibri"/>
              </a:rPr>
              <a:t>: He retrieves the instruction (e.g., </a:t>
            </a:r>
            <a:r>
              <a:rPr lang="en" sz="1100">
                <a:solidFill>
                  <a:srgbClr val="188038"/>
                </a:solidFill>
                <a:latin typeface="Calibri"/>
                <a:ea typeface="Calibri"/>
                <a:cs typeface="Calibri"/>
                <a:sym typeface="Calibri"/>
              </a:rPr>
              <a:t>ADD 6</a:t>
            </a:r>
            <a:r>
              <a:rPr lang="en" sz="1100">
                <a:solidFill>
                  <a:schemeClr val="dk1"/>
                </a:solidFill>
                <a:latin typeface="Calibri"/>
                <a:ea typeface="Calibri"/>
                <a:cs typeface="Calibri"/>
                <a:sym typeface="Calibri"/>
              </a:rPr>
              <a:t>) and writes it down on the notepad (IR).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Counter Update</a:t>
            </a:r>
            <a:r>
              <a:rPr lang="en" sz="1100">
                <a:solidFill>
                  <a:schemeClr val="dk1"/>
                </a:solidFill>
                <a:latin typeface="Calibri"/>
                <a:ea typeface="Calibri"/>
                <a:cs typeface="Calibri"/>
                <a:sym typeface="Calibri"/>
              </a:rPr>
              <a:t>: The little man then increments the instruction counter to prepare for the next instruction.</a:t>
            </a:r>
            <a:endParaRPr sz="1100">
              <a:solidFill>
                <a:schemeClr val="dk1"/>
              </a:solidFill>
              <a:latin typeface="Calibri"/>
              <a:ea typeface="Calibri"/>
              <a:cs typeface="Calibri"/>
              <a:sym typeface="Calibri"/>
            </a:endParaRPr>
          </a:p>
        </p:txBody>
      </p:sp>
      <p:sp>
        <p:nvSpPr>
          <p:cNvPr id="953" name="Google Shape;953;p159"/>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Similarities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both LMC and a real CPU, the </a:t>
            </a:r>
            <a:r>
              <a:rPr b="1" lang="en" sz="1100">
                <a:solidFill>
                  <a:schemeClr val="dk1"/>
                </a:solidFill>
                <a:latin typeface="Calibri"/>
                <a:ea typeface="Calibri"/>
                <a:cs typeface="Calibri"/>
                <a:sym typeface="Calibri"/>
              </a:rPr>
              <a:t>program counter</a:t>
            </a:r>
            <a:r>
              <a:rPr lang="en" sz="1100">
                <a:solidFill>
                  <a:schemeClr val="dk1"/>
                </a:solidFill>
                <a:latin typeface="Calibri"/>
                <a:ea typeface="Calibri"/>
                <a:cs typeface="Calibri"/>
                <a:sym typeface="Calibri"/>
              </a:rPr>
              <a:t> (or instruction counter in LMC) holds the address of the next instruction.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or the little man </a:t>
            </a:r>
            <a:r>
              <a:rPr b="1" lang="en" sz="1100">
                <a:solidFill>
                  <a:schemeClr val="dk1"/>
                </a:solidFill>
                <a:latin typeface="Calibri"/>
                <a:ea typeface="Calibri"/>
                <a:cs typeface="Calibri"/>
                <a:sym typeface="Calibri"/>
              </a:rPr>
              <a:t>fetches the instruction</a:t>
            </a:r>
            <a:r>
              <a:rPr lang="en" sz="1100">
                <a:solidFill>
                  <a:schemeClr val="dk1"/>
                </a:solidFill>
                <a:latin typeface="Calibri"/>
                <a:ea typeface="Calibri"/>
                <a:cs typeface="Calibri"/>
                <a:sym typeface="Calibri"/>
              </a:rPr>
              <a:t> from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PC/instruction counter</a:t>
            </a:r>
            <a:r>
              <a:rPr lang="en" sz="1100">
                <a:solidFill>
                  <a:schemeClr val="dk1"/>
                </a:solidFill>
                <a:latin typeface="Calibri"/>
                <a:ea typeface="Calibri"/>
                <a:cs typeface="Calibri"/>
                <a:sym typeface="Calibri"/>
              </a:rPr>
              <a:t> is incremented to point to the next instruction after fetching.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This analogy helps to illustrate the core concepts of instruction fetching and the fetch-execute cycle in a simple, understandable manner.</a:t>
            </a:r>
            <a:endParaRPr sz="1100">
              <a:solidFill>
                <a:schemeClr val="dk1"/>
              </a:solidFill>
              <a:latin typeface="Calibri"/>
              <a:ea typeface="Calibri"/>
              <a:cs typeface="Calibri"/>
              <a:sym typeface="Calibri"/>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60"/>
          <p:cNvSpPr txBox="1"/>
          <p:nvPr>
            <p:ph idx="1" type="body"/>
          </p:nvPr>
        </p:nvSpPr>
        <p:spPr>
          <a:xfrm>
            <a:off x="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instruction cycle</a:t>
            </a:r>
            <a:r>
              <a:rPr lang="en" sz="1100">
                <a:solidFill>
                  <a:schemeClr val="dk1"/>
                </a:solidFill>
                <a:latin typeface="Calibri"/>
                <a:ea typeface="Calibri"/>
                <a:cs typeface="Calibri"/>
                <a:sym typeface="Calibri"/>
              </a:rPr>
              <a:t> is divided into two main phases: </a:t>
            </a:r>
            <a:r>
              <a:rPr b="1" lang="en" sz="1100">
                <a:solidFill>
                  <a:schemeClr val="dk1"/>
                </a:solidFill>
                <a:latin typeface="Calibri"/>
                <a:ea typeface="Calibri"/>
                <a:cs typeface="Calibri"/>
                <a:sym typeface="Calibri"/>
              </a:rPr>
              <a:t>fetch</a:t>
            </a:r>
            <a:r>
              <a:rPr lang="en" sz="1100">
                <a:solidFill>
                  <a:schemeClr val="dk1"/>
                </a:solidFill>
                <a:latin typeface="Calibri"/>
                <a:ea typeface="Calibri"/>
                <a:cs typeface="Calibri"/>
                <a:sym typeface="Calibri"/>
              </a:rPr>
              <a:t> (same for all instructions) and </a:t>
            </a:r>
            <a:r>
              <a:rPr b="1" lang="en" sz="1100">
                <a:solidFill>
                  <a:schemeClr val="dk1"/>
                </a:solidFill>
                <a:latin typeface="Calibri"/>
                <a:ea typeface="Calibri"/>
                <a:cs typeface="Calibri"/>
                <a:sym typeface="Calibri"/>
              </a:rPr>
              <a:t>execute</a:t>
            </a:r>
            <a:r>
              <a:rPr lang="en" sz="1100">
                <a:solidFill>
                  <a:schemeClr val="dk1"/>
                </a:solidFill>
                <a:latin typeface="Calibri"/>
                <a:ea typeface="Calibri"/>
                <a:cs typeface="Calibri"/>
                <a:sym typeface="Calibri"/>
              </a:rPr>
              <a:t> (varies based on the instruction).</a:t>
            </a:r>
            <a:endParaRPr sz="1100">
              <a:solidFill>
                <a:schemeClr val="dk1"/>
              </a:solidFill>
              <a:latin typeface="Calibri"/>
              <a:ea typeface="Calibri"/>
              <a:cs typeface="Calibri"/>
              <a:sym typeface="Calibri"/>
            </a:endParaRPr>
          </a:p>
          <a:p>
            <a:pPr indent="0" lvl="0" marL="45720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von Neumann architecture</a:t>
            </a:r>
            <a:r>
              <a:rPr lang="en" sz="1100">
                <a:solidFill>
                  <a:schemeClr val="dk1"/>
                </a:solidFill>
                <a:latin typeface="Calibri"/>
                <a:ea typeface="Calibri"/>
                <a:cs typeface="Calibri"/>
                <a:sym typeface="Calibri"/>
              </a:rPr>
              <a:t> relies on principles such as a shared memory for data and instructions, sequential execution, and control through a control unit.</a:t>
            </a:r>
            <a:endParaRPr sz="1100">
              <a:solidFill>
                <a:schemeClr val="dk1"/>
              </a:solidFill>
              <a:latin typeface="Calibri"/>
              <a:ea typeface="Calibri"/>
              <a:cs typeface="Calibri"/>
              <a:sym typeface="Calibri"/>
            </a:endParaRPr>
          </a:p>
          <a:p>
            <a:pPr indent="0" lvl="0" marL="45720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Volatile memory</a:t>
            </a:r>
            <a:r>
              <a:rPr lang="en" sz="1100">
                <a:solidFill>
                  <a:schemeClr val="dk1"/>
                </a:solidFill>
                <a:latin typeface="Calibri"/>
                <a:ea typeface="Calibri"/>
                <a:cs typeface="Calibri"/>
                <a:sym typeface="Calibri"/>
              </a:rPr>
              <a:t> (like RAM) loses data when the power is off, while </a:t>
            </a:r>
            <a:r>
              <a:rPr b="1" lang="en" sz="1100">
                <a:solidFill>
                  <a:schemeClr val="dk1"/>
                </a:solidFill>
                <a:latin typeface="Calibri"/>
                <a:ea typeface="Calibri"/>
                <a:cs typeface="Calibri"/>
                <a:sym typeface="Calibri"/>
              </a:rPr>
              <a:t>nonvolatile memory</a:t>
            </a:r>
            <a:r>
              <a:rPr lang="en" sz="1100">
                <a:solidFill>
                  <a:schemeClr val="dk1"/>
                </a:solidFill>
                <a:latin typeface="Calibri"/>
                <a:ea typeface="Calibri"/>
                <a:cs typeface="Calibri"/>
                <a:sym typeface="Calibri"/>
              </a:rPr>
              <a:t> (like ROM) retains data.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Registers</a:t>
            </a:r>
            <a:r>
              <a:rPr lang="en" sz="1100">
                <a:solidFill>
                  <a:schemeClr val="dk1"/>
                </a:solidFill>
                <a:latin typeface="Calibri"/>
                <a:ea typeface="Calibri"/>
                <a:cs typeface="Calibri"/>
                <a:sym typeface="Calibri"/>
              </a:rPr>
              <a:t> play a critical role in storing temporary data and managing addresses during the fetch-execute cycle.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fetch phase</a:t>
            </a:r>
            <a:r>
              <a:rPr lang="en" sz="1100">
                <a:solidFill>
                  <a:schemeClr val="dk1"/>
                </a:solidFill>
                <a:latin typeface="Calibri"/>
                <a:ea typeface="Calibri"/>
                <a:cs typeface="Calibri"/>
                <a:sym typeface="Calibri"/>
              </a:rPr>
              <a:t> retrieves the next instruction from memory and places it in the instruction register for execution.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Little Man Computer (LMC)</a:t>
            </a:r>
            <a:r>
              <a:rPr lang="en" sz="1100">
                <a:solidFill>
                  <a:schemeClr val="dk1"/>
                </a:solidFill>
                <a:latin typeface="Calibri"/>
                <a:ea typeface="Calibri"/>
                <a:cs typeface="Calibri"/>
                <a:sym typeface="Calibri"/>
              </a:rPr>
              <a:t> provides an intuitive analogy to explain how the fetch cycle works in a simplified manner.</a:t>
            </a:r>
            <a:endParaRPr sz="1100">
              <a:solidFill>
                <a:schemeClr val="dk1"/>
              </a:solidFill>
              <a:latin typeface="Calibri"/>
              <a:ea typeface="Calibri"/>
              <a:cs typeface="Calibri"/>
              <a:sym typeface="Calibri"/>
            </a:endParaRPr>
          </a:p>
        </p:txBody>
      </p:sp>
      <p:sp>
        <p:nvSpPr>
          <p:cNvPr id="959" name="Google Shape;959;p160"/>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1D. Store The Result</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What happens?</a:t>
            </a:r>
            <a:r>
              <a:rPr lang="en" sz="1100">
                <a:solidFill>
                  <a:schemeClr val="dk1"/>
                </a:solidFill>
                <a:latin typeface="Calibri"/>
                <a:ea typeface="Calibri"/>
                <a:cs typeface="Calibri"/>
                <a:sym typeface="Calibri"/>
              </a:rPr>
              <a:t> After executing the instruction and generating the result, the CPU stores the result (</a:t>
            </a:r>
            <a:r>
              <a:rPr lang="en" sz="1100">
                <a:solidFill>
                  <a:srgbClr val="188038"/>
                </a:solidFill>
                <a:latin typeface="Calibri"/>
                <a:ea typeface="Calibri"/>
                <a:cs typeface="Calibri"/>
                <a:sym typeface="Calibri"/>
              </a:rPr>
              <a:t>5</a:t>
            </a:r>
            <a:r>
              <a:rPr lang="en" sz="1100">
                <a:solidFill>
                  <a:schemeClr val="dk1"/>
                </a:solidFill>
                <a:latin typeface="Calibri"/>
                <a:ea typeface="Calibri"/>
                <a:cs typeface="Calibri"/>
                <a:sym typeface="Calibri"/>
              </a:rPr>
              <a:t>) in a </a:t>
            </a:r>
            <a:r>
              <a:rPr b="1" lang="en" sz="1100">
                <a:solidFill>
                  <a:schemeClr val="dk1"/>
                </a:solidFill>
                <a:latin typeface="Calibri"/>
                <a:ea typeface="Calibri"/>
                <a:cs typeface="Calibri"/>
                <a:sym typeface="Calibri"/>
              </a:rPr>
              <a:t>register</a:t>
            </a:r>
            <a:r>
              <a:rPr lang="en" sz="1100">
                <a:solidFill>
                  <a:schemeClr val="dk1"/>
                </a:solidFill>
                <a:latin typeface="Calibri"/>
                <a:ea typeface="Calibri"/>
                <a:cs typeface="Calibri"/>
                <a:sym typeface="Calibri"/>
              </a:rPr>
              <a:t> (specifically, the register that holds the variable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Registers’ Role</a:t>
            </a:r>
            <a:r>
              <a:rPr lang="en" sz="1100">
                <a:solidFill>
                  <a:schemeClr val="dk1"/>
                </a:solidFill>
                <a:latin typeface="Calibri"/>
                <a:ea typeface="Calibri"/>
                <a:cs typeface="Calibri"/>
                <a:sym typeface="Calibri"/>
              </a:rPr>
              <a:t>: Registers temporarily hold the values during processing. The result of the operation (</a:t>
            </a:r>
            <a:r>
              <a:rPr lang="en" sz="1100">
                <a:solidFill>
                  <a:srgbClr val="188038"/>
                </a:solidFill>
                <a:latin typeface="Calibri"/>
                <a:ea typeface="Calibri"/>
                <a:cs typeface="Calibri"/>
                <a:sym typeface="Calibri"/>
              </a:rPr>
              <a:t>5</a:t>
            </a:r>
            <a:r>
              <a:rPr lang="en" sz="1100">
                <a:solidFill>
                  <a:schemeClr val="dk1"/>
                </a:solidFill>
                <a:latin typeface="Calibri"/>
                <a:ea typeface="Calibri"/>
                <a:cs typeface="Calibri"/>
                <a:sym typeface="Calibri"/>
              </a:rPr>
              <a:t>) is stored in the register assigned to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The chef finishes mixing the ingredients and places the finished mixture (the result) into a bowl (register), ready to be used later.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After the ALU computes </a:t>
            </a:r>
            <a:r>
              <a:rPr lang="en" sz="1100">
                <a:solidFill>
                  <a:srgbClr val="188038"/>
                </a:solidFill>
                <a:latin typeface="Calibri"/>
                <a:ea typeface="Calibri"/>
                <a:cs typeface="Calibri"/>
                <a:sym typeface="Calibri"/>
              </a:rPr>
              <a:t>3 + 2 = 5</a:t>
            </a:r>
            <a:r>
              <a:rPr lang="en" sz="1100">
                <a:solidFill>
                  <a:schemeClr val="dk1"/>
                </a:solidFill>
                <a:latin typeface="Calibri"/>
                <a:ea typeface="Calibri"/>
                <a:cs typeface="Calibri"/>
                <a:sym typeface="Calibri"/>
              </a:rPr>
              <a:t>, the result </a:t>
            </a:r>
            <a:r>
              <a:rPr lang="en" sz="1100">
                <a:solidFill>
                  <a:srgbClr val="188038"/>
                </a:solidFill>
                <a:latin typeface="Calibri"/>
                <a:ea typeface="Calibri"/>
                <a:cs typeface="Calibri"/>
                <a:sym typeface="Calibri"/>
              </a:rPr>
              <a:t>5</a:t>
            </a:r>
            <a:r>
              <a:rPr lang="en" sz="1100">
                <a:solidFill>
                  <a:schemeClr val="dk1"/>
                </a:solidFill>
                <a:latin typeface="Calibri"/>
                <a:ea typeface="Calibri"/>
                <a:cs typeface="Calibri"/>
                <a:sym typeface="Calibri"/>
              </a:rPr>
              <a:t> is stored in the </a:t>
            </a:r>
            <a:r>
              <a:rPr b="1" lang="en" sz="1100">
                <a:solidFill>
                  <a:schemeClr val="dk1"/>
                </a:solidFill>
                <a:latin typeface="Calibri"/>
                <a:ea typeface="Calibri"/>
                <a:cs typeface="Calibri"/>
                <a:sym typeface="Calibri"/>
              </a:rPr>
              <a:t>register</a:t>
            </a:r>
            <a:r>
              <a:rPr lang="en" sz="1100">
                <a:solidFill>
                  <a:schemeClr val="dk1"/>
                </a:solidFill>
                <a:latin typeface="Calibri"/>
                <a:ea typeface="Calibri"/>
                <a:cs typeface="Calibri"/>
                <a:sym typeface="Calibri"/>
              </a:rPr>
              <a:t> associated with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Now, if the CPU needs to access the value of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 it knows that the register holds the value </a:t>
            </a:r>
            <a:r>
              <a:rPr lang="en" sz="1100">
                <a:solidFill>
                  <a:srgbClr val="188038"/>
                </a:solidFill>
                <a:latin typeface="Calibri"/>
                <a:ea typeface="Calibri"/>
                <a:cs typeface="Calibri"/>
                <a:sym typeface="Calibri"/>
              </a:rPr>
              <a:t>5</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
        <p:nvSpPr>
          <p:cNvPr id="140" name="Google Shape;140;p27"/>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Detailed Step-By-Step Breakdown Of The Process For</a:t>
            </a:r>
            <a:r>
              <a:rPr b="1" lang="en" sz="1100">
                <a:solidFill>
                  <a:schemeClr val="dk1"/>
                </a:solidFill>
                <a:latin typeface="Calibri"/>
                <a:ea typeface="Calibri"/>
                <a:cs typeface="Calibri"/>
                <a:sym typeface="Calibri"/>
              </a:rPr>
              <a:t> </a:t>
            </a:r>
            <a:r>
              <a:rPr b="1" lang="en" sz="1100">
                <a:solidFill>
                  <a:srgbClr val="188038"/>
                </a:solidFill>
                <a:latin typeface="Calibri"/>
                <a:ea typeface="Calibri"/>
                <a:cs typeface="Calibri"/>
                <a:sym typeface="Calibri"/>
              </a:rPr>
              <a:t>C = A + B</a:t>
            </a:r>
            <a:endParaRPr b="1" sz="1100">
              <a:solidFill>
                <a:srgbClr val="188038"/>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walk through the entire process again with a clear timeline: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Fetching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Action</a:t>
            </a:r>
            <a:r>
              <a:rPr lang="en" sz="1100">
                <a:solidFill>
                  <a:schemeClr val="dk1"/>
                </a:solidFill>
                <a:latin typeface="Calibri"/>
                <a:ea typeface="Calibri"/>
                <a:cs typeface="Calibri"/>
                <a:sym typeface="Calibri"/>
              </a:rPr>
              <a:t>: The CU fetches the instruction </a:t>
            </a:r>
            <a:r>
              <a:rPr lang="en" sz="1100">
                <a:solidFill>
                  <a:srgbClr val="188038"/>
                </a:solidFill>
                <a:latin typeface="Calibri"/>
                <a:ea typeface="Calibri"/>
                <a:cs typeface="Calibri"/>
                <a:sym typeface="Calibri"/>
              </a:rPr>
              <a:t>C = A + B</a:t>
            </a:r>
            <a:r>
              <a:rPr lang="en" sz="1100">
                <a:solidFill>
                  <a:schemeClr val="dk1"/>
                </a:solidFill>
                <a:latin typeface="Calibri"/>
                <a:ea typeface="Calibri"/>
                <a:cs typeface="Calibri"/>
                <a:sym typeface="Calibri"/>
              </a:rPr>
              <a:t> from RAM and stores it in a </a:t>
            </a:r>
            <a:r>
              <a:rPr b="1" lang="en" sz="1100">
                <a:solidFill>
                  <a:schemeClr val="dk1"/>
                </a:solidFill>
                <a:latin typeface="Calibri"/>
                <a:ea typeface="Calibri"/>
                <a:cs typeface="Calibri"/>
                <a:sym typeface="Calibri"/>
              </a:rPr>
              <a:t>register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Where?</a:t>
            </a:r>
            <a:r>
              <a:rPr lang="en" sz="1100">
                <a:solidFill>
                  <a:schemeClr val="dk1"/>
                </a:solidFill>
                <a:latin typeface="Calibri"/>
                <a:ea typeface="Calibri"/>
                <a:cs typeface="Calibri"/>
                <a:sym typeface="Calibri"/>
              </a:rPr>
              <a:t>: RAM → Register.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Outcome</a:t>
            </a:r>
            <a:r>
              <a:rPr lang="en" sz="1100">
                <a:solidFill>
                  <a:schemeClr val="dk1"/>
                </a:solidFill>
                <a:latin typeface="Calibri"/>
                <a:ea typeface="Calibri"/>
                <a:cs typeface="Calibri"/>
                <a:sym typeface="Calibri"/>
              </a:rPr>
              <a:t>: Instruction is now in the register, ready to be processed.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Decoding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Action</a:t>
            </a:r>
            <a:r>
              <a:rPr lang="en" sz="1100">
                <a:solidFill>
                  <a:schemeClr val="dk1"/>
                </a:solidFill>
                <a:latin typeface="Calibri"/>
                <a:ea typeface="Calibri"/>
                <a:cs typeface="Calibri"/>
                <a:sym typeface="Calibri"/>
              </a:rPr>
              <a:t>: The CU decodes the instruction and realizes it needs to:</a:t>
            </a:r>
            <a:endParaRPr sz="1100">
              <a:solidFill>
                <a:schemeClr val="dk1"/>
              </a:solidFill>
              <a:latin typeface="Calibri"/>
              <a:ea typeface="Calibri"/>
              <a:cs typeface="Calibri"/>
              <a:sym typeface="Calibri"/>
            </a:endParaRPr>
          </a:p>
          <a:p>
            <a:pPr indent="-298450" lvl="2" marL="13716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Create variables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2" marL="13716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Perform an addition between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2" marL="13716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Store the result in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Outcome</a:t>
            </a:r>
            <a:r>
              <a:rPr lang="en" sz="1100">
                <a:solidFill>
                  <a:schemeClr val="dk1"/>
                </a:solidFill>
                <a:latin typeface="Calibri"/>
                <a:ea typeface="Calibri"/>
                <a:cs typeface="Calibri"/>
                <a:sym typeface="Calibri"/>
              </a:rPr>
              <a:t>: The instruction is understood. The CPU knows it needs to perform an addition and create storage for the three variables.</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Executing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Action</a:t>
            </a:r>
            <a:r>
              <a:rPr lang="en" sz="1100">
                <a:solidFill>
                  <a:schemeClr val="dk1"/>
                </a:solidFill>
                <a:latin typeface="Calibri"/>
                <a:ea typeface="Calibri"/>
                <a:cs typeface="Calibri"/>
                <a:sym typeface="Calibri"/>
              </a:rPr>
              <a:t>: The CPU’s </a:t>
            </a:r>
            <a:r>
              <a:rPr b="1" lang="en" sz="1100">
                <a:solidFill>
                  <a:schemeClr val="dk1"/>
                </a:solidFill>
                <a:latin typeface="Calibri"/>
                <a:ea typeface="Calibri"/>
                <a:cs typeface="Calibri"/>
                <a:sym typeface="Calibri"/>
              </a:rPr>
              <a:t>ALU</a:t>
            </a:r>
            <a:r>
              <a:rPr lang="en" sz="1100">
                <a:solidFill>
                  <a:schemeClr val="dk1"/>
                </a:solidFill>
                <a:latin typeface="Calibri"/>
                <a:ea typeface="Calibri"/>
                <a:cs typeface="Calibri"/>
                <a:sym typeface="Calibri"/>
              </a:rPr>
              <a:t> performs the addition.</a:t>
            </a:r>
            <a:endParaRPr sz="1100">
              <a:solidFill>
                <a:schemeClr val="dk1"/>
              </a:solidFill>
              <a:latin typeface="Calibri"/>
              <a:ea typeface="Calibri"/>
              <a:cs typeface="Calibri"/>
              <a:sym typeface="Calibri"/>
            </a:endParaRPr>
          </a:p>
          <a:p>
            <a:pPr indent="-298450" lvl="2" marL="13716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User inputs </a:t>
            </a:r>
            <a:r>
              <a:rPr lang="en" sz="1100">
                <a:solidFill>
                  <a:srgbClr val="188038"/>
                </a:solidFill>
                <a:latin typeface="Calibri"/>
                <a:ea typeface="Calibri"/>
                <a:cs typeface="Calibri"/>
                <a:sym typeface="Calibri"/>
              </a:rPr>
              <a:t>A = 3</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 = 2</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2" marL="13716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ALU computes </a:t>
            </a:r>
            <a:r>
              <a:rPr lang="en" sz="1100">
                <a:solidFill>
                  <a:srgbClr val="188038"/>
                </a:solidFill>
                <a:latin typeface="Calibri"/>
                <a:ea typeface="Calibri"/>
                <a:cs typeface="Calibri"/>
                <a:sym typeface="Calibri"/>
              </a:rPr>
              <a:t>A + B = 3 + 2 = 5</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Outcome</a:t>
            </a:r>
            <a:r>
              <a:rPr lang="en" sz="1100">
                <a:solidFill>
                  <a:schemeClr val="dk1"/>
                </a:solidFill>
                <a:latin typeface="Calibri"/>
                <a:ea typeface="Calibri"/>
                <a:cs typeface="Calibri"/>
                <a:sym typeface="Calibri"/>
              </a:rPr>
              <a:t>: The addition operation is completed, and the result (</a:t>
            </a:r>
            <a:r>
              <a:rPr lang="en" sz="1100">
                <a:solidFill>
                  <a:srgbClr val="188038"/>
                </a:solidFill>
                <a:latin typeface="Calibri"/>
                <a:ea typeface="Calibri"/>
                <a:cs typeface="Calibri"/>
                <a:sym typeface="Calibri"/>
              </a:rPr>
              <a:t>5</a:t>
            </a:r>
            <a:r>
              <a:rPr lang="en" sz="1100">
                <a:solidFill>
                  <a:schemeClr val="dk1"/>
                </a:solidFill>
                <a:latin typeface="Calibri"/>
                <a:ea typeface="Calibri"/>
                <a:cs typeface="Calibri"/>
                <a:sym typeface="Calibri"/>
              </a:rPr>
              <a:t>) is produced.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Storing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Action</a:t>
            </a:r>
            <a:r>
              <a:rPr lang="en" sz="1100">
                <a:solidFill>
                  <a:schemeClr val="dk1"/>
                </a:solidFill>
                <a:latin typeface="Calibri"/>
                <a:ea typeface="Calibri"/>
                <a:cs typeface="Calibri"/>
                <a:sym typeface="Calibri"/>
              </a:rPr>
              <a:t>: The result (</a:t>
            </a:r>
            <a:r>
              <a:rPr lang="en" sz="1100">
                <a:solidFill>
                  <a:srgbClr val="188038"/>
                </a:solidFill>
                <a:latin typeface="Calibri"/>
                <a:ea typeface="Calibri"/>
                <a:cs typeface="Calibri"/>
                <a:sym typeface="Calibri"/>
              </a:rPr>
              <a:t>5</a:t>
            </a:r>
            <a:r>
              <a:rPr lang="en" sz="1100">
                <a:solidFill>
                  <a:schemeClr val="dk1"/>
                </a:solidFill>
                <a:latin typeface="Calibri"/>
                <a:ea typeface="Calibri"/>
                <a:cs typeface="Calibri"/>
                <a:sym typeface="Calibri"/>
              </a:rPr>
              <a:t>) is stored in the register associated with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Outcome</a:t>
            </a:r>
            <a:r>
              <a:rPr lang="en" sz="1100">
                <a:solidFill>
                  <a:schemeClr val="dk1"/>
                </a:solidFill>
                <a:latin typeface="Calibri"/>
                <a:ea typeface="Calibri"/>
                <a:cs typeface="Calibri"/>
                <a:sym typeface="Calibri"/>
              </a:rPr>
              <a:t>: The register holding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 now contains the value </a:t>
            </a:r>
            <a:r>
              <a:rPr lang="en" sz="1100">
                <a:solidFill>
                  <a:srgbClr val="188038"/>
                </a:solidFill>
                <a:latin typeface="Calibri"/>
                <a:ea typeface="Calibri"/>
                <a:cs typeface="Calibri"/>
                <a:sym typeface="Calibri"/>
              </a:rPr>
              <a:t>5</a:t>
            </a:r>
            <a:r>
              <a:rPr lang="en" sz="1100">
                <a:solidFill>
                  <a:schemeClr val="dk1"/>
                </a:solidFill>
                <a:latin typeface="Calibri"/>
                <a:ea typeface="Calibri"/>
                <a:cs typeface="Calibri"/>
                <a:sym typeface="Calibri"/>
              </a:rPr>
              <a:t>, representing the result of the addition.</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146" name="Google Shape;146;p28"/>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Summary Of Key Components</a:t>
            </a:r>
            <a:endParaRPr b="1" sz="1100">
              <a:solidFill>
                <a:srgbClr val="98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Control Unit (CU)</a:t>
            </a:r>
            <a:r>
              <a:rPr lang="en" sz="1100">
                <a:solidFill>
                  <a:schemeClr val="dk1"/>
                </a:solidFill>
                <a:latin typeface="Calibri"/>
                <a:ea typeface="Calibri"/>
                <a:cs typeface="Calibri"/>
                <a:sym typeface="Calibri"/>
              </a:rPr>
              <a:t>: Responsible for fetching and decoding the instructions. It controls the overall operation of the CPU.</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Fetch</a:t>
            </a:r>
            <a:r>
              <a:rPr lang="en" sz="1100">
                <a:solidFill>
                  <a:schemeClr val="dk1"/>
                </a:solidFill>
                <a:latin typeface="Calibri"/>
                <a:ea typeface="Calibri"/>
                <a:cs typeface="Calibri"/>
                <a:sym typeface="Calibri"/>
              </a:rPr>
              <a:t>: It grabs the instruction from RAM and stores it in a register.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Decode</a:t>
            </a:r>
            <a:r>
              <a:rPr lang="en" sz="1100">
                <a:solidFill>
                  <a:schemeClr val="dk1"/>
                </a:solidFill>
                <a:latin typeface="Calibri"/>
                <a:ea typeface="Calibri"/>
                <a:cs typeface="Calibri"/>
                <a:sym typeface="Calibri"/>
              </a:rPr>
              <a:t>: It interprets what the instruction is asking the CPU to do.</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Arithmetic Logic Unit (ALU)</a:t>
            </a:r>
            <a:r>
              <a:rPr lang="en" sz="1100">
                <a:solidFill>
                  <a:schemeClr val="dk1"/>
                </a:solidFill>
                <a:latin typeface="Calibri"/>
                <a:ea typeface="Calibri"/>
                <a:cs typeface="Calibri"/>
                <a:sym typeface="Calibri"/>
              </a:rPr>
              <a:t>: Executes arithmetic and logical operations.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Execute</a:t>
            </a:r>
            <a:r>
              <a:rPr lang="en" sz="1100">
                <a:solidFill>
                  <a:schemeClr val="dk1"/>
                </a:solidFill>
                <a:latin typeface="Calibri"/>
                <a:ea typeface="Calibri"/>
                <a:cs typeface="Calibri"/>
                <a:sym typeface="Calibri"/>
              </a:rPr>
              <a:t>: It performs the addition of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 in this example.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Registers</a:t>
            </a:r>
            <a:r>
              <a:rPr lang="en" sz="1100">
                <a:solidFill>
                  <a:schemeClr val="dk1"/>
                </a:solidFill>
                <a:latin typeface="Calibri"/>
                <a:ea typeface="Calibri"/>
                <a:cs typeface="Calibri"/>
                <a:sym typeface="Calibri"/>
              </a:rPr>
              <a:t>: Small, fast storage locations inside the CPU that hold data and instructions temporarily.</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Store</a:t>
            </a:r>
            <a:r>
              <a:rPr lang="en" sz="1100">
                <a:solidFill>
                  <a:schemeClr val="dk1"/>
                </a:solidFill>
                <a:latin typeface="Calibri"/>
                <a:ea typeface="Calibri"/>
                <a:cs typeface="Calibri"/>
                <a:sym typeface="Calibri"/>
              </a:rPr>
              <a:t>: The result of the execution (</a:t>
            </a:r>
            <a:r>
              <a:rPr lang="en" sz="1100">
                <a:solidFill>
                  <a:srgbClr val="188038"/>
                </a:solidFill>
                <a:latin typeface="Calibri"/>
                <a:ea typeface="Calibri"/>
                <a:cs typeface="Calibri"/>
                <a:sym typeface="Calibri"/>
              </a:rPr>
              <a:t>5</a:t>
            </a:r>
            <a:r>
              <a:rPr lang="en" sz="1100">
                <a:solidFill>
                  <a:schemeClr val="dk1"/>
                </a:solidFill>
                <a:latin typeface="Calibri"/>
                <a:ea typeface="Calibri"/>
                <a:cs typeface="Calibri"/>
                <a:sym typeface="Calibri"/>
              </a:rPr>
              <a:t>) is stored in the register assigned to </a:t>
            </a:r>
            <a:r>
              <a:rPr lang="en" sz="1100">
                <a:solidFill>
                  <a:srgbClr val="188038"/>
                </a:solidFill>
                <a:latin typeface="Calibri"/>
                <a:ea typeface="Calibri"/>
                <a:cs typeface="Calibri"/>
                <a:sym typeface="Calibri"/>
              </a:rPr>
              <a:t>C</a:t>
            </a:r>
            <a:r>
              <a:rPr lang="en" sz="11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Example Of Another Instruction: </a:t>
            </a:r>
            <a:r>
              <a:rPr b="1" lang="en" sz="1100">
                <a:solidFill>
                  <a:srgbClr val="188038"/>
                </a:solidFill>
                <a:latin typeface="Calibri"/>
                <a:ea typeface="Calibri"/>
                <a:cs typeface="Calibri"/>
                <a:sym typeface="Calibri"/>
              </a:rPr>
              <a:t>X = Y * Z</a:t>
            </a:r>
            <a:endParaRPr b="1" sz="1100">
              <a:solidFill>
                <a:srgbClr val="188038"/>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For a multiplication instruction like </a:t>
            </a:r>
            <a:r>
              <a:rPr lang="en" sz="1100">
                <a:solidFill>
                  <a:srgbClr val="188038"/>
                </a:solidFill>
                <a:latin typeface="Calibri"/>
                <a:ea typeface="Calibri"/>
                <a:cs typeface="Calibri"/>
                <a:sym typeface="Calibri"/>
              </a:rPr>
              <a:t>X = Y * Z</a:t>
            </a:r>
            <a:r>
              <a:rPr lang="en" sz="1100">
                <a:solidFill>
                  <a:schemeClr val="dk1"/>
                </a:solidFill>
                <a:latin typeface="Calibri"/>
                <a:ea typeface="Calibri"/>
                <a:cs typeface="Calibri"/>
                <a:sym typeface="Calibri"/>
              </a:rPr>
              <a:t>, the same process applies: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Fetch</a:t>
            </a:r>
            <a:r>
              <a:rPr lang="en" sz="1100">
                <a:solidFill>
                  <a:schemeClr val="dk1"/>
                </a:solidFill>
                <a:latin typeface="Calibri"/>
                <a:ea typeface="Calibri"/>
                <a:cs typeface="Calibri"/>
                <a:sym typeface="Calibri"/>
              </a:rPr>
              <a:t>: The instruction is fetched from RAM and stored in a register.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Decode</a:t>
            </a:r>
            <a:r>
              <a:rPr lang="en" sz="1100">
                <a:solidFill>
                  <a:schemeClr val="dk1"/>
                </a:solidFill>
                <a:latin typeface="Calibri"/>
                <a:ea typeface="Calibri"/>
                <a:cs typeface="Calibri"/>
                <a:sym typeface="Calibri"/>
              </a:rPr>
              <a:t>: The CPU decodes the instruction to realize it must multiply </a:t>
            </a:r>
            <a:r>
              <a:rPr lang="en" sz="1100">
                <a:solidFill>
                  <a:srgbClr val="188038"/>
                </a:solidFill>
                <a:latin typeface="Calibri"/>
                <a:ea typeface="Calibri"/>
                <a:cs typeface="Calibri"/>
                <a:sym typeface="Calibri"/>
              </a:rPr>
              <a:t>Y</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Z</a:t>
            </a:r>
            <a:r>
              <a:rPr lang="en" sz="1100">
                <a:solidFill>
                  <a:schemeClr val="dk1"/>
                </a:solidFill>
                <a:latin typeface="Calibri"/>
                <a:ea typeface="Calibri"/>
                <a:cs typeface="Calibri"/>
                <a:sym typeface="Calibri"/>
              </a:rPr>
              <a:t> and store the result in </a:t>
            </a:r>
            <a:r>
              <a:rPr lang="en" sz="1100">
                <a:solidFill>
                  <a:srgbClr val="188038"/>
                </a:solidFill>
                <a:latin typeface="Calibri"/>
                <a:ea typeface="Calibri"/>
                <a:cs typeface="Calibri"/>
                <a:sym typeface="Calibri"/>
              </a:rPr>
              <a:t>X</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Execute</a:t>
            </a:r>
            <a:r>
              <a:rPr lang="en" sz="1100">
                <a:solidFill>
                  <a:schemeClr val="dk1"/>
                </a:solidFill>
                <a:latin typeface="Calibri"/>
                <a:ea typeface="Calibri"/>
                <a:cs typeface="Calibri"/>
                <a:sym typeface="Calibri"/>
              </a:rPr>
              <a:t>: The ALU performs the multiplication (</a:t>
            </a:r>
            <a:r>
              <a:rPr lang="en" sz="1100">
                <a:solidFill>
                  <a:srgbClr val="188038"/>
                </a:solidFill>
                <a:latin typeface="Calibri"/>
                <a:ea typeface="Calibri"/>
                <a:cs typeface="Calibri"/>
                <a:sym typeface="Calibri"/>
              </a:rPr>
              <a:t>Y * Z</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Store</a:t>
            </a:r>
            <a:r>
              <a:rPr lang="en" sz="1100">
                <a:solidFill>
                  <a:schemeClr val="dk1"/>
                </a:solidFill>
                <a:latin typeface="Calibri"/>
                <a:ea typeface="Calibri"/>
                <a:cs typeface="Calibri"/>
                <a:sym typeface="Calibri"/>
              </a:rPr>
              <a:t>: The result is stored in the register associated with </a:t>
            </a:r>
            <a:r>
              <a:rPr lang="en" sz="1100">
                <a:solidFill>
                  <a:srgbClr val="188038"/>
                </a:solidFill>
                <a:latin typeface="Calibri"/>
                <a:ea typeface="Calibri"/>
                <a:cs typeface="Calibri"/>
                <a:sym typeface="Calibri"/>
              </a:rPr>
              <a:t>X</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In summary, the CPU’s process of fetching, decoding, executing, and storing is the heart of computing, where different components (CU, ALU, and registers) work together to process instructions and generate results step by step. Each part of the system is finely tuned to ensure efficient operation, just like a chef working in a well-organized kitchen.</a:t>
            </a:r>
            <a:endParaRPr sz="12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0080"/>
                </a:solidFill>
                <a:latin typeface="Calibri"/>
                <a:ea typeface="Calibri"/>
                <a:cs typeface="Calibri"/>
                <a:sym typeface="Calibri"/>
              </a:rPr>
              <a:t>A Kitchen Analogy To Understand Computer Memory And Storage Layers</a:t>
            </a:r>
            <a:endParaRPr b="1" sz="1100">
              <a:solidFill>
                <a:srgbClr val="FF008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break down the computer’s different layers of memory and storage using the </a:t>
            </a:r>
            <a:r>
              <a:rPr b="1" lang="en" sz="1100">
                <a:solidFill>
                  <a:schemeClr val="dk1"/>
                </a:solidFill>
                <a:latin typeface="Calibri"/>
                <a:ea typeface="Calibri"/>
                <a:cs typeface="Calibri"/>
                <a:sym typeface="Calibri"/>
              </a:rPr>
              <a:t>kitchen analogy</a:t>
            </a:r>
            <a:r>
              <a:rPr lang="en" sz="1100">
                <a:solidFill>
                  <a:schemeClr val="dk1"/>
                </a:solidFill>
                <a:latin typeface="Calibri"/>
                <a:ea typeface="Calibri"/>
                <a:cs typeface="Calibri"/>
                <a:sym typeface="Calibri"/>
              </a:rPr>
              <a:t>. Think of the computer as a kitchen where </a:t>
            </a:r>
            <a:r>
              <a:rPr b="1" lang="en" sz="1100">
                <a:solidFill>
                  <a:schemeClr val="dk1"/>
                </a:solidFill>
                <a:latin typeface="Calibri"/>
                <a:ea typeface="Calibri"/>
                <a:cs typeface="Calibri"/>
                <a:sym typeface="Calibri"/>
              </a:rPr>
              <a:t>you (the CPU)</a:t>
            </a:r>
            <a:r>
              <a:rPr lang="en" sz="1100">
                <a:solidFill>
                  <a:schemeClr val="dk1"/>
                </a:solidFill>
                <a:latin typeface="Calibri"/>
                <a:ea typeface="Calibri"/>
                <a:cs typeface="Calibri"/>
                <a:sym typeface="Calibri"/>
              </a:rPr>
              <a:t> are the chef. In the kitchen, you need to manage various tasks efficiently, and where you store and retrieve ingredients/tools affects your speed and productivity. Similarly, in a computer, where data and instructions are stored can greatly affect the speed of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In this analogy: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CPU</a:t>
            </a:r>
            <a:r>
              <a:rPr lang="en" sz="1100">
                <a:solidFill>
                  <a:schemeClr val="dk1"/>
                </a:solidFill>
                <a:latin typeface="Calibri"/>
                <a:ea typeface="Calibri"/>
                <a:cs typeface="Calibri"/>
                <a:sym typeface="Calibri"/>
              </a:rPr>
              <a:t> = The Chef (You)</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Registers</a:t>
            </a:r>
            <a:r>
              <a:rPr lang="en" sz="1100">
                <a:solidFill>
                  <a:schemeClr val="dk1"/>
                </a:solidFill>
                <a:latin typeface="Calibri"/>
                <a:ea typeface="Calibri"/>
                <a:cs typeface="Calibri"/>
                <a:sym typeface="Calibri"/>
              </a:rPr>
              <a:t> = Your Hands and Pockets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Cache</a:t>
            </a:r>
            <a:r>
              <a:rPr lang="en" sz="1100">
                <a:solidFill>
                  <a:schemeClr val="dk1"/>
                </a:solidFill>
                <a:latin typeface="Calibri"/>
                <a:ea typeface="Calibri"/>
                <a:cs typeface="Calibri"/>
                <a:sym typeface="Calibri"/>
              </a:rPr>
              <a:t> = Kitchen Cabinets/Drawers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RAM</a:t>
            </a:r>
            <a:r>
              <a:rPr lang="en" sz="1100">
                <a:solidFill>
                  <a:schemeClr val="dk1"/>
                </a:solidFill>
                <a:latin typeface="Calibri"/>
                <a:ea typeface="Calibri"/>
                <a:cs typeface="Calibri"/>
                <a:sym typeface="Calibri"/>
              </a:rPr>
              <a:t> = Kitchen Storage Room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Hard Drive</a:t>
            </a:r>
            <a:r>
              <a:rPr lang="en" sz="1100">
                <a:solidFill>
                  <a:schemeClr val="dk1"/>
                </a:solidFill>
                <a:latin typeface="Calibri"/>
                <a:ea typeface="Calibri"/>
                <a:cs typeface="Calibri"/>
                <a:sym typeface="Calibri"/>
              </a:rPr>
              <a:t> = Supermarket</a:t>
            </a:r>
            <a:endParaRPr sz="1100">
              <a:solidFill>
                <a:schemeClr val="dk1"/>
              </a:solidFill>
              <a:latin typeface="Calibri"/>
              <a:ea typeface="Calibri"/>
              <a:cs typeface="Calibri"/>
              <a:sym typeface="Calibri"/>
            </a:endParaRPr>
          </a:p>
        </p:txBody>
      </p:sp>
      <p:sp>
        <p:nvSpPr>
          <p:cNvPr id="157" name="Google Shape;157;p30"/>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Registers = Your Hands And Pockets (Fast, Small Storage)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registers</a:t>
            </a:r>
            <a:r>
              <a:rPr lang="en" sz="1100">
                <a:solidFill>
                  <a:schemeClr val="dk1"/>
                </a:solidFill>
                <a:latin typeface="Calibri"/>
                <a:ea typeface="Calibri"/>
                <a:cs typeface="Calibri"/>
                <a:sym typeface="Calibri"/>
              </a:rPr>
              <a:t> are the smallest, fastest storage units inside the CPU. They are like the </a:t>
            </a:r>
            <a:r>
              <a:rPr b="1" lang="en" sz="1100">
                <a:solidFill>
                  <a:schemeClr val="dk1"/>
                </a:solidFill>
                <a:latin typeface="Calibri"/>
                <a:ea typeface="Calibri"/>
                <a:cs typeface="Calibri"/>
                <a:sym typeface="Calibri"/>
              </a:rPr>
              <a:t>pockets on your shirt</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your hands</a:t>
            </a:r>
            <a:r>
              <a:rPr lang="en" sz="1100">
                <a:solidFill>
                  <a:schemeClr val="dk1"/>
                </a:solidFill>
                <a:latin typeface="Calibri"/>
                <a:ea typeface="Calibri"/>
                <a:cs typeface="Calibri"/>
                <a:sym typeface="Calibri"/>
              </a:rPr>
              <a:t>. When you're cooking, the tools or ingredients that you use most frequently are either </a:t>
            </a:r>
            <a:r>
              <a:rPr b="1" lang="en" sz="1100">
                <a:solidFill>
                  <a:schemeClr val="dk1"/>
                </a:solidFill>
                <a:latin typeface="Calibri"/>
                <a:ea typeface="Calibri"/>
                <a:cs typeface="Calibri"/>
                <a:sym typeface="Calibri"/>
              </a:rPr>
              <a:t>held in your hands</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stored in your pockets</a:t>
            </a:r>
            <a:r>
              <a:rPr lang="en" sz="1100">
                <a:solidFill>
                  <a:schemeClr val="dk1"/>
                </a:solidFill>
                <a:latin typeface="Calibri"/>
                <a:ea typeface="Calibri"/>
                <a:cs typeface="Calibri"/>
                <a:sym typeface="Calibri"/>
              </a:rPr>
              <a:t> for easy access.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You don’t keep everything in your pockets because they are small, but anything you need </a:t>
            </a:r>
            <a:r>
              <a:rPr b="1" lang="en" sz="1100">
                <a:solidFill>
                  <a:schemeClr val="dk1"/>
                </a:solidFill>
                <a:latin typeface="Calibri"/>
                <a:ea typeface="Calibri"/>
                <a:cs typeface="Calibri"/>
                <a:sym typeface="Calibri"/>
              </a:rPr>
              <a:t>right now</a:t>
            </a:r>
            <a:r>
              <a:rPr lang="en" sz="1100">
                <a:solidFill>
                  <a:schemeClr val="dk1"/>
                </a:solidFill>
                <a:latin typeface="Calibri"/>
                <a:ea typeface="Calibri"/>
                <a:cs typeface="Calibri"/>
                <a:sym typeface="Calibri"/>
              </a:rPr>
              <a:t> should be there for quick access.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Size</a:t>
            </a:r>
            <a:r>
              <a:rPr lang="en" sz="1100">
                <a:solidFill>
                  <a:schemeClr val="dk1"/>
                </a:solidFill>
                <a:latin typeface="Calibri"/>
                <a:ea typeface="Calibri"/>
                <a:cs typeface="Calibri"/>
                <a:sym typeface="Calibri"/>
              </a:rPr>
              <a:t>: Very small (can only hold a few items).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Speed</a:t>
            </a:r>
            <a:r>
              <a:rPr lang="en" sz="1100">
                <a:solidFill>
                  <a:schemeClr val="dk1"/>
                </a:solidFill>
                <a:latin typeface="Calibri"/>
                <a:ea typeface="Calibri"/>
                <a:cs typeface="Calibri"/>
                <a:sym typeface="Calibri"/>
              </a:rPr>
              <a:t>: Extremely fast to access.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Imagine you’re chopping vegetables. You hold the knife in your hand (register) because you are using it constantly, and maybe you have some salt in your pocket for seasoning.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chemeClr val="dk1"/>
                </a:solidFill>
                <a:latin typeface="Calibri"/>
                <a:ea typeface="Calibri"/>
                <a:cs typeface="Calibri"/>
                <a:sym typeface="Calibri"/>
              </a:rPr>
              <a:t>Computer Analogy</a:t>
            </a:r>
            <a:r>
              <a:rPr lang="en" sz="1100">
                <a:solidFill>
                  <a:schemeClr val="dk1"/>
                </a:solidFill>
                <a:latin typeface="Calibri"/>
                <a:ea typeface="Calibri"/>
                <a:cs typeface="Calibri"/>
                <a:sym typeface="Calibri"/>
              </a:rPr>
              <a:t>: Registers are used to store very small amounts of data or instructions that the CPU is currently processing. For example, while performing a calculation like </a:t>
            </a:r>
            <a:r>
              <a:rPr lang="en" sz="1100">
                <a:solidFill>
                  <a:srgbClr val="188038"/>
                </a:solidFill>
                <a:latin typeface="Calibri"/>
                <a:ea typeface="Calibri"/>
                <a:cs typeface="Calibri"/>
                <a:sym typeface="Calibri"/>
              </a:rPr>
              <a:t>C = A + B</a:t>
            </a:r>
            <a:r>
              <a:rPr lang="en" sz="1100">
                <a:solidFill>
                  <a:schemeClr val="dk1"/>
                </a:solidFill>
                <a:latin typeface="Calibri"/>
                <a:ea typeface="Calibri"/>
                <a:cs typeface="Calibri"/>
                <a:sym typeface="Calibri"/>
              </a:rPr>
              <a:t>, the values of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 are loaded into registers for immediate access.</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Cache = Kitchen Cabinets/Drawers (Larger, Still Fast Storage)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cache</a:t>
            </a:r>
            <a:r>
              <a:rPr lang="en" sz="1100">
                <a:solidFill>
                  <a:schemeClr val="dk1"/>
                </a:solidFill>
                <a:latin typeface="Calibri"/>
                <a:ea typeface="Calibri"/>
                <a:cs typeface="Calibri"/>
                <a:sym typeface="Calibri"/>
              </a:rPr>
              <a:t> is larger than the registers, but still much smaller than RAM. The cache is like the </a:t>
            </a:r>
            <a:r>
              <a:rPr b="1" lang="en" sz="1100">
                <a:solidFill>
                  <a:schemeClr val="dk1"/>
                </a:solidFill>
                <a:latin typeface="Calibri"/>
                <a:ea typeface="Calibri"/>
                <a:cs typeface="Calibri"/>
                <a:sym typeface="Calibri"/>
              </a:rPr>
              <a:t>kitchen cabinets or drawers</a:t>
            </a:r>
            <a:r>
              <a:rPr lang="en" sz="1100">
                <a:solidFill>
                  <a:schemeClr val="dk1"/>
                </a:solidFill>
                <a:latin typeface="Calibri"/>
                <a:ea typeface="Calibri"/>
                <a:cs typeface="Calibri"/>
                <a:sym typeface="Calibri"/>
              </a:rPr>
              <a:t> near your workspace. When cooking, you store frequently used tools and ingredients like </a:t>
            </a:r>
            <a:r>
              <a:rPr b="1" lang="en" sz="1100">
                <a:solidFill>
                  <a:schemeClr val="dk1"/>
                </a:solidFill>
                <a:latin typeface="Calibri"/>
                <a:ea typeface="Calibri"/>
                <a:cs typeface="Calibri"/>
                <a:sym typeface="Calibri"/>
              </a:rPr>
              <a:t>spatulas, pots, pans, or spices</a:t>
            </a:r>
            <a:r>
              <a:rPr lang="en" sz="1100">
                <a:solidFill>
                  <a:schemeClr val="dk1"/>
                </a:solidFill>
                <a:latin typeface="Calibri"/>
                <a:ea typeface="Calibri"/>
                <a:cs typeface="Calibri"/>
                <a:sym typeface="Calibri"/>
              </a:rPr>
              <a:t> in these cabinets.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It takes a little more time to open a cabinet than to reach into your pocket, but it’s still much faster than going to a different room.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Size</a:t>
            </a:r>
            <a:r>
              <a:rPr lang="en" sz="1100">
                <a:solidFill>
                  <a:schemeClr val="dk1"/>
                </a:solidFill>
                <a:latin typeface="Calibri"/>
                <a:ea typeface="Calibri"/>
                <a:cs typeface="Calibri"/>
                <a:sym typeface="Calibri"/>
              </a:rPr>
              <a:t>: Larger than registers but smaller than RAM.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Speed</a:t>
            </a:r>
            <a:r>
              <a:rPr lang="en" sz="1100">
                <a:solidFill>
                  <a:schemeClr val="dk1"/>
                </a:solidFill>
                <a:latin typeface="Calibri"/>
                <a:ea typeface="Calibri"/>
                <a:cs typeface="Calibri"/>
                <a:sym typeface="Calibri"/>
              </a:rPr>
              <a:t>: Very fast, but not as fast as registers.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When you need a frying pan, you open a drawer or cabinet and get it. It’s not in your hand like the knife, but it’s still close and accessible.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chemeClr val="dk1"/>
                </a:solidFill>
                <a:latin typeface="Calibri"/>
                <a:ea typeface="Calibri"/>
                <a:cs typeface="Calibri"/>
                <a:sym typeface="Calibri"/>
              </a:rPr>
              <a:t>Computer Analogy</a:t>
            </a:r>
            <a:r>
              <a:rPr lang="en" sz="1100">
                <a:solidFill>
                  <a:schemeClr val="dk1"/>
                </a:solidFill>
                <a:latin typeface="Calibri"/>
                <a:ea typeface="Calibri"/>
                <a:cs typeface="Calibri"/>
                <a:sym typeface="Calibri"/>
              </a:rPr>
              <a:t>: Cache stores frequently used data or instructions that the CPU might need again soon. For example, if you're running a program that frequently accesses a certain piece of data, that data will be stored in the cache so the CPU can access it quickly without going to the slower RAM.</a:t>
            </a:r>
            <a:endParaRPr sz="1100">
              <a:solidFill>
                <a:schemeClr val="dk1"/>
              </a:solidFill>
              <a:latin typeface="Calibri"/>
              <a:ea typeface="Calibri"/>
              <a:cs typeface="Calibri"/>
              <a:sym typeface="Calibri"/>
            </a:endParaRPr>
          </a:p>
        </p:txBody>
      </p:sp>
      <p:sp>
        <p:nvSpPr>
          <p:cNvPr id="163" name="Google Shape;163;p31"/>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RAM (Random Access Memory) = Kitchen Storage Room (Bigger, Slower Storage)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RAM</a:t>
            </a:r>
            <a:r>
              <a:rPr lang="en" sz="1100">
                <a:solidFill>
                  <a:schemeClr val="dk1"/>
                </a:solidFill>
                <a:latin typeface="Calibri"/>
                <a:ea typeface="Calibri"/>
                <a:cs typeface="Calibri"/>
                <a:sym typeface="Calibri"/>
              </a:rPr>
              <a:t> is much larger than both the registers and the cache, but it’s also slower to access. This is like the </a:t>
            </a:r>
            <a:r>
              <a:rPr b="1" lang="en" sz="1100">
                <a:solidFill>
                  <a:schemeClr val="dk1"/>
                </a:solidFill>
                <a:latin typeface="Calibri"/>
                <a:ea typeface="Calibri"/>
                <a:cs typeface="Calibri"/>
                <a:sym typeface="Calibri"/>
              </a:rPr>
              <a:t>storage room</a:t>
            </a:r>
            <a:r>
              <a:rPr lang="en" sz="1100">
                <a:solidFill>
                  <a:schemeClr val="dk1"/>
                </a:solidFill>
                <a:latin typeface="Calibri"/>
                <a:ea typeface="Calibri"/>
                <a:cs typeface="Calibri"/>
                <a:sym typeface="Calibri"/>
              </a:rPr>
              <a:t> in your kitchen. You keep larger quantities of ingredients like </a:t>
            </a:r>
            <a:r>
              <a:rPr b="1" lang="en" sz="1100">
                <a:solidFill>
                  <a:schemeClr val="dk1"/>
                </a:solidFill>
                <a:latin typeface="Calibri"/>
                <a:ea typeface="Calibri"/>
                <a:cs typeface="Calibri"/>
                <a:sym typeface="Calibri"/>
              </a:rPr>
              <a:t>bags of flour, sugar, rice, or jars of spices</a:t>
            </a:r>
            <a:r>
              <a:rPr lang="en" sz="1100">
                <a:solidFill>
                  <a:schemeClr val="dk1"/>
                </a:solidFill>
                <a:latin typeface="Calibri"/>
                <a:ea typeface="Calibri"/>
                <a:cs typeface="Calibri"/>
                <a:sym typeface="Calibri"/>
              </a:rPr>
              <a:t> in your storage room.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It takes more time to walk to the storage room and get these items than to reach into a cabinet, but it’s still faster than going to the supermarket.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Size</a:t>
            </a:r>
            <a:r>
              <a:rPr lang="en" sz="1100">
                <a:solidFill>
                  <a:schemeClr val="dk1"/>
                </a:solidFill>
                <a:latin typeface="Calibri"/>
                <a:ea typeface="Calibri"/>
                <a:cs typeface="Calibri"/>
                <a:sym typeface="Calibri"/>
              </a:rPr>
              <a:t>: Larger than cache and registers.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Speed</a:t>
            </a:r>
            <a:r>
              <a:rPr lang="en" sz="1100">
                <a:solidFill>
                  <a:schemeClr val="dk1"/>
                </a:solidFill>
                <a:latin typeface="Calibri"/>
                <a:ea typeface="Calibri"/>
                <a:cs typeface="Calibri"/>
                <a:sym typeface="Calibri"/>
              </a:rPr>
              <a:t>: Slower than cache but much faster than a hard drive.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When you need more flour for baking, you go to the storage room, get the flour, and bring it back to the kitchen.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chemeClr val="dk1"/>
                </a:solidFill>
                <a:latin typeface="Calibri"/>
                <a:ea typeface="Calibri"/>
                <a:cs typeface="Calibri"/>
                <a:sym typeface="Calibri"/>
              </a:rPr>
              <a:t>Computer Analogy</a:t>
            </a:r>
            <a:r>
              <a:rPr lang="en" sz="1100">
                <a:solidFill>
                  <a:schemeClr val="dk1"/>
                </a:solidFill>
                <a:latin typeface="Calibri"/>
                <a:ea typeface="Calibri"/>
                <a:cs typeface="Calibri"/>
                <a:sym typeface="Calibri"/>
              </a:rPr>
              <a:t>: RAM stores programs and data that are currently in use. When you open a program on your computer, it’s loaded from the hard drive into the RAM so the CPU can access it quickly. For example, if you’re editing a document, the entire document is loaded into RAM while you work on it.</a:t>
            </a:r>
            <a:endParaRPr sz="1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0" y="744250"/>
            <a:ext cx="4490400" cy="4399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Topics We Will Cover</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CPU Components</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The Concept of Registers</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The Memory Unit</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Fetch-Execute Cycle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Buses</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Instructions and Word Formats</a:t>
            </a:r>
            <a:endParaRPr b="1" sz="1100">
              <a:solidFill>
                <a:srgbClr val="1155CC"/>
              </a:solidFill>
              <a:latin typeface="Calibri"/>
              <a:ea typeface="Calibri"/>
              <a:cs typeface="Calibri"/>
              <a:sym typeface="Calibri"/>
            </a:endParaRPr>
          </a:p>
        </p:txBody>
      </p:sp>
      <p:sp>
        <p:nvSpPr>
          <p:cNvPr id="61" name="Google Shape;61;p14"/>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Defined The Course</a:t>
            </a:r>
            <a:endParaRPr b="1" sz="3000">
              <a:solidFill>
                <a:srgbClr val="FF0080"/>
              </a:solidFill>
              <a:latin typeface="Calibri"/>
              <a:ea typeface="Calibri"/>
              <a:cs typeface="Calibri"/>
              <a:sym typeface="Calibri"/>
            </a:endParaRPr>
          </a:p>
        </p:txBody>
      </p:sp>
      <p:sp>
        <p:nvSpPr>
          <p:cNvPr id="62" name="Google Shape;62;p14"/>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Learning Outcomes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At the end of this topic, </a:t>
            </a:r>
            <a:r>
              <a:rPr b="1" lang="en" sz="1100">
                <a:solidFill>
                  <a:srgbClr val="FF0000"/>
                </a:solidFill>
                <a:latin typeface="Calibri"/>
                <a:ea typeface="Calibri"/>
                <a:cs typeface="Calibri"/>
                <a:sym typeface="Calibri"/>
              </a:rPr>
              <a:t>YOU </a:t>
            </a:r>
            <a:r>
              <a:rPr lang="en" sz="1100">
                <a:solidFill>
                  <a:schemeClr val="dk1"/>
                </a:solidFill>
                <a:latin typeface="Calibri"/>
                <a:ea typeface="Calibri"/>
                <a:cs typeface="Calibri"/>
                <a:sym typeface="Calibri"/>
              </a:rPr>
              <a:t>should be able to</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Describe the structure, components and functions of a computer system.</a:t>
            </a:r>
            <a:endParaRPr sz="11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Hard Drive (Secondary Storage) = Supermarket (Large, Slow Storage)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hard drive</a:t>
            </a:r>
            <a:r>
              <a:rPr lang="en" sz="1100">
                <a:solidFill>
                  <a:schemeClr val="dk1"/>
                </a:solidFill>
                <a:latin typeface="Calibri"/>
                <a:ea typeface="Calibri"/>
                <a:cs typeface="Calibri"/>
                <a:sym typeface="Calibri"/>
              </a:rPr>
              <a:t> is the largest and slowest storage in your system. It’s like the </a:t>
            </a:r>
            <a:r>
              <a:rPr b="1" lang="en" sz="1100">
                <a:solidFill>
                  <a:schemeClr val="dk1"/>
                </a:solidFill>
                <a:latin typeface="Calibri"/>
                <a:ea typeface="Calibri"/>
                <a:cs typeface="Calibri"/>
                <a:sym typeface="Calibri"/>
              </a:rPr>
              <a:t>supermarket</a:t>
            </a:r>
            <a:r>
              <a:rPr lang="en" sz="1100">
                <a:solidFill>
                  <a:schemeClr val="dk1"/>
                </a:solidFill>
                <a:latin typeface="Calibri"/>
                <a:ea typeface="Calibri"/>
                <a:cs typeface="Calibri"/>
                <a:sym typeface="Calibri"/>
              </a:rPr>
              <a:t> where you store all your ingredients, tools, and supplies before you bring them home.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You only go to the supermarket when you </a:t>
            </a:r>
            <a:r>
              <a:rPr b="1" lang="en" sz="1100">
                <a:solidFill>
                  <a:schemeClr val="dk1"/>
                </a:solidFill>
                <a:latin typeface="Calibri"/>
                <a:ea typeface="Calibri"/>
                <a:cs typeface="Calibri"/>
                <a:sym typeface="Calibri"/>
              </a:rPr>
              <a:t>need to restock</a:t>
            </a:r>
            <a:r>
              <a:rPr lang="en" sz="1100">
                <a:solidFill>
                  <a:schemeClr val="dk1"/>
                </a:solidFill>
                <a:latin typeface="Calibri"/>
                <a:ea typeface="Calibri"/>
                <a:cs typeface="Calibri"/>
                <a:sym typeface="Calibri"/>
              </a:rPr>
              <a:t> ingredients or get something you don’t have at home. It takes a long time to drive to the store and bring things back, so you don’t want to make this trip often.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Size</a:t>
            </a:r>
            <a:r>
              <a:rPr lang="en" sz="1100">
                <a:solidFill>
                  <a:schemeClr val="dk1"/>
                </a:solidFill>
                <a:latin typeface="Calibri"/>
                <a:ea typeface="Calibri"/>
                <a:cs typeface="Calibri"/>
                <a:sym typeface="Calibri"/>
              </a:rPr>
              <a:t>: Very large (stores everything you own).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Speed</a:t>
            </a:r>
            <a:r>
              <a:rPr lang="en" sz="1100">
                <a:solidFill>
                  <a:schemeClr val="dk1"/>
                </a:solidFill>
                <a:latin typeface="Calibri"/>
                <a:ea typeface="Calibri"/>
                <a:cs typeface="Calibri"/>
                <a:sym typeface="Calibri"/>
              </a:rPr>
              <a:t>: Much slower than RAM, cache, or registers.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When you run out of sugar or oil, you drive to the supermarket to buy more, which takes more time than grabbing it from the storage room.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chemeClr val="dk1"/>
                </a:solidFill>
                <a:latin typeface="Calibri"/>
                <a:ea typeface="Calibri"/>
                <a:cs typeface="Calibri"/>
                <a:sym typeface="Calibri"/>
              </a:rPr>
              <a:t>Computer Analogy</a:t>
            </a:r>
            <a:r>
              <a:rPr lang="en" sz="1100">
                <a:solidFill>
                  <a:schemeClr val="dk1"/>
                </a:solidFill>
                <a:latin typeface="Calibri"/>
                <a:ea typeface="Calibri"/>
                <a:cs typeface="Calibri"/>
                <a:sym typeface="Calibri"/>
              </a:rPr>
              <a:t>: The hard drive stores everything permanently, including the operating system, applications, and files. When you open a program or file, it’s loaded from the hard drive into RAM. For example, when you turn on your computer, the operating system is loaded from the hard drive into RAM so it can be used.</a:t>
            </a:r>
            <a:endParaRPr sz="1100">
              <a:solidFill>
                <a:schemeClr val="dk1"/>
              </a:solidFill>
              <a:latin typeface="Calibri"/>
              <a:ea typeface="Calibri"/>
              <a:cs typeface="Calibri"/>
              <a:sym typeface="Calibri"/>
            </a:endParaRPr>
          </a:p>
        </p:txBody>
      </p:sp>
      <p:sp>
        <p:nvSpPr>
          <p:cNvPr id="169" name="Google Shape;169;p32"/>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5. Multiple Cache Levels (L1, L2, L3) = Different Kitchen Cabinets (Fast, Slower, Slowest)</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Some computers have multiple levels of cache (L1, L2, L3). This is like having </a:t>
            </a:r>
            <a:r>
              <a:rPr b="1" lang="en" sz="1100">
                <a:solidFill>
                  <a:schemeClr val="dk1"/>
                </a:solidFill>
                <a:latin typeface="Calibri"/>
                <a:ea typeface="Calibri"/>
                <a:cs typeface="Calibri"/>
                <a:sym typeface="Calibri"/>
              </a:rPr>
              <a:t>different cabinets in your kitchen</a:t>
            </a:r>
            <a:r>
              <a:rPr lang="en" sz="1100">
                <a:solidFill>
                  <a:schemeClr val="dk1"/>
                </a:solidFill>
                <a:latin typeface="Calibri"/>
                <a:ea typeface="Calibri"/>
                <a:cs typeface="Calibri"/>
                <a:sym typeface="Calibri"/>
              </a:rPr>
              <a:t> with varying levels of accessibility: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L1 Cache</a:t>
            </a:r>
            <a:r>
              <a:rPr lang="en" sz="1100">
                <a:solidFill>
                  <a:schemeClr val="dk1"/>
                </a:solidFill>
                <a:latin typeface="Calibri"/>
                <a:ea typeface="Calibri"/>
                <a:cs typeface="Calibri"/>
                <a:sym typeface="Calibri"/>
              </a:rPr>
              <a:t> = Cabinet near your cooking station (very close and fast to access).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L2 Cache</a:t>
            </a:r>
            <a:r>
              <a:rPr lang="en" sz="1100">
                <a:solidFill>
                  <a:schemeClr val="dk1"/>
                </a:solidFill>
                <a:latin typeface="Calibri"/>
                <a:ea typeface="Calibri"/>
                <a:cs typeface="Calibri"/>
                <a:sym typeface="Calibri"/>
              </a:rPr>
              <a:t> = Cabinet further away (takes a little longer to reach).</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L3 Cache</a:t>
            </a:r>
            <a:r>
              <a:rPr lang="en" sz="1100">
                <a:solidFill>
                  <a:schemeClr val="dk1"/>
                </a:solidFill>
                <a:latin typeface="Calibri"/>
                <a:ea typeface="Calibri"/>
                <a:cs typeface="Calibri"/>
                <a:sym typeface="Calibri"/>
              </a:rPr>
              <a:t> = Even further away, but still closer than the storage room.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Each level of cache is larger but slower than the one before it, and it's still faster than accessing RAM.</a:t>
            </a:r>
            <a:endParaRPr sz="1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6. Complete Workflow: How the CPU Uses These Layers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Let’s now imagine you’re cooking a meal. This will help us understand how all these layers of storage work together in a computer.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Step 1: Fetching Ingredients from the Supermarket (Hard Drive)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You drive to the supermarket to buy </a:t>
            </a:r>
            <a:r>
              <a:rPr b="1" lang="en" sz="1100">
                <a:solidFill>
                  <a:schemeClr val="dk1"/>
                </a:solidFill>
                <a:latin typeface="Calibri"/>
                <a:ea typeface="Calibri"/>
                <a:cs typeface="Calibri"/>
                <a:sym typeface="Calibri"/>
              </a:rPr>
              <a:t>all the ingredients</a:t>
            </a:r>
            <a:r>
              <a:rPr lang="en" sz="1100">
                <a:solidFill>
                  <a:schemeClr val="dk1"/>
                </a:solidFill>
                <a:latin typeface="Calibri"/>
                <a:ea typeface="Calibri"/>
                <a:cs typeface="Calibri"/>
                <a:sym typeface="Calibri"/>
              </a:rPr>
              <a:t> you need for the week (hard drive). You bring them home and store them in the kitchen storage room (RAM).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Step 2: Moving Frequently Used Ingredients to Cabinets (Cache)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From the storage room, you take out the ingredients you’ll need </a:t>
            </a:r>
            <a:r>
              <a:rPr b="1" lang="en" sz="1100">
                <a:solidFill>
                  <a:schemeClr val="dk1"/>
                </a:solidFill>
                <a:latin typeface="Calibri"/>
                <a:ea typeface="Calibri"/>
                <a:cs typeface="Calibri"/>
                <a:sym typeface="Calibri"/>
              </a:rPr>
              <a:t>today</a:t>
            </a:r>
            <a:r>
              <a:rPr lang="en" sz="1100">
                <a:solidFill>
                  <a:schemeClr val="dk1"/>
                </a:solidFill>
                <a:latin typeface="Calibri"/>
                <a:ea typeface="Calibri"/>
                <a:cs typeface="Calibri"/>
                <a:sym typeface="Calibri"/>
              </a:rPr>
              <a:t> and put them in the kitchen cabinets (cache). For example, you take out some </a:t>
            </a:r>
            <a:r>
              <a:rPr b="1" lang="en" sz="1100">
                <a:solidFill>
                  <a:schemeClr val="dk1"/>
                </a:solidFill>
                <a:latin typeface="Calibri"/>
                <a:ea typeface="Calibri"/>
                <a:cs typeface="Calibri"/>
                <a:sym typeface="Calibri"/>
              </a:rPr>
              <a:t>flour, sugar, and oil</a:t>
            </a:r>
            <a:r>
              <a:rPr lang="en" sz="1100">
                <a:solidFill>
                  <a:schemeClr val="dk1"/>
                </a:solidFill>
                <a:latin typeface="Calibri"/>
                <a:ea typeface="Calibri"/>
                <a:cs typeface="Calibri"/>
                <a:sym typeface="Calibri"/>
              </a:rPr>
              <a:t> because you’ll use them for baking.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Step 3: Putting Immediate Tools in Your Hands (Registers)</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While cooking, you put the </a:t>
            </a:r>
            <a:r>
              <a:rPr b="1" lang="en" sz="1100">
                <a:solidFill>
                  <a:schemeClr val="dk1"/>
                </a:solidFill>
                <a:latin typeface="Calibri"/>
                <a:ea typeface="Calibri"/>
                <a:cs typeface="Calibri"/>
                <a:sym typeface="Calibri"/>
              </a:rPr>
              <a:t>spatula</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knife</a:t>
            </a:r>
            <a:r>
              <a:rPr lang="en" sz="1100">
                <a:solidFill>
                  <a:schemeClr val="dk1"/>
                </a:solidFill>
                <a:latin typeface="Calibri"/>
                <a:ea typeface="Calibri"/>
                <a:cs typeface="Calibri"/>
                <a:sym typeface="Calibri"/>
              </a:rPr>
              <a:t> in your hand (registers) because you’re using them immediately. These tools need to be ready at all times.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175" name="Google Shape;175;p33"/>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Step 4: Cooking (Processing)</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As you cook, you may need to add more ingredients from the cabinets (cache) or even go to the storage room (RAM) for larger items like a big bag of flour.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you run out of something completely, you’ll need to drive back to the supermarket (hard drive).</a:t>
            </a:r>
            <a:endParaRPr sz="1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7. </a:t>
            </a:r>
            <a:r>
              <a:rPr b="1" lang="en" sz="1100">
                <a:solidFill>
                  <a:srgbClr val="FF9900"/>
                </a:solidFill>
                <a:latin typeface="Calibri"/>
                <a:ea typeface="Calibri"/>
                <a:cs typeface="Calibri"/>
                <a:sym typeface="Calibri"/>
              </a:rPr>
              <a:t>Why Do We Have Multiple Layers of Storage?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reason we have multiple layers of storage is to balance </a:t>
            </a:r>
            <a:r>
              <a:rPr b="1" lang="en" sz="1100">
                <a:solidFill>
                  <a:schemeClr val="dk1"/>
                </a:solidFill>
                <a:latin typeface="Calibri"/>
                <a:ea typeface="Calibri"/>
                <a:cs typeface="Calibri"/>
                <a:sym typeface="Calibri"/>
              </a:rPr>
              <a:t>speed</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capacity</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Registers</a:t>
            </a:r>
            <a:r>
              <a:rPr lang="en" sz="1100">
                <a:solidFill>
                  <a:schemeClr val="dk1"/>
                </a:solidFill>
                <a:latin typeface="Calibri"/>
                <a:ea typeface="Calibri"/>
                <a:cs typeface="Calibri"/>
                <a:sym typeface="Calibri"/>
              </a:rPr>
              <a:t>: Small and extremely fast but can’t hold much data.</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Cache</a:t>
            </a:r>
            <a:r>
              <a:rPr lang="en" sz="1100">
                <a:solidFill>
                  <a:schemeClr val="dk1"/>
                </a:solidFill>
                <a:latin typeface="Calibri"/>
                <a:ea typeface="Calibri"/>
                <a:cs typeface="Calibri"/>
                <a:sym typeface="Calibri"/>
              </a:rPr>
              <a:t>: Larger than registers and still fast but a little slower.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RAM</a:t>
            </a:r>
            <a:r>
              <a:rPr lang="en" sz="1100">
                <a:solidFill>
                  <a:schemeClr val="dk1"/>
                </a:solidFill>
                <a:latin typeface="Calibri"/>
                <a:ea typeface="Calibri"/>
                <a:cs typeface="Calibri"/>
                <a:sym typeface="Calibri"/>
              </a:rPr>
              <a:t>: Much larger than cache but slower to access.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Hard Drive</a:t>
            </a:r>
            <a:r>
              <a:rPr lang="en" sz="1100">
                <a:solidFill>
                  <a:schemeClr val="dk1"/>
                </a:solidFill>
                <a:latin typeface="Calibri"/>
                <a:ea typeface="Calibri"/>
                <a:cs typeface="Calibri"/>
                <a:sym typeface="Calibri"/>
              </a:rPr>
              <a:t>: Largest but the slowest, used for long-term storage.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Without these layers, your computer would be extremely slow. If the CPU had to fetch data directly from the hard drive for every operation, it would take a long time to process anything—just like if you had to drive to the supermarket every time you needed a pinch of salt.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181" name="Google Shape;181;p34"/>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8. </a:t>
            </a:r>
            <a:r>
              <a:rPr b="1" lang="en" sz="1100">
                <a:solidFill>
                  <a:srgbClr val="FF9900"/>
                </a:solidFill>
                <a:latin typeface="Calibri"/>
                <a:ea typeface="Calibri"/>
                <a:cs typeface="Calibri"/>
                <a:sym typeface="Calibri"/>
              </a:rPr>
              <a:t>Example Summary: Cooking a Cake</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Registers</a:t>
            </a:r>
            <a:r>
              <a:rPr lang="en" sz="1100">
                <a:solidFill>
                  <a:schemeClr val="dk1"/>
                </a:solidFill>
                <a:latin typeface="Calibri"/>
                <a:ea typeface="Calibri"/>
                <a:cs typeface="Calibri"/>
                <a:sym typeface="Calibri"/>
              </a:rPr>
              <a:t>: Your hands and pockets where you keep immediate tools (e.g., knife, spoon).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Cache</a:t>
            </a:r>
            <a:r>
              <a:rPr lang="en" sz="1100">
                <a:solidFill>
                  <a:schemeClr val="dk1"/>
                </a:solidFill>
                <a:latin typeface="Calibri"/>
                <a:ea typeface="Calibri"/>
                <a:cs typeface="Calibri"/>
                <a:sym typeface="Calibri"/>
              </a:rPr>
              <a:t>: The kitchen cabinet where you keep frequently used items (e.g., flour, sugar, oil).</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RAM</a:t>
            </a:r>
            <a:r>
              <a:rPr lang="en" sz="1100">
                <a:solidFill>
                  <a:schemeClr val="dk1"/>
                </a:solidFill>
                <a:latin typeface="Calibri"/>
                <a:ea typeface="Calibri"/>
                <a:cs typeface="Calibri"/>
                <a:sym typeface="Calibri"/>
              </a:rPr>
              <a:t>: The storage room where you keep larger quantities of ingredients (e.g., a bag of flour, rice).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Hard Drive</a:t>
            </a:r>
            <a:r>
              <a:rPr lang="en" sz="1100">
                <a:solidFill>
                  <a:schemeClr val="dk1"/>
                </a:solidFill>
                <a:latin typeface="Calibri"/>
                <a:ea typeface="Calibri"/>
                <a:cs typeface="Calibri"/>
                <a:sym typeface="Calibri"/>
              </a:rPr>
              <a:t>: The supermarket where all ingredients and tools are stored.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By using these different levels of storage, you can cook efficiently without wasting time going back and forth to the supermarket. Similarly, a computer uses registers, cache, RAM, and the hard drive to access data efficiently while performing tasks.</a:t>
            </a:r>
            <a:endParaRPr sz="12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5"/>
          <p:cNvPicPr preferRelativeResize="0"/>
          <p:nvPr/>
        </p:nvPicPr>
        <p:blipFill>
          <a:blip r:embed="rId3">
            <a:alphaModFix/>
          </a:blip>
          <a:stretch>
            <a:fillRect/>
          </a:stretch>
        </p:blipFill>
        <p:spPr>
          <a:xfrm>
            <a:off x="1963275" y="0"/>
            <a:ext cx="5217458" cy="514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0080"/>
                </a:solidFill>
                <a:latin typeface="Calibri"/>
                <a:ea typeface="Calibri"/>
                <a:cs typeface="Calibri"/>
                <a:sym typeface="Calibri"/>
              </a:rPr>
              <a:t>Differentiating Between General-Purpose Registers And Special-Purpose Registers</a:t>
            </a:r>
            <a:endParaRPr b="1" sz="1100">
              <a:solidFill>
                <a:srgbClr val="FF008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b="1" sz="1100">
              <a:solidFill>
                <a:srgbClr val="FF008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General-Purpose Registers (GPRs)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chemeClr val="dk1"/>
                </a:solidFill>
                <a:latin typeface="Calibri"/>
                <a:ea typeface="Calibri"/>
                <a:cs typeface="Calibri"/>
                <a:sym typeface="Calibri"/>
              </a:rPr>
              <a:t>General-purpose registers</a:t>
            </a:r>
            <a:r>
              <a:rPr lang="en" sz="1100">
                <a:solidFill>
                  <a:schemeClr val="dk1"/>
                </a:solidFill>
                <a:latin typeface="Calibri"/>
                <a:ea typeface="Calibri"/>
                <a:cs typeface="Calibri"/>
                <a:sym typeface="Calibri"/>
              </a:rPr>
              <a:t> are versatile storage units within the CPU that can hold any type of data, including numeric values, memory addresses, and instructions. These registers are not assigned to any specific task, so the CPU can use them flexibly depending on the program's requirements. They act like a regular bag that can carry almost anything—just like a </a:t>
            </a:r>
            <a:r>
              <a:rPr b="1" lang="en" sz="1100">
                <a:solidFill>
                  <a:schemeClr val="dk1"/>
                </a:solidFill>
                <a:latin typeface="Calibri"/>
                <a:ea typeface="Calibri"/>
                <a:cs typeface="Calibri"/>
                <a:sym typeface="Calibri"/>
              </a:rPr>
              <a:t>plastic shopping bag</a:t>
            </a:r>
            <a:r>
              <a:rPr lang="en" sz="1100">
                <a:solidFill>
                  <a:schemeClr val="dk1"/>
                </a:solidFill>
                <a:latin typeface="Calibri"/>
                <a:ea typeface="Calibri"/>
                <a:cs typeface="Calibri"/>
                <a:sym typeface="Calibri"/>
              </a:rPr>
              <a:t> that can hold food, clothes, or books.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Example Analogy</a:t>
            </a:r>
            <a:r>
              <a:rPr lang="en" sz="1100">
                <a:solidFill>
                  <a:schemeClr val="dk1"/>
                </a:solidFill>
                <a:latin typeface="Calibri"/>
                <a:ea typeface="Calibri"/>
                <a:cs typeface="Calibri"/>
                <a:sym typeface="Calibri"/>
              </a:rPr>
              <a:t>: You go to the supermarket, buy groceries, and put them all into a </a:t>
            </a:r>
            <a:r>
              <a:rPr b="1" lang="en" sz="1100">
                <a:solidFill>
                  <a:schemeClr val="dk1"/>
                </a:solidFill>
                <a:latin typeface="Calibri"/>
                <a:ea typeface="Calibri"/>
                <a:cs typeface="Calibri"/>
                <a:sym typeface="Calibri"/>
              </a:rPr>
              <a:t>general-purpose plastic bag</a:t>
            </a:r>
            <a:r>
              <a:rPr lang="en" sz="1100">
                <a:solidFill>
                  <a:schemeClr val="dk1"/>
                </a:solidFill>
                <a:latin typeface="Calibri"/>
                <a:ea typeface="Calibri"/>
                <a:cs typeface="Calibri"/>
                <a:sym typeface="Calibri"/>
              </a:rPr>
              <a:t>. This bag can carry </a:t>
            </a:r>
            <a:r>
              <a:rPr b="1" lang="en" sz="1100">
                <a:solidFill>
                  <a:schemeClr val="dk1"/>
                </a:solidFill>
                <a:latin typeface="Calibri"/>
                <a:ea typeface="Calibri"/>
                <a:cs typeface="Calibri"/>
                <a:sym typeface="Calibri"/>
              </a:rPr>
              <a:t>any</a:t>
            </a:r>
            <a:r>
              <a:rPr lang="en" sz="1100">
                <a:solidFill>
                  <a:schemeClr val="dk1"/>
                </a:solidFill>
                <a:latin typeface="Calibri"/>
                <a:ea typeface="Calibri"/>
                <a:cs typeface="Calibri"/>
                <a:sym typeface="Calibri"/>
              </a:rPr>
              <a:t> item, whether it's bread, a bottle of milk, or a package of ice cream.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In the Computer</a:t>
            </a:r>
            <a:r>
              <a:rPr lang="en" sz="1100">
                <a:solidFill>
                  <a:schemeClr val="dk1"/>
                </a:solidFill>
                <a:latin typeface="Calibri"/>
                <a:ea typeface="Calibri"/>
                <a:cs typeface="Calibri"/>
                <a:sym typeface="Calibri"/>
              </a:rPr>
              <a:t>: A general-purpose register may store a numeric value like </a:t>
            </a:r>
            <a:r>
              <a:rPr lang="en" sz="1100">
                <a:solidFill>
                  <a:srgbClr val="188038"/>
                </a:solidFill>
                <a:latin typeface="Calibri"/>
                <a:ea typeface="Calibri"/>
                <a:cs typeface="Calibri"/>
                <a:sym typeface="Calibri"/>
              </a:rPr>
              <a:t>5</a:t>
            </a:r>
            <a:r>
              <a:rPr lang="en" sz="1100">
                <a:solidFill>
                  <a:schemeClr val="dk1"/>
                </a:solidFill>
                <a:latin typeface="Calibri"/>
                <a:ea typeface="Calibri"/>
                <a:cs typeface="Calibri"/>
                <a:sym typeface="Calibri"/>
              </a:rPr>
              <a:t>, an address pointing to a memory location, or even a segment of a string. Its flexibility allows the CPU to optimize operations based on what the program is doing at any given time.</a:t>
            </a:r>
            <a:endParaRPr sz="1100">
              <a:solidFill>
                <a:schemeClr val="dk1"/>
              </a:solidFill>
              <a:latin typeface="Calibri"/>
              <a:ea typeface="Calibri"/>
              <a:cs typeface="Calibri"/>
              <a:sym typeface="Calibri"/>
            </a:endParaRPr>
          </a:p>
        </p:txBody>
      </p:sp>
      <p:sp>
        <p:nvSpPr>
          <p:cNvPr id="192" name="Google Shape;192;p36"/>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a:t>
            </a:r>
            <a:r>
              <a:rPr b="1" lang="en" sz="1100">
                <a:solidFill>
                  <a:srgbClr val="FF9900"/>
                </a:solidFill>
                <a:latin typeface="Calibri"/>
                <a:ea typeface="Calibri"/>
                <a:cs typeface="Calibri"/>
                <a:sym typeface="Calibri"/>
              </a:rPr>
              <a:t>Special-Purpose Registers (SPRs)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chemeClr val="dk1"/>
                </a:solidFill>
                <a:latin typeface="Calibri"/>
                <a:ea typeface="Calibri"/>
                <a:cs typeface="Calibri"/>
                <a:sym typeface="Calibri"/>
              </a:rPr>
              <a:t>Special-purpose registers</a:t>
            </a:r>
            <a:r>
              <a:rPr lang="en" sz="1100">
                <a:solidFill>
                  <a:schemeClr val="dk1"/>
                </a:solidFill>
                <a:latin typeface="Calibri"/>
                <a:ea typeface="Calibri"/>
                <a:cs typeface="Calibri"/>
                <a:sym typeface="Calibri"/>
              </a:rPr>
              <a:t> are specifically designed to hold certain types of information critical to the CPU's operation. These registers are optimized for particular tasks, just like a </a:t>
            </a:r>
            <a:r>
              <a:rPr b="1" lang="en" sz="1100">
                <a:solidFill>
                  <a:schemeClr val="dk1"/>
                </a:solidFill>
                <a:latin typeface="Calibri"/>
                <a:ea typeface="Calibri"/>
                <a:cs typeface="Calibri"/>
                <a:sym typeface="Calibri"/>
              </a:rPr>
              <a:t>thermal bag</a:t>
            </a:r>
            <a:r>
              <a:rPr lang="en" sz="1100">
                <a:solidFill>
                  <a:schemeClr val="dk1"/>
                </a:solidFill>
                <a:latin typeface="Calibri"/>
                <a:ea typeface="Calibri"/>
                <a:cs typeface="Calibri"/>
                <a:sym typeface="Calibri"/>
              </a:rPr>
              <a:t> that’s specifically designed to keep your ice cream from melting. They store things like instruction addresses, fetched data, memory locations, or the status of the CPU.</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Example Analogy</a:t>
            </a:r>
            <a:r>
              <a:rPr lang="en" sz="1100">
                <a:solidFill>
                  <a:schemeClr val="dk1"/>
                </a:solidFill>
                <a:latin typeface="Calibri"/>
                <a:ea typeface="Calibri"/>
                <a:cs typeface="Calibri"/>
                <a:sym typeface="Calibri"/>
              </a:rPr>
              <a:t>: If you buy ice cream at the supermarket, you'll need a </a:t>
            </a:r>
            <a:r>
              <a:rPr b="1" lang="en" sz="1100">
                <a:solidFill>
                  <a:schemeClr val="dk1"/>
                </a:solidFill>
                <a:latin typeface="Calibri"/>
                <a:ea typeface="Calibri"/>
                <a:cs typeface="Calibri"/>
                <a:sym typeface="Calibri"/>
              </a:rPr>
              <a:t>thermal bag</a:t>
            </a:r>
            <a:r>
              <a:rPr lang="en" sz="1100">
                <a:solidFill>
                  <a:schemeClr val="dk1"/>
                </a:solidFill>
                <a:latin typeface="Calibri"/>
                <a:ea typeface="Calibri"/>
                <a:cs typeface="Calibri"/>
                <a:sym typeface="Calibri"/>
              </a:rPr>
              <a:t> designed to keep the cold in and the heat out. While a general-purpose plastic bag could carry the ice cream, it won't protect it from melting. The thermal bag is specialized for that task.</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In the Computer</a:t>
            </a:r>
            <a:r>
              <a:rPr lang="en" sz="1100">
                <a:solidFill>
                  <a:schemeClr val="dk1"/>
                </a:solidFill>
                <a:latin typeface="Calibri"/>
                <a:ea typeface="Calibri"/>
                <a:cs typeface="Calibri"/>
                <a:sym typeface="Calibri"/>
              </a:rPr>
              <a:t>: Special-purpose registers are used for very specific tasks. Each register has a predefined function, such as storing the next instruction address, the current instruction being executed, or the CPU’s status during computation.</a:t>
            </a:r>
            <a:endParaRPr sz="1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3. Types of Special-Purpose Registers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Now let's explore five specific </a:t>
            </a:r>
            <a:r>
              <a:rPr b="1" lang="en" sz="1100">
                <a:solidFill>
                  <a:schemeClr val="dk1"/>
                </a:solidFill>
                <a:latin typeface="Calibri"/>
                <a:ea typeface="Calibri"/>
                <a:cs typeface="Calibri"/>
                <a:sym typeface="Calibri"/>
              </a:rPr>
              <a:t>special-purpose registers</a:t>
            </a:r>
            <a:r>
              <a:rPr lang="en" sz="1100">
                <a:solidFill>
                  <a:schemeClr val="dk1"/>
                </a:solidFill>
                <a:latin typeface="Calibri"/>
                <a:ea typeface="Calibri"/>
                <a:cs typeface="Calibri"/>
                <a:sym typeface="Calibri"/>
              </a:rPr>
              <a:t> and their roles, using examples and analogies to clarify how they operate.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3A. Program Counter (PC)</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a:t>
            </a:r>
            <a:r>
              <a:rPr lang="en" sz="1100">
                <a:solidFill>
                  <a:schemeClr val="dk1"/>
                </a:solidFill>
                <a:latin typeface="Calibri"/>
                <a:ea typeface="Calibri"/>
                <a:cs typeface="Calibri"/>
                <a:sym typeface="Calibri"/>
              </a:rPr>
              <a:t> stores the </a:t>
            </a:r>
            <a:r>
              <a:rPr b="1" lang="en" sz="1100">
                <a:solidFill>
                  <a:schemeClr val="dk1"/>
                </a:solidFill>
                <a:latin typeface="Calibri"/>
                <a:ea typeface="Calibri"/>
                <a:cs typeface="Calibri"/>
                <a:sym typeface="Calibri"/>
              </a:rPr>
              <a:t>address of the next instruction</a:t>
            </a:r>
            <a:r>
              <a:rPr lang="en" sz="1100">
                <a:solidFill>
                  <a:schemeClr val="dk1"/>
                </a:solidFill>
                <a:latin typeface="Calibri"/>
                <a:ea typeface="Calibri"/>
                <a:cs typeface="Calibri"/>
                <a:sym typeface="Calibri"/>
              </a:rPr>
              <a:t> to be executed by the CPU. Think of it as a bookmark in a book. It doesn’t store the actual instruction but keeps track of </a:t>
            </a:r>
            <a:r>
              <a:rPr b="1" lang="en" sz="1100">
                <a:solidFill>
                  <a:schemeClr val="dk1"/>
                </a:solidFill>
                <a:latin typeface="Calibri"/>
                <a:ea typeface="Calibri"/>
                <a:cs typeface="Calibri"/>
                <a:sym typeface="Calibri"/>
              </a:rPr>
              <a:t>where</a:t>
            </a:r>
            <a:r>
              <a:rPr lang="en" sz="1100">
                <a:solidFill>
                  <a:schemeClr val="dk1"/>
                </a:solidFill>
                <a:latin typeface="Calibri"/>
                <a:ea typeface="Calibri"/>
                <a:cs typeface="Calibri"/>
                <a:sym typeface="Calibri"/>
              </a:rPr>
              <a:t> the CPU should fetch the next instruction from.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Imagine you are reading a recipe book. After you finish cooking one dish (instruction), the program counter keeps your place in the book and reminds you of the next dish to cook.</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In the Computer</a:t>
            </a:r>
            <a:r>
              <a:rPr lang="en" sz="1100">
                <a:solidFill>
                  <a:schemeClr val="dk1"/>
                </a:solidFill>
                <a:latin typeface="Calibri"/>
                <a:ea typeface="Calibri"/>
                <a:cs typeface="Calibri"/>
                <a:sym typeface="Calibri"/>
              </a:rPr>
              <a:t>: If the CPU is processing instructions in a program located at address </a:t>
            </a:r>
            <a:r>
              <a:rPr lang="en" sz="1100">
                <a:solidFill>
                  <a:srgbClr val="188038"/>
                </a:solidFill>
                <a:latin typeface="Calibri"/>
                <a:ea typeface="Calibri"/>
                <a:cs typeface="Calibri"/>
                <a:sym typeface="Calibri"/>
              </a:rPr>
              <a:t>1000</a:t>
            </a:r>
            <a:r>
              <a:rPr lang="en" sz="1100">
                <a:solidFill>
                  <a:schemeClr val="dk1"/>
                </a:solidFill>
                <a:latin typeface="Calibri"/>
                <a:ea typeface="Calibri"/>
                <a:cs typeface="Calibri"/>
                <a:sym typeface="Calibri"/>
              </a:rPr>
              <a:t>, after executing the instruction at address </a:t>
            </a:r>
            <a:r>
              <a:rPr lang="en" sz="1100">
                <a:solidFill>
                  <a:srgbClr val="188038"/>
                </a:solidFill>
                <a:latin typeface="Calibri"/>
                <a:ea typeface="Calibri"/>
                <a:cs typeface="Calibri"/>
                <a:sym typeface="Calibri"/>
              </a:rPr>
              <a:t>1000</a:t>
            </a:r>
            <a:r>
              <a:rPr lang="en" sz="1100">
                <a:solidFill>
                  <a:schemeClr val="dk1"/>
                </a:solidFill>
                <a:latin typeface="Calibri"/>
                <a:ea typeface="Calibri"/>
                <a:cs typeface="Calibri"/>
                <a:sym typeface="Calibri"/>
              </a:rPr>
              <a:t>, the program counter will update to store the address </a:t>
            </a:r>
            <a:r>
              <a:rPr lang="en" sz="1100">
                <a:solidFill>
                  <a:srgbClr val="188038"/>
                </a:solidFill>
                <a:latin typeface="Calibri"/>
                <a:ea typeface="Calibri"/>
                <a:cs typeface="Calibri"/>
                <a:sym typeface="Calibri"/>
              </a:rPr>
              <a:t>1001</a:t>
            </a:r>
            <a:r>
              <a:rPr lang="en" sz="1100">
                <a:solidFill>
                  <a:schemeClr val="dk1"/>
                </a:solidFill>
                <a:latin typeface="Calibri"/>
                <a:ea typeface="Calibri"/>
                <a:cs typeface="Calibri"/>
                <a:sym typeface="Calibri"/>
              </a:rPr>
              <a:t>, pointing to the next instruction in the sequence.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198" name="Google Shape;198;p37"/>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3B</a:t>
            </a:r>
            <a:r>
              <a:rPr b="1" lang="en" sz="1100">
                <a:solidFill>
                  <a:srgbClr val="1155CC"/>
                </a:solidFill>
                <a:latin typeface="Calibri"/>
                <a:ea typeface="Calibri"/>
                <a:cs typeface="Calibri"/>
                <a:sym typeface="Calibri"/>
              </a:rPr>
              <a:t>. Instruction Register (IR)</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Instruction Register</a:t>
            </a:r>
            <a:r>
              <a:rPr lang="en" sz="1100">
                <a:solidFill>
                  <a:schemeClr val="dk1"/>
                </a:solidFill>
                <a:latin typeface="Calibri"/>
                <a:ea typeface="Calibri"/>
                <a:cs typeface="Calibri"/>
                <a:sym typeface="Calibri"/>
              </a:rPr>
              <a:t> stores the </a:t>
            </a:r>
            <a:r>
              <a:rPr b="1" lang="en" sz="1100">
                <a:solidFill>
                  <a:schemeClr val="dk1"/>
                </a:solidFill>
                <a:latin typeface="Calibri"/>
                <a:ea typeface="Calibri"/>
                <a:cs typeface="Calibri"/>
                <a:sym typeface="Calibri"/>
              </a:rPr>
              <a:t>actual instruction</a:t>
            </a:r>
            <a:r>
              <a:rPr lang="en" sz="1100">
                <a:solidFill>
                  <a:schemeClr val="dk1"/>
                </a:solidFill>
                <a:latin typeface="Calibri"/>
                <a:ea typeface="Calibri"/>
                <a:cs typeface="Calibri"/>
                <a:sym typeface="Calibri"/>
              </a:rPr>
              <a:t> that has been fetched by the CPU. Unlike the program counter that stores the address, this register holds the </a:t>
            </a:r>
            <a:r>
              <a:rPr b="1" lang="en" sz="1100">
                <a:solidFill>
                  <a:schemeClr val="dk1"/>
                </a:solidFill>
                <a:latin typeface="Calibri"/>
                <a:ea typeface="Calibri"/>
                <a:cs typeface="Calibri"/>
                <a:sym typeface="Calibri"/>
              </a:rPr>
              <a:t>instruction itself</a:t>
            </a:r>
            <a:r>
              <a:rPr lang="en" sz="1100">
                <a:solidFill>
                  <a:schemeClr val="dk1"/>
                </a:solidFill>
                <a:latin typeface="Calibri"/>
                <a:ea typeface="Calibri"/>
                <a:cs typeface="Calibri"/>
                <a:sym typeface="Calibri"/>
              </a:rPr>
              <a:t> that the CPU will execute next.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If the program counter is your bookmark, the instruction register is the actual page you are reading. It holds the specific recipe you’re following.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In the Computer</a:t>
            </a:r>
            <a:r>
              <a:rPr lang="en" sz="1100">
                <a:solidFill>
                  <a:srgbClr val="188038"/>
                </a:solidFill>
                <a:latin typeface="Calibri"/>
                <a:ea typeface="Calibri"/>
                <a:cs typeface="Calibri"/>
                <a:sym typeface="Calibri"/>
              </a:rPr>
              <a:t>:</a:t>
            </a:r>
            <a:r>
              <a:rPr lang="en" sz="1100">
                <a:solidFill>
                  <a:schemeClr val="dk1"/>
                </a:solidFill>
                <a:latin typeface="Calibri"/>
                <a:ea typeface="Calibri"/>
                <a:cs typeface="Calibri"/>
                <a:sym typeface="Calibri"/>
              </a:rPr>
              <a:t> If the CPU fetches the instruction </a:t>
            </a:r>
            <a:r>
              <a:rPr lang="en" sz="1100">
                <a:solidFill>
                  <a:srgbClr val="188038"/>
                </a:solidFill>
                <a:latin typeface="Calibri"/>
                <a:ea typeface="Calibri"/>
                <a:cs typeface="Calibri"/>
                <a:sym typeface="Calibri"/>
              </a:rPr>
              <a:t>ADD A, B</a:t>
            </a:r>
            <a:r>
              <a:rPr lang="en" sz="1100">
                <a:solidFill>
                  <a:schemeClr val="dk1"/>
                </a:solidFill>
                <a:latin typeface="Calibri"/>
                <a:ea typeface="Calibri"/>
                <a:cs typeface="Calibri"/>
                <a:sym typeface="Calibri"/>
              </a:rPr>
              <a:t> from memory, the instruction register will hold this specific instruction while the CPU decodes and executes it.</a:t>
            </a:r>
            <a:endParaRPr sz="1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3C. Memory Address Register (MAR)</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Memory Address Register</a:t>
            </a:r>
            <a:r>
              <a:rPr lang="en" sz="1100">
                <a:solidFill>
                  <a:schemeClr val="dk1"/>
                </a:solidFill>
                <a:latin typeface="Calibri"/>
                <a:ea typeface="Calibri"/>
                <a:cs typeface="Calibri"/>
                <a:sym typeface="Calibri"/>
              </a:rPr>
              <a:t> holds the </a:t>
            </a:r>
            <a:r>
              <a:rPr b="1" lang="en" sz="1100">
                <a:solidFill>
                  <a:schemeClr val="dk1"/>
                </a:solidFill>
                <a:latin typeface="Calibri"/>
                <a:ea typeface="Calibri"/>
                <a:cs typeface="Calibri"/>
                <a:sym typeface="Calibri"/>
              </a:rPr>
              <a:t>address of the data</a:t>
            </a:r>
            <a:r>
              <a:rPr lang="en" sz="1100">
                <a:solidFill>
                  <a:schemeClr val="dk1"/>
                </a:solidFill>
                <a:latin typeface="Calibri"/>
                <a:ea typeface="Calibri"/>
                <a:cs typeface="Calibri"/>
                <a:sym typeface="Calibri"/>
              </a:rPr>
              <a:t> that the CPU needs to fetch or store. It acts as a pointer to where the data is located in memory, but it doesn’t hold the actual data itself.</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Imagine you need to pick up ingredients from your kitchen cabinets.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is like the note that tells you which cabinet contains the flour, but the note itself doesn’t hold the flour—it just tells you where to find it.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In the Computer</a:t>
            </a:r>
            <a:r>
              <a:rPr lang="en" sz="1100">
                <a:solidFill>
                  <a:schemeClr val="dk1"/>
                </a:solidFill>
                <a:latin typeface="Calibri"/>
                <a:ea typeface="Calibri"/>
                <a:cs typeface="Calibri"/>
                <a:sym typeface="Calibri"/>
              </a:rPr>
              <a:t>: If the CPU needs to fetch data from memory address </a:t>
            </a:r>
            <a:r>
              <a:rPr lang="en" sz="1100">
                <a:solidFill>
                  <a:srgbClr val="188038"/>
                </a:solidFill>
                <a:latin typeface="Calibri"/>
                <a:ea typeface="Calibri"/>
                <a:cs typeface="Calibri"/>
                <a:sym typeface="Calibri"/>
              </a:rPr>
              <a:t>5000</a:t>
            </a:r>
            <a:r>
              <a:rPr lang="en" sz="1100">
                <a:solidFill>
                  <a:schemeClr val="dk1"/>
                </a:solidFill>
                <a:latin typeface="Calibri"/>
                <a:ea typeface="Calibri"/>
                <a:cs typeface="Calibri"/>
                <a:sym typeface="Calibri"/>
              </a:rPr>
              <a:t>, the MAR will store the value </a:t>
            </a:r>
            <a:r>
              <a:rPr lang="en" sz="1100">
                <a:solidFill>
                  <a:srgbClr val="188038"/>
                </a:solidFill>
                <a:latin typeface="Calibri"/>
                <a:ea typeface="Calibri"/>
                <a:cs typeface="Calibri"/>
                <a:sym typeface="Calibri"/>
              </a:rPr>
              <a:t>5000</a:t>
            </a:r>
            <a:r>
              <a:rPr lang="en" sz="1100">
                <a:solidFill>
                  <a:schemeClr val="dk1"/>
                </a:solidFill>
                <a:latin typeface="Calibri"/>
                <a:ea typeface="Calibri"/>
                <a:cs typeface="Calibri"/>
                <a:sym typeface="Calibri"/>
              </a:rPr>
              <a:t>, signaling to the memory unit where to go to retrieve the data.</a:t>
            </a:r>
            <a:endParaRPr sz="1100">
              <a:solidFill>
                <a:schemeClr val="dk1"/>
              </a:solidFill>
              <a:latin typeface="Calibri"/>
              <a:ea typeface="Calibri"/>
              <a:cs typeface="Calibri"/>
              <a:sym typeface="Calibri"/>
            </a:endParaRPr>
          </a:p>
        </p:txBody>
      </p:sp>
      <p:sp>
        <p:nvSpPr>
          <p:cNvPr id="204" name="Google Shape;204;p38"/>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3D</a:t>
            </a:r>
            <a:r>
              <a:rPr b="1" lang="en" sz="1100">
                <a:solidFill>
                  <a:srgbClr val="1155CC"/>
                </a:solidFill>
                <a:latin typeface="Calibri"/>
                <a:ea typeface="Calibri"/>
                <a:cs typeface="Calibri"/>
                <a:sym typeface="Calibri"/>
              </a:rPr>
              <a:t>. Memory Data Register (MDR)</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Memory Data Register</a:t>
            </a:r>
            <a:r>
              <a:rPr lang="en" sz="1100">
                <a:solidFill>
                  <a:schemeClr val="dk1"/>
                </a:solidFill>
                <a:latin typeface="Calibri"/>
                <a:ea typeface="Calibri"/>
                <a:cs typeface="Calibri"/>
                <a:sym typeface="Calibri"/>
              </a:rPr>
              <a:t> (also called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Data Register</a:t>
            </a:r>
            <a:r>
              <a:rPr lang="en" sz="1100">
                <a:solidFill>
                  <a:schemeClr val="dk1"/>
                </a:solidFill>
                <a:latin typeface="Calibri"/>
                <a:ea typeface="Calibri"/>
                <a:cs typeface="Calibri"/>
                <a:sym typeface="Calibri"/>
              </a:rPr>
              <a:t>) holds the </a:t>
            </a:r>
            <a:r>
              <a:rPr b="1" lang="en" sz="1100">
                <a:solidFill>
                  <a:schemeClr val="dk1"/>
                </a:solidFill>
                <a:latin typeface="Calibri"/>
                <a:ea typeface="Calibri"/>
                <a:cs typeface="Calibri"/>
                <a:sym typeface="Calibri"/>
              </a:rPr>
              <a:t>actual data</a:t>
            </a:r>
            <a:r>
              <a:rPr lang="en" sz="1100">
                <a:solidFill>
                  <a:schemeClr val="dk1"/>
                </a:solidFill>
                <a:latin typeface="Calibri"/>
                <a:ea typeface="Calibri"/>
                <a:cs typeface="Calibri"/>
                <a:sym typeface="Calibri"/>
              </a:rPr>
              <a:t> fetched from or to be stored in memory. It works in tandem with the MAR: while the MAR provides the address, the MDR holds the actual data from that address.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Continuing the kitchen example, after you find the flour at the specific cabinet indicated by the MAR, you place it on the countertop. The flour on the countertop represents the </a:t>
            </a:r>
            <a:r>
              <a:rPr b="1" lang="en" sz="1100">
                <a:solidFill>
                  <a:schemeClr val="dk1"/>
                </a:solidFill>
                <a:latin typeface="Calibri"/>
                <a:ea typeface="Calibri"/>
                <a:cs typeface="Calibri"/>
                <a:sym typeface="Calibri"/>
              </a:rPr>
              <a:t>data</a:t>
            </a:r>
            <a:r>
              <a:rPr lang="en" sz="1100">
                <a:solidFill>
                  <a:schemeClr val="dk1"/>
                </a:solidFill>
                <a:latin typeface="Calibri"/>
                <a:ea typeface="Calibri"/>
                <a:cs typeface="Calibri"/>
                <a:sym typeface="Calibri"/>
              </a:rPr>
              <a:t> in the MDR.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In the Computer</a:t>
            </a:r>
            <a:r>
              <a:rPr lang="en" sz="1100">
                <a:solidFill>
                  <a:schemeClr val="dk1"/>
                </a:solidFill>
                <a:latin typeface="Calibri"/>
                <a:ea typeface="Calibri"/>
                <a:cs typeface="Calibri"/>
                <a:sym typeface="Calibri"/>
              </a:rPr>
              <a:t>: Suppose the data at memory address </a:t>
            </a:r>
            <a:r>
              <a:rPr lang="en" sz="1100">
                <a:solidFill>
                  <a:srgbClr val="188038"/>
                </a:solidFill>
                <a:latin typeface="Calibri"/>
                <a:ea typeface="Calibri"/>
                <a:cs typeface="Calibri"/>
                <a:sym typeface="Calibri"/>
              </a:rPr>
              <a:t>5000</a:t>
            </a:r>
            <a:r>
              <a:rPr lang="en" sz="1100">
                <a:solidFill>
                  <a:schemeClr val="dk1"/>
                </a:solidFill>
                <a:latin typeface="Calibri"/>
                <a:ea typeface="Calibri"/>
                <a:cs typeface="Calibri"/>
                <a:sym typeface="Calibri"/>
              </a:rPr>
              <a:t> is </a:t>
            </a:r>
            <a:r>
              <a:rPr lang="en" sz="1100">
                <a:solidFill>
                  <a:srgbClr val="188038"/>
                </a:solidFill>
                <a:latin typeface="Calibri"/>
                <a:ea typeface="Calibri"/>
                <a:cs typeface="Calibri"/>
                <a:sym typeface="Calibri"/>
              </a:rPr>
              <a:t>42</a:t>
            </a:r>
            <a:r>
              <a:rPr lang="en" sz="1100">
                <a:solidFill>
                  <a:schemeClr val="dk1"/>
                </a:solidFill>
                <a:latin typeface="Calibri"/>
                <a:ea typeface="Calibri"/>
                <a:cs typeface="Calibri"/>
                <a:sym typeface="Calibri"/>
              </a:rPr>
              <a:t>. The MAR holds the address </a:t>
            </a:r>
            <a:r>
              <a:rPr lang="en" sz="1100">
                <a:solidFill>
                  <a:srgbClr val="188038"/>
                </a:solidFill>
                <a:latin typeface="Calibri"/>
                <a:ea typeface="Calibri"/>
                <a:cs typeface="Calibri"/>
                <a:sym typeface="Calibri"/>
              </a:rPr>
              <a:t>5000</a:t>
            </a:r>
            <a:r>
              <a:rPr lang="en" sz="1100">
                <a:solidFill>
                  <a:schemeClr val="dk1"/>
                </a:solidFill>
                <a:latin typeface="Calibri"/>
                <a:ea typeface="Calibri"/>
                <a:cs typeface="Calibri"/>
                <a:sym typeface="Calibri"/>
              </a:rPr>
              <a:t>, while the MDR will hold the value </a:t>
            </a:r>
            <a:r>
              <a:rPr lang="en" sz="1100">
                <a:solidFill>
                  <a:srgbClr val="188038"/>
                </a:solidFill>
                <a:latin typeface="Calibri"/>
                <a:ea typeface="Calibri"/>
                <a:cs typeface="Calibri"/>
                <a:sym typeface="Calibri"/>
              </a:rPr>
              <a:t>42</a:t>
            </a:r>
            <a:r>
              <a:rPr lang="en" sz="1100">
                <a:solidFill>
                  <a:schemeClr val="dk1"/>
                </a:solidFill>
                <a:latin typeface="Calibri"/>
                <a:ea typeface="Calibri"/>
                <a:cs typeface="Calibri"/>
                <a:sym typeface="Calibri"/>
              </a:rPr>
              <a:t> once it's fetched.</a:t>
            </a:r>
            <a:endParaRPr sz="12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3E</a:t>
            </a:r>
            <a:r>
              <a:rPr b="1" lang="en" sz="1100">
                <a:solidFill>
                  <a:srgbClr val="1155CC"/>
                </a:solidFill>
                <a:latin typeface="Calibri"/>
                <a:ea typeface="Calibri"/>
                <a:cs typeface="Calibri"/>
                <a:sym typeface="Calibri"/>
              </a:rPr>
              <a:t>. Status Register</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Status Register</a:t>
            </a:r>
            <a:r>
              <a:rPr lang="en" sz="1100">
                <a:solidFill>
                  <a:schemeClr val="dk1"/>
                </a:solidFill>
                <a:latin typeface="Calibri"/>
                <a:ea typeface="Calibri"/>
                <a:cs typeface="Calibri"/>
                <a:sym typeface="Calibri"/>
              </a:rPr>
              <a:t> stores information about the current </a:t>
            </a:r>
            <a:r>
              <a:rPr b="1" lang="en" sz="1100">
                <a:solidFill>
                  <a:schemeClr val="dk1"/>
                </a:solidFill>
                <a:latin typeface="Calibri"/>
                <a:ea typeface="Calibri"/>
                <a:cs typeface="Calibri"/>
                <a:sym typeface="Calibri"/>
              </a:rPr>
              <a:t>state of the CPU</a:t>
            </a:r>
            <a:r>
              <a:rPr lang="en" sz="1100">
                <a:solidFill>
                  <a:schemeClr val="dk1"/>
                </a:solidFill>
                <a:latin typeface="Calibri"/>
                <a:ea typeface="Calibri"/>
                <a:cs typeface="Calibri"/>
                <a:sym typeface="Calibri"/>
              </a:rPr>
              <a:t> during operation. It keeps track of conditions like whether a calculation resulted in zero, an overflow occurred, or whether the CPU is in supervisor mode.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Status Register</a:t>
            </a:r>
            <a:r>
              <a:rPr lang="en" sz="1100">
                <a:solidFill>
                  <a:schemeClr val="dk1"/>
                </a:solidFill>
                <a:latin typeface="Calibri"/>
                <a:ea typeface="Calibri"/>
                <a:cs typeface="Calibri"/>
                <a:sym typeface="Calibri"/>
              </a:rPr>
              <a:t> is like a notepad where you jot down details about how your cooking is going. If you're making a cake, the notepad might say, "The oven is at 350°F," or "The batter is mixed but not yet in the oven." This helps you track the status of each step.</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In the Computer</a:t>
            </a:r>
            <a:r>
              <a:rPr lang="en" sz="1100">
                <a:solidFill>
                  <a:schemeClr val="dk1"/>
                </a:solidFill>
                <a:latin typeface="Calibri"/>
                <a:ea typeface="Calibri"/>
                <a:cs typeface="Calibri"/>
                <a:sym typeface="Calibri"/>
              </a:rPr>
              <a:t>: Suppose the CPU just completed an addition operation. The status register will store the result’s flags, such as whether the result was zero (a </a:t>
            </a:r>
            <a:r>
              <a:rPr b="1" lang="en" sz="1100">
                <a:solidFill>
                  <a:schemeClr val="dk1"/>
                </a:solidFill>
                <a:latin typeface="Calibri"/>
                <a:ea typeface="Calibri"/>
                <a:cs typeface="Calibri"/>
                <a:sym typeface="Calibri"/>
              </a:rPr>
              <a:t>Zero Flag</a:t>
            </a:r>
            <a:r>
              <a:rPr lang="en" sz="1100">
                <a:solidFill>
                  <a:schemeClr val="dk1"/>
                </a:solidFill>
                <a:latin typeface="Calibri"/>
                <a:ea typeface="Calibri"/>
                <a:cs typeface="Calibri"/>
                <a:sym typeface="Calibri"/>
              </a:rPr>
              <a:t>) or whether an overflow occurred during the operation (an </a:t>
            </a:r>
            <a:r>
              <a:rPr b="1" lang="en" sz="1100">
                <a:solidFill>
                  <a:schemeClr val="dk1"/>
                </a:solidFill>
                <a:latin typeface="Calibri"/>
                <a:ea typeface="Calibri"/>
                <a:cs typeface="Calibri"/>
                <a:sym typeface="Calibri"/>
              </a:rPr>
              <a:t>Overflow Flag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Data vs. Instructions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To clarify the concept of </a:t>
            </a:r>
            <a:r>
              <a:rPr b="1" lang="en" sz="1100">
                <a:solidFill>
                  <a:schemeClr val="dk1"/>
                </a:solidFill>
                <a:latin typeface="Calibri"/>
                <a:ea typeface="Calibri"/>
                <a:cs typeface="Calibri"/>
                <a:sym typeface="Calibri"/>
              </a:rPr>
              <a:t>data vs. instructions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Instructions</a:t>
            </a:r>
            <a:r>
              <a:rPr lang="en" sz="1100">
                <a:solidFill>
                  <a:srgbClr val="1155CC"/>
                </a:solidFill>
                <a:latin typeface="Calibri"/>
                <a:ea typeface="Calibri"/>
                <a:cs typeface="Calibri"/>
                <a:sym typeface="Calibri"/>
              </a:rPr>
              <a:t> </a:t>
            </a:r>
            <a:r>
              <a:rPr lang="en" sz="1100">
                <a:solidFill>
                  <a:schemeClr val="dk1"/>
                </a:solidFill>
                <a:latin typeface="Calibri"/>
                <a:ea typeface="Calibri"/>
                <a:cs typeface="Calibri"/>
                <a:sym typeface="Calibri"/>
              </a:rPr>
              <a:t>are commands that tell the CPU what to do (e.g., </a:t>
            </a:r>
            <a:r>
              <a:rPr lang="en" sz="1100">
                <a:solidFill>
                  <a:srgbClr val="188038"/>
                </a:solidFill>
                <a:latin typeface="Calibri"/>
                <a:ea typeface="Calibri"/>
                <a:cs typeface="Calibri"/>
                <a:sym typeface="Calibri"/>
              </a:rPr>
              <a:t>ADD</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SUBTRACT</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MOVE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Data</a:t>
            </a:r>
            <a:r>
              <a:rPr lang="en" sz="1100">
                <a:solidFill>
                  <a:srgbClr val="1155CC"/>
                </a:solidFill>
                <a:latin typeface="Calibri"/>
                <a:ea typeface="Calibri"/>
                <a:cs typeface="Calibri"/>
                <a:sym typeface="Calibri"/>
              </a:rPr>
              <a:t> </a:t>
            </a:r>
            <a:r>
              <a:rPr lang="en" sz="1100">
                <a:solidFill>
                  <a:schemeClr val="dk1"/>
                </a:solidFill>
                <a:latin typeface="Calibri"/>
                <a:ea typeface="Calibri"/>
                <a:cs typeface="Calibri"/>
                <a:sym typeface="Calibri"/>
              </a:rPr>
              <a:t>can be either an operand (a value used in an instruction) or the result of an operation.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For example: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An instruction might be </a:t>
            </a:r>
            <a:r>
              <a:rPr lang="en" sz="1100">
                <a:solidFill>
                  <a:srgbClr val="188038"/>
                </a:solidFill>
                <a:latin typeface="Calibri"/>
                <a:ea typeface="Calibri"/>
                <a:cs typeface="Calibri"/>
                <a:sym typeface="Calibri"/>
              </a:rPr>
              <a:t>ADD 5, 10</a:t>
            </a:r>
            <a:r>
              <a:rPr lang="en" sz="1100">
                <a:solidFill>
                  <a:schemeClr val="dk1"/>
                </a:solidFill>
                <a:latin typeface="Calibri"/>
                <a:ea typeface="Calibri"/>
                <a:cs typeface="Calibri"/>
                <a:sym typeface="Calibri"/>
              </a:rPr>
              <a:t> (add 5 and 10).</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data</a:t>
            </a:r>
            <a:r>
              <a:rPr lang="en" sz="1100">
                <a:solidFill>
                  <a:schemeClr val="dk1"/>
                </a:solidFill>
                <a:latin typeface="Calibri"/>
                <a:ea typeface="Calibri"/>
                <a:cs typeface="Calibri"/>
                <a:sym typeface="Calibri"/>
              </a:rPr>
              <a:t> here is </a:t>
            </a:r>
            <a:r>
              <a:rPr lang="en" sz="1100">
                <a:solidFill>
                  <a:srgbClr val="188038"/>
                </a:solidFill>
                <a:latin typeface="Calibri"/>
                <a:ea typeface="Calibri"/>
                <a:cs typeface="Calibri"/>
                <a:sym typeface="Calibri"/>
              </a:rPr>
              <a:t>5</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10</a:t>
            </a:r>
            <a:r>
              <a:rPr lang="en" sz="1100">
                <a:solidFill>
                  <a:schemeClr val="dk1"/>
                </a:solidFill>
                <a:latin typeface="Calibri"/>
                <a:ea typeface="Calibri"/>
                <a:cs typeface="Calibri"/>
                <a:sym typeface="Calibri"/>
              </a:rPr>
              <a:t>, while the instruction itself is </a:t>
            </a:r>
            <a:r>
              <a:rPr lang="en" sz="1100">
                <a:solidFill>
                  <a:srgbClr val="188038"/>
                </a:solidFill>
                <a:latin typeface="Calibri"/>
                <a:ea typeface="Calibri"/>
                <a:cs typeface="Calibri"/>
                <a:sym typeface="Calibri"/>
              </a:rPr>
              <a:t>ADD</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Both the </a:t>
            </a:r>
            <a:r>
              <a:rPr b="1" lang="en" sz="1100">
                <a:solidFill>
                  <a:schemeClr val="dk1"/>
                </a:solidFill>
                <a:latin typeface="Calibri"/>
                <a:ea typeface="Calibri"/>
                <a:cs typeface="Calibri"/>
                <a:sym typeface="Calibri"/>
              </a:rPr>
              <a:t>instruction</a:t>
            </a:r>
            <a:r>
              <a:rPr lang="en" sz="1100">
                <a:solidFill>
                  <a:schemeClr val="dk1"/>
                </a:solidFill>
                <a:latin typeface="Calibri"/>
                <a:ea typeface="Calibri"/>
                <a:cs typeface="Calibri"/>
                <a:sym typeface="Calibri"/>
              </a:rPr>
              <a:t> and the </a:t>
            </a:r>
            <a:r>
              <a:rPr b="1" lang="en" sz="1100">
                <a:solidFill>
                  <a:schemeClr val="dk1"/>
                </a:solidFill>
                <a:latin typeface="Calibri"/>
                <a:ea typeface="Calibri"/>
                <a:cs typeface="Calibri"/>
                <a:sym typeface="Calibri"/>
              </a:rPr>
              <a:t>data</a:t>
            </a:r>
            <a:r>
              <a:rPr lang="en" sz="1100">
                <a:solidFill>
                  <a:schemeClr val="dk1"/>
                </a:solidFill>
                <a:latin typeface="Calibri"/>
                <a:ea typeface="Calibri"/>
                <a:cs typeface="Calibri"/>
                <a:sym typeface="Calibri"/>
              </a:rPr>
              <a:t> need to be fetched, decoded, and executed by the CPU. The distinction lies in their roles: the instruction defines the operation, while the data provides the values to operate on.</a:t>
            </a:r>
            <a:endParaRPr sz="1100">
              <a:solidFill>
                <a:schemeClr val="dk1"/>
              </a:solidFill>
              <a:latin typeface="Calibri"/>
              <a:ea typeface="Calibri"/>
              <a:cs typeface="Calibri"/>
              <a:sym typeface="Calibri"/>
            </a:endParaRPr>
          </a:p>
        </p:txBody>
      </p:sp>
      <p:sp>
        <p:nvSpPr>
          <p:cNvPr id="215" name="Google Shape;215;p40"/>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5. Example Scenario: CPU Cycle Using Registers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walk through how these registers work in a CPU cycle: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The PC stores the address of the next instruction, say </a:t>
            </a:r>
            <a:r>
              <a:rPr lang="en" sz="1100">
                <a:solidFill>
                  <a:srgbClr val="188038"/>
                </a:solidFill>
                <a:latin typeface="Calibri"/>
                <a:ea typeface="Calibri"/>
                <a:cs typeface="Calibri"/>
                <a:sym typeface="Calibri"/>
              </a:rPr>
              <a:t>2000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The MAR takes the address </a:t>
            </a:r>
            <a:r>
              <a:rPr lang="en" sz="1100">
                <a:solidFill>
                  <a:srgbClr val="188038"/>
                </a:solidFill>
                <a:latin typeface="Calibri"/>
                <a:ea typeface="Calibri"/>
                <a:cs typeface="Calibri"/>
                <a:sym typeface="Calibri"/>
              </a:rPr>
              <a:t>2000</a:t>
            </a:r>
            <a:r>
              <a:rPr lang="en" sz="1100">
                <a:solidFill>
                  <a:schemeClr val="dk1"/>
                </a:solidFill>
                <a:latin typeface="Calibri"/>
                <a:ea typeface="Calibri"/>
                <a:cs typeface="Calibri"/>
                <a:sym typeface="Calibri"/>
              </a:rPr>
              <a:t> from the PC to fetch the instruction.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 The instruction stored at address </a:t>
            </a:r>
            <a:r>
              <a:rPr lang="en" sz="1100">
                <a:solidFill>
                  <a:srgbClr val="188038"/>
                </a:solidFill>
                <a:latin typeface="Calibri"/>
                <a:ea typeface="Calibri"/>
                <a:cs typeface="Calibri"/>
                <a:sym typeface="Calibri"/>
              </a:rPr>
              <a:t>2000</a:t>
            </a:r>
            <a:r>
              <a:rPr lang="en" sz="1100">
                <a:solidFill>
                  <a:schemeClr val="dk1"/>
                </a:solidFill>
                <a:latin typeface="Calibri"/>
                <a:ea typeface="Calibri"/>
                <a:cs typeface="Calibri"/>
                <a:sym typeface="Calibri"/>
              </a:rPr>
              <a:t> (e.g., </a:t>
            </a:r>
            <a:r>
              <a:rPr lang="en" sz="1100">
                <a:solidFill>
                  <a:srgbClr val="188038"/>
                </a:solidFill>
                <a:latin typeface="Calibri"/>
                <a:ea typeface="Calibri"/>
                <a:cs typeface="Calibri"/>
                <a:sym typeface="Calibri"/>
              </a:rPr>
              <a:t>ADD A, B</a:t>
            </a:r>
            <a:r>
              <a:rPr lang="en" sz="1100">
                <a:solidFill>
                  <a:schemeClr val="dk1"/>
                </a:solidFill>
                <a:latin typeface="Calibri"/>
                <a:ea typeface="Calibri"/>
                <a:cs typeface="Calibri"/>
                <a:sym typeface="Calibri"/>
              </a:rPr>
              <a:t>) is fetched and placed in the IR.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If the instruction requires data (e.g., values for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 the MAR will fetch the addresses for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 and the MDR will hold their respective values.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Status Register</a:t>
            </a:r>
            <a:r>
              <a:rPr lang="en" sz="1100">
                <a:solidFill>
                  <a:schemeClr val="dk1"/>
                </a:solidFill>
                <a:latin typeface="Calibri"/>
                <a:ea typeface="Calibri"/>
                <a:cs typeface="Calibri"/>
                <a:sym typeface="Calibri"/>
              </a:rPr>
              <a:t>: Once the instruction is executed (e.g., the sum of </a:t>
            </a:r>
            <a:r>
              <a:rPr lang="en" sz="1100">
                <a:solidFill>
                  <a:srgbClr val="188038"/>
                </a:solidFill>
                <a:latin typeface="Calibri"/>
                <a:ea typeface="Calibri"/>
                <a:cs typeface="Calibri"/>
                <a:sym typeface="Calibri"/>
              </a:rPr>
              <a:t>A</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B</a:t>
            </a:r>
            <a:r>
              <a:rPr lang="en" sz="1100">
                <a:solidFill>
                  <a:schemeClr val="dk1"/>
                </a:solidFill>
                <a:latin typeface="Calibri"/>
                <a:ea typeface="Calibri"/>
                <a:cs typeface="Calibri"/>
                <a:sym typeface="Calibri"/>
              </a:rPr>
              <a:t>), the Status Register might update flags like Zero Flag or Carry Flag depending on the result.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By breaking up the tasks across these </a:t>
            </a:r>
            <a:r>
              <a:rPr b="1" lang="en" sz="1100">
                <a:solidFill>
                  <a:schemeClr val="dk1"/>
                </a:solidFill>
                <a:latin typeface="Calibri"/>
                <a:ea typeface="Calibri"/>
                <a:cs typeface="Calibri"/>
                <a:sym typeface="Calibri"/>
              </a:rPr>
              <a:t>special-purpose registers</a:t>
            </a:r>
            <a:r>
              <a:rPr lang="en" sz="1100">
                <a:solidFill>
                  <a:schemeClr val="dk1"/>
                </a:solidFill>
                <a:latin typeface="Calibri"/>
                <a:ea typeface="Calibri"/>
                <a:cs typeface="Calibri"/>
                <a:sym typeface="Calibri"/>
              </a:rPr>
              <a:t>, the CPU ensures smooth and efficient operation. Each register has a unique and vital role, reducing the complexity of handling multiple operations at once.</a:t>
            </a:r>
            <a:endParaRPr sz="12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CPU</a:t>
            </a:r>
            <a:r>
              <a:rPr lang="en" sz="1100">
                <a:solidFill>
                  <a:schemeClr val="dk1"/>
                </a:solidFill>
                <a:latin typeface="Calibri"/>
                <a:ea typeface="Calibri"/>
                <a:cs typeface="Calibri"/>
                <a:sym typeface="Calibri"/>
              </a:rPr>
              <a:t> is the primary component of a computer that performs most of the processing inside the system. It is often referred to as the "brain" of the computer, where calculations, data processing, and decision-making occur. The main components of a CPU include the </a:t>
            </a:r>
            <a:r>
              <a:rPr b="1" lang="en" sz="1100">
                <a:solidFill>
                  <a:schemeClr val="dk1"/>
                </a:solidFill>
                <a:latin typeface="Calibri"/>
                <a:ea typeface="Calibri"/>
                <a:cs typeface="Calibri"/>
                <a:sym typeface="Calibri"/>
              </a:rPr>
              <a:t>Arithmetic Logic Unit (ALU)</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Control Unit (CU)</a:t>
            </a:r>
            <a:r>
              <a:rPr lang="en" sz="1100">
                <a:solidFill>
                  <a:schemeClr val="dk1"/>
                </a:solidFill>
                <a:latin typeface="Calibri"/>
                <a:ea typeface="Calibri"/>
                <a:cs typeface="Calibri"/>
                <a:sym typeface="Calibri"/>
              </a:rPr>
              <a:t>, and often several other subcomponents like </a:t>
            </a:r>
            <a:r>
              <a:rPr b="1" lang="en" sz="1100">
                <a:solidFill>
                  <a:schemeClr val="dk1"/>
                </a:solidFill>
                <a:latin typeface="Calibri"/>
                <a:ea typeface="Calibri"/>
                <a:cs typeface="Calibri"/>
                <a:sym typeface="Calibri"/>
              </a:rPr>
              <a:t>Registers</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Memory Management Unit (MMU)</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I/O Interface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1. </a:t>
            </a:r>
            <a:r>
              <a:rPr b="1" lang="en" sz="1100">
                <a:solidFill>
                  <a:srgbClr val="FF0000"/>
                </a:solidFill>
                <a:latin typeface="Calibri"/>
                <a:ea typeface="Calibri"/>
                <a:cs typeface="Calibri"/>
                <a:sym typeface="Calibri"/>
              </a:rPr>
              <a:t>Arithmetic Logic Unit (ALU)</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ALU</a:t>
            </a:r>
            <a:r>
              <a:rPr lang="en" sz="1100">
                <a:solidFill>
                  <a:schemeClr val="dk1"/>
                </a:solidFill>
                <a:latin typeface="Calibri"/>
                <a:ea typeface="Calibri"/>
                <a:cs typeface="Calibri"/>
                <a:sym typeface="Calibri"/>
              </a:rPr>
              <a:t> is responsible for</a:t>
            </a:r>
            <a:r>
              <a:rPr lang="en" sz="1100">
                <a:solidFill>
                  <a:srgbClr val="FF0000"/>
                </a:solidFill>
                <a:latin typeface="Calibri"/>
                <a:ea typeface="Calibri"/>
                <a:cs typeface="Calibri"/>
                <a:sym typeface="Calibri"/>
              </a:rPr>
              <a:t> performing all arithmetic and logical operations</a:t>
            </a:r>
            <a:r>
              <a:rPr lang="en" sz="1100">
                <a:solidFill>
                  <a:schemeClr val="dk1"/>
                </a:solidFill>
                <a:latin typeface="Calibri"/>
                <a:ea typeface="Calibri"/>
                <a:cs typeface="Calibri"/>
                <a:sym typeface="Calibri"/>
              </a:rPr>
              <a:t>. It processes mathematical functions such as addition, subtraction, multiplication, and division (arithmetic operations), as well as comparison functions like greater than, less than, and equal to (logical operations). It can also perform bitwise operations such as AND, OR, XOR, etc.</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1A. Example</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Addition</a:t>
            </a:r>
            <a:r>
              <a:rPr lang="en" sz="1100">
                <a:solidFill>
                  <a:schemeClr val="dk1"/>
                </a:solidFill>
                <a:latin typeface="Calibri"/>
                <a:ea typeface="Calibri"/>
                <a:cs typeface="Calibri"/>
                <a:sym typeface="Calibri"/>
              </a:rPr>
              <a:t>: The ALU can add two numbers (e.g., </a:t>
            </a:r>
            <a:r>
              <a:rPr lang="en" sz="1100">
                <a:solidFill>
                  <a:srgbClr val="188038"/>
                </a:solidFill>
                <a:latin typeface="Calibri"/>
                <a:ea typeface="Calibri"/>
                <a:cs typeface="Calibri"/>
                <a:sym typeface="Calibri"/>
              </a:rPr>
              <a:t>5 + 7 = 12</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Comparison</a:t>
            </a:r>
            <a:r>
              <a:rPr lang="en" sz="1100">
                <a:solidFill>
                  <a:schemeClr val="dk1"/>
                </a:solidFill>
                <a:latin typeface="Calibri"/>
                <a:ea typeface="Calibri"/>
                <a:cs typeface="Calibri"/>
                <a:sym typeface="Calibri"/>
              </a:rPr>
              <a:t>: It compares whether one number is greater than another (e.g., </a:t>
            </a:r>
            <a:r>
              <a:rPr lang="en" sz="1100">
                <a:solidFill>
                  <a:srgbClr val="188038"/>
                </a:solidFill>
                <a:latin typeface="Calibri"/>
                <a:ea typeface="Calibri"/>
                <a:cs typeface="Calibri"/>
                <a:sym typeface="Calibri"/>
              </a:rPr>
              <a:t>8 &gt; 5</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Bitwise Operations</a:t>
            </a:r>
            <a:r>
              <a:rPr lang="en" sz="1100">
                <a:solidFill>
                  <a:schemeClr val="dk1"/>
                </a:solidFill>
                <a:latin typeface="Calibri"/>
                <a:ea typeface="Calibri"/>
                <a:cs typeface="Calibri"/>
                <a:sym typeface="Calibri"/>
              </a:rPr>
              <a:t>: Perform a logical AND between two binary numbers: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rgbClr val="188038"/>
                </a:solidFill>
                <a:latin typeface="Calibri"/>
                <a:ea typeface="Calibri"/>
                <a:cs typeface="Calibri"/>
                <a:sym typeface="Calibri"/>
              </a:rPr>
              <a:t>1101 (13)</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1011 (11)</a:t>
            </a:r>
            <a:r>
              <a:rPr lang="en" sz="1100">
                <a:solidFill>
                  <a:schemeClr val="dk1"/>
                </a:solidFill>
                <a:latin typeface="Calibri"/>
                <a:ea typeface="Calibri"/>
                <a:cs typeface="Calibri"/>
                <a:sym typeface="Calibri"/>
              </a:rPr>
              <a:t> results in </a:t>
            </a:r>
            <a:r>
              <a:rPr lang="en" sz="1100">
                <a:solidFill>
                  <a:srgbClr val="188038"/>
                </a:solidFill>
                <a:latin typeface="Calibri"/>
                <a:ea typeface="Calibri"/>
                <a:cs typeface="Calibri"/>
                <a:sym typeface="Calibri"/>
              </a:rPr>
              <a:t>1001 (9)</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
        <p:nvSpPr>
          <p:cNvPr id="221" name="Google Shape;221;p41"/>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CPU (Central Processing Unit): Major Components</a:t>
            </a:r>
            <a:endParaRPr b="1" sz="3000">
              <a:solidFill>
                <a:srgbClr val="FF0080"/>
              </a:solidFill>
              <a:latin typeface="Calibri"/>
              <a:ea typeface="Calibri"/>
              <a:cs typeface="Calibri"/>
              <a:sym typeface="Calibri"/>
            </a:endParaRPr>
          </a:p>
        </p:txBody>
      </p:sp>
      <p:sp>
        <p:nvSpPr>
          <p:cNvPr id="222" name="Google Shape;222;p41"/>
          <p:cNvSpPr txBox="1"/>
          <p:nvPr>
            <p:ph idx="1" type="body"/>
          </p:nvPr>
        </p:nvSpPr>
        <p:spPr>
          <a:xfrm>
            <a:off x="4653600" y="572850"/>
            <a:ext cx="4490400" cy="45708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a:t>
            </a:r>
            <a:r>
              <a:rPr b="1" lang="en" sz="1100">
                <a:solidFill>
                  <a:srgbClr val="FF0000"/>
                </a:solidFill>
                <a:latin typeface="Calibri"/>
                <a:ea typeface="Calibri"/>
                <a:cs typeface="Calibri"/>
                <a:sym typeface="Calibri"/>
              </a:rPr>
              <a:t>Control Unit (CU)</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Control Unit</a:t>
            </a:r>
            <a:r>
              <a:rPr lang="en" sz="1100">
                <a:solidFill>
                  <a:schemeClr val="dk1"/>
                </a:solidFill>
                <a:latin typeface="Calibri"/>
                <a:ea typeface="Calibri"/>
                <a:cs typeface="Calibri"/>
                <a:sym typeface="Calibri"/>
              </a:rPr>
              <a:t> manages the execution of instructions in the CPU. It directs the operation of the other components by fetching instructions from memory, decoding them, and then executing them by issuing commands to the ALU and other parts of the system.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2A. </a:t>
            </a:r>
            <a:r>
              <a:rPr b="1" lang="en" sz="1100">
                <a:solidFill>
                  <a:srgbClr val="FF0000"/>
                </a:solidFill>
                <a:latin typeface="Calibri"/>
                <a:ea typeface="Calibri"/>
                <a:cs typeface="Calibri"/>
                <a:sym typeface="Calibri"/>
              </a:rPr>
              <a:t>Functions of CU</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Fetch</a:t>
            </a:r>
            <a:r>
              <a:rPr lang="en" sz="1100">
                <a:solidFill>
                  <a:schemeClr val="dk1"/>
                </a:solidFill>
                <a:latin typeface="Calibri"/>
                <a:ea typeface="Calibri"/>
                <a:cs typeface="Calibri"/>
                <a:sym typeface="Calibri"/>
              </a:rPr>
              <a:t>: Retrieves instructions from the main memory (RAM).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Decode</a:t>
            </a:r>
            <a:r>
              <a:rPr lang="en" sz="1100">
                <a:solidFill>
                  <a:schemeClr val="dk1"/>
                </a:solidFill>
                <a:latin typeface="Calibri"/>
                <a:ea typeface="Calibri"/>
                <a:cs typeface="Calibri"/>
                <a:sym typeface="Calibri"/>
              </a:rPr>
              <a:t>: Interprets the instruction to determine what actions need to be performed.</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Execute</a:t>
            </a:r>
            <a:r>
              <a:rPr lang="en" sz="1100">
                <a:solidFill>
                  <a:schemeClr val="dk1"/>
                </a:solidFill>
                <a:latin typeface="Calibri"/>
                <a:ea typeface="Calibri"/>
                <a:cs typeface="Calibri"/>
                <a:sym typeface="Calibri"/>
              </a:rPr>
              <a:t>: Sends commands to the ALU, registers, and memory to execute the instruction.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Store</a:t>
            </a:r>
            <a:r>
              <a:rPr lang="en" sz="1100">
                <a:solidFill>
                  <a:schemeClr val="dk1"/>
                </a:solidFill>
                <a:latin typeface="Calibri"/>
                <a:ea typeface="Calibri"/>
                <a:cs typeface="Calibri"/>
                <a:sym typeface="Calibri"/>
              </a:rPr>
              <a:t>: Stores the result of operations back into memory or registers.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2B. Example</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If the CPU is tasked with adding two numbers, </a:t>
            </a:r>
            <a:r>
              <a:rPr lang="en" sz="1100">
                <a:solidFill>
                  <a:srgbClr val="FF0000"/>
                </a:solidFill>
                <a:latin typeface="Calibri"/>
                <a:ea typeface="Calibri"/>
                <a:cs typeface="Calibri"/>
                <a:sym typeface="Calibri"/>
              </a:rPr>
              <a:t>the </a:t>
            </a:r>
            <a:r>
              <a:rPr b="1" lang="en" sz="1100">
                <a:solidFill>
                  <a:srgbClr val="FF0000"/>
                </a:solidFill>
                <a:latin typeface="Calibri"/>
                <a:ea typeface="Calibri"/>
                <a:cs typeface="Calibri"/>
                <a:sym typeface="Calibri"/>
              </a:rPr>
              <a:t>Control Unit</a:t>
            </a:r>
            <a:r>
              <a:rPr lang="en" sz="1100">
                <a:solidFill>
                  <a:srgbClr val="FF0000"/>
                </a:solidFill>
                <a:latin typeface="Calibri"/>
                <a:ea typeface="Calibri"/>
                <a:cs typeface="Calibri"/>
                <a:sym typeface="Calibri"/>
              </a:rPr>
              <a:t> fetches the instruction from memory</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decodes it to understand the action (addition)</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tells the </a:t>
            </a:r>
            <a:r>
              <a:rPr b="1" lang="en" sz="1100">
                <a:solidFill>
                  <a:srgbClr val="FF0000"/>
                </a:solidFill>
                <a:latin typeface="Calibri"/>
                <a:ea typeface="Calibri"/>
                <a:cs typeface="Calibri"/>
                <a:sym typeface="Calibri"/>
              </a:rPr>
              <a:t>ALU</a:t>
            </a:r>
            <a:r>
              <a:rPr lang="en" sz="1100">
                <a:solidFill>
                  <a:srgbClr val="FF0000"/>
                </a:solidFill>
                <a:latin typeface="Calibri"/>
                <a:ea typeface="Calibri"/>
                <a:cs typeface="Calibri"/>
                <a:sym typeface="Calibri"/>
              </a:rPr>
              <a:t> to perform the addition</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and finally stores the result back in memory</a:t>
            </a:r>
            <a:r>
              <a:rPr lang="en" sz="1100">
                <a:solidFill>
                  <a:schemeClr val="dk1"/>
                </a:solidFill>
                <a:latin typeface="Calibri"/>
                <a:ea typeface="Calibri"/>
                <a:cs typeface="Calibri"/>
                <a:sym typeface="Calibri"/>
              </a:rPr>
              <a:t>.</a:t>
            </a:r>
            <a:endParaRPr b="1" sz="1100">
              <a:solidFill>
                <a:srgbClr val="FF99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0" y="572700"/>
            <a:ext cx="4490400" cy="45708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Let's break down the components of the computer system you've mentioned, using a technical yet approachable explanation with examples and analogies where possible. Afterward, I'll illustrate the architectural diagram conceptually, using your analogy of the kitchen as a guide.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Hard Drive (Storage)</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Description</a:t>
            </a:r>
            <a:r>
              <a:rPr lang="en" sz="1100">
                <a:solidFill>
                  <a:schemeClr val="dk1"/>
                </a:solidFill>
                <a:latin typeface="Calibri"/>
                <a:ea typeface="Calibri"/>
                <a:cs typeface="Calibri"/>
                <a:sym typeface="Calibri"/>
              </a:rPr>
              <a:t>: The hard drive (HDD or SSD) is the computer's long-term storage system. It holds all the data and programs even when the computer is turned off.</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Analogy</a:t>
            </a:r>
            <a:r>
              <a:rPr lang="en" sz="1100">
                <a:solidFill>
                  <a:schemeClr val="dk1"/>
                </a:solidFill>
                <a:latin typeface="Calibri"/>
                <a:ea typeface="Calibri"/>
                <a:cs typeface="Calibri"/>
                <a:sym typeface="Calibri"/>
              </a:rPr>
              <a:t>: Think of the hard drive as your "bag" when you're in an office. You store your tools, books, files, and other important items in the bag. Even though everything is in the bag, you can’t use them until you take them out and place them on your desk.</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Example</a:t>
            </a:r>
            <a:r>
              <a:rPr lang="en" sz="1100">
                <a:solidFill>
                  <a:schemeClr val="dk1"/>
                </a:solidFill>
                <a:latin typeface="Calibri"/>
                <a:ea typeface="Calibri"/>
                <a:cs typeface="Calibri"/>
                <a:sym typeface="Calibri"/>
              </a:rPr>
              <a:t>: A media player software like VLC and your favorite MP3 song are both stored on the hard drive. The files remain safe there even when the computer is off.</a:t>
            </a:r>
            <a:endParaRPr b="1" sz="1100">
              <a:solidFill>
                <a:srgbClr val="FF9900"/>
              </a:solidFill>
              <a:latin typeface="Calibri"/>
              <a:ea typeface="Calibri"/>
              <a:cs typeface="Calibri"/>
              <a:sym typeface="Calibri"/>
            </a:endParaRPr>
          </a:p>
        </p:txBody>
      </p:sp>
      <p:sp>
        <p:nvSpPr>
          <p:cNvPr id="68" name="Google Shape;68;p15"/>
          <p:cNvSpPr txBox="1"/>
          <p:nvPr>
            <p:ph type="title"/>
          </p:nvPr>
        </p:nvSpPr>
        <p:spPr>
          <a:xfrm>
            <a:off x="0" y="0"/>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Story Line</a:t>
            </a:r>
            <a:endParaRPr b="1" sz="3000">
              <a:solidFill>
                <a:srgbClr val="FF0080"/>
              </a:solidFill>
              <a:latin typeface="Calibri"/>
              <a:ea typeface="Calibri"/>
              <a:cs typeface="Calibri"/>
              <a:sym typeface="Calibri"/>
            </a:endParaRPr>
          </a:p>
        </p:txBody>
      </p:sp>
      <p:sp>
        <p:nvSpPr>
          <p:cNvPr id="69" name="Google Shape;69;p15"/>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RAM (Random Access Memory)</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Description</a:t>
            </a:r>
            <a:r>
              <a:rPr lang="en" sz="1100">
                <a:solidFill>
                  <a:schemeClr val="dk1"/>
                </a:solidFill>
                <a:latin typeface="Calibri"/>
                <a:ea typeface="Calibri"/>
                <a:cs typeface="Calibri"/>
                <a:sym typeface="Calibri"/>
              </a:rPr>
              <a:t>: RAM is short-term memory where the CPU temporarily stores files and programs that are actively in use. It’s much faster than the hard drive, but it can only hold data while the computer is running.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Analogy</a:t>
            </a:r>
            <a:r>
              <a:rPr lang="en" sz="1100">
                <a:solidFill>
                  <a:schemeClr val="dk1"/>
                </a:solidFill>
                <a:latin typeface="Calibri"/>
                <a:ea typeface="Calibri"/>
                <a:cs typeface="Calibri"/>
                <a:sym typeface="Calibri"/>
              </a:rPr>
              <a:t>: RAM is like the desk in your office. The amount of free space on your desk determines how many items (books, files, etc.) you can work on simultaneously. Once your desk is full, you can’t add more without removing something.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Example</a:t>
            </a:r>
            <a:r>
              <a:rPr lang="en" sz="1100">
                <a:solidFill>
                  <a:schemeClr val="dk1"/>
                </a:solidFill>
                <a:latin typeface="Calibri"/>
                <a:ea typeface="Calibri"/>
                <a:cs typeface="Calibri"/>
                <a:sym typeface="Calibri"/>
              </a:rPr>
              <a:t>: When you open the VLC media player, it gets loaded into RAM, where it runs. You also load your MP3 file into RAM while it plays. If you want to open another application, like a web browser, it also gets loaded into RAM, but eventually, RAM will run out of space.</a:t>
            </a:r>
            <a:endParaRPr sz="11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a:t>
            </a:r>
            <a:r>
              <a:rPr b="1" lang="en" sz="1100">
                <a:solidFill>
                  <a:srgbClr val="FF0000"/>
                </a:solidFill>
                <a:latin typeface="Calibri"/>
                <a:ea typeface="Calibri"/>
                <a:cs typeface="Calibri"/>
                <a:sym typeface="Calibri"/>
              </a:rPr>
              <a:t>Memory Management Unit (MMU)</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Memory Management Unit</a:t>
            </a:r>
            <a:r>
              <a:rPr lang="en" sz="1100">
                <a:solidFill>
                  <a:schemeClr val="dk1"/>
                </a:solidFill>
                <a:latin typeface="Calibri"/>
                <a:ea typeface="Calibri"/>
                <a:cs typeface="Calibri"/>
                <a:sym typeface="Calibri"/>
              </a:rPr>
              <a:t> is responsible for </a:t>
            </a:r>
            <a:r>
              <a:rPr lang="en" sz="1100">
                <a:solidFill>
                  <a:srgbClr val="FF0000"/>
                </a:solidFill>
                <a:latin typeface="Calibri"/>
                <a:ea typeface="Calibri"/>
                <a:cs typeface="Calibri"/>
                <a:sym typeface="Calibri"/>
              </a:rPr>
              <a:t>managing the interaction between the CPU and the computer's memory (RAM)</a:t>
            </a:r>
            <a:r>
              <a:rPr lang="en" sz="1100">
                <a:solidFill>
                  <a:schemeClr val="dk1"/>
                </a:solidFill>
                <a:latin typeface="Calibri"/>
                <a:ea typeface="Calibri"/>
                <a:cs typeface="Calibri"/>
                <a:sym typeface="Calibri"/>
              </a:rPr>
              <a:t>. It ensures that instructions and data are fetched from the correct memory locations. The MMU handles virtual memory, translating virtual addresses into physical addresses, and also ensures memory protection to prevent processes from interfering with each other's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3A. Example</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When a program accesses a variable stored in memory, the </a:t>
            </a:r>
            <a:r>
              <a:rPr b="1" lang="en" sz="1100">
                <a:solidFill>
                  <a:schemeClr val="dk1"/>
                </a:solidFill>
                <a:latin typeface="Calibri"/>
                <a:ea typeface="Calibri"/>
                <a:cs typeface="Calibri"/>
                <a:sym typeface="Calibri"/>
              </a:rPr>
              <a:t>MMU</a:t>
            </a:r>
            <a:r>
              <a:rPr lang="en" sz="1100">
                <a:solidFill>
                  <a:schemeClr val="dk1"/>
                </a:solidFill>
                <a:latin typeface="Calibri"/>
                <a:ea typeface="Calibri"/>
                <a:cs typeface="Calibri"/>
                <a:sym typeface="Calibri"/>
              </a:rPr>
              <a:t> translates the virtual address of that variable into the actual physical location in RAM. This makes memory access efficient and secure.</a:t>
            </a:r>
            <a:endParaRPr sz="1100">
              <a:solidFill>
                <a:schemeClr val="dk1"/>
              </a:solidFill>
              <a:latin typeface="Calibri"/>
              <a:ea typeface="Calibri"/>
              <a:cs typeface="Calibri"/>
              <a:sym typeface="Calibri"/>
            </a:endParaRPr>
          </a:p>
        </p:txBody>
      </p:sp>
      <p:sp>
        <p:nvSpPr>
          <p:cNvPr id="228" name="Google Shape;228;p42"/>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a:t>
            </a:r>
            <a:r>
              <a:rPr b="1" lang="en" sz="1100">
                <a:solidFill>
                  <a:srgbClr val="FF0000"/>
                </a:solidFill>
                <a:latin typeface="Calibri"/>
                <a:ea typeface="Calibri"/>
                <a:cs typeface="Calibri"/>
                <a:sym typeface="Calibri"/>
              </a:rPr>
              <a:t>I/O Interface (Input/Output Interface)</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I/O Interface</a:t>
            </a:r>
            <a:r>
              <a:rPr lang="en" sz="1100">
                <a:solidFill>
                  <a:schemeClr val="dk1"/>
                </a:solidFill>
                <a:latin typeface="Calibri"/>
                <a:ea typeface="Calibri"/>
                <a:cs typeface="Calibri"/>
                <a:sym typeface="Calibri"/>
              </a:rPr>
              <a:t> manages </a:t>
            </a:r>
            <a:r>
              <a:rPr lang="en" sz="1100">
                <a:solidFill>
                  <a:srgbClr val="FF0000"/>
                </a:solidFill>
                <a:latin typeface="Calibri"/>
                <a:ea typeface="Calibri"/>
                <a:cs typeface="Calibri"/>
                <a:sym typeface="Calibri"/>
              </a:rPr>
              <a:t>communication between the CPU and peripheral devices like keyboards</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mice</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printers</a:t>
            </a:r>
            <a:r>
              <a:rPr lang="en" sz="1100">
                <a:solidFill>
                  <a:schemeClr val="dk1"/>
                </a:solidFill>
                <a:latin typeface="Calibri"/>
                <a:ea typeface="Calibri"/>
                <a:cs typeface="Calibri"/>
                <a:sym typeface="Calibri"/>
              </a:rPr>
              <a:t>, and </a:t>
            </a:r>
            <a:r>
              <a:rPr lang="en" sz="1100">
                <a:solidFill>
                  <a:srgbClr val="FF0000"/>
                </a:solidFill>
                <a:latin typeface="Calibri"/>
                <a:ea typeface="Calibri"/>
                <a:cs typeface="Calibri"/>
                <a:sym typeface="Calibri"/>
              </a:rPr>
              <a:t>storage devices</a:t>
            </a:r>
            <a:r>
              <a:rPr lang="en" sz="1100">
                <a:solidFill>
                  <a:schemeClr val="dk1"/>
                </a:solidFill>
                <a:latin typeface="Calibri"/>
                <a:ea typeface="Calibri"/>
                <a:cs typeface="Calibri"/>
                <a:sym typeface="Calibri"/>
              </a:rPr>
              <a:t>. Sometimes, </a:t>
            </a:r>
            <a:r>
              <a:rPr lang="en" sz="1100">
                <a:solidFill>
                  <a:srgbClr val="FF0000"/>
                </a:solidFill>
                <a:latin typeface="Calibri"/>
                <a:ea typeface="Calibri"/>
                <a:cs typeface="Calibri"/>
                <a:sym typeface="Calibri"/>
              </a:rPr>
              <a:t>it is integrated into the </a:t>
            </a:r>
            <a:r>
              <a:rPr b="1" lang="en" sz="1100">
                <a:solidFill>
                  <a:srgbClr val="FF0000"/>
                </a:solidFill>
                <a:latin typeface="Calibri"/>
                <a:ea typeface="Calibri"/>
                <a:cs typeface="Calibri"/>
                <a:sym typeface="Calibri"/>
              </a:rPr>
              <a:t>Memory Management Unit</a:t>
            </a:r>
            <a:r>
              <a:rPr lang="en" sz="1100">
                <a:solidFill>
                  <a:srgbClr val="FF0000"/>
                </a:solidFill>
                <a:latin typeface="Calibri"/>
                <a:ea typeface="Calibri"/>
                <a:cs typeface="Calibri"/>
                <a:sym typeface="Calibri"/>
              </a:rPr>
              <a:t> as the </a:t>
            </a:r>
            <a:r>
              <a:rPr b="1" lang="en" sz="1100">
                <a:solidFill>
                  <a:srgbClr val="FF0000"/>
                </a:solidFill>
                <a:latin typeface="Calibri"/>
                <a:ea typeface="Calibri"/>
                <a:cs typeface="Calibri"/>
                <a:sym typeface="Calibri"/>
              </a:rPr>
              <a:t>Bus Interface Unit</a:t>
            </a:r>
            <a:r>
              <a:rPr lang="en" sz="1100">
                <a:solidFill>
                  <a:schemeClr val="dk1"/>
                </a:solidFill>
                <a:latin typeface="Calibri"/>
                <a:ea typeface="Calibri"/>
                <a:cs typeface="Calibri"/>
                <a:sym typeface="Calibri"/>
              </a:rPr>
              <a:t>. The I/O interface allows data to be transferred between the CPU and the external world, ensuring that the system can receive inputs and provide outputs.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4A. Example</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When you type on a keyboard, the </a:t>
            </a:r>
            <a:r>
              <a:rPr b="1" lang="en" sz="1100">
                <a:solidFill>
                  <a:schemeClr val="dk1"/>
                </a:solidFill>
                <a:latin typeface="Calibri"/>
                <a:ea typeface="Calibri"/>
                <a:cs typeface="Calibri"/>
                <a:sym typeface="Calibri"/>
              </a:rPr>
              <a:t>I/O Interface</a:t>
            </a:r>
            <a:r>
              <a:rPr lang="en" sz="1100">
                <a:solidFill>
                  <a:schemeClr val="dk1"/>
                </a:solidFill>
                <a:latin typeface="Calibri"/>
                <a:ea typeface="Calibri"/>
                <a:cs typeface="Calibri"/>
                <a:sym typeface="Calibri"/>
              </a:rPr>
              <a:t> transfers the data from the keyboard to the CPU. Similarly, when you print a document, the </a:t>
            </a:r>
            <a:r>
              <a:rPr b="1" lang="en" sz="1100">
                <a:solidFill>
                  <a:schemeClr val="dk1"/>
                </a:solidFill>
                <a:latin typeface="Calibri"/>
                <a:ea typeface="Calibri"/>
                <a:cs typeface="Calibri"/>
                <a:sym typeface="Calibri"/>
              </a:rPr>
              <a:t>I/O Interface</a:t>
            </a:r>
            <a:r>
              <a:rPr lang="en" sz="1100">
                <a:solidFill>
                  <a:schemeClr val="dk1"/>
                </a:solidFill>
                <a:latin typeface="Calibri"/>
                <a:ea typeface="Calibri"/>
                <a:cs typeface="Calibri"/>
                <a:sym typeface="Calibri"/>
              </a:rPr>
              <a:t> sends data from the CPU to the printer.</a:t>
            </a:r>
            <a:endParaRPr sz="1200">
              <a:solidFill>
                <a:schemeClr val="dk1"/>
              </a:solidFill>
              <a:latin typeface="Calibri"/>
              <a:ea typeface="Calibri"/>
              <a:cs typeface="Calibri"/>
              <a:sym typeface="Calibri"/>
            </a:endParaRPr>
          </a:p>
        </p:txBody>
      </p:sp>
      <p:pic>
        <p:nvPicPr>
          <p:cNvPr id="229" name="Google Shape;229;p42"/>
          <p:cNvPicPr preferRelativeResize="0"/>
          <p:nvPr/>
        </p:nvPicPr>
        <p:blipFill>
          <a:blip r:embed="rId3">
            <a:alphaModFix/>
          </a:blip>
          <a:stretch>
            <a:fillRect/>
          </a:stretch>
        </p:blipFill>
        <p:spPr>
          <a:xfrm>
            <a:off x="328191" y="2694175"/>
            <a:ext cx="3834025" cy="24492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5. </a:t>
            </a:r>
            <a:r>
              <a:rPr b="1" lang="en" sz="1100">
                <a:solidFill>
                  <a:srgbClr val="FF9900"/>
                </a:solidFill>
                <a:latin typeface="Calibri"/>
                <a:ea typeface="Calibri"/>
                <a:cs typeface="Calibri"/>
                <a:sym typeface="Calibri"/>
              </a:rPr>
              <a:t>Other Important CPU Components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5A. Registers</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Registers are small, high-speed storage locations within the CPU used to hold temporary data, instructions, or addresses during execution. These registers allow the CPU to quickly access and manipulate data without constantly reaching out to slower main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The CPU may use a register to hold the result of an addition operation temporarily before storing it back in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5B. Bus Interface Unit (BIU)</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Bus Interface Unit</a:t>
            </a:r>
            <a:r>
              <a:rPr lang="en" sz="1100">
                <a:solidFill>
                  <a:schemeClr val="dk1"/>
                </a:solidFill>
                <a:latin typeface="Calibri"/>
                <a:ea typeface="Calibri"/>
                <a:cs typeface="Calibri"/>
                <a:sym typeface="Calibri"/>
              </a:rPr>
              <a:t> is responsible for managing the communication between the CPU and other components via the system bus. This includes transferring data between the CPU, memory, and I/O devices. It coordinates how data moves between the CPU and memory, ensuring proper timing and data flow.</a:t>
            </a:r>
            <a:endParaRPr sz="1100">
              <a:solidFill>
                <a:schemeClr val="dk1"/>
              </a:solidFill>
              <a:latin typeface="Calibri"/>
              <a:ea typeface="Calibri"/>
              <a:cs typeface="Calibri"/>
              <a:sym typeface="Calibri"/>
            </a:endParaRPr>
          </a:p>
        </p:txBody>
      </p:sp>
      <p:sp>
        <p:nvSpPr>
          <p:cNvPr id="235" name="Google Shape;235;p43"/>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6. </a:t>
            </a:r>
            <a:r>
              <a:rPr b="1" lang="en" sz="1100">
                <a:solidFill>
                  <a:srgbClr val="FF9900"/>
                </a:solidFill>
                <a:latin typeface="Calibri"/>
                <a:ea typeface="Calibri"/>
                <a:cs typeface="Calibri"/>
                <a:sym typeface="Calibri"/>
              </a:rPr>
              <a:t>Further Example of CPU Operation</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say a program instructs the CPU to perform a simple calculation: </a:t>
            </a:r>
            <a:r>
              <a:rPr lang="en" sz="1100">
                <a:solidFill>
                  <a:srgbClr val="188038"/>
                </a:solidFill>
                <a:latin typeface="Calibri"/>
                <a:ea typeface="Calibri"/>
                <a:cs typeface="Calibri"/>
                <a:sym typeface="Calibri"/>
              </a:rPr>
              <a:t>A = B + C</a:t>
            </a:r>
            <a:r>
              <a:rPr lang="en" sz="1100">
                <a:solidFill>
                  <a:schemeClr val="dk1"/>
                </a:solidFill>
                <a:latin typeface="Calibri"/>
                <a:ea typeface="Calibri"/>
                <a:cs typeface="Calibri"/>
                <a:sym typeface="Calibri"/>
              </a:rPr>
              <a:t>, where </a:t>
            </a:r>
            <a:r>
              <a:rPr lang="en" sz="1100">
                <a:solidFill>
                  <a:srgbClr val="188038"/>
                </a:solidFill>
                <a:latin typeface="Calibri"/>
                <a:ea typeface="Calibri"/>
                <a:cs typeface="Calibri"/>
                <a:sym typeface="Calibri"/>
              </a:rPr>
              <a:t>B = 5</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C = 3</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Fetch</a:t>
            </a:r>
            <a:r>
              <a:rPr lang="en" sz="1100">
                <a:solidFill>
                  <a:schemeClr val="dk1"/>
                </a:solidFill>
                <a:latin typeface="Calibri"/>
                <a:ea typeface="Calibri"/>
                <a:cs typeface="Calibri"/>
                <a:sym typeface="Calibri"/>
              </a:rPr>
              <a:t>: The Control Unit fetches the instruction to add two numbers from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Decode</a:t>
            </a:r>
            <a:r>
              <a:rPr lang="en" sz="1100">
                <a:solidFill>
                  <a:schemeClr val="dk1"/>
                </a:solidFill>
                <a:latin typeface="Calibri"/>
                <a:ea typeface="Calibri"/>
                <a:cs typeface="Calibri"/>
                <a:sym typeface="Calibri"/>
              </a:rPr>
              <a:t>: The CU decodes the instruction, understanding that two numbers (B and C) need to be added.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Execute</a:t>
            </a:r>
            <a:r>
              <a:rPr lang="en" sz="1100">
                <a:solidFill>
                  <a:schemeClr val="dk1"/>
                </a:solidFill>
                <a:latin typeface="Calibri"/>
                <a:ea typeface="Calibri"/>
                <a:cs typeface="Calibri"/>
                <a:sym typeface="Calibri"/>
              </a:rPr>
              <a:t>: The CU sends the numbers B (5) and C (3) to the ALU.</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ALU</a:t>
            </a:r>
            <a:r>
              <a:rPr lang="en" sz="1100">
                <a:solidFill>
                  <a:schemeClr val="dk1"/>
                </a:solidFill>
                <a:latin typeface="Calibri"/>
                <a:ea typeface="Calibri"/>
                <a:cs typeface="Calibri"/>
                <a:sym typeface="Calibri"/>
              </a:rPr>
              <a:t>: The ALU performs the addition (</a:t>
            </a:r>
            <a:r>
              <a:rPr lang="en" sz="1100">
                <a:solidFill>
                  <a:srgbClr val="188038"/>
                </a:solidFill>
                <a:latin typeface="Calibri"/>
                <a:ea typeface="Calibri"/>
                <a:cs typeface="Calibri"/>
                <a:sym typeface="Calibri"/>
              </a:rPr>
              <a:t>5 + 3 = 8</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Store</a:t>
            </a:r>
            <a:r>
              <a:rPr lang="en" sz="1100">
                <a:solidFill>
                  <a:schemeClr val="dk1"/>
                </a:solidFill>
                <a:latin typeface="Calibri"/>
                <a:ea typeface="Calibri"/>
                <a:cs typeface="Calibri"/>
                <a:sym typeface="Calibri"/>
              </a:rPr>
              <a:t>: The result (8) is stored in memory or a register.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I/O</a:t>
            </a:r>
            <a:r>
              <a:rPr lang="en" sz="1100">
                <a:solidFill>
                  <a:schemeClr val="dk1"/>
                </a:solidFill>
                <a:latin typeface="Calibri"/>
                <a:ea typeface="Calibri"/>
                <a:cs typeface="Calibri"/>
                <a:sym typeface="Calibri"/>
              </a:rPr>
              <a:t>: If the result needs to be displayed on the screen, the I/O Interface sends it to the monitor.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This sequence of operations repeats for each instruction in a program, enabling the CPU to process data and execute tasks.</a:t>
            </a:r>
            <a:endParaRPr sz="12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ALU</a:t>
            </a:r>
            <a:r>
              <a:rPr lang="en" sz="1100">
                <a:solidFill>
                  <a:schemeClr val="dk1"/>
                </a:solidFill>
                <a:latin typeface="Calibri"/>
                <a:ea typeface="Calibri"/>
                <a:cs typeface="Calibri"/>
                <a:sym typeface="Calibri"/>
              </a:rPr>
              <a:t>: Handles arithmetic and logical operations.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CU</a:t>
            </a:r>
            <a:r>
              <a:rPr lang="en" sz="1100">
                <a:solidFill>
                  <a:schemeClr val="dk1"/>
                </a:solidFill>
                <a:latin typeface="Calibri"/>
                <a:ea typeface="Calibri"/>
                <a:cs typeface="Calibri"/>
                <a:sym typeface="Calibri"/>
              </a:rPr>
              <a:t>: Controls the flow of instructions through the CPU.</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MMU</a:t>
            </a:r>
            <a:r>
              <a:rPr lang="en" sz="1100">
                <a:solidFill>
                  <a:schemeClr val="dk1"/>
                </a:solidFill>
                <a:latin typeface="Calibri"/>
                <a:ea typeface="Calibri"/>
                <a:cs typeface="Calibri"/>
                <a:sym typeface="Calibri"/>
              </a:rPr>
              <a:t>: Manages access to memory, translating addresses.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I/O Interface</a:t>
            </a:r>
            <a:r>
              <a:rPr lang="en" sz="1100">
                <a:solidFill>
                  <a:schemeClr val="dk1"/>
                </a:solidFill>
                <a:latin typeface="Calibri"/>
                <a:ea typeface="Calibri"/>
                <a:cs typeface="Calibri"/>
                <a:sym typeface="Calibri"/>
              </a:rPr>
              <a:t>: Handles communication between the CPU and external devices.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Each of these components works together to allow the CPU to process instructions, manage memory, and interface with the outside world efficiently.</a:t>
            </a:r>
            <a:endParaRPr sz="1100">
              <a:solidFill>
                <a:schemeClr val="dk1"/>
              </a:solidFill>
              <a:latin typeface="Calibri"/>
              <a:ea typeface="Calibri"/>
              <a:cs typeface="Calibri"/>
              <a:sym typeface="Calibri"/>
            </a:endParaRPr>
          </a:p>
        </p:txBody>
      </p:sp>
      <p:pic>
        <p:nvPicPr>
          <p:cNvPr id="241" name="Google Shape;241;p44"/>
          <p:cNvPicPr preferRelativeResize="0"/>
          <p:nvPr/>
        </p:nvPicPr>
        <p:blipFill>
          <a:blip r:embed="rId3">
            <a:alphaModFix/>
          </a:blip>
          <a:stretch>
            <a:fillRect/>
          </a:stretch>
        </p:blipFill>
        <p:spPr>
          <a:xfrm>
            <a:off x="4642800" y="152400"/>
            <a:ext cx="4348799" cy="338062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1. Concept of Registers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Registers are fundamental components within a computer's Central Processing Unit (CPU) that play a critical role in executing instructions and managing data. Below is a detailed explanation of the concept of registers, elaborating on each of the provided points with examples for clarity.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a:t>
            </a:r>
            <a:r>
              <a:rPr b="1" lang="en" sz="1100">
                <a:solidFill>
                  <a:srgbClr val="FF0000"/>
                </a:solidFill>
                <a:latin typeface="Calibri"/>
                <a:ea typeface="Calibri"/>
                <a:cs typeface="Calibri"/>
                <a:sym typeface="Calibri"/>
              </a:rPr>
              <a:t>Small, Permanent Storage Locations Within The Cpu Used For A Particular Purpose</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88038"/>
                </a:solidFill>
                <a:latin typeface="Calibri"/>
                <a:ea typeface="Calibri"/>
                <a:cs typeface="Calibri"/>
                <a:sym typeface="Calibri"/>
              </a:rPr>
              <a:t>Explanation</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Registers are small-sized storage units located inside the CPU. Unlike the main memory (RAM), which can store large amounts of data but is slower to access, registers are designed to provide rapid access to data that the CPU needs immediately. They are "permanent" in the sense that they exist as long as the CPU is powered on, but their contents can change frequently as the CPU processes different instructions.</a:t>
            </a:r>
            <a:endParaRPr sz="1100">
              <a:solidFill>
                <a:schemeClr val="dk1"/>
              </a:solidFill>
              <a:latin typeface="Calibri"/>
              <a:ea typeface="Calibri"/>
              <a:cs typeface="Calibri"/>
              <a:sym typeface="Calibri"/>
            </a:endParaRPr>
          </a:p>
        </p:txBody>
      </p:sp>
      <p:sp>
        <p:nvSpPr>
          <p:cNvPr id="247" name="Google Shape;247;p45"/>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Registers</a:t>
            </a:r>
            <a:endParaRPr b="1" sz="3000">
              <a:solidFill>
                <a:srgbClr val="FF0080"/>
              </a:solidFill>
              <a:latin typeface="Calibri"/>
              <a:ea typeface="Calibri"/>
              <a:cs typeface="Calibri"/>
              <a:sym typeface="Calibri"/>
            </a:endParaRPr>
          </a:p>
        </p:txBody>
      </p:sp>
      <p:sp>
        <p:nvSpPr>
          <p:cNvPr id="248" name="Google Shape;248;p45"/>
          <p:cNvSpPr txBox="1"/>
          <p:nvPr>
            <p:ph idx="1" type="body"/>
          </p:nvPr>
        </p:nvSpPr>
        <p:spPr>
          <a:xfrm>
            <a:off x="4653600" y="15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Consider the </a:t>
            </a:r>
            <a:r>
              <a:rPr b="1" lang="en" sz="1100">
                <a:solidFill>
                  <a:schemeClr val="dk1"/>
                </a:solidFill>
                <a:latin typeface="Calibri"/>
                <a:ea typeface="Calibri"/>
                <a:cs typeface="Calibri"/>
                <a:sym typeface="Calibri"/>
              </a:rPr>
              <a:t>Accumulator Register</a:t>
            </a:r>
            <a:r>
              <a:rPr lang="en" sz="1100">
                <a:solidFill>
                  <a:schemeClr val="dk1"/>
                </a:solidFill>
                <a:latin typeface="Calibri"/>
                <a:ea typeface="Calibri"/>
                <a:cs typeface="Calibri"/>
                <a:sym typeface="Calibri"/>
              </a:rPr>
              <a:t> in a simple CPU architecture. When performing an addition operation, the CPU might load a number from memory into the accumulator, add another number to it, and then store the result back into memory. The accumulator is permanently available for such arithmetic operations throughout the CPU’s operation.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1B. </a:t>
            </a:r>
            <a:r>
              <a:rPr b="1" lang="en" sz="1100">
                <a:solidFill>
                  <a:srgbClr val="FF0000"/>
                </a:solidFill>
                <a:latin typeface="Calibri"/>
                <a:ea typeface="Calibri"/>
                <a:cs typeface="Calibri"/>
                <a:sym typeface="Calibri"/>
              </a:rPr>
              <a:t>Manipulated Directly By The Control Unit</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88038"/>
                </a:solidFill>
                <a:latin typeface="Calibri"/>
                <a:ea typeface="Calibri"/>
                <a:cs typeface="Calibri"/>
                <a:sym typeface="Calibri"/>
              </a:rPr>
              <a:t>Explanation</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Control Unit (CU) is a component of the CPU that directs its operations by managing the flow of data between registers, the Arithmetic Logic Unit (ALU), and other parts of the computer. Registers are directly manipulated by the Control Unit through signals that dictate reading from or writing to a register.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During instruction execution, the Control Unit might send a signal to 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register to increment its value after fetching an instruction. This direct manipulation ensures that the CPU moves to the next instruction in the sequence.</a:t>
            </a:r>
            <a:endParaRPr b="1" sz="1100">
              <a:solidFill>
                <a:srgbClr val="FF99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1C</a:t>
            </a:r>
            <a:r>
              <a:rPr b="1" lang="en" sz="1100">
                <a:solidFill>
                  <a:srgbClr val="1155CC"/>
                </a:solidFill>
                <a:latin typeface="Calibri"/>
                <a:ea typeface="Calibri"/>
                <a:cs typeface="Calibri"/>
                <a:sym typeface="Calibri"/>
              </a:rPr>
              <a:t>. </a:t>
            </a:r>
            <a:r>
              <a:rPr b="1" lang="en" sz="1100">
                <a:solidFill>
                  <a:srgbClr val="FF0000"/>
                </a:solidFill>
                <a:latin typeface="Calibri"/>
                <a:ea typeface="Calibri"/>
                <a:cs typeface="Calibri"/>
                <a:sym typeface="Calibri"/>
              </a:rPr>
              <a:t>Wired For Specific Function</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88038"/>
                </a:solidFill>
                <a:latin typeface="Calibri"/>
                <a:ea typeface="Calibri"/>
                <a:cs typeface="Calibri"/>
                <a:sym typeface="Calibri"/>
              </a:rPr>
              <a:t>Explanation</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Each register within the CPU is designed for a specific function, meaning its wiring and connections are tailored to perform particular tasks efficiently. This specialization allows the CPU to execute operations faster and more reliably.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Instruction Register (IR)</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Holds the current instruction being executed. It is wired to receive instruction codes fetched from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Stack Pointer (SP)</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Points to the top of the stack in memory, facilitating stack operations like push and pop. It is wired to interact with the stack segment of memory specifically.</a:t>
            </a:r>
            <a:endParaRPr sz="1100">
              <a:solidFill>
                <a:schemeClr val="dk1"/>
              </a:solidFill>
              <a:latin typeface="Calibri"/>
              <a:ea typeface="Calibri"/>
              <a:cs typeface="Calibri"/>
              <a:sym typeface="Calibri"/>
            </a:endParaRPr>
          </a:p>
        </p:txBody>
      </p:sp>
      <p:sp>
        <p:nvSpPr>
          <p:cNvPr id="254" name="Google Shape;254;p46"/>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1D</a:t>
            </a:r>
            <a:r>
              <a:rPr b="1" lang="en" sz="1100">
                <a:solidFill>
                  <a:srgbClr val="1155CC"/>
                </a:solidFill>
                <a:latin typeface="Calibri"/>
                <a:ea typeface="Calibri"/>
                <a:cs typeface="Calibri"/>
                <a:sym typeface="Calibri"/>
              </a:rPr>
              <a:t>. </a:t>
            </a:r>
            <a:r>
              <a:rPr b="1" lang="en" sz="1100">
                <a:solidFill>
                  <a:srgbClr val="FF0000"/>
                </a:solidFill>
                <a:latin typeface="Calibri"/>
                <a:ea typeface="Calibri"/>
                <a:cs typeface="Calibri"/>
                <a:sym typeface="Calibri"/>
              </a:rPr>
              <a:t>Size In Bits Or Bytes (Not In Mb Like Memory)</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88038"/>
                </a:solidFill>
                <a:latin typeface="Calibri"/>
                <a:ea typeface="Calibri"/>
                <a:cs typeface="Calibri"/>
                <a:sym typeface="Calibri"/>
              </a:rPr>
              <a:t>Explanation</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Registers are measured in bits or bytes, which are much smaller units of data compared to the megabytes (MB) or gigabytes (GB) used to describe main memory. This limited size is intentional, as registers are designed to hold only the most immediate and essential data needed for processing.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a:t>
            </a:r>
            <a:r>
              <a:rPr b="1" lang="en" sz="1100">
                <a:solidFill>
                  <a:schemeClr val="dk1"/>
                </a:solidFill>
                <a:latin typeface="Calibri"/>
                <a:ea typeface="Calibri"/>
                <a:cs typeface="Calibri"/>
                <a:sym typeface="Calibri"/>
              </a:rPr>
              <a:t>32-bit Register</a:t>
            </a:r>
            <a:r>
              <a:rPr lang="en" sz="1100">
                <a:solidFill>
                  <a:schemeClr val="dk1"/>
                </a:solidFill>
                <a:latin typeface="Calibri"/>
                <a:ea typeface="Calibri"/>
                <a:cs typeface="Calibri"/>
                <a:sym typeface="Calibri"/>
              </a:rPr>
              <a:t> can hold a 32-bit binary number, which might represent a single integer value in a computation.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An </a:t>
            </a:r>
            <a:r>
              <a:rPr b="1" lang="en" sz="1100">
                <a:solidFill>
                  <a:schemeClr val="dk1"/>
                </a:solidFill>
                <a:latin typeface="Calibri"/>
                <a:ea typeface="Calibri"/>
                <a:cs typeface="Calibri"/>
                <a:sym typeface="Calibri"/>
              </a:rPr>
              <a:t>8-byte Register</a:t>
            </a:r>
            <a:r>
              <a:rPr lang="en" sz="1100">
                <a:solidFill>
                  <a:schemeClr val="dk1"/>
                </a:solidFill>
                <a:latin typeface="Calibri"/>
                <a:ea typeface="Calibri"/>
                <a:cs typeface="Calibri"/>
                <a:sym typeface="Calibri"/>
              </a:rPr>
              <a:t> can store 8 bytes of data, which could include a memory address or a portion of a larger data structure.</a:t>
            </a:r>
            <a:endParaRPr sz="12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1E</a:t>
            </a:r>
            <a:r>
              <a:rPr b="1" lang="en" sz="1100">
                <a:solidFill>
                  <a:srgbClr val="1155CC"/>
                </a:solidFill>
                <a:latin typeface="Calibri"/>
                <a:ea typeface="Calibri"/>
                <a:cs typeface="Calibri"/>
                <a:sym typeface="Calibri"/>
              </a:rPr>
              <a:t>. </a:t>
            </a:r>
            <a:r>
              <a:rPr b="1" lang="en" sz="1100">
                <a:solidFill>
                  <a:srgbClr val="FF0000"/>
                </a:solidFill>
                <a:latin typeface="Calibri"/>
                <a:ea typeface="Calibri"/>
                <a:cs typeface="Calibri"/>
                <a:sym typeface="Calibri"/>
              </a:rPr>
              <a:t>Can Hold Data, An Address, Or An Instruction</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88038"/>
                </a:solidFill>
                <a:latin typeface="Calibri"/>
                <a:ea typeface="Calibri"/>
                <a:cs typeface="Calibri"/>
                <a:sym typeface="Calibri"/>
              </a:rPr>
              <a:t>Explanation</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Registers are versatile in the type of information they can store. Depending on their specific role within the CPU, they can hold raw data for processing, memory addresses for accessing data locations, or entire instructions to be executed.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Data Register (DR)</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Holds data that is being processed by the CPU. For instance, during an addition operation, two data registers might hold the operands.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Address Register</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Contains memory addresses pointing to where data or instructions are stored in main memory.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is a common example, holding the address of the next memory location to read or write.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Instruction Register (IR)</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Stores the current instruction being decoded and executed by the CPU. For example, if the CPU is executing an ADD instruction, the IR holds the binary code representing that ADD operation.</a:t>
            </a:r>
            <a:endParaRPr sz="1100">
              <a:solidFill>
                <a:schemeClr val="dk1"/>
              </a:solidFill>
              <a:latin typeface="Calibri"/>
              <a:ea typeface="Calibri"/>
              <a:cs typeface="Calibri"/>
              <a:sym typeface="Calibri"/>
            </a:endParaRPr>
          </a:p>
        </p:txBody>
      </p:sp>
      <p:sp>
        <p:nvSpPr>
          <p:cNvPr id="260" name="Google Shape;260;p47"/>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Use of Registers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Registers serve as a </a:t>
            </a:r>
            <a:r>
              <a:rPr b="1" lang="en" sz="1100">
                <a:solidFill>
                  <a:schemeClr val="dk1"/>
                </a:solidFill>
                <a:latin typeface="Calibri"/>
                <a:ea typeface="Calibri"/>
                <a:cs typeface="Calibri"/>
                <a:sym typeface="Calibri"/>
              </a:rPr>
              <a:t>"scratchpad"</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for the currently executing program</a:t>
            </a:r>
            <a:r>
              <a:rPr lang="en" sz="1100">
                <a:solidFill>
                  <a:schemeClr val="dk1"/>
                </a:solidFill>
                <a:latin typeface="Calibri"/>
                <a:ea typeface="Calibri"/>
                <a:cs typeface="Calibri"/>
                <a:sym typeface="Calibri"/>
              </a:rPr>
              <a:t>, meaning they </a:t>
            </a:r>
            <a:r>
              <a:rPr lang="en" sz="1100">
                <a:solidFill>
                  <a:srgbClr val="FF0000"/>
                </a:solidFill>
                <a:latin typeface="Calibri"/>
                <a:ea typeface="Calibri"/>
                <a:cs typeface="Calibri"/>
                <a:sym typeface="Calibri"/>
              </a:rPr>
              <a:t>hold data that the CPU needs immediately or frequently</a:t>
            </a:r>
            <a:r>
              <a:rPr lang="en" sz="1100">
                <a:solidFill>
                  <a:schemeClr val="dk1"/>
                </a:solidFill>
                <a:latin typeface="Calibri"/>
                <a:ea typeface="Calibri"/>
                <a:cs typeface="Calibri"/>
                <a:sym typeface="Calibri"/>
              </a:rPr>
              <a:t>. Instead of accessing slower memory (RAM) every time the CPU needs data, it uses registers to speed up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2A. </a:t>
            </a:r>
            <a:r>
              <a:rPr b="1" lang="en" sz="1100">
                <a:solidFill>
                  <a:srgbClr val="FF0000"/>
                </a:solidFill>
                <a:latin typeface="Calibri"/>
                <a:ea typeface="Calibri"/>
                <a:cs typeface="Calibri"/>
                <a:sym typeface="Calibri"/>
              </a:rPr>
              <a:t>Functions of Registers</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Hold Data</a:t>
            </a:r>
            <a:r>
              <a:rPr lang="en" sz="1100">
                <a:solidFill>
                  <a:schemeClr val="dk1"/>
                </a:solidFill>
                <a:latin typeface="Calibri"/>
                <a:ea typeface="Calibri"/>
                <a:cs typeface="Calibri"/>
                <a:sym typeface="Calibri"/>
              </a:rPr>
              <a:t>: For example, during a calculation, the numbers being worked on are stored in registers.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Address of Next Instruction</a:t>
            </a:r>
            <a:r>
              <a:rPr lang="en" sz="1100">
                <a:solidFill>
                  <a:schemeClr val="dk1"/>
                </a:solidFill>
                <a:latin typeface="Calibri"/>
                <a:ea typeface="Calibri"/>
                <a:cs typeface="Calibri"/>
                <a:sym typeface="Calibri"/>
              </a:rPr>
              <a:t>: A special register (Program Counter) keeps track of the next instruction to be executed.</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Store CPU Status</a:t>
            </a:r>
            <a:r>
              <a:rPr lang="en" sz="1100">
                <a:solidFill>
                  <a:schemeClr val="dk1"/>
                </a:solidFill>
                <a:latin typeface="Calibri"/>
                <a:ea typeface="Calibri"/>
                <a:cs typeface="Calibri"/>
                <a:sym typeface="Calibri"/>
              </a:rPr>
              <a:t>: Some registers hold flags or indicators that show the status of the CPU and its operations (e.g., whether an arithmetic overflow occurred).</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External Device Signals</a:t>
            </a:r>
            <a:r>
              <a:rPr lang="en" sz="1100">
                <a:solidFill>
                  <a:schemeClr val="dk1"/>
                </a:solidFill>
                <a:latin typeface="Calibri"/>
                <a:ea typeface="Calibri"/>
                <a:cs typeface="Calibri"/>
                <a:sym typeface="Calibri"/>
              </a:rPr>
              <a:t>: Registers can temporarily hold signals coming from external devices like keyboards or network cards before the CPU processes them.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2B. Example</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When a CPU is executing a program and needs to store the result of an addition, the numbers involved and the final result are likely stored in general-purpose registers for quick access.</a:t>
            </a:r>
            <a:endParaRPr sz="12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Types Of Registers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3A. </a:t>
            </a:r>
            <a:r>
              <a:rPr b="1" lang="en" sz="1100">
                <a:solidFill>
                  <a:srgbClr val="FF0000"/>
                </a:solidFill>
                <a:latin typeface="Calibri"/>
                <a:ea typeface="Calibri"/>
                <a:cs typeface="Calibri"/>
                <a:sym typeface="Calibri"/>
              </a:rPr>
              <a:t>G</a:t>
            </a:r>
            <a:r>
              <a:rPr b="1" lang="en" sz="1100">
                <a:solidFill>
                  <a:srgbClr val="FF0000"/>
                </a:solidFill>
                <a:latin typeface="Calibri"/>
                <a:ea typeface="Calibri"/>
                <a:cs typeface="Calibri"/>
                <a:sym typeface="Calibri"/>
              </a:rPr>
              <a:t>eneral-Purpose Registers</a:t>
            </a:r>
            <a:endParaRPr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These are </a:t>
            </a:r>
            <a:r>
              <a:rPr lang="en" sz="1100">
                <a:solidFill>
                  <a:srgbClr val="FF0000"/>
                </a:solidFill>
                <a:latin typeface="Calibri"/>
                <a:ea typeface="Calibri"/>
                <a:cs typeface="Calibri"/>
                <a:sym typeface="Calibri"/>
              </a:rPr>
              <a:t>user-visible registers </a:t>
            </a:r>
            <a:r>
              <a:rPr lang="en" sz="1100">
                <a:solidFill>
                  <a:schemeClr val="dk1"/>
                </a:solidFill>
                <a:latin typeface="Calibri"/>
                <a:ea typeface="Calibri"/>
                <a:cs typeface="Calibri"/>
                <a:sym typeface="Calibri"/>
              </a:rPr>
              <a:t>that can </a:t>
            </a:r>
            <a:r>
              <a:rPr lang="en" sz="1100">
                <a:solidFill>
                  <a:srgbClr val="FF0000"/>
                </a:solidFill>
                <a:latin typeface="Calibri"/>
                <a:ea typeface="Calibri"/>
                <a:cs typeface="Calibri"/>
                <a:sym typeface="Calibri"/>
              </a:rPr>
              <a:t>hold intermediate data values or results of operations</a:t>
            </a:r>
            <a:r>
              <a:rPr lang="en" sz="1100">
                <a:solidFill>
                  <a:schemeClr val="dk1"/>
                </a:solidFill>
                <a:latin typeface="Calibri"/>
                <a:ea typeface="Calibri"/>
                <a:cs typeface="Calibri"/>
                <a:sym typeface="Calibri"/>
              </a:rPr>
              <a:t>. They are often used for storing values during calculations, like loop counters in a program.</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Equivalent to LMC’s Calculator</a:t>
            </a:r>
            <a:r>
              <a:rPr lang="en" sz="1100">
                <a:solidFill>
                  <a:schemeClr val="dk1"/>
                </a:solidFill>
                <a:latin typeface="Calibri"/>
                <a:ea typeface="Calibri"/>
                <a:cs typeface="Calibri"/>
                <a:sym typeface="Calibri"/>
              </a:rPr>
              <a:t>: In the Little Man Computer (LMC) model, the calculator is used to perform arithmetic operations. General-purpose registers serve a similar role in actual CPUs.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Typically Several Dozen</a:t>
            </a:r>
            <a:r>
              <a:rPr lang="en" sz="1100">
                <a:solidFill>
                  <a:schemeClr val="dk1"/>
                </a:solidFill>
                <a:latin typeface="Calibri"/>
                <a:ea typeface="Calibri"/>
                <a:cs typeface="Calibri"/>
                <a:sym typeface="Calibri"/>
              </a:rPr>
              <a:t>: Modern CPUs have dozens of general-purpose registers to store various pieces of data temporarily.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br>
              <a:rPr b="1"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If a program needs to calculate the sum of a series of numbers, the general-purpose register might hold the running total during the calculation process.</a:t>
            </a:r>
            <a:endParaRPr sz="1100">
              <a:solidFill>
                <a:schemeClr val="dk1"/>
              </a:solidFill>
              <a:latin typeface="Calibri"/>
              <a:ea typeface="Calibri"/>
              <a:cs typeface="Calibri"/>
              <a:sym typeface="Calibri"/>
            </a:endParaRPr>
          </a:p>
        </p:txBody>
      </p:sp>
      <p:sp>
        <p:nvSpPr>
          <p:cNvPr id="266" name="Google Shape;266;p48"/>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3B. </a:t>
            </a:r>
            <a:r>
              <a:rPr b="1" lang="en" sz="1100">
                <a:solidFill>
                  <a:srgbClr val="FF0000"/>
                </a:solidFill>
                <a:latin typeface="Calibri"/>
                <a:ea typeface="Calibri"/>
                <a:cs typeface="Calibri"/>
                <a:sym typeface="Calibri"/>
              </a:rPr>
              <a:t>Special-Purpose Registers</a:t>
            </a:r>
            <a:endParaRPr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These registers are designed for very specific functions, often related to controlling the execution of programs or interacting with memory and I/O devices.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Key Special-Purpose Registers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Also called the </a:t>
            </a:r>
            <a:r>
              <a:rPr b="1" lang="en" sz="1100">
                <a:solidFill>
                  <a:srgbClr val="FF0000"/>
                </a:solidFill>
                <a:latin typeface="Calibri"/>
                <a:ea typeface="Calibri"/>
                <a:cs typeface="Calibri"/>
                <a:sym typeface="Calibri"/>
              </a:rPr>
              <a:t>Instruction Pointer</a:t>
            </a:r>
            <a:r>
              <a:rPr lang="en" sz="1100">
                <a:solidFill>
                  <a:schemeClr val="dk1"/>
                </a:solidFill>
                <a:latin typeface="Calibri"/>
                <a:ea typeface="Calibri"/>
                <a:cs typeface="Calibri"/>
                <a:sym typeface="Calibri"/>
              </a:rPr>
              <a:t>, it keeps track of the address of the next instruction to be executed.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Holds the current instruction fetched from memory</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waiting to be decoded and executed</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Contains the address in memory that is being accessed, whether for reading or writing data.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Holds the actual data that is being transferred between the CPU and memory. It is a two-way register, meaning data can be read from or written to it.</a:t>
            </a:r>
            <a:endParaRPr sz="12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Status Registers</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Store the status of the CPU and the currently executing program</a:t>
            </a:r>
            <a:r>
              <a:rPr lang="en" sz="1100">
                <a:solidFill>
                  <a:schemeClr val="dk1"/>
                </a:solidFill>
                <a:latin typeface="Calibri"/>
                <a:ea typeface="Calibri"/>
                <a:cs typeface="Calibri"/>
                <a:sym typeface="Calibri"/>
              </a:rPr>
              <a:t>. They also </a:t>
            </a:r>
            <a:r>
              <a:rPr lang="en" sz="1100">
                <a:solidFill>
                  <a:srgbClr val="FF0000"/>
                </a:solidFill>
                <a:latin typeface="Calibri"/>
                <a:ea typeface="Calibri"/>
                <a:cs typeface="Calibri"/>
                <a:sym typeface="Calibri"/>
              </a:rPr>
              <a:t>contain </a:t>
            </a:r>
            <a:r>
              <a:rPr b="1" lang="en" sz="1100">
                <a:solidFill>
                  <a:srgbClr val="FF0000"/>
                </a:solidFill>
                <a:latin typeface="Calibri"/>
                <a:ea typeface="Calibri"/>
                <a:cs typeface="Calibri"/>
                <a:sym typeface="Calibri"/>
              </a:rPr>
              <a:t>flags</a:t>
            </a:r>
            <a:r>
              <a:rPr lang="en" sz="1100">
                <a:solidFill>
                  <a:schemeClr val="dk1"/>
                </a:solidFill>
                <a:latin typeface="Calibri"/>
                <a:ea typeface="Calibri"/>
                <a:cs typeface="Calibri"/>
                <a:sym typeface="Calibri"/>
              </a:rPr>
              <a:t>, which </a:t>
            </a:r>
            <a:r>
              <a:rPr lang="en" sz="1100">
                <a:solidFill>
                  <a:srgbClr val="FF0000"/>
                </a:solidFill>
                <a:latin typeface="Calibri"/>
                <a:ea typeface="Calibri"/>
                <a:cs typeface="Calibri"/>
                <a:sym typeface="Calibri"/>
              </a:rPr>
              <a:t>are single-bit Boolean variables used to track conditions like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2" marL="13716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Arithmetic Carry</a:t>
            </a:r>
            <a:r>
              <a:rPr lang="en" sz="1100">
                <a:solidFill>
                  <a:schemeClr val="dk1"/>
                </a:solidFill>
                <a:latin typeface="Calibri"/>
                <a:ea typeface="Calibri"/>
                <a:cs typeface="Calibri"/>
                <a:sym typeface="Calibri"/>
              </a:rPr>
              <a:t>: Signals when an arithmetic operation produces a result too large to fit in the available space.</a:t>
            </a:r>
            <a:endParaRPr sz="1100">
              <a:solidFill>
                <a:schemeClr val="dk1"/>
              </a:solidFill>
              <a:latin typeface="Calibri"/>
              <a:ea typeface="Calibri"/>
              <a:cs typeface="Calibri"/>
              <a:sym typeface="Calibri"/>
            </a:endParaRPr>
          </a:p>
          <a:p>
            <a:pPr indent="-298450" lvl="2" marL="13716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Overflow</a:t>
            </a:r>
            <a:r>
              <a:rPr lang="en" sz="1100">
                <a:solidFill>
                  <a:schemeClr val="dk1"/>
                </a:solidFill>
                <a:latin typeface="Calibri"/>
                <a:ea typeface="Calibri"/>
                <a:cs typeface="Calibri"/>
                <a:sym typeface="Calibri"/>
              </a:rPr>
              <a:t>: Indicates when an arithmetic result exceeds the representable range.</a:t>
            </a:r>
            <a:endParaRPr sz="1100">
              <a:solidFill>
                <a:schemeClr val="dk1"/>
              </a:solidFill>
              <a:latin typeface="Calibri"/>
              <a:ea typeface="Calibri"/>
              <a:cs typeface="Calibri"/>
              <a:sym typeface="Calibri"/>
            </a:endParaRPr>
          </a:p>
          <a:p>
            <a:pPr indent="-298450" lvl="2" marL="13716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Power Failure</a:t>
            </a:r>
            <a:r>
              <a:rPr lang="en" sz="1100">
                <a:solidFill>
                  <a:schemeClr val="dk1"/>
                </a:solidFill>
                <a:latin typeface="Calibri"/>
                <a:ea typeface="Calibri"/>
                <a:cs typeface="Calibri"/>
                <a:sym typeface="Calibri"/>
              </a:rPr>
              <a:t>: Alerts the system to power issues.</a:t>
            </a:r>
            <a:endParaRPr sz="1100">
              <a:solidFill>
                <a:schemeClr val="dk1"/>
              </a:solidFill>
              <a:latin typeface="Calibri"/>
              <a:ea typeface="Calibri"/>
              <a:cs typeface="Calibri"/>
              <a:sym typeface="Calibri"/>
            </a:endParaRPr>
          </a:p>
          <a:p>
            <a:pPr indent="-298450" lvl="2" marL="13716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Internal Computer Errors</a:t>
            </a:r>
            <a:r>
              <a:rPr lang="en" sz="1100">
                <a:solidFill>
                  <a:schemeClr val="dk1"/>
                </a:solidFill>
                <a:latin typeface="Calibri"/>
                <a:ea typeface="Calibri"/>
                <a:cs typeface="Calibri"/>
                <a:sym typeface="Calibri"/>
              </a:rPr>
              <a:t>: Tracks various fault conditions inside the CPU.</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0"/>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Register Operations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Registers perform various essential operations that facilitate program execution. Some common operations include: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Store Values</a:t>
            </a:r>
            <a:r>
              <a:rPr lang="en" sz="1100">
                <a:solidFill>
                  <a:schemeClr val="dk1"/>
                </a:solidFill>
                <a:latin typeface="Calibri"/>
                <a:ea typeface="Calibri"/>
                <a:cs typeface="Calibri"/>
                <a:sym typeface="Calibri"/>
              </a:rPr>
              <a:t>: Registers hold values </a:t>
            </a:r>
            <a:r>
              <a:rPr lang="en" sz="1100">
                <a:solidFill>
                  <a:srgbClr val="FF0000"/>
                </a:solidFill>
                <a:latin typeface="Calibri"/>
                <a:ea typeface="Calibri"/>
                <a:cs typeface="Calibri"/>
                <a:sym typeface="Calibri"/>
              </a:rPr>
              <a:t>transferred from other locations</a:t>
            </a:r>
            <a:r>
              <a:rPr lang="en" sz="1100">
                <a:solidFill>
                  <a:schemeClr val="dk1"/>
                </a:solidFill>
                <a:latin typeface="Calibri"/>
                <a:ea typeface="Calibri"/>
                <a:cs typeface="Calibri"/>
                <a:sym typeface="Calibri"/>
              </a:rPr>
              <a:t>, such as memory or other registers. For example, the result of an addition may be stored in a general-purpose register.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If the CPU needs to calculate the sum of two numbers, the result might be stored in a register so that it can be used in a subsequent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Arithmetic Operations</a:t>
            </a:r>
            <a:r>
              <a:rPr lang="en" sz="1100">
                <a:solidFill>
                  <a:schemeClr val="dk1"/>
                </a:solidFill>
                <a:latin typeface="Calibri"/>
                <a:ea typeface="Calibri"/>
                <a:cs typeface="Calibri"/>
                <a:sym typeface="Calibri"/>
              </a:rPr>
              <a:t>: Registers are involved in </a:t>
            </a:r>
            <a:r>
              <a:rPr lang="en" sz="1100">
                <a:solidFill>
                  <a:srgbClr val="FF0000"/>
                </a:solidFill>
                <a:latin typeface="Calibri"/>
                <a:ea typeface="Calibri"/>
                <a:cs typeface="Calibri"/>
                <a:sym typeface="Calibri"/>
              </a:rPr>
              <a:t>performing addition</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subtraction</a:t>
            </a:r>
            <a:r>
              <a:rPr lang="en" sz="1100">
                <a:solidFill>
                  <a:schemeClr val="dk1"/>
                </a:solidFill>
                <a:latin typeface="Calibri"/>
                <a:ea typeface="Calibri"/>
                <a:cs typeface="Calibri"/>
                <a:sym typeface="Calibri"/>
              </a:rPr>
              <a:t>, and</a:t>
            </a:r>
            <a:r>
              <a:rPr lang="en" sz="1100">
                <a:solidFill>
                  <a:srgbClr val="FF0000"/>
                </a:solidFill>
                <a:latin typeface="Calibri"/>
                <a:ea typeface="Calibri"/>
                <a:cs typeface="Calibri"/>
                <a:sym typeface="Calibri"/>
              </a:rPr>
              <a:t> other arithmetic operations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When adding two numbers, both numbers may be stored in registers, and the ALU will use these registers to perform the addition.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Shift/Rotate Data</a:t>
            </a:r>
            <a:r>
              <a:rPr lang="en" sz="1100">
                <a:solidFill>
                  <a:schemeClr val="dk1"/>
                </a:solidFill>
                <a:latin typeface="Calibri"/>
                <a:ea typeface="Calibri"/>
                <a:cs typeface="Calibri"/>
                <a:sym typeface="Calibri"/>
              </a:rPr>
              <a:t>: Registers can be used to shift data left or right (bitwise shifts), which is useful in tasks like multiplication or division by powers of two.</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Shifting a binary number </a:t>
            </a:r>
            <a:r>
              <a:rPr lang="en" sz="1100">
                <a:solidFill>
                  <a:srgbClr val="188038"/>
                </a:solidFill>
                <a:latin typeface="Calibri"/>
                <a:ea typeface="Calibri"/>
                <a:cs typeface="Calibri"/>
                <a:sym typeface="Calibri"/>
              </a:rPr>
              <a:t>1100</a:t>
            </a:r>
            <a:r>
              <a:rPr lang="en" sz="1100">
                <a:solidFill>
                  <a:schemeClr val="dk1"/>
                </a:solidFill>
                <a:latin typeface="Calibri"/>
                <a:ea typeface="Calibri"/>
                <a:cs typeface="Calibri"/>
                <a:sym typeface="Calibri"/>
              </a:rPr>
              <a:t> one place to the left gives </a:t>
            </a:r>
            <a:r>
              <a:rPr lang="en" sz="1100">
                <a:solidFill>
                  <a:srgbClr val="188038"/>
                </a:solidFill>
                <a:latin typeface="Calibri"/>
                <a:ea typeface="Calibri"/>
                <a:cs typeface="Calibri"/>
                <a:sym typeface="Calibri"/>
              </a:rPr>
              <a:t>11000</a:t>
            </a:r>
            <a:r>
              <a:rPr lang="en" sz="1100">
                <a:solidFill>
                  <a:schemeClr val="dk1"/>
                </a:solidFill>
                <a:latin typeface="Calibri"/>
                <a:ea typeface="Calibri"/>
                <a:cs typeface="Calibri"/>
                <a:sym typeface="Calibri"/>
              </a:rPr>
              <a:t>, effectively multiplying the number by two.</a:t>
            </a:r>
            <a:endParaRPr sz="1100">
              <a:solidFill>
                <a:schemeClr val="dk1"/>
              </a:solidFill>
              <a:latin typeface="Calibri"/>
              <a:ea typeface="Calibri"/>
              <a:cs typeface="Calibri"/>
              <a:sym typeface="Calibri"/>
            </a:endParaRPr>
          </a:p>
        </p:txBody>
      </p:sp>
      <p:sp>
        <p:nvSpPr>
          <p:cNvPr id="277" name="Google Shape;277;p50"/>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Test Conditions</a:t>
            </a:r>
            <a:r>
              <a:rPr lang="en" sz="1100">
                <a:solidFill>
                  <a:schemeClr val="dk1"/>
                </a:solidFill>
                <a:latin typeface="Calibri"/>
                <a:ea typeface="Calibri"/>
                <a:cs typeface="Calibri"/>
                <a:sym typeface="Calibri"/>
              </a:rPr>
              <a:t>: Registers can hold data that is </a:t>
            </a:r>
            <a:r>
              <a:rPr lang="en" sz="1100">
                <a:solidFill>
                  <a:srgbClr val="FF0000"/>
                </a:solidFill>
                <a:latin typeface="Calibri"/>
                <a:ea typeface="Calibri"/>
                <a:cs typeface="Calibri"/>
                <a:sym typeface="Calibri"/>
              </a:rPr>
              <a:t>tested for certain conditions</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such as whether the data is zero or positive</a:t>
            </a:r>
            <a:r>
              <a:rPr lang="en" sz="1100">
                <a:solidFill>
                  <a:schemeClr val="dk1"/>
                </a:solidFill>
                <a:latin typeface="Calibri"/>
                <a:ea typeface="Calibri"/>
                <a:cs typeface="Calibri"/>
                <a:sym typeface="Calibri"/>
              </a:rPr>
              <a:t>, which helps the CPU make decisions during program execution.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A status flag register might be checked to see if a zero flag is set, indicating that the result of a previous operation was zero.</a:t>
            </a:r>
            <a:endParaRPr sz="12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1"/>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5. Operation of Memory</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Memory operates as a storage area for data and instructions. </a:t>
            </a:r>
            <a:r>
              <a:rPr lang="en" sz="1100">
                <a:solidFill>
                  <a:srgbClr val="FF0000"/>
                </a:solidFill>
                <a:latin typeface="Calibri"/>
                <a:ea typeface="Calibri"/>
                <a:cs typeface="Calibri"/>
                <a:sym typeface="Calibri"/>
              </a:rPr>
              <a:t>Each memory location has a </a:t>
            </a:r>
            <a:r>
              <a:rPr b="1" lang="en" sz="1100">
                <a:solidFill>
                  <a:srgbClr val="FF0000"/>
                </a:solidFill>
                <a:latin typeface="Calibri"/>
                <a:ea typeface="Calibri"/>
                <a:cs typeface="Calibri"/>
                <a:sym typeface="Calibri"/>
              </a:rPr>
              <a:t>unique address</a:t>
            </a:r>
            <a:r>
              <a:rPr lang="en" sz="1100">
                <a:solidFill>
                  <a:srgbClr val="FF0000"/>
                </a:solidFill>
                <a:latin typeface="Calibri"/>
                <a:ea typeface="Calibri"/>
                <a:cs typeface="Calibri"/>
                <a:sym typeface="Calibri"/>
              </a:rPr>
              <a:t> </a:t>
            </a:r>
            <a:r>
              <a:rPr lang="en" sz="1100">
                <a:solidFill>
                  <a:schemeClr val="dk1"/>
                </a:solidFill>
                <a:latin typeface="Calibri"/>
                <a:ea typeface="Calibri"/>
                <a:cs typeface="Calibri"/>
                <a:sym typeface="Calibri"/>
              </a:rPr>
              <a:t>that allows the CPU to locate and retrieve or store data in specific locations.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5A. Steps of Memory Operation</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Address from Instruction</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The address of the data or instruction to be accessed is copied from the instruction into the </a:t>
            </a:r>
            <a:r>
              <a:rPr b="1" lang="en" sz="1100">
                <a:solidFill>
                  <a:srgbClr val="FF0000"/>
                </a:solidFill>
                <a:latin typeface="Calibri"/>
                <a:ea typeface="Calibri"/>
                <a:cs typeface="Calibri"/>
                <a:sym typeface="Calibri"/>
              </a:rPr>
              <a:t>Memory Address Register</a:t>
            </a:r>
            <a:r>
              <a:rPr b="1" lang="en" sz="1100">
                <a:solidFill>
                  <a:schemeClr val="dk1"/>
                </a:solidFill>
                <a:latin typeface="Calibri"/>
                <a:ea typeface="Calibri"/>
                <a:cs typeface="Calibri"/>
                <a:sym typeface="Calibri"/>
              </a:rPr>
              <a:t> (</a:t>
            </a:r>
            <a:r>
              <a:rPr b="1" lang="en" sz="1100">
                <a:solidFill>
                  <a:srgbClr val="FF0000"/>
                </a:solidFill>
                <a:latin typeface="Calibri"/>
                <a:ea typeface="Calibri"/>
                <a:cs typeface="Calibri"/>
                <a:sym typeface="Calibri"/>
              </a:rPr>
              <a:t>MAR</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Example</a:t>
            </a:r>
            <a:r>
              <a:rPr lang="en" sz="1100">
                <a:solidFill>
                  <a:schemeClr val="dk1"/>
                </a:solidFill>
                <a:latin typeface="Calibri"/>
                <a:ea typeface="Calibri"/>
                <a:cs typeface="Calibri"/>
                <a:sym typeface="Calibri"/>
              </a:rPr>
              <a:t>: If a program instruction says to read data from memory address </a:t>
            </a:r>
            <a:r>
              <a:rPr lang="en" sz="1100">
                <a:solidFill>
                  <a:srgbClr val="188038"/>
                </a:solidFill>
                <a:latin typeface="Calibri"/>
                <a:ea typeface="Calibri"/>
                <a:cs typeface="Calibri"/>
                <a:sym typeface="Calibri"/>
              </a:rPr>
              <a:t>1050</a:t>
            </a:r>
            <a:r>
              <a:rPr lang="en" sz="1100">
                <a:solidFill>
                  <a:schemeClr val="dk1"/>
                </a:solidFill>
                <a:latin typeface="Calibri"/>
                <a:ea typeface="Calibri"/>
                <a:cs typeface="Calibri"/>
                <a:sym typeface="Calibri"/>
              </a:rPr>
              <a:t>, this address is placed into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CPU Determines Action</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The CPU determines whether it needs to </a:t>
            </a:r>
            <a:r>
              <a:rPr b="1" lang="en" sz="1100">
                <a:solidFill>
                  <a:srgbClr val="FF0000"/>
                </a:solidFill>
                <a:latin typeface="Calibri"/>
                <a:ea typeface="Calibri"/>
                <a:cs typeface="Calibri"/>
                <a:sym typeface="Calibri"/>
              </a:rPr>
              <a:t>read</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fetch data from memory</a:t>
            </a:r>
            <a:r>
              <a:rPr lang="en" sz="1100">
                <a:solidFill>
                  <a:schemeClr val="dk1"/>
                </a:solidFill>
                <a:latin typeface="Calibri"/>
                <a:ea typeface="Calibri"/>
                <a:cs typeface="Calibri"/>
                <a:sym typeface="Calibri"/>
              </a:rPr>
              <a:t>) or </a:t>
            </a:r>
            <a:r>
              <a:rPr b="1" lang="en" sz="1100">
                <a:solidFill>
                  <a:srgbClr val="FF0000"/>
                </a:solidFill>
                <a:latin typeface="Calibri"/>
                <a:ea typeface="Calibri"/>
                <a:cs typeface="Calibri"/>
                <a:sym typeface="Calibri"/>
              </a:rPr>
              <a:t>write</a:t>
            </a:r>
            <a:r>
              <a:rPr lang="en" sz="1100">
                <a:solidFill>
                  <a:srgbClr val="FF0000"/>
                </a:solidFill>
                <a:latin typeface="Calibri"/>
                <a:ea typeface="Calibri"/>
                <a:cs typeface="Calibri"/>
                <a:sym typeface="Calibri"/>
              </a:rPr>
              <a:t> </a:t>
            </a:r>
            <a:r>
              <a:rPr lang="en" sz="1100">
                <a:solidFill>
                  <a:schemeClr val="dk1"/>
                </a:solidFill>
                <a:latin typeface="Calibri"/>
                <a:ea typeface="Calibri"/>
                <a:cs typeface="Calibri"/>
                <a:sym typeface="Calibri"/>
              </a:rPr>
              <a:t>(</a:t>
            </a:r>
            <a:r>
              <a:rPr lang="en" sz="1100">
                <a:solidFill>
                  <a:srgbClr val="FF0000"/>
                </a:solidFill>
                <a:latin typeface="Calibri"/>
                <a:ea typeface="Calibri"/>
                <a:cs typeface="Calibri"/>
                <a:sym typeface="Calibri"/>
              </a:rPr>
              <a:t>store data into memory</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Example</a:t>
            </a:r>
            <a:r>
              <a:rPr lang="en" sz="1100">
                <a:solidFill>
                  <a:schemeClr val="dk1"/>
                </a:solidFill>
                <a:latin typeface="Calibri"/>
                <a:ea typeface="Calibri"/>
                <a:cs typeface="Calibri"/>
                <a:sym typeface="Calibri"/>
              </a:rPr>
              <a:t>: The instruction may tell the CPU to retrieve data from memory to perform a calculation.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Data Transfer</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Data is transferred between memory and the </a:t>
            </a:r>
            <a:r>
              <a:rPr b="1" lang="en" sz="1100">
                <a:solidFill>
                  <a:srgbClr val="FF0000"/>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The </a:t>
            </a:r>
            <a:r>
              <a:rPr b="1" lang="en" sz="1100">
                <a:solidFill>
                  <a:srgbClr val="FF0000"/>
                </a:solidFill>
                <a:latin typeface="Calibri"/>
                <a:ea typeface="Calibri"/>
                <a:cs typeface="Calibri"/>
                <a:sym typeface="Calibri"/>
              </a:rPr>
              <a:t>MDR</a:t>
            </a:r>
            <a:r>
              <a:rPr lang="en" sz="1100">
                <a:solidFill>
                  <a:srgbClr val="FF0000"/>
                </a:solidFill>
                <a:latin typeface="Calibri"/>
                <a:ea typeface="Calibri"/>
                <a:cs typeface="Calibri"/>
                <a:sym typeface="Calibri"/>
              </a:rPr>
              <a:t> is a two-way register</a:t>
            </a:r>
            <a:r>
              <a:rPr lang="en" sz="1100">
                <a:solidFill>
                  <a:schemeClr val="dk1"/>
                </a:solidFill>
                <a:latin typeface="Calibri"/>
                <a:ea typeface="Calibri"/>
                <a:cs typeface="Calibri"/>
                <a:sym typeface="Calibri"/>
              </a:rPr>
              <a:t>, meaning it can both receive data from memory and send data back to memory.</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Example</a:t>
            </a:r>
            <a:r>
              <a:rPr lang="en" sz="1100">
                <a:solidFill>
                  <a:schemeClr val="dk1"/>
                </a:solidFill>
                <a:latin typeface="Calibri"/>
                <a:ea typeface="Calibri"/>
                <a:cs typeface="Calibri"/>
                <a:sym typeface="Calibri"/>
              </a:rPr>
              <a:t>: When reading from memory, data at address </a:t>
            </a:r>
            <a:r>
              <a:rPr lang="en" sz="1100">
                <a:solidFill>
                  <a:srgbClr val="188038"/>
                </a:solidFill>
                <a:latin typeface="Calibri"/>
                <a:ea typeface="Calibri"/>
                <a:cs typeface="Calibri"/>
                <a:sym typeface="Calibri"/>
              </a:rPr>
              <a:t>1050</a:t>
            </a:r>
            <a:r>
              <a:rPr lang="en" sz="1100">
                <a:solidFill>
                  <a:schemeClr val="dk1"/>
                </a:solidFill>
                <a:latin typeface="Calibri"/>
                <a:ea typeface="Calibri"/>
                <a:cs typeface="Calibri"/>
                <a:sym typeface="Calibri"/>
              </a:rPr>
              <a:t> is copied into 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so that the CPU can use it.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283" name="Google Shape;283;p51"/>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Registers</a:t>
            </a:r>
            <a:r>
              <a:rPr lang="en" sz="1100">
                <a:solidFill>
                  <a:srgbClr val="FF9900"/>
                </a:solidFill>
                <a:latin typeface="Calibri"/>
                <a:ea typeface="Calibri"/>
                <a:cs typeface="Calibri"/>
                <a:sym typeface="Calibri"/>
              </a:rPr>
              <a:t> </a:t>
            </a:r>
            <a:r>
              <a:rPr lang="en" sz="1100">
                <a:solidFill>
                  <a:schemeClr val="dk1"/>
                </a:solidFill>
                <a:latin typeface="Calibri"/>
                <a:ea typeface="Calibri"/>
                <a:cs typeface="Calibri"/>
                <a:sym typeface="Calibri"/>
              </a:rPr>
              <a:t>are critical to the CPU's ability to perform tasks quickly, acting as temporary storage for data, instructions, and addresses.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General-Purpose Registers</a:t>
            </a:r>
            <a:r>
              <a:rPr lang="en" sz="1100">
                <a:solidFill>
                  <a:schemeClr val="dk1"/>
                </a:solidFill>
                <a:latin typeface="Calibri"/>
                <a:ea typeface="Calibri"/>
                <a:cs typeface="Calibri"/>
                <a:sym typeface="Calibri"/>
              </a:rPr>
              <a:t> are flexible and can store various data values, while </a:t>
            </a:r>
            <a:r>
              <a:rPr b="1" lang="en" sz="1100">
                <a:solidFill>
                  <a:schemeClr val="dk1"/>
                </a:solidFill>
                <a:latin typeface="Calibri"/>
                <a:ea typeface="Calibri"/>
                <a:cs typeface="Calibri"/>
                <a:sym typeface="Calibri"/>
              </a:rPr>
              <a:t>Special-Purpose Registers</a:t>
            </a:r>
            <a:r>
              <a:rPr lang="en" sz="1100">
                <a:solidFill>
                  <a:schemeClr val="dk1"/>
                </a:solidFill>
                <a:latin typeface="Calibri"/>
                <a:ea typeface="Calibri"/>
                <a:cs typeface="Calibri"/>
                <a:sym typeface="Calibri"/>
              </a:rPr>
              <a:t> control the CPU's operations and interaction with memory and I/O devices.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Register Operations</a:t>
            </a:r>
            <a:r>
              <a:rPr lang="en" sz="1100">
                <a:solidFill>
                  <a:schemeClr val="dk1"/>
                </a:solidFill>
                <a:latin typeface="Calibri"/>
                <a:ea typeface="Calibri"/>
                <a:cs typeface="Calibri"/>
                <a:sym typeface="Calibri"/>
              </a:rPr>
              <a:t> include storing values, performing arithmetic, and testing data conditions.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9900"/>
                </a:solidFill>
                <a:latin typeface="Calibri"/>
                <a:ea typeface="Calibri"/>
                <a:cs typeface="Calibri"/>
                <a:sym typeface="Calibri"/>
              </a:rPr>
              <a:t>Memory Operations</a:t>
            </a:r>
            <a:r>
              <a:rPr lang="en" sz="1100">
                <a:solidFill>
                  <a:schemeClr val="dk1"/>
                </a:solidFill>
                <a:latin typeface="Calibri"/>
                <a:ea typeface="Calibri"/>
                <a:cs typeface="Calibri"/>
                <a:sym typeface="Calibri"/>
              </a:rPr>
              <a:t> involve transferring data between memory locations and registers using the MAR and MDR.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This interplay between registers and memory allows the CPU to process instructions efficiently and manage complex tasks.</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Cache Controller (CC)</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Description</a:t>
            </a:r>
            <a:r>
              <a:rPr lang="en" sz="1100">
                <a:solidFill>
                  <a:schemeClr val="dk1"/>
                </a:solidFill>
                <a:latin typeface="Calibri"/>
                <a:ea typeface="Calibri"/>
                <a:cs typeface="Calibri"/>
                <a:sym typeface="Calibri"/>
              </a:rPr>
              <a:t>: The cache controller manages the flow of data between the CPU and the Cache. It ensures that the most frequently accessed data is quickly available to the CPU from the cache memory instead of fetching it from slower storage or RAM.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Analogy</a:t>
            </a:r>
            <a:r>
              <a:rPr lang="en" sz="1100">
                <a:solidFill>
                  <a:schemeClr val="dk1"/>
                </a:solidFill>
                <a:latin typeface="Calibri"/>
                <a:ea typeface="Calibri"/>
                <a:cs typeface="Calibri"/>
                <a:sym typeface="Calibri"/>
              </a:rPr>
              <a:t>: The cache controller is like a kitchen assistant who helps the chef (CPU). It makes sure that the ingredients (data) the chef needs most often are within arm's reach, cutting down on the time it would take to retrieve them from the pantry (RAM).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Example</a:t>
            </a:r>
            <a:r>
              <a:rPr lang="en" sz="1100">
                <a:solidFill>
                  <a:schemeClr val="dk1"/>
                </a:solidFill>
                <a:latin typeface="Calibri"/>
                <a:ea typeface="Calibri"/>
                <a:cs typeface="Calibri"/>
                <a:sym typeface="Calibri"/>
              </a:rPr>
              <a:t>: If you're constantly using certain data, like a loop in a program or frequently accessed variables, they are stored in cache memory for faster access.</a:t>
            </a:r>
            <a:endParaRPr sz="1100">
              <a:solidFill>
                <a:schemeClr val="dk1"/>
              </a:solidFill>
              <a:latin typeface="Calibri"/>
              <a:ea typeface="Calibri"/>
              <a:cs typeface="Calibri"/>
              <a:sym typeface="Calibri"/>
            </a:endParaRPr>
          </a:p>
        </p:txBody>
      </p:sp>
      <p:sp>
        <p:nvSpPr>
          <p:cNvPr id="75" name="Google Shape;75;p16"/>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Cache (C)</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Description</a:t>
            </a:r>
            <a:r>
              <a:rPr lang="en" sz="1100">
                <a:solidFill>
                  <a:schemeClr val="dk1"/>
                </a:solidFill>
                <a:latin typeface="Calibri"/>
                <a:ea typeface="Calibri"/>
                <a:cs typeface="Calibri"/>
                <a:sym typeface="Calibri"/>
              </a:rPr>
              <a:t>: Cache memory is a smaller, faster type of memory located closer to the CPU. It stores copies of frequently accessed data from RAM to improve the speed of processing.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Analogy</a:t>
            </a:r>
            <a:r>
              <a:rPr lang="en" sz="1100">
                <a:solidFill>
                  <a:schemeClr val="dk1"/>
                </a:solidFill>
                <a:latin typeface="Calibri"/>
                <a:ea typeface="Calibri"/>
                <a:cs typeface="Calibri"/>
                <a:sym typeface="Calibri"/>
              </a:rPr>
              <a:t>: Cache is like having a small counter near the chef (CPU) where ingredients are kept for quick access. Instead of the chef walking back and forth to the fridge (RAM) every time they need something, the assistant (cache controller) places frequently used ingredients (data) right on the counter (cache).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Example</a:t>
            </a:r>
            <a:r>
              <a:rPr lang="en" sz="1100">
                <a:solidFill>
                  <a:schemeClr val="dk1"/>
                </a:solidFill>
                <a:latin typeface="Calibri"/>
                <a:ea typeface="Calibri"/>
                <a:cs typeface="Calibri"/>
                <a:sym typeface="Calibri"/>
              </a:rPr>
              <a:t>: When a web browser accesses a frequently visited website, parts of the website (like images) are stored in the cache. This allows the site to load faster the next time you visit.</a:t>
            </a:r>
            <a:endParaRPr sz="12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2"/>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1. </a:t>
            </a:r>
            <a:r>
              <a:rPr b="1" lang="en" sz="1100">
                <a:solidFill>
                  <a:srgbClr val="FF9900"/>
                </a:solidFill>
                <a:latin typeface="Calibri"/>
                <a:ea typeface="Calibri"/>
                <a:cs typeface="Calibri"/>
                <a:sym typeface="Calibri"/>
              </a:rPr>
              <a:t>Relationship Between MAR, MDR, &amp; Memory</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In the context of a computer's memory system,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and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work closely together to manage how the CPU interacts with the system's memory (RAM). They play a crucial role in the fetch-execute cycle, where data or instructions are either retrieved from or stored in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Memory Address Register (MAR)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holds the </a:t>
            </a:r>
            <a:r>
              <a:rPr b="1" lang="en" sz="1100">
                <a:solidFill>
                  <a:schemeClr val="dk1"/>
                </a:solidFill>
                <a:latin typeface="Calibri"/>
                <a:ea typeface="Calibri"/>
                <a:cs typeface="Calibri"/>
                <a:sym typeface="Calibri"/>
              </a:rPr>
              <a:t>address</a:t>
            </a:r>
            <a:r>
              <a:rPr lang="en" sz="1100">
                <a:solidFill>
                  <a:schemeClr val="dk1"/>
                </a:solidFill>
                <a:latin typeface="Calibri"/>
                <a:ea typeface="Calibri"/>
                <a:cs typeface="Calibri"/>
                <a:sym typeface="Calibri"/>
              </a:rPr>
              <a:t> in memory where data is to be read from or written to.</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It is a </a:t>
            </a:r>
            <a:r>
              <a:rPr b="1" lang="en" sz="1100">
                <a:solidFill>
                  <a:schemeClr val="dk1"/>
                </a:solidFill>
                <a:latin typeface="Calibri"/>
                <a:ea typeface="Calibri"/>
                <a:cs typeface="Calibri"/>
                <a:sym typeface="Calibri"/>
              </a:rPr>
              <a:t>one-way register</a:t>
            </a:r>
            <a:r>
              <a:rPr lang="en" sz="1100">
                <a:solidFill>
                  <a:schemeClr val="dk1"/>
                </a:solidFill>
                <a:latin typeface="Calibri"/>
                <a:ea typeface="Calibri"/>
                <a:cs typeface="Calibri"/>
                <a:sym typeface="Calibri"/>
              </a:rPr>
              <a:t> that sends the address to the memory unit.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address held by the MAR is used to specify </a:t>
            </a:r>
            <a:r>
              <a:rPr b="1" lang="en" sz="1100">
                <a:solidFill>
                  <a:schemeClr val="dk1"/>
                </a:solidFill>
                <a:latin typeface="Calibri"/>
                <a:ea typeface="Calibri"/>
                <a:cs typeface="Calibri"/>
                <a:sym typeface="Calibri"/>
              </a:rPr>
              <a:t>which memory location</a:t>
            </a:r>
            <a:r>
              <a:rPr lang="en" sz="1100">
                <a:solidFill>
                  <a:schemeClr val="dk1"/>
                </a:solidFill>
                <a:latin typeface="Calibri"/>
                <a:ea typeface="Calibri"/>
                <a:cs typeface="Calibri"/>
                <a:sym typeface="Calibri"/>
              </a:rPr>
              <a:t> is being accessed.</a:t>
            </a:r>
            <a:endParaRPr sz="1100">
              <a:solidFill>
                <a:schemeClr val="dk1"/>
              </a:solidFill>
              <a:latin typeface="Calibri"/>
              <a:ea typeface="Calibri"/>
              <a:cs typeface="Calibri"/>
              <a:sym typeface="Calibri"/>
            </a:endParaRPr>
          </a:p>
        </p:txBody>
      </p:sp>
      <p:sp>
        <p:nvSpPr>
          <p:cNvPr id="289" name="Google Shape;289;p52"/>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Relationship Between MAR, MDR And Memory</a:t>
            </a:r>
            <a:endParaRPr b="1" sz="3000">
              <a:solidFill>
                <a:srgbClr val="FF0080"/>
              </a:solidFill>
              <a:latin typeface="Calibri"/>
              <a:ea typeface="Calibri"/>
              <a:cs typeface="Calibri"/>
              <a:sym typeface="Calibri"/>
            </a:endParaRPr>
          </a:p>
        </p:txBody>
      </p:sp>
      <p:sp>
        <p:nvSpPr>
          <p:cNvPr id="290" name="Google Shape;290;p52"/>
          <p:cNvSpPr txBox="1"/>
          <p:nvPr>
            <p:ph idx="1" type="body"/>
          </p:nvPr>
        </p:nvSpPr>
        <p:spPr>
          <a:xfrm>
            <a:off x="4653600" y="572700"/>
            <a:ext cx="4490400" cy="45711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1B. Memory Data Register (MDR)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holds the </a:t>
            </a:r>
            <a:r>
              <a:rPr b="1" lang="en" sz="1100">
                <a:solidFill>
                  <a:schemeClr val="dk1"/>
                </a:solidFill>
                <a:latin typeface="Calibri"/>
                <a:ea typeface="Calibri"/>
                <a:cs typeface="Calibri"/>
                <a:sym typeface="Calibri"/>
              </a:rPr>
              <a:t>data</a:t>
            </a:r>
            <a:r>
              <a:rPr lang="en" sz="1100">
                <a:solidFill>
                  <a:schemeClr val="dk1"/>
                </a:solidFill>
                <a:latin typeface="Calibri"/>
                <a:ea typeface="Calibri"/>
                <a:cs typeface="Calibri"/>
                <a:sym typeface="Calibri"/>
              </a:rPr>
              <a:t> being transferred to or from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It is a </a:t>
            </a:r>
            <a:r>
              <a:rPr b="1" lang="en" sz="1100">
                <a:solidFill>
                  <a:schemeClr val="dk1"/>
                </a:solidFill>
                <a:latin typeface="Calibri"/>
                <a:ea typeface="Calibri"/>
                <a:cs typeface="Calibri"/>
                <a:sym typeface="Calibri"/>
              </a:rPr>
              <a:t>two-way register</a:t>
            </a:r>
            <a:r>
              <a:rPr lang="en" sz="1100">
                <a:solidFill>
                  <a:schemeClr val="dk1"/>
                </a:solidFill>
                <a:latin typeface="Calibri"/>
                <a:ea typeface="Calibri"/>
                <a:cs typeface="Calibri"/>
                <a:sym typeface="Calibri"/>
              </a:rPr>
              <a:t> because it can both receive data from memory (during a read operation) and send data to memory (during a write operation).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a </a:t>
            </a:r>
            <a:r>
              <a:rPr b="1" lang="en" sz="1100">
                <a:solidFill>
                  <a:schemeClr val="dk1"/>
                </a:solidFill>
                <a:latin typeface="Calibri"/>
                <a:ea typeface="Calibri"/>
                <a:cs typeface="Calibri"/>
                <a:sym typeface="Calibri"/>
              </a:rPr>
              <a:t>read</a:t>
            </a:r>
            <a:r>
              <a:rPr lang="en" sz="1100">
                <a:solidFill>
                  <a:schemeClr val="dk1"/>
                </a:solidFill>
                <a:latin typeface="Calibri"/>
                <a:ea typeface="Calibri"/>
                <a:cs typeface="Calibri"/>
                <a:sym typeface="Calibri"/>
              </a:rPr>
              <a:t> operation, data fetched from the memory address specified by the MAR is temporarily stored in the MDR before being used by the CPU.</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a </a:t>
            </a:r>
            <a:r>
              <a:rPr b="1" lang="en" sz="1100">
                <a:solidFill>
                  <a:schemeClr val="dk1"/>
                </a:solidFill>
                <a:latin typeface="Calibri"/>
                <a:ea typeface="Calibri"/>
                <a:cs typeface="Calibri"/>
                <a:sym typeface="Calibri"/>
              </a:rPr>
              <a:t>write</a:t>
            </a:r>
            <a:r>
              <a:rPr lang="en" sz="1100">
                <a:solidFill>
                  <a:schemeClr val="dk1"/>
                </a:solidFill>
                <a:latin typeface="Calibri"/>
                <a:ea typeface="Calibri"/>
                <a:cs typeface="Calibri"/>
                <a:sym typeface="Calibri"/>
              </a:rPr>
              <a:t> operation, data from the CPU is placed in the MDR and then written to the memory location specified by the MAR.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1C. Memory</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Memory</a:t>
            </a:r>
            <a:r>
              <a:rPr lang="en" sz="1100">
                <a:solidFill>
                  <a:schemeClr val="dk1"/>
                </a:solidFill>
                <a:latin typeface="Calibri"/>
                <a:ea typeface="Calibri"/>
                <a:cs typeface="Calibri"/>
                <a:sym typeface="Calibri"/>
              </a:rPr>
              <a:t> (RAM) is where data and instructions are stored. Each location in memory has a unique </a:t>
            </a:r>
            <a:r>
              <a:rPr b="1" lang="en" sz="1100">
                <a:solidFill>
                  <a:schemeClr val="dk1"/>
                </a:solidFill>
                <a:latin typeface="Calibri"/>
                <a:ea typeface="Calibri"/>
                <a:cs typeface="Calibri"/>
                <a:sym typeface="Calibri"/>
              </a:rPr>
              <a:t>address</a:t>
            </a:r>
            <a:r>
              <a:rPr lang="en" sz="1100">
                <a:solidFill>
                  <a:schemeClr val="dk1"/>
                </a:solidFill>
                <a:latin typeface="Calibri"/>
                <a:ea typeface="Calibri"/>
                <a:cs typeface="Calibri"/>
                <a:sym typeface="Calibri"/>
              </a:rPr>
              <a:t>, which the MAR uses to access data.</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Data flows between memory and the CPU through the </a:t>
            </a:r>
            <a:r>
              <a:rPr b="1" lang="en" sz="1100">
                <a:solidFill>
                  <a:schemeClr val="dk1"/>
                </a:solidFill>
                <a:latin typeface="Calibri"/>
                <a:ea typeface="Calibri"/>
                <a:cs typeface="Calibri"/>
                <a:sym typeface="Calibri"/>
              </a:rPr>
              <a:t>MAR-MDR</a:t>
            </a:r>
            <a:r>
              <a:rPr lang="en" sz="1100">
                <a:solidFill>
                  <a:schemeClr val="dk1"/>
                </a:solidFill>
                <a:latin typeface="Calibri"/>
                <a:ea typeface="Calibri"/>
                <a:cs typeface="Calibri"/>
                <a:sym typeface="Calibri"/>
              </a:rPr>
              <a:t> mechanism.</a:t>
            </a:r>
            <a:endParaRPr b="1" sz="1100">
              <a:solidFill>
                <a:srgbClr val="188038"/>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MAR-MDR Interaction: How They Work Together</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work together to facilitate the CPU's access to memory. This process typically happens in two stages: </a:t>
            </a:r>
            <a:r>
              <a:rPr b="1" lang="en" sz="1100">
                <a:solidFill>
                  <a:schemeClr val="dk1"/>
                </a:solidFill>
                <a:latin typeface="Calibri"/>
                <a:ea typeface="Calibri"/>
                <a:cs typeface="Calibri"/>
                <a:sym typeface="Calibri"/>
              </a:rPr>
              <a:t>fetch</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write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2A. Read Operation (Fetching Data from Memory)</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1</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CPU</a:t>
            </a:r>
            <a:r>
              <a:rPr lang="en" sz="1100">
                <a:solidFill>
                  <a:schemeClr val="dk1"/>
                </a:solidFill>
                <a:latin typeface="Calibri"/>
                <a:ea typeface="Calibri"/>
                <a:cs typeface="Calibri"/>
                <a:sym typeface="Calibri"/>
              </a:rPr>
              <a:t> needs to fetch data (or an instruction) from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2</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Control Unit</a:t>
            </a:r>
            <a:r>
              <a:rPr lang="en" sz="1100">
                <a:solidFill>
                  <a:schemeClr val="dk1"/>
                </a:solidFill>
                <a:latin typeface="Calibri"/>
                <a:ea typeface="Calibri"/>
                <a:cs typeface="Calibri"/>
                <a:sym typeface="Calibri"/>
              </a:rPr>
              <a:t> places the </a:t>
            </a:r>
            <a:r>
              <a:rPr b="1" lang="en" sz="1100">
                <a:solidFill>
                  <a:schemeClr val="dk1"/>
                </a:solidFill>
                <a:latin typeface="Calibri"/>
                <a:ea typeface="Calibri"/>
                <a:cs typeface="Calibri"/>
                <a:sym typeface="Calibri"/>
              </a:rPr>
              <a:t>address</a:t>
            </a:r>
            <a:r>
              <a:rPr lang="en" sz="1100">
                <a:solidFill>
                  <a:schemeClr val="dk1"/>
                </a:solidFill>
                <a:latin typeface="Calibri"/>
                <a:ea typeface="Calibri"/>
                <a:cs typeface="Calibri"/>
                <a:sym typeface="Calibri"/>
              </a:rPr>
              <a:t> of the required memory location into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3</a:t>
            </a:r>
            <a:r>
              <a:rPr lang="en" sz="1100">
                <a:solidFill>
                  <a:schemeClr val="dk1"/>
                </a:solidFill>
                <a:latin typeface="Calibri"/>
                <a:ea typeface="Calibri"/>
                <a:cs typeface="Calibri"/>
                <a:sym typeface="Calibri"/>
              </a:rPr>
              <a:t>: The memory address is sent to the memory unit, and the memory locates the data stored at that address.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4</a:t>
            </a:r>
            <a:r>
              <a:rPr lang="en" sz="1100">
                <a:solidFill>
                  <a:schemeClr val="dk1"/>
                </a:solidFill>
                <a:latin typeface="Calibri"/>
                <a:ea typeface="Calibri"/>
                <a:cs typeface="Calibri"/>
                <a:sym typeface="Calibri"/>
              </a:rPr>
              <a:t>: The data at the specified memory address is </a:t>
            </a:r>
            <a:r>
              <a:rPr b="1" lang="en" sz="1100">
                <a:solidFill>
                  <a:schemeClr val="dk1"/>
                </a:solidFill>
                <a:latin typeface="Calibri"/>
                <a:ea typeface="Calibri"/>
                <a:cs typeface="Calibri"/>
                <a:sym typeface="Calibri"/>
              </a:rPr>
              <a:t>copied</a:t>
            </a:r>
            <a:r>
              <a:rPr lang="en" sz="1100">
                <a:solidFill>
                  <a:schemeClr val="dk1"/>
                </a:solidFill>
                <a:latin typeface="Calibri"/>
                <a:ea typeface="Calibri"/>
                <a:cs typeface="Calibri"/>
                <a:sym typeface="Calibri"/>
              </a:rPr>
              <a:t> into 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5</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then sends the data to the CPU for processing.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 of a Read Operation</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Suppose a program needs to read data stored at memory address </a:t>
            </a:r>
            <a:r>
              <a:rPr lang="en" sz="1100">
                <a:solidFill>
                  <a:srgbClr val="188038"/>
                </a:solidFill>
                <a:latin typeface="Calibri"/>
                <a:ea typeface="Calibri"/>
                <a:cs typeface="Calibri"/>
                <a:sym typeface="Calibri"/>
              </a:rPr>
              <a:t>1024</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Control Unit</a:t>
            </a:r>
            <a:r>
              <a:rPr lang="en" sz="1100">
                <a:solidFill>
                  <a:schemeClr val="dk1"/>
                </a:solidFill>
                <a:latin typeface="Calibri"/>
                <a:ea typeface="Calibri"/>
                <a:cs typeface="Calibri"/>
                <a:sym typeface="Calibri"/>
              </a:rPr>
              <a:t> places the address </a:t>
            </a:r>
            <a:r>
              <a:rPr lang="en" sz="1100">
                <a:solidFill>
                  <a:srgbClr val="188038"/>
                </a:solidFill>
                <a:latin typeface="Calibri"/>
                <a:ea typeface="Calibri"/>
                <a:cs typeface="Calibri"/>
                <a:sym typeface="Calibri"/>
              </a:rPr>
              <a:t>1024</a:t>
            </a:r>
            <a:r>
              <a:rPr lang="en" sz="1100">
                <a:solidFill>
                  <a:schemeClr val="dk1"/>
                </a:solidFill>
                <a:latin typeface="Calibri"/>
                <a:ea typeface="Calibri"/>
                <a:cs typeface="Calibri"/>
                <a:sym typeface="Calibri"/>
              </a:rPr>
              <a:t> in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MAR sends this address to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memory retrieves the data stored at address </a:t>
            </a:r>
            <a:r>
              <a:rPr lang="en" sz="1100">
                <a:solidFill>
                  <a:srgbClr val="188038"/>
                </a:solidFill>
                <a:latin typeface="Calibri"/>
                <a:ea typeface="Calibri"/>
                <a:cs typeface="Calibri"/>
                <a:sym typeface="Calibri"/>
              </a:rPr>
              <a:t>1024</a:t>
            </a:r>
            <a:r>
              <a:rPr lang="en" sz="1100">
                <a:solidFill>
                  <a:schemeClr val="dk1"/>
                </a:solidFill>
                <a:latin typeface="Calibri"/>
                <a:ea typeface="Calibri"/>
                <a:cs typeface="Calibri"/>
                <a:sym typeface="Calibri"/>
              </a:rPr>
              <a:t>, say the value </a:t>
            </a:r>
            <a:r>
              <a:rPr lang="en" sz="1100">
                <a:solidFill>
                  <a:srgbClr val="188038"/>
                </a:solidFill>
                <a:latin typeface="Calibri"/>
                <a:ea typeface="Calibri"/>
                <a:cs typeface="Calibri"/>
                <a:sym typeface="Calibri"/>
              </a:rPr>
              <a:t>45</a:t>
            </a:r>
            <a:r>
              <a:rPr lang="en" sz="1100">
                <a:solidFill>
                  <a:schemeClr val="dk1"/>
                </a:solidFill>
                <a:latin typeface="Calibri"/>
                <a:ea typeface="Calibri"/>
                <a:cs typeface="Calibri"/>
                <a:sym typeface="Calibri"/>
              </a:rPr>
              <a:t>, and places it in 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MDR sends the value </a:t>
            </a:r>
            <a:r>
              <a:rPr lang="en" sz="1100">
                <a:solidFill>
                  <a:srgbClr val="188038"/>
                </a:solidFill>
                <a:latin typeface="Calibri"/>
                <a:ea typeface="Calibri"/>
                <a:cs typeface="Calibri"/>
                <a:sym typeface="Calibri"/>
              </a:rPr>
              <a:t>45</a:t>
            </a:r>
            <a:r>
              <a:rPr lang="en" sz="1100">
                <a:solidFill>
                  <a:schemeClr val="dk1"/>
                </a:solidFill>
                <a:latin typeface="Calibri"/>
                <a:ea typeface="Calibri"/>
                <a:cs typeface="Calibri"/>
                <a:sym typeface="Calibri"/>
              </a:rPr>
              <a:t> to the CPU, where it will be used in further computations.</a:t>
            </a:r>
            <a:endParaRPr sz="1100">
              <a:solidFill>
                <a:schemeClr val="dk1"/>
              </a:solidFill>
              <a:latin typeface="Calibri"/>
              <a:ea typeface="Calibri"/>
              <a:cs typeface="Calibri"/>
              <a:sym typeface="Calibri"/>
            </a:endParaRPr>
          </a:p>
        </p:txBody>
      </p:sp>
      <p:sp>
        <p:nvSpPr>
          <p:cNvPr id="296" name="Google Shape;296;p53"/>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2B. Write Operation (Storing Data to Memory)</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1</a:t>
            </a:r>
            <a:r>
              <a:rPr lang="en" sz="1100">
                <a:solidFill>
                  <a:schemeClr val="dk1"/>
                </a:solidFill>
                <a:latin typeface="Calibri"/>
                <a:ea typeface="Calibri"/>
                <a:cs typeface="Calibri"/>
                <a:sym typeface="Calibri"/>
              </a:rPr>
              <a:t>: The CPU needs to write data to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2</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Control Unit</a:t>
            </a:r>
            <a:r>
              <a:rPr lang="en" sz="1100">
                <a:solidFill>
                  <a:schemeClr val="dk1"/>
                </a:solidFill>
                <a:latin typeface="Calibri"/>
                <a:ea typeface="Calibri"/>
                <a:cs typeface="Calibri"/>
                <a:sym typeface="Calibri"/>
              </a:rPr>
              <a:t> places the </a:t>
            </a:r>
            <a:r>
              <a:rPr b="1" lang="en" sz="1100">
                <a:solidFill>
                  <a:schemeClr val="dk1"/>
                </a:solidFill>
                <a:latin typeface="Calibri"/>
                <a:ea typeface="Calibri"/>
                <a:cs typeface="Calibri"/>
                <a:sym typeface="Calibri"/>
              </a:rPr>
              <a:t>address</a:t>
            </a:r>
            <a:r>
              <a:rPr lang="en" sz="1100">
                <a:solidFill>
                  <a:schemeClr val="dk1"/>
                </a:solidFill>
                <a:latin typeface="Calibri"/>
                <a:ea typeface="Calibri"/>
                <a:cs typeface="Calibri"/>
                <a:sym typeface="Calibri"/>
              </a:rPr>
              <a:t> where data is to be written into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3</a:t>
            </a:r>
            <a:r>
              <a:rPr lang="en" sz="1100">
                <a:solidFill>
                  <a:schemeClr val="dk1"/>
                </a:solidFill>
                <a:latin typeface="Calibri"/>
                <a:ea typeface="Calibri"/>
                <a:cs typeface="Calibri"/>
                <a:sym typeface="Calibri"/>
              </a:rPr>
              <a:t>: The CPU places the </a:t>
            </a:r>
            <a:r>
              <a:rPr b="1" lang="en" sz="1100">
                <a:solidFill>
                  <a:schemeClr val="dk1"/>
                </a:solidFill>
                <a:latin typeface="Calibri"/>
                <a:ea typeface="Calibri"/>
                <a:cs typeface="Calibri"/>
                <a:sym typeface="Calibri"/>
              </a:rPr>
              <a:t>data</a:t>
            </a:r>
            <a:r>
              <a:rPr lang="en" sz="1100">
                <a:solidFill>
                  <a:schemeClr val="dk1"/>
                </a:solidFill>
                <a:latin typeface="Calibri"/>
                <a:ea typeface="Calibri"/>
                <a:cs typeface="Calibri"/>
                <a:sym typeface="Calibri"/>
              </a:rPr>
              <a:t> to be written into 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4</a:t>
            </a:r>
            <a:r>
              <a:rPr lang="en" sz="1100">
                <a:solidFill>
                  <a:schemeClr val="dk1"/>
                </a:solidFill>
                <a:latin typeface="Calibri"/>
                <a:ea typeface="Calibri"/>
                <a:cs typeface="Calibri"/>
                <a:sym typeface="Calibri"/>
              </a:rPr>
              <a:t>: The address in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and the data in 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are both sent to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5</a:t>
            </a:r>
            <a:r>
              <a:rPr lang="en" sz="1100">
                <a:solidFill>
                  <a:schemeClr val="dk1"/>
                </a:solidFill>
                <a:latin typeface="Calibri"/>
                <a:ea typeface="Calibri"/>
                <a:cs typeface="Calibri"/>
                <a:sym typeface="Calibri"/>
              </a:rPr>
              <a:t>: The memory stores the data from 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at the memory location specified by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 of a Write Operation</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Suppose the CPU wants to store the value </a:t>
            </a:r>
            <a:r>
              <a:rPr lang="en" sz="1100">
                <a:solidFill>
                  <a:srgbClr val="188038"/>
                </a:solidFill>
                <a:latin typeface="Calibri"/>
                <a:ea typeface="Calibri"/>
                <a:cs typeface="Calibri"/>
                <a:sym typeface="Calibri"/>
              </a:rPr>
              <a:t>99</a:t>
            </a:r>
            <a:r>
              <a:rPr lang="en" sz="1100">
                <a:solidFill>
                  <a:schemeClr val="dk1"/>
                </a:solidFill>
                <a:latin typeface="Calibri"/>
                <a:ea typeface="Calibri"/>
                <a:cs typeface="Calibri"/>
                <a:sym typeface="Calibri"/>
              </a:rPr>
              <a:t> in memory location </a:t>
            </a:r>
            <a:r>
              <a:rPr lang="en" sz="1100">
                <a:solidFill>
                  <a:srgbClr val="188038"/>
                </a:solidFill>
                <a:latin typeface="Calibri"/>
                <a:ea typeface="Calibri"/>
                <a:cs typeface="Calibri"/>
                <a:sym typeface="Calibri"/>
              </a:rPr>
              <a:t>2000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Control Unit</a:t>
            </a:r>
            <a:r>
              <a:rPr lang="en" sz="1100">
                <a:solidFill>
                  <a:schemeClr val="dk1"/>
                </a:solidFill>
                <a:latin typeface="Calibri"/>
                <a:ea typeface="Calibri"/>
                <a:cs typeface="Calibri"/>
                <a:sym typeface="Calibri"/>
              </a:rPr>
              <a:t> places the memory address </a:t>
            </a:r>
            <a:r>
              <a:rPr lang="en" sz="1100">
                <a:solidFill>
                  <a:srgbClr val="188038"/>
                </a:solidFill>
                <a:latin typeface="Calibri"/>
                <a:ea typeface="Calibri"/>
                <a:cs typeface="Calibri"/>
                <a:sym typeface="Calibri"/>
              </a:rPr>
              <a:t>2000</a:t>
            </a:r>
            <a:r>
              <a:rPr lang="en" sz="1100">
                <a:solidFill>
                  <a:schemeClr val="dk1"/>
                </a:solidFill>
                <a:latin typeface="Calibri"/>
                <a:ea typeface="Calibri"/>
                <a:cs typeface="Calibri"/>
                <a:sym typeface="Calibri"/>
              </a:rPr>
              <a:t> in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places the data </a:t>
            </a:r>
            <a:r>
              <a:rPr lang="en" sz="1100">
                <a:solidFill>
                  <a:srgbClr val="188038"/>
                </a:solidFill>
                <a:latin typeface="Calibri"/>
                <a:ea typeface="Calibri"/>
                <a:cs typeface="Calibri"/>
                <a:sym typeface="Calibri"/>
              </a:rPr>
              <a:t>99</a:t>
            </a:r>
            <a:r>
              <a:rPr lang="en" sz="1100">
                <a:solidFill>
                  <a:schemeClr val="dk1"/>
                </a:solidFill>
                <a:latin typeface="Calibri"/>
                <a:ea typeface="Calibri"/>
                <a:cs typeface="Calibri"/>
                <a:sym typeface="Calibri"/>
              </a:rPr>
              <a:t> in 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MAR and MDR send the address and data to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Memory stores </a:t>
            </a:r>
            <a:r>
              <a:rPr lang="en" sz="1100">
                <a:solidFill>
                  <a:srgbClr val="188038"/>
                </a:solidFill>
                <a:latin typeface="Calibri"/>
                <a:ea typeface="Calibri"/>
                <a:cs typeface="Calibri"/>
                <a:sym typeface="Calibri"/>
              </a:rPr>
              <a:t>99</a:t>
            </a:r>
            <a:r>
              <a:rPr lang="en" sz="1100">
                <a:solidFill>
                  <a:schemeClr val="dk1"/>
                </a:solidFill>
                <a:latin typeface="Calibri"/>
                <a:ea typeface="Calibri"/>
                <a:cs typeface="Calibri"/>
                <a:sym typeface="Calibri"/>
              </a:rPr>
              <a:t> at address </a:t>
            </a:r>
            <a:r>
              <a:rPr lang="en" sz="1100">
                <a:solidFill>
                  <a:srgbClr val="188038"/>
                </a:solidFill>
                <a:latin typeface="Calibri"/>
                <a:ea typeface="Calibri"/>
                <a:cs typeface="Calibri"/>
                <a:sym typeface="Calibri"/>
              </a:rPr>
              <a:t>2000</a:t>
            </a:r>
            <a:r>
              <a:rPr lang="en" sz="11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4"/>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MAR-MDR Example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look at a more detailed </a:t>
            </a:r>
            <a:r>
              <a:rPr b="1" lang="en" sz="1100">
                <a:solidFill>
                  <a:schemeClr val="dk1"/>
                </a:solidFill>
                <a:latin typeface="Calibri"/>
                <a:ea typeface="Calibri"/>
                <a:cs typeface="Calibri"/>
                <a:sym typeface="Calibri"/>
              </a:rPr>
              <a:t>example of how MAR and MDR work together</a:t>
            </a:r>
            <a:r>
              <a:rPr lang="en" sz="1100">
                <a:solidFill>
                  <a:schemeClr val="dk1"/>
                </a:solidFill>
                <a:latin typeface="Calibri"/>
                <a:ea typeface="Calibri"/>
                <a:cs typeface="Calibri"/>
                <a:sym typeface="Calibri"/>
              </a:rPr>
              <a:t> to transfer data: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chemeClr val="dk1"/>
                </a:solidFill>
                <a:latin typeface="Calibri"/>
                <a:ea typeface="Calibri"/>
                <a:cs typeface="Calibri"/>
                <a:sym typeface="Calibri"/>
              </a:rPr>
              <a:t>Scenario:</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CPU is running a program that needs to load a value from memory, perform a calculation, and then store the result back into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3A. Step-by-Step Walkthrough</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Fetching an Instruction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Control Unit</a:t>
            </a:r>
            <a:r>
              <a:rPr lang="en" sz="1100">
                <a:solidFill>
                  <a:schemeClr val="dk1"/>
                </a:solidFill>
                <a:latin typeface="Calibri"/>
                <a:ea typeface="Calibri"/>
                <a:cs typeface="Calibri"/>
                <a:sym typeface="Calibri"/>
              </a:rPr>
              <a:t> fetches an instruction from memory, for example, “Add the number stored at memory address </a:t>
            </a:r>
            <a:r>
              <a:rPr lang="en" sz="1100">
                <a:solidFill>
                  <a:srgbClr val="188038"/>
                </a:solidFill>
                <a:latin typeface="Calibri"/>
                <a:ea typeface="Calibri"/>
                <a:cs typeface="Calibri"/>
                <a:sym typeface="Calibri"/>
              </a:rPr>
              <a:t>1050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places the memory address </a:t>
            </a:r>
            <a:r>
              <a:rPr lang="en" sz="1100">
                <a:solidFill>
                  <a:srgbClr val="188038"/>
                </a:solidFill>
                <a:latin typeface="Calibri"/>
                <a:ea typeface="Calibri"/>
                <a:cs typeface="Calibri"/>
                <a:sym typeface="Calibri"/>
              </a:rPr>
              <a:t>1050</a:t>
            </a:r>
            <a:r>
              <a:rPr lang="en" sz="1100">
                <a:solidFill>
                  <a:schemeClr val="dk1"/>
                </a:solidFill>
                <a:latin typeface="Calibri"/>
                <a:ea typeface="Calibri"/>
                <a:cs typeface="Calibri"/>
                <a:sym typeface="Calibri"/>
              </a:rPr>
              <a:t> into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Memory retrieves the data stored at that address (e.g., </a:t>
            </a:r>
            <a:r>
              <a:rPr lang="en" sz="1100">
                <a:solidFill>
                  <a:srgbClr val="188038"/>
                </a:solidFill>
                <a:latin typeface="Calibri"/>
                <a:ea typeface="Calibri"/>
                <a:cs typeface="Calibri"/>
                <a:sym typeface="Calibri"/>
              </a:rPr>
              <a:t>15</a:t>
            </a:r>
            <a:r>
              <a:rPr lang="en" sz="1100">
                <a:solidFill>
                  <a:schemeClr val="dk1"/>
                </a:solidFill>
                <a:latin typeface="Calibri"/>
                <a:ea typeface="Calibri"/>
                <a:cs typeface="Calibri"/>
                <a:sym typeface="Calibri"/>
              </a:rPr>
              <a:t>) and copies it into 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sends the value </a:t>
            </a:r>
            <a:r>
              <a:rPr lang="en" sz="1100">
                <a:solidFill>
                  <a:srgbClr val="188038"/>
                </a:solidFill>
                <a:latin typeface="Calibri"/>
                <a:ea typeface="Calibri"/>
                <a:cs typeface="Calibri"/>
                <a:sym typeface="Calibri"/>
              </a:rPr>
              <a:t>15</a:t>
            </a:r>
            <a:r>
              <a:rPr lang="en" sz="1100">
                <a:solidFill>
                  <a:schemeClr val="dk1"/>
                </a:solidFill>
                <a:latin typeface="Calibri"/>
                <a:ea typeface="Calibri"/>
                <a:cs typeface="Calibri"/>
                <a:sym typeface="Calibri"/>
              </a:rPr>
              <a:t> to the CPU for the addition.</a:t>
            </a:r>
            <a:endParaRPr sz="1100">
              <a:solidFill>
                <a:schemeClr val="dk1"/>
              </a:solidFill>
              <a:latin typeface="Calibri"/>
              <a:ea typeface="Calibri"/>
              <a:cs typeface="Calibri"/>
              <a:sym typeface="Calibri"/>
            </a:endParaRPr>
          </a:p>
        </p:txBody>
      </p:sp>
      <p:sp>
        <p:nvSpPr>
          <p:cNvPr id="302" name="Google Shape;302;p54"/>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Storing a Result</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After performing the addition (say </a:t>
            </a:r>
            <a:r>
              <a:rPr lang="en" sz="1100">
                <a:solidFill>
                  <a:srgbClr val="188038"/>
                </a:solidFill>
                <a:latin typeface="Calibri"/>
                <a:ea typeface="Calibri"/>
                <a:cs typeface="Calibri"/>
                <a:sym typeface="Calibri"/>
              </a:rPr>
              <a:t>15 + 20 = 35</a:t>
            </a:r>
            <a:r>
              <a:rPr lang="en" sz="1100">
                <a:solidFill>
                  <a:schemeClr val="dk1"/>
                </a:solidFill>
                <a:latin typeface="Calibri"/>
                <a:ea typeface="Calibri"/>
                <a:cs typeface="Calibri"/>
                <a:sym typeface="Calibri"/>
              </a:rPr>
              <a:t>), the CPU needs to store the result </a:t>
            </a:r>
            <a:r>
              <a:rPr lang="en" sz="1100">
                <a:solidFill>
                  <a:srgbClr val="188038"/>
                </a:solidFill>
                <a:latin typeface="Calibri"/>
                <a:ea typeface="Calibri"/>
                <a:cs typeface="Calibri"/>
                <a:sym typeface="Calibri"/>
              </a:rPr>
              <a:t>35</a:t>
            </a:r>
            <a:r>
              <a:rPr lang="en" sz="1100">
                <a:solidFill>
                  <a:schemeClr val="dk1"/>
                </a:solidFill>
                <a:latin typeface="Calibri"/>
                <a:ea typeface="Calibri"/>
                <a:cs typeface="Calibri"/>
                <a:sym typeface="Calibri"/>
              </a:rPr>
              <a:t> in memory location </a:t>
            </a:r>
            <a:r>
              <a:rPr lang="en" sz="1100">
                <a:solidFill>
                  <a:srgbClr val="188038"/>
                </a:solidFill>
                <a:latin typeface="Calibri"/>
                <a:ea typeface="Calibri"/>
                <a:cs typeface="Calibri"/>
                <a:sym typeface="Calibri"/>
              </a:rPr>
              <a:t>2000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places the memory address </a:t>
            </a:r>
            <a:r>
              <a:rPr lang="en" sz="1100">
                <a:solidFill>
                  <a:srgbClr val="188038"/>
                </a:solidFill>
                <a:latin typeface="Calibri"/>
                <a:ea typeface="Calibri"/>
                <a:cs typeface="Calibri"/>
                <a:sym typeface="Calibri"/>
              </a:rPr>
              <a:t>2000</a:t>
            </a:r>
            <a:r>
              <a:rPr lang="en" sz="1100">
                <a:solidFill>
                  <a:schemeClr val="dk1"/>
                </a:solidFill>
                <a:latin typeface="Calibri"/>
                <a:ea typeface="Calibri"/>
                <a:cs typeface="Calibri"/>
                <a:sym typeface="Calibri"/>
              </a:rPr>
              <a:t> in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result (</a:t>
            </a:r>
            <a:r>
              <a:rPr lang="en" sz="1100">
                <a:solidFill>
                  <a:srgbClr val="188038"/>
                </a:solidFill>
                <a:latin typeface="Calibri"/>
                <a:ea typeface="Calibri"/>
                <a:cs typeface="Calibri"/>
                <a:sym typeface="Calibri"/>
              </a:rPr>
              <a:t>35</a:t>
            </a:r>
            <a:r>
              <a:rPr lang="en" sz="1100">
                <a:solidFill>
                  <a:schemeClr val="dk1"/>
                </a:solidFill>
                <a:latin typeface="Calibri"/>
                <a:ea typeface="Calibri"/>
                <a:cs typeface="Calibri"/>
                <a:sym typeface="Calibri"/>
              </a:rPr>
              <a:t>) is placed in 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data from 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is written to memory location </a:t>
            </a:r>
            <a:r>
              <a:rPr lang="en" sz="1100">
                <a:solidFill>
                  <a:srgbClr val="188038"/>
                </a:solidFill>
                <a:latin typeface="Calibri"/>
                <a:ea typeface="Calibri"/>
                <a:cs typeface="Calibri"/>
                <a:sym typeface="Calibri"/>
              </a:rPr>
              <a:t>2000</a:t>
            </a:r>
            <a:r>
              <a:rPr lang="en" sz="1100">
                <a:solidFill>
                  <a:schemeClr val="dk1"/>
                </a:solidFill>
                <a:latin typeface="Calibri"/>
                <a:ea typeface="Calibri"/>
                <a:cs typeface="Calibri"/>
                <a:sym typeface="Calibri"/>
              </a:rPr>
              <a:t>, completing the operation.</a:t>
            </a:r>
            <a:endParaRPr sz="11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are critical components of the CPU that enable communication with the memory system.</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holds the memory address to be accessed.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holds the actual data being transferred to or from that memory location.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These registers streamline the process of </a:t>
            </a:r>
            <a:r>
              <a:rPr b="1" lang="en" sz="1100">
                <a:solidFill>
                  <a:schemeClr val="dk1"/>
                </a:solidFill>
                <a:latin typeface="Calibri"/>
                <a:ea typeface="Calibri"/>
                <a:cs typeface="Calibri"/>
                <a:sym typeface="Calibri"/>
              </a:rPr>
              <a:t>reading</a:t>
            </a:r>
            <a:r>
              <a:rPr lang="en" sz="1100">
                <a:solidFill>
                  <a:schemeClr val="dk1"/>
                </a:solidFill>
                <a:latin typeface="Calibri"/>
                <a:ea typeface="Calibri"/>
                <a:cs typeface="Calibri"/>
                <a:sym typeface="Calibri"/>
              </a:rPr>
              <a:t> data from memory and </a:t>
            </a:r>
            <a:r>
              <a:rPr b="1" lang="en" sz="1100">
                <a:solidFill>
                  <a:schemeClr val="dk1"/>
                </a:solidFill>
                <a:latin typeface="Calibri"/>
                <a:ea typeface="Calibri"/>
                <a:cs typeface="Calibri"/>
                <a:sym typeface="Calibri"/>
              </a:rPr>
              <a:t>writing</a:t>
            </a:r>
            <a:r>
              <a:rPr lang="en" sz="1100">
                <a:solidFill>
                  <a:schemeClr val="dk1"/>
                </a:solidFill>
                <a:latin typeface="Calibri"/>
                <a:ea typeface="Calibri"/>
                <a:cs typeface="Calibri"/>
                <a:sym typeface="Calibri"/>
              </a:rPr>
              <a:t> data to memory, ensuring the CPU can access the necessary data for processing efficiently.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By using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to locate specific memory addresses and 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to temporarily hold the data during transfers, the CPU can efficiently manage memory read and write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interaction between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and memory allows the CPU to execute programs smoothly, whether it’s fetching an instruction, reading data for calculations, or writing results back to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system of registers ensures that the CPU operates quickly without the need to directly interact with slower memory components for every operation.</a:t>
            </a:r>
            <a:endParaRPr sz="1100">
              <a:solidFill>
                <a:schemeClr val="dk1"/>
              </a:solidFill>
              <a:latin typeface="Calibri"/>
              <a:ea typeface="Calibri"/>
              <a:cs typeface="Calibri"/>
              <a:sym typeface="Calibri"/>
            </a:endParaRPr>
          </a:p>
        </p:txBody>
      </p:sp>
      <p:sp>
        <p:nvSpPr>
          <p:cNvPr id="308" name="Google Shape;308;p55"/>
          <p:cNvSpPr txBox="1"/>
          <p:nvPr>
            <p:ph idx="1" type="body"/>
          </p:nvPr>
        </p:nvSpPr>
        <p:spPr>
          <a:xfrm>
            <a:off x="4653600" y="0"/>
            <a:ext cx="4490400" cy="9888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summary, the MAR and MDR serve as essential tools in the memory communication process, helping the CPU to access memory efficiently and maintain a high level of performance in executing instructions.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pic>
        <p:nvPicPr>
          <p:cNvPr id="309" name="Google Shape;309;p55"/>
          <p:cNvPicPr preferRelativeResize="0"/>
          <p:nvPr/>
        </p:nvPicPr>
        <p:blipFill>
          <a:blip r:embed="rId3">
            <a:alphaModFix/>
          </a:blip>
          <a:stretch>
            <a:fillRect/>
          </a:stretch>
        </p:blipFill>
        <p:spPr>
          <a:xfrm>
            <a:off x="4582800" y="1050475"/>
            <a:ext cx="4561200" cy="361927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6"/>
          <p:cNvSpPr txBox="1"/>
          <p:nvPr>
            <p:ph idx="1" type="body"/>
          </p:nvPr>
        </p:nvSpPr>
        <p:spPr>
          <a:xfrm>
            <a:off x="13" y="0"/>
            <a:ext cx="4490400" cy="3408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980000"/>
                </a:solidFill>
                <a:latin typeface="Calibri"/>
                <a:ea typeface="Calibri"/>
                <a:cs typeface="Calibri"/>
                <a:sym typeface="Calibri"/>
              </a:rPr>
              <a:t>MAR-MDR Example</a:t>
            </a:r>
            <a:endParaRPr b="1" sz="1100">
              <a:solidFill>
                <a:srgbClr val="980000"/>
              </a:solidFill>
              <a:latin typeface="Calibri"/>
              <a:ea typeface="Calibri"/>
              <a:cs typeface="Calibri"/>
              <a:sym typeface="Calibri"/>
            </a:endParaRPr>
          </a:p>
        </p:txBody>
      </p:sp>
      <p:sp>
        <p:nvSpPr>
          <p:cNvPr id="315" name="Google Shape;315;p56"/>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Memory Address Register (MAR)</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holds the address of the memory location that the CPU wants to access (either to read from or write to). In the diagram, you can see that the address "110001" in binary is stored in the MAR.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binary number </a:t>
            </a:r>
            <a:r>
              <a:rPr b="1" lang="en" sz="1100">
                <a:solidFill>
                  <a:schemeClr val="dk1"/>
                </a:solidFill>
                <a:latin typeface="Calibri"/>
                <a:ea typeface="Calibri"/>
                <a:cs typeface="Calibri"/>
                <a:sym typeface="Calibri"/>
              </a:rPr>
              <a:t>110001₂</a:t>
            </a:r>
            <a:r>
              <a:rPr lang="en" sz="1100">
                <a:solidFill>
                  <a:schemeClr val="dk1"/>
                </a:solidFill>
                <a:latin typeface="Calibri"/>
                <a:ea typeface="Calibri"/>
                <a:cs typeface="Calibri"/>
                <a:sym typeface="Calibri"/>
              </a:rPr>
              <a:t> corresponds to </a:t>
            </a:r>
            <a:r>
              <a:rPr b="1" lang="en" sz="1100">
                <a:solidFill>
                  <a:schemeClr val="dk1"/>
                </a:solidFill>
                <a:latin typeface="Calibri"/>
                <a:ea typeface="Calibri"/>
                <a:cs typeface="Calibri"/>
                <a:sym typeface="Calibri"/>
              </a:rPr>
              <a:t>49₁₀</a:t>
            </a:r>
            <a:r>
              <a:rPr lang="en" sz="1100">
                <a:solidFill>
                  <a:schemeClr val="dk1"/>
                </a:solidFill>
                <a:latin typeface="Calibri"/>
                <a:ea typeface="Calibri"/>
                <a:cs typeface="Calibri"/>
                <a:sym typeface="Calibri"/>
              </a:rPr>
              <a:t> in decimal, meaning it is referring to the 49th memory location.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If a processor wants to fetch data stored at memory location 49, the MAR will hold that address (110001 in binary).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Address Decoder</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address decoder</a:t>
            </a:r>
            <a:r>
              <a:rPr lang="en" sz="1100">
                <a:solidFill>
                  <a:schemeClr val="dk1"/>
                </a:solidFill>
                <a:latin typeface="Calibri"/>
                <a:ea typeface="Calibri"/>
                <a:cs typeface="Calibri"/>
                <a:sym typeface="Calibri"/>
              </a:rPr>
              <a:t> is responsible for translating the binary address from the MAR into a signal that selects the specific memory location. In the diagram, this decoder translates the binary address 110001 (or 49 in decimal) and activates the appropriate line (the 49th line) in memory to access the desired data.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The decoder will interpret the MAR value 110001₂ and activate the corresponding address line in the memory array.</a:t>
            </a:r>
            <a:endParaRPr sz="1100">
              <a:solidFill>
                <a:schemeClr val="dk1"/>
              </a:solidFill>
              <a:latin typeface="Calibri"/>
              <a:ea typeface="Calibri"/>
              <a:cs typeface="Calibri"/>
              <a:sym typeface="Calibri"/>
            </a:endParaRPr>
          </a:p>
        </p:txBody>
      </p:sp>
      <p:pic>
        <p:nvPicPr>
          <p:cNvPr id="316" name="Google Shape;316;p56"/>
          <p:cNvPicPr preferRelativeResize="0"/>
          <p:nvPr/>
        </p:nvPicPr>
        <p:blipFill>
          <a:blip r:embed="rId3">
            <a:alphaModFix/>
          </a:blip>
          <a:stretch>
            <a:fillRect/>
          </a:stretch>
        </p:blipFill>
        <p:spPr>
          <a:xfrm>
            <a:off x="-24062" y="340750"/>
            <a:ext cx="4538526" cy="2885916"/>
          </a:xfrm>
          <a:prstGeom prst="rect">
            <a:avLst/>
          </a:prstGeom>
          <a:noFill/>
          <a:ln>
            <a:noFill/>
          </a:ln>
        </p:spPr>
      </p:pic>
      <p:sp>
        <p:nvSpPr>
          <p:cNvPr id="317" name="Google Shape;317;p56"/>
          <p:cNvSpPr txBox="1"/>
          <p:nvPr>
            <p:ph idx="1" type="body"/>
          </p:nvPr>
        </p:nvSpPr>
        <p:spPr>
          <a:xfrm>
            <a:off x="0" y="3226675"/>
            <a:ext cx="4490400" cy="19167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diagram you've provided appears to represent a typical example of how data is accessed in memory using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Let’s break down the key terms and components in the diagram, as well as their functions and how they work together.</a:t>
            </a:r>
            <a:endParaRPr b="1" sz="1100">
              <a:solidFill>
                <a:srgbClr val="980000"/>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7"/>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Memory Data Register (MDR)</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temporarily holds the data that is being transferred to or from the addressed memory location. If the CPU is reading data, the MDR will receive data from the memory location addressed by the MAR. If the CPU is writing data, the MDR will hold the data that needs to be stored in the memory at the address provided by the MAR.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Suppose the CPU wants to read the value stored at location 49. The address 49 is placed in the MAR, the decoder activates the 49th line, and the data at that memory location is loaded into the MDR.</a:t>
            </a:r>
            <a:endParaRPr sz="1100">
              <a:solidFill>
                <a:schemeClr val="dk1"/>
              </a:solidFill>
              <a:latin typeface="Calibri"/>
              <a:ea typeface="Calibri"/>
              <a:cs typeface="Calibri"/>
              <a:sym typeface="Calibri"/>
            </a:endParaRPr>
          </a:p>
        </p:txBody>
      </p:sp>
      <p:sp>
        <p:nvSpPr>
          <p:cNvPr id="323" name="Google Shape;323;p57"/>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Address Lines and Memory Access</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address lines</a:t>
            </a:r>
            <a:r>
              <a:rPr lang="en" sz="1100">
                <a:solidFill>
                  <a:schemeClr val="dk1"/>
                </a:solidFill>
                <a:latin typeface="Calibri"/>
                <a:ea typeface="Calibri"/>
                <a:cs typeface="Calibri"/>
                <a:sym typeface="Calibri"/>
              </a:rPr>
              <a:t> shown on the right side of the diagram represent the pathways used to select the correct memory location based on the address in the MAR. For example, when the binary address "110001" is decoded, it activates line 49.</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Active Line</a:t>
            </a:r>
            <a:r>
              <a:rPr lang="en" sz="1100">
                <a:solidFill>
                  <a:schemeClr val="dk1"/>
                </a:solidFill>
                <a:latin typeface="Calibri"/>
                <a:ea typeface="Calibri"/>
                <a:cs typeface="Calibri"/>
                <a:sym typeface="Calibri"/>
              </a:rPr>
              <a:t>: Only one line (in this case, the 49th) will be active at a time, allowing the memory operation (read or write) to occur at that specific location.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Imagine a memory block with 64 locations (from 0 to 63). The address "110001₂" activates the 49th memory location.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8"/>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7. Binary-to-Decimal Conversion</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binary number </a:t>
            </a:r>
            <a:r>
              <a:rPr b="1" lang="en" sz="1100">
                <a:solidFill>
                  <a:schemeClr val="dk1"/>
                </a:solidFill>
                <a:latin typeface="Calibri"/>
                <a:ea typeface="Calibri"/>
                <a:cs typeface="Calibri"/>
                <a:sym typeface="Calibri"/>
              </a:rPr>
              <a:t>110001₂</a:t>
            </a:r>
            <a:r>
              <a:rPr lang="en" sz="1100">
                <a:solidFill>
                  <a:schemeClr val="dk1"/>
                </a:solidFill>
                <a:latin typeface="Calibri"/>
                <a:ea typeface="Calibri"/>
                <a:cs typeface="Calibri"/>
                <a:sym typeface="Calibri"/>
              </a:rPr>
              <a:t> is equal to </a:t>
            </a:r>
            <a:r>
              <a:rPr b="1" lang="en" sz="1100">
                <a:solidFill>
                  <a:schemeClr val="dk1"/>
                </a:solidFill>
                <a:latin typeface="Calibri"/>
                <a:ea typeface="Calibri"/>
                <a:cs typeface="Calibri"/>
                <a:sym typeface="Calibri"/>
              </a:rPr>
              <a:t>49₁₀</a:t>
            </a:r>
            <a:r>
              <a:rPr lang="en" sz="1100">
                <a:solidFill>
                  <a:schemeClr val="dk1"/>
                </a:solidFill>
                <a:latin typeface="Calibri"/>
                <a:ea typeface="Calibri"/>
                <a:cs typeface="Calibri"/>
                <a:sym typeface="Calibri"/>
              </a:rPr>
              <a:t> in decimal. This is calculated as: 1×2^5 + 1×2^4 + 0×2^3 + 0×2^2 + 0×2^1 + 1×2^0 = 49</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Example</a:t>
            </a:r>
            <a:r>
              <a:rPr lang="en" sz="1100">
                <a:solidFill>
                  <a:schemeClr val="dk1"/>
                </a:solidFill>
                <a:latin typeface="Calibri"/>
                <a:ea typeface="Calibri"/>
                <a:cs typeface="Calibri"/>
                <a:sym typeface="Calibri"/>
              </a:rPr>
              <a:t>: If the binary address was </a:t>
            </a:r>
            <a:r>
              <a:rPr b="1" lang="en" sz="1100">
                <a:solidFill>
                  <a:schemeClr val="dk1"/>
                </a:solidFill>
                <a:latin typeface="Calibri"/>
                <a:ea typeface="Calibri"/>
                <a:cs typeface="Calibri"/>
                <a:sym typeface="Calibri"/>
              </a:rPr>
              <a:t>101010</a:t>
            </a:r>
            <a:r>
              <a:rPr lang="en" sz="1100">
                <a:solidFill>
                  <a:schemeClr val="dk1"/>
                </a:solidFill>
                <a:latin typeface="Calibri"/>
                <a:ea typeface="Calibri"/>
                <a:cs typeface="Calibri"/>
                <a:sym typeface="Calibri"/>
              </a:rPr>
              <a:t>, it would correspond to </a:t>
            </a:r>
            <a:r>
              <a:rPr b="1" lang="en" sz="1100">
                <a:solidFill>
                  <a:schemeClr val="dk1"/>
                </a:solidFill>
                <a:latin typeface="Calibri"/>
                <a:ea typeface="Calibri"/>
                <a:cs typeface="Calibri"/>
                <a:sym typeface="Calibri"/>
              </a:rPr>
              <a:t>42</a:t>
            </a:r>
            <a:r>
              <a:rPr lang="en" sz="1100">
                <a:solidFill>
                  <a:schemeClr val="dk1"/>
                </a:solidFill>
                <a:latin typeface="Calibri"/>
                <a:ea typeface="Calibri"/>
                <a:cs typeface="Calibri"/>
                <a:sym typeface="Calibri"/>
              </a:rPr>
              <a:t> in decimal, which would activate the 42nd memory line.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7A. Memory Access Example</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say the CPU wants to read data from memory location 49. Here’s how the process works: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1 (Addressing)</a:t>
            </a:r>
            <a:r>
              <a:rPr lang="en" sz="1100">
                <a:solidFill>
                  <a:schemeClr val="dk1"/>
                </a:solidFill>
                <a:latin typeface="Calibri"/>
                <a:ea typeface="Calibri"/>
                <a:cs typeface="Calibri"/>
                <a:sym typeface="Calibri"/>
              </a:rPr>
              <a:t>: The CPU places the binary address 110001₂ (49 in decimal) into the MAR.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2 (Decoding)</a:t>
            </a:r>
            <a:r>
              <a:rPr lang="en" sz="1100">
                <a:solidFill>
                  <a:schemeClr val="dk1"/>
                </a:solidFill>
                <a:latin typeface="Calibri"/>
                <a:ea typeface="Calibri"/>
                <a:cs typeface="Calibri"/>
                <a:sym typeface="Calibri"/>
              </a:rPr>
              <a:t>: The address decoder translates this binary address into an active line (49th line) in the memory array.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3 (Data Transfer)</a:t>
            </a:r>
            <a:r>
              <a:rPr lang="en" sz="1100">
                <a:solidFill>
                  <a:schemeClr val="dk1"/>
                </a:solidFill>
                <a:latin typeface="Calibri"/>
                <a:ea typeface="Calibri"/>
                <a:cs typeface="Calibri"/>
                <a:sym typeface="Calibri"/>
              </a:rPr>
              <a:t>: The data at memory location 49 is transferred to the MDR for the CPU to process.</a:t>
            </a:r>
            <a:endParaRPr sz="1200">
              <a:solidFill>
                <a:schemeClr val="dk1"/>
              </a:solidFill>
              <a:latin typeface="Calibri"/>
              <a:ea typeface="Calibri"/>
              <a:cs typeface="Calibri"/>
              <a:sym typeface="Calibri"/>
            </a:endParaRPr>
          </a:p>
        </p:txBody>
      </p:sp>
      <p:sp>
        <p:nvSpPr>
          <p:cNvPr id="329" name="Google Shape;329;p58"/>
          <p:cNvSpPr txBox="1"/>
          <p:nvPr>
            <p:ph idx="1" type="body"/>
          </p:nvPr>
        </p:nvSpPr>
        <p:spPr>
          <a:xfrm>
            <a:off x="0" y="-50"/>
            <a:ext cx="4490400" cy="25719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5. MSB and LSB (Most Significant Bit and Least Significant Bit)</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MSB</a:t>
            </a:r>
            <a:r>
              <a:rPr lang="en" sz="1100">
                <a:solidFill>
                  <a:schemeClr val="dk1"/>
                </a:solidFill>
                <a:latin typeface="Calibri"/>
                <a:ea typeface="Calibri"/>
                <a:cs typeface="Calibri"/>
                <a:sym typeface="Calibri"/>
              </a:rPr>
              <a:t> refers to the leftmost bit in a binary number, which has the highest value (in this case, the most significant bit in the address 110001 is "1").</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LSB</a:t>
            </a:r>
            <a:r>
              <a:rPr lang="en" sz="1100">
                <a:solidFill>
                  <a:schemeClr val="dk1"/>
                </a:solidFill>
                <a:latin typeface="Calibri"/>
                <a:ea typeface="Calibri"/>
                <a:cs typeface="Calibri"/>
                <a:sym typeface="Calibri"/>
              </a:rPr>
              <a:t> refers to the rightmost bit, which has the lowest value (in this case, the least significant bit is "1").</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In the address 110001₂, the MSB is 1 (value 32 in decimal) and the LSB is 1 (value 1 in decimal).</a:t>
            </a:r>
            <a:endParaRPr sz="1100">
              <a:solidFill>
                <a:schemeClr val="dk1"/>
              </a:solidFill>
              <a:latin typeface="Calibri"/>
              <a:ea typeface="Calibri"/>
              <a:cs typeface="Calibri"/>
              <a:sym typeface="Calibri"/>
            </a:endParaRPr>
          </a:p>
        </p:txBody>
      </p:sp>
      <p:sp>
        <p:nvSpPr>
          <p:cNvPr id="330" name="Google Shape;330;p58"/>
          <p:cNvSpPr txBox="1"/>
          <p:nvPr>
            <p:ph idx="1" type="body"/>
          </p:nvPr>
        </p:nvSpPr>
        <p:spPr>
          <a:xfrm>
            <a:off x="0" y="2571850"/>
            <a:ext cx="4490400" cy="25719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6. Memory Array</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memory array is made up of multiple cells or locations where data is stored. Each location has a unique address. In this case, the diagram shows multiple lines, representing individual memory locations that can be accessed based on the address sent from the MAR.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A memory array might consist of 64 locations (addressed from 0 to 63). By placing a binary number in the MAR, the address decoder selects one of these locations for reading or writing.</a:t>
            </a:r>
            <a:endParaRPr b="1" sz="11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9"/>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7B. Additional Example (Writing To Memory)</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If the CPU wanted to store data in memory location 49:</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CPU would load the binary address 110001₂ (49 in decimal) into the MAR.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address decoder would activate the 49th memory line.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CPU would place the data it wants to store into the MDR, and that data would be written into the memory at location 49.</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7C. Summary Of Key Points</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holds the memory address to be accessed.</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temporarily stores the data being read or written.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Address Decoder</a:t>
            </a:r>
            <a:r>
              <a:rPr lang="en" sz="1100">
                <a:solidFill>
                  <a:schemeClr val="dk1"/>
                </a:solidFill>
                <a:latin typeface="Calibri"/>
                <a:ea typeface="Calibri"/>
                <a:cs typeface="Calibri"/>
                <a:sym typeface="Calibri"/>
              </a:rPr>
              <a:t> translates the address in MAR to select the correct memory location.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binary address</a:t>
            </a:r>
            <a:r>
              <a:rPr lang="en" sz="1100">
                <a:solidFill>
                  <a:schemeClr val="dk1"/>
                </a:solidFill>
                <a:latin typeface="Calibri"/>
                <a:ea typeface="Calibri"/>
                <a:cs typeface="Calibri"/>
                <a:sym typeface="Calibri"/>
              </a:rPr>
              <a:t> is converted into a decimal value to activate the appropriate memory line.</a:t>
            </a:r>
            <a:endParaRPr sz="11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0"/>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Visual Analogy Of Memory</a:t>
            </a:r>
            <a:endParaRPr b="1" sz="3000">
              <a:solidFill>
                <a:srgbClr val="FF0080"/>
              </a:solidFill>
              <a:latin typeface="Calibri"/>
              <a:ea typeface="Calibri"/>
              <a:cs typeface="Calibri"/>
              <a:sym typeface="Calibri"/>
            </a:endParaRPr>
          </a:p>
        </p:txBody>
      </p:sp>
      <p:sp>
        <p:nvSpPr>
          <p:cNvPr id="341" name="Google Shape;341;p60"/>
          <p:cNvSpPr txBox="1"/>
          <p:nvPr>
            <p:ph idx="1" type="body"/>
          </p:nvPr>
        </p:nvSpPr>
        <p:spPr>
          <a:xfrm>
            <a:off x="4653600" y="15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a:t>
            </a:r>
            <a:r>
              <a:rPr lang="en" sz="1100">
                <a:solidFill>
                  <a:schemeClr val="dk1"/>
                </a:solidFill>
                <a:latin typeface="Calibri"/>
                <a:ea typeface="Calibri"/>
                <a:cs typeface="Calibri"/>
                <a:sym typeface="Calibri"/>
              </a:rPr>
              <a:t> image offers a </a:t>
            </a:r>
            <a:r>
              <a:rPr b="1" lang="en" sz="1100">
                <a:solidFill>
                  <a:schemeClr val="dk1"/>
                </a:solidFill>
                <a:latin typeface="Calibri"/>
                <a:ea typeface="Calibri"/>
                <a:cs typeface="Calibri"/>
                <a:sym typeface="Calibri"/>
              </a:rPr>
              <a:t>visual analogy of memory operations</a:t>
            </a:r>
            <a:r>
              <a:rPr lang="en" sz="1100">
                <a:solidFill>
                  <a:schemeClr val="dk1"/>
                </a:solidFill>
                <a:latin typeface="Calibri"/>
                <a:ea typeface="Calibri"/>
                <a:cs typeface="Calibri"/>
                <a:sym typeface="Calibri"/>
              </a:rPr>
              <a:t> using both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and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Here's a breakdown of each component in the image and its function in memory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1. Key Components in the Image</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is shown on the left as a register containing binary digits (bits). In this example, the value stored in the MAR is </a:t>
            </a:r>
            <a:r>
              <a:rPr lang="en" sz="1100">
                <a:solidFill>
                  <a:srgbClr val="188038"/>
                </a:solidFill>
                <a:latin typeface="Calibri"/>
                <a:ea typeface="Calibri"/>
                <a:cs typeface="Calibri"/>
                <a:sym typeface="Calibri"/>
              </a:rPr>
              <a:t>110001</a:t>
            </a:r>
            <a:r>
              <a:rPr lang="en" sz="1100">
                <a:solidFill>
                  <a:schemeClr val="dk1"/>
                </a:solidFill>
                <a:latin typeface="Calibri"/>
                <a:ea typeface="Calibri"/>
                <a:cs typeface="Calibri"/>
                <a:sym typeface="Calibri"/>
              </a:rPr>
              <a:t> (binary), which corresponds to the decimal value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MAR holds the address in memory where data needs to be fetched from or written to. In this case, it points to memory location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Address Decoder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address decoder</a:t>
            </a:r>
            <a:r>
              <a:rPr lang="en" sz="1100">
                <a:solidFill>
                  <a:schemeClr val="dk1"/>
                </a:solidFill>
                <a:latin typeface="Calibri"/>
                <a:ea typeface="Calibri"/>
                <a:cs typeface="Calibri"/>
                <a:sym typeface="Calibri"/>
              </a:rPr>
              <a:t> is a circuit that takes the binary value from the MAR (</a:t>
            </a:r>
            <a:r>
              <a:rPr lang="en" sz="1100">
                <a:solidFill>
                  <a:srgbClr val="188038"/>
                </a:solidFill>
                <a:latin typeface="Calibri"/>
                <a:ea typeface="Calibri"/>
                <a:cs typeface="Calibri"/>
                <a:sym typeface="Calibri"/>
              </a:rPr>
              <a:t>110001</a:t>
            </a:r>
            <a:r>
              <a:rPr lang="en" sz="1100">
                <a:solidFill>
                  <a:schemeClr val="dk1"/>
                </a:solidFill>
                <a:latin typeface="Calibri"/>
                <a:ea typeface="Calibri"/>
                <a:cs typeface="Calibri"/>
                <a:sym typeface="Calibri"/>
              </a:rPr>
              <a:t>) and activates a specific memory cell associated with that address.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this case, address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 is selected. The address decoder ensures that only the correct memory location is accessed (in this case, memory location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a:t>
            </a:r>
            <a:endParaRPr b="1" sz="1100">
              <a:solidFill>
                <a:srgbClr val="188038"/>
              </a:solidFill>
              <a:latin typeface="Calibri"/>
              <a:ea typeface="Calibri"/>
              <a:cs typeface="Calibri"/>
              <a:sym typeface="Calibri"/>
            </a:endParaRPr>
          </a:p>
        </p:txBody>
      </p:sp>
      <p:pic>
        <p:nvPicPr>
          <p:cNvPr id="342" name="Google Shape;342;p60"/>
          <p:cNvPicPr preferRelativeResize="0"/>
          <p:nvPr/>
        </p:nvPicPr>
        <p:blipFill>
          <a:blip r:embed="rId3">
            <a:alphaModFix/>
          </a:blip>
          <a:stretch>
            <a:fillRect/>
          </a:stretch>
        </p:blipFill>
        <p:spPr>
          <a:xfrm>
            <a:off x="29388" y="632850"/>
            <a:ext cx="4431625" cy="33462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1"/>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1155CC"/>
                </a:solidFill>
                <a:latin typeface="Calibri"/>
                <a:ea typeface="Calibri"/>
                <a:cs typeface="Calibri"/>
                <a:sym typeface="Calibri"/>
              </a:rPr>
              <a:t>Memory Cells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memory cells are visualized as a horizontal array of binary values (bits), where each location corresponds to a specific address. For example, memory location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 contains the value </a:t>
            </a:r>
            <a:r>
              <a:rPr lang="en" sz="1100">
                <a:solidFill>
                  <a:srgbClr val="188038"/>
                </a:solidFill>
                <a:latin typeface="Calibri"/>
                <a:ea typeface="Calibri"/>
                <a:cs typeface="Calibri"/>
                <a:sym typeface="Calibri"/>
              </a:rPr>
              <a:t>10101101</a:t>
            </a:r>
            <a:r>
              <a:rPr lang="en" sz="1100">
                <a:solidFill>
                  <a:schemeClr val="dk1"/>
                </a:solidFill>
                <a:latin typeface="Calibri"/>
                <a:ea typeface="Calibri"/>
                <a:cs typeface="Calibri"/>
                <a:sym typeface="Calibri"/>
              </a:rPr>
              <a:t> (binary).</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Memory cells</a:t>
            </a:r>
            <a:r>
              <a:rPr lang="en" sz="1100">
                <a:solidFill>
                  <a:schemeClr val="dk1"/>
                </a:solidFill>
                <a:latin typeface="Calibri"/>
                <a:ea typeface="Calibri"/>
                <a:cs typeface="Calibri"/>
                <a:sym typeface="Calibri"/>
              </a:rPr>
              <a:t> are the actual locations in memory where data is stored. Each cell has a unique address (in this case,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 is shown).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MDR is represented by a figure at the bottom right, visualizing it as a "container" or "thought bubble" holding data (</a:t>
            </a:r>
            <a:r>
              <a:rPr lang="en" sz="1100">
                <a:solidFill>
                  <a:srgbClr val="188038"/>
                </a:solidFill>
                <a:latin typeface="Calibri"/>
                <a:ea typeface="Calibri"/>
                <a:cs typeface="Calibri"/>
                <a:sym typeface="Calibri"/>
              </a:rPr>
              <a:t>10101101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holds the data being transferred between memory and the CPU. In this case, the data from memory location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 (which is </a:t>
            </a:r>
            <a:r>
              <a:rPr lang="en" sz="1100">
                <a:solidFill>
                  <a:srgbClr val="188038"/>
                </a:solidFill>
                <a:latin typeface="Calibri"/>
                <a:ea typeface="Calibri"/>
                <a:cs typeface="Calibri"/>
                <a:sym typeface="Calibri"/>
              </a:rPr>
              <a:t>10101101</a:t>
            </a:r>
            <a:r>
              <a:rPr lang="en" sz="1100">
                <a:solidFill>
                  <a:schemeClr val="dk1"/>
                </a:solidFill>
                <a:latin typeface="Calibri"/>
                <a:ea typeface="Calibri"/>
                <a:cs typeface="Calibri"/>
                <a:sym typeface="Calibri"/>
              </a:rPr>
              <a:t>) is placed in the MDR.</a:t>
            </a:r>
            <a:endParaRPr sz="1100">
              <a:solidFill>
                <a:schemeClr val="dk1"/>
              </a:solidFill>
              <a:latin typeface="Calibri"/>
              <a:ea typeface="Calibri"/>
              <a:cs typeface="Calibri"/>
              <a:sym typeface="Calibri"/>
            </a:endParaRPr>
          </a:p>
        </p:txBody>
      </p:sp>
      <p:sp>
        <p:nvSpPr>
          <p:cNvPr id="348" name="Google Shape;348;p61"/>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Step-By-Step Explanation Of Memory Operation (Based On The Image):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2A. Storing the Address in MAR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holds the address of the memory location to be accessed. In this example, the MAR contains the binary value </a:t>
            </a:r>
            <a:r>
              <a:rPr lang="en" sz="1100">
                <a:solidFill>
                  <a:srgbClr val="188038"/>
                </a:solidFill>
                <a:latin typeface="Calibri"/>
                <a:ea typeface="Calibri"/>
                <a:cs typeface="Calibri"/>
                <a:sym typeface="Calibri"/>
              </a:rPr>
              <a:t>110001</a:t>
            </a:r>
            <a:r>
              <a:rPr lang="en" sz="1100">
                <a:solidFill>
                  <a:schemeClr val="dk1"/>
                </a:solidFill>
                <a:latin typeface="Calibri"/>
                <a:ea typeface="Calibri"/>
                <a:cs typeface="Calibri"/>
                <a:sym typeface="Calibri"/>
              </a:rPr>
              <a:t>, which is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 in decimal.</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This address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 is sent to the </a:t>
            </a:r>
            <a:r>
              <a:rPr b="1" lang="en" sz="1100">
                <a:solidFill>
                  <a:schemeClr val="dk1"/>
                </a:solidFill>
                <a:latin typeface="Calibri"/>
                <a:ea typeface="Calibri"/>
                <a:cs typeface="Calibri"/>
                <a:sym typeface="Calibri"/>
              </a:rPr>
              <a:t>address decoder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2B. Address Decoder Operation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address decoder</a:t>
            </a:r>
            <a:r>
              <a:rPr lang="en" sz="1100">
                <a:solidFill>
                  <a:schemeClr val="dk1"/>
                </a:solidFill>
                <a:latin typeface="Calibri"/>
                <a:ea typeface="Calibri"/>
                <a:cs typeface="Calibri"/>
                <a:sym typeface="Calibri"/>
              </a:rPr>
              <a:t> interprets the binary value in the MAR and selects the corresponding memory location. In this case, it points to memory location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decoder ensures that the correct memory cell is activated, and only the data at that location is retrieved.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2C. Fetching Data from Memory</a:t>
            </a:r>
            <a:endParaRPr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memory location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 contains the binary data </a:t>
            </a:r>
            <a:r>
              <a:rPr lang="en" sz="1100">
                <a:solidFill>
                  <a:srgbClr val="188038"/>
                </a:solidFill>
                <a:latin typeface="Calibri"/>
                <a:ea typeface="Calibri"/>
                <a:cs typeface="Calibri"/>
                <a:sym typeface="Calibri"/>
              </a:rPr>
              <a:t>10101101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This data is fetched and transferred to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2D. MDR Holds the Data</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now holds the data (</a:t>
            </a:r>
            <a:r>
              <a:rPr lang="en" sz="1100">
                <a:solidFill>
                  <a:srgbClr val="188038"/>
                </a:solidFill>
                <a:latin typeface="Calibri"/>
                <a:ea typeface="Calibri"/>
                <a:cs typeface="Calibri"/>
                <a:sym typeface="Calibri"/>
              </a:rPr>
              <a:t>10101101</a:t>
            </a:r>
            <a:r>
              <a:rPr lang="en" sz="1100">
                <a:solidFill>
                  <a:schemeClr val="dk1"/>
                </a:solidFill>
                <a:latin typeface="Calibri"/>
                <a:ea typeface="Calibri"/>
                <a:cs typeface="Calibri"/>
                <a:sym typeface="Calibri"/>
              </a:rPr>
              <a:t>) that was fetched from memory location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 This data can then be used by the CPU for processing or stored back in memory later.</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5. CPU (Central Processing Unit)</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Description</a:t>
            </a:r>
            <a:r>
              <a:rPr lang="en" sz="1100">
                <a:solidFill>
                  <a:schemeClr val="dk1"/>
                </a:solidFill>
                <a:latin typeface="Calibri"/>
                <a:ea typeface="Calibri"/>
                <a:cs typeface="Calibri"/>
                <a:sym typeface="Calibri"/>
              </a:rPr>
              <a:t>: The CPU is the brain of the computer. It processes instructions from programs, performs calculations, and manages data flow between other components.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Analogy</a:t>
            </a:r>
            <a:r>
              <a:rPr lang="en" sz="1100">
                <a:solidFill>
                  <a:schemeClr val="dk1"/>
                </a:solidFill>
                <a:latin typeface="Calibri"/>
                <a:ea typeface="Calibri"/>
                <a:cs typeface="Calibri"/>
                <a:sym typeface="Calibri"/>
              </a:rPr>
              <a:t>: The CPU is the chef in the kitchen. It reads the recipe (program instructions) and executes them step by step, transforming the ingredients (data) into the final dish (output).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Example</a:t>
            </a:r>
            <a:r>
              <a:rPr lang="en" sz="1100">
                <a:solidFill>
                  <a:schemeClr val="dk1"/>
                </a:solidFill>
                <a:latin typeface="Calibri"/>
                <a:ea typeface="Calibri"/>
                <a:cs typeface="Calibri"/>
                <a:sym typeface="Calibri"/>
              </a:rPr>
              <a:t>: When you play an MP3 file, the CPU processes the instructions from the VLC media player, fetches the music data, and sends it to the speakers for playback.</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5A. Inside the CPU</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Control Unit (CU)</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Description</a:t>
            </a:r>
            <a:r>
              <a:rPr lang="en" sz="1100">
                <a:solidFill>
                  <a:schemeClr val="dk1"/>
                </a:solidFill>
                <a:latin typeface="Calibri"/>
                <a:ea typeface="Calibri"/>
                <a:cs typeface="Calibri"/>
                <a:sym typeface="Calibri"/>
              </a:rPr>
              <a:t>: The CU directs operations in the computer, fetching and decoding instructions from memory, and signaling other parts of the CPU to perform tasks.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Analogy</a:t>
            </a:r>
            <a:r>
              <a:rPr lang="en" sz="1100">
                <a:solidFill>
                  <a:schemeClr val="dk1"/>
                </a:solidFill>
                <a:latin typeface="Calibri"/>
                <a:ea typeface="Calibri"/>
                <a:cs typeface="Calibri"/>
                <a:sym typeface="Calibri"/>
              </a:rPr>
              <a:t>: The CU is like a kitchen manager who tells the chef what to do next. It coordinates the steps in the cooking process.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Example</a:t>
            </a:r>
            <a:r>
              <a:rPr lang="en" sz="1100">
                <a:solidFill>
                  <a:schemeClr val="dk1"/>
                </a:solidFill>
                <a:latin typeface="Calibri"/>
                <a:ea typeface="Calibri"/>
                <a:cs typeface="Calibri"/>
                <a:sym typeface="Calibri"/>
              </a:rPr>
              <a:t>: When executing a program, the control unit determines the next instruction to execute, such as "add" or "move data."</a:t>
            </a:r>
            <a:endParaRPr sz="1100">
              <a:solidFill>
                <a:schemeClr val="dk1"/>
              </a:solidFill>
              <a:latin typeface="Calibri"/>
              <a:ea typeface="Calibri"/>
              <a:cs typeface="Calibri"/>
              <a:sym typeface="Calibri"/>
            </a:endParaRPr>
          </a:p>
        </p:txBody>
      </p:sp>
      <p:sp>
        <p:nvSpPr>
          <p:cNvPr id="81" name="Google Shape;81;p17"/>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Arithmetic Logic Unit (ALU)</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Description</a:t>
            </a:r>
            <a:r>
              <a:rPr lang="en" sz="1100">
                <a:solidFill>
                  <a:schemeClr val="dk1"/>
                </a:solidFill>
                <a:latin typeface="Calibri"/>
                <a:ea typeface="Calibri"/>
                <a:cs typeface="Calibri"/>
                <a:sym typeface="Calibri"/>
              </a:rPr>
              <a:t>: The ALU performs arithmetic and logical operations such as addition, subtraction, and comparisons.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Analogy</a:t>
            </a:r>
            <a:r>
              <a:rPr lang="en" sz="1100">
                <a:solidFill>
                  <a:schemeClr val="dk1"/>
                </a:solidFill>
                <a:latin typeface="Calibri"/>
                <a:ea typeface="Calibri"/>
                <a:cs typeface="Calibri"/>
                <a:sym typeface="Calibri"/>
              </a:rPr>
              <a:t>: The ALU is like a knife or cooking tool that performs the actual cutting, measuring, or mixing based on the recipe’s instructions.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Example</a:t>
            </a:r>
            <a:r>
              <a:rPr lang="en" sz="1100">
                <a:solidFill>
                  <a:schemeClr val="dk1"/>
                </a:solidFill>
                <a:latin typeface="Calibri"/>
                <a:ea typeface="Calibri"/>
                <a:cs typeface="Calibri"/>
                <a:sym typeface="Calibri"/>
              </a:rPr>
              <a:t>: The ALU handles operations like comparing two numbers or adding values from different registers during a program’s execution.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Registers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Description</a:t>
            </a:r>
            <a:r>
              <a:rPr lang="en" sz="1100">
                <a:solidFill>
                  <a:schemeClr val="dk1"/>
                </a:solidFill>
                <a:latin typeface="Calibri"/>
                <a:ea typeface="Calibri"/>
                <a:cs typeface="Calibri"/>
                <a:sym typeface="Calibri"/>
              </a:rPr>
              <a:t>: Registers are small, high-speed storage locations in the CPU that temporarily hold data and instructions.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Analogy</a:t>
            </a:r>
            <a:r>
              <a:rPr lang="en" sz="1100">
                <a:solidFill>
                  <a:schemeClr val="dk1"/>
                </a:solidFill>
                <a:latin typeface="Calibri"/>
                <a:ea typeface="Calibri"/>
                <a:cs typeface="Calibri"/>
                <a:sym typeface="Calibri"/>
              </a:rPr>
              <a:t>: Registers are like small bowls on the kitchen counter that hold ingredients (data) ready to be used by the chef (CPU).</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rgbClr val="9900FF"/>
                </a:solidFill>
                <a:latin typeface="Calibri"/>
                <a:ea typeface="Calibri"/>
                <a:cs typeface="Calibri"/>
                <a:sym typeface="Calibri"/>
              </a:rPr>
              <a:t>Example</a:t>
            </a:r>
            <a:r>
              <a:rPr lang="en" sz="1100">
                <a:solidFill>
                  <a:schemeClr val="dk1"/>
                </a:solidFill>
                <a:latin typeface="Calibri"/>
                <a:ea typeface="Calibri"/>
                <a:cs typeface="Calibri"/>
                <a:sym typeface="Calibri"/>
              </a:rPr>
              <a:t>: When a program needs to add two numbers, those numbers are stored in registers for immediate access by the ALU.</a:t>
            </a:r>
            <a:endParaRPr sz="12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2"/>
          <p:cNvSpPr txBox="1"/>
          <p:nvPr>
            <p:ph idx="1" type="body"/>
          </p:nvPr>
        </p:nvSpPr>
        <p:spPr>
          <a:xfrm>
            <a:off x="0" y="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a:t>
            </a:r>
            <a:r>
              <a:rPr b="1" lang="en" sz="1100">
                <a:solidFill>
                  <a:srgbClr val="FF9900"/>
                </a:solidFill>
                <a:latin typeface="Calibri"/>
                <a:ea typeface="Calibri"/>
                <a:cs typeface="Calibri"/>
                <a:sym typeface="Calibri"/>
              </a:rPr>
              <a:t>Visual Analogy of Memory</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MAR as the "Finder"</a:t>
            </a:r>
            <a:r>
              <a:rPr lang="en" sz="1100">
                <a:solidFill>
                  <a:schemeClr val="dk1"/>
                </a:solidFill>
                <a:latin typeface="Calibri"/>
                <a:ea typeface="Calibri"/>
                <a:cs typeface="Calibri"/>
                <a:sym typeface="Calibri"/>
              </a:rPr>
              <a:t>: The MAR acts as a guide to </a:t>
            </a:r>
            <a:r>
              <a:rPr b="1" lang="en" sz="1100">
                <a:solidFill>
                  <a:schemeClr val="dk1"/>
                </a:solidFill>
                <a:latin typeface="Calibri"/>
                <a:ea typeface="Calibri"/>
                <a:cs typeface="Calibri"/>
                <a:sym typeface="Calibri"/>
              </a:rPr>
              <a:t>find</a:t>
            </a:r>
            <a:r>
              <a:rPr lang="en" sz="1100">
                <a:solidFill>
                  <a:schemeClr val="dk1"/>
                </a:solidFill>
                <a:latin typeface="Calibri"/>
                <a:ea typeface="Calibri"/>
                <a:cs typeface="Calibri"/>
                <a:sym typeface="Calibri"/>
              </a:rPr>
              <a:t> the specific memory location by holding the address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 in this case).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Address Decoder as the "Translator"</a:t>
            </a:r>
            <a:r>
              <a:rPr lang="en" sz="1100">
                <a:solidFill>
                  <a:schemeClr val="dk1"/>
                </a:solidFill>
                <a:latin typeface="Calibri"/>
                <a:ea typeface="Calibri"/>
                <a:cs typeface="Calibri"/>
                <a:sym typeface="Calibri"/>
              </a:rPr>
              <a:t>: The address decoder </a:t>
            </a:r>
            <a:r>
              <a:rPr b="1" lang="en" sz="1100">
                <a:solidFill>
                  <a:schemeClr val="dk1"/>
                </a:solidFill>
                <a:latin typeface="Calibri"/>
                <a:ea typeface="Calibri"/>
                <a:cs typeface="Calibri"/>
                <a:sym typeface="Calibri"/>
              </a:rPr>
              <a:t>translates</a:t>
            </a:r>
            <a:r>
              <a:rPr lang="en" sz="1100">
                <a:solidFill>
                  <a:schemeClr val="dk1"/>
                </a:solidFill>
                <a:latin typeface="Calibri"/>
                <a:ea typeface="Calibri"/>
                <a:cs typeface="Calibri"/>
                <a:sym typeface="Calibri"/>
              </a:rPr>
              <a:t> the binary address from the MAR into an actual memory location and activates the correct memory cell.</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Memory Cells as "Storage Units"</a:t>
            </a:r>
            <a:r>
              <a:rPr lang="en" sz="1100">
                <a:solidFill>
                  <a:schemeClr val="dk1"/>
                </a:solidFill>
                <a:latin typeface="Calibri"/>
                <a:ea typeface="Calibri"/>
                <a:cs typeface="Calibri"/>
                <a:sym typeface="Calibri"/>
              </a:rPr>
              <a:t>: Each memory location (like </a:t>
            </a:r>
            <a:r>
              <a:rPr lang="en" sz="1100">
                <a:solidFill>
                  <a:srgbClr val="188038"/>
                </a:solidFill>
                <a:latin typeface="Calibri"/>
                <a:ea typeface="Calibri"/>
                <a:cs typeface="Calibri"/>
                <a:sym typeface="Calibri"/>
              </a:rPr>
              <a:t>49</a:t>
            </a:r>
            <a:r>
              <a:rPr lang="en" sz="1100">
                <a:solidFill>
                  <a:schemeClr val="dk1"/>
                </a:solidFill>
                <a:latin typeface="Calibri"/>
                <a:ea typeface="Calibri"/>
                <a:cs typeface="Calibri"/>
                <a:sym typeface="Calibri"/>
              </a:rPr>
              <a:t>) acts as a </a:t>
            </a:r>
            <a:r>
              <a:rPr b="1" lang="en" sz="1100">
                <a:solidFill>
                  <a:schemeClr val="dk1"/>
                </a:solidFill>
                <a:latin typeface="Calibri"/>
                <a:ea typeface="Calibri"/>
                <a:cs typeface="Calibri"/>
                <a:sym typeface="Calibri"/>
              </a:rPr>
              <a:t>storage unit</a:t>
            </a:r>
            <a:r>
              <a:rPr lang="en" sz="1100">
                <a:solidFill>
                  <a:schemeClr val="dk1"/>
                </a:solidFill>
                <a:latin typeface="Calibri"/>
                <a:ea typeface="Calibri"/>
                <a:cs typeface="Calibri"/>
                <a:sym typeface="Calibri"/>
              </a:rPr>
              <a:t> holding data (in this case, </a:t>
            </a:r>
            <a:r>
              <a:rPr lang="en" sz="1100">
                <a:solidFill>
                  <a:srgbClr val="188038"/>
                </a:solidFill>
                <a:latin typeface="Calibri"/>
                <a:ea typeface="Calibri"/>
                <a:cs typeface="Calibri"/>
                <a:sym typeface="Calibri"/>
              </a:rPr>
              <a:t>10101101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MDR as the "Courier"</a:t>
            </a:r>
            <a:r>
              <a:rPr lang="en" sz="1100">
                <a:solidFill>
                  <a:schemeClr val="dk1"/>
                </a:solidFill>
                <a:latin typeface="Calibri"/>
                <a:ea typeface="Calibri"/>
                <a:cs typeface="Calibri"/>
                <a:sym typeface="Calibri"/>
              </a:rPr>
              <a:t>: The MDR acts like a </a:t>
            </a:r>
            <a:r>
              <a:rPr b="1" lang="en" sz="1100">
                <a:solidFill>
                  <a:schemeClr val="dk1"/>
                </a:solidFill>
                <a:latin typeface="Calibri"/>
                <a:ea typeface="Calibri"/>
                <a:cs typeface="Calibri"/>
                <a:sym typeface="Calibri"/>
              </a:rPr>
              <a:t>courier</a:t>
            </a:r>
            <a:r>
              <a:rPr lang="en" sz="1100">
                <a:solidFill>
                  <a:schemeClr val="dk1"/>
                </a:solidFill>
                <a:latin typeface="Calibri"/>
                <a:ea typeface="Calibri"/>
                <a:cs typeface="Calibri"/>
                <a:sym typeface="Calibri"/>
              </a:rPr>
              <a:t>, fetching the data from memory and delivering it to the CPU or storing it back in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354" name="Google Shape;354;p62"/>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Real-World Example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Imagine you're looking for a specific book in a library.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is like the catalog number you use to find the book's location on the shelf.</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address decoder</a:t>
            </a:r>
            <a:r>
              <a:rPr lang="en" sz="1100">
                <a:solidFill>
                  <a:schemeClr val="dk1"/>
                </a:solidFill>
                <a:latin typeface="Calibri"/>
                <a:ea typeface="Calibri"/>
                <a:cs typeface="Calibri"/>
                <a:sym typeface="Calibri"/>
              </a:rPr>
              <a:t> is the librarian helping you locate the exact shelf where the book is stored.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memory cells</a:t>
            </a:r>
            <a:r>
              <a:rPr lang="en" sz="1100">
                <a:solidFill>
                  <a:schemeClr val="dk1"/>
                </a:solidFill>
                <a:latin typeface="Calibri"/>
                <a:ea typeface="Calibri"/>
                <a:cs typeface="Calibri"/>
                <a:sym typeface="Calibri"/>
              </a:rPr>
              <a:t> are like the shelves containing books (data).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is like you, the reader, holding the book after finding it, ready to read (or in the CPU’s case, ready to process the data).</a:t>
            </a:r>
            <a:endParaRPr sz="12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3"/>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visual analogy in this image simplifies how memory operates by breaking down the roles of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finds the address, the </a:t>
            </a:r>
            <a:r>
              <a:rPr b="1" lang="en" sz="1100">
                <a:solidFill>
                  <a:schemeClr val="dk1"/>
                </a:solidFill>
                <a:latin typeface="Calibri"/>
                <a:ea typeface="Calibri"/>
                <a:cs typeface="Calibri"/>
                <a:sym typeface="Calibri"/>
              </a:rPr>
              <a:t>address decoder</a:t>
            </a:r>
            <a:r>
              <a:rPr lang="en" sz="1100">
                <a:solidFill>
                  <a:schemeClr val="dk1"/>
                </a:solidFill>
                <a:latin typeface="Calibri"/>
                <a:ea typeface="Calibri"/>
                <a:cs typeface="Calibri"/>
                <a:sym typeface="Calibri"/>
              </a:rPr>
              <a:t> activates the correct memory location, and the </a:t>
            </a:r>
            <a:r>
              <a:rPr b="1" lang="en" sz="1100">
                <a:solidFill>
                  <a:schemeClr val="dk1"/>
                </a:solidFill>
                <a:latin typeface="Calibri"/>
                <a:ea typeface="Calibri"/>
                <a:cs typeface="Calibri"/>
                <a:sym typeface="Calibri"/>
              </a:rPr>
              <a:t>MDR</a:t>
            </a:r>
            <a:r>
              <a:rPr lang="en" sz="1100">
                <a:solidFill>
                  <a:schemeClr val="dk1"/>
                </a:solidFill>
                <a:latin typeface="Calibri"/>
                <a:ea typeface="Calibri"/>
                <a:cs typeface="Calibri"/>
                <a:sym typeface="Calibri"/>
              </a:rPr>
              <a:t> fetches or writes data to/from that location.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process allows the CPU to efficiently execute programs by retrieving and storing data as needed.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relationship between MAR, MDR, and memory</a:t>
            </a:r>
            <a:r>
              <a:rPr lang="en" sz="1100">
                <a:solidFill>
                  <a:schemeClr val="dk1"/>
                </a:solidFill>
                <a:latin typeface="Calibri"/>
                <a:ea typeface="Calibri"/>
                <a:cs typeface="Calibri"/>
                <a:sym typeface="Calibri"/>
              </a:rPr>
              <a:t> is crucial for ensuring that data is fetched and stored in the correct locations during CPU operations. The MAR specifies where to look, the MDR holds what is being looked for (or stored), and the address decoder ensures efficient access to memory locations.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analogy helps simplify the underlying complexity of how modern CPUs interact with memory and illustrates how core components (MAR, MDR, and memory) enable the execution of instructions in a systematic and orderly manner.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360" name="Google Shape;360;p63"/>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visualizing this process, it becomes clearer how important memory management is for the CPU's speed and performance, ensuring that the right data is available at the right time to keep processing efficient and error-free.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Understanding these operations is fundamental to grasping how computers perform complex tasks by coordinating between their memory and processing units.</a:t>
            </a:r>
            <a:endParaRPr sz="12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4"/>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Individual Memory Cell</a:t>
            </a:r>
            <a:endParaRPr b="1" sz="3000">
              <a:solidFill>
                <a:srgbClr val="FF0080"/>
              </a:solidFill>
              <a:latin typeface="Calibri"/>
              <a:ea typeface="Calibri"/>
              <a:cs typeface="Calibri"/>
              <a:sym typeface="Calibri"/>
            </a:endParaRPr>
          </a:p>
        </p:txBody>
      </p:sp>
      <p:sp>
        <p:nvSpPr>
          <p:cNvPr id="366" name="Google Shape;366;p64"/>
          <p:cNvSpPr txBox="1"/>
          <p:nvPr>
            <p:ph idx="1" type="body"/>
          </p:nvPr>
        </p:nvSpPr>
        <p:spPr>
          <a:xfrm>
            <a:off x="4653600" y="15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provided diagram illustrates the workings of an </a:t>
            </a:r>
            <a:r>
              <a:rPr b="1" lang="en" sz="1100">
                <a:solidFill>
                  <a:schemeClr val="dk1"/>
                </a:solidFill>
                <a:latin typeface="Calibri"/>
                <a:ea typeface="Calibri"/>
                <a:cs typeface="Calibri"/>
                <a:sym typeface="Calibri"/>
              </a:rPr>
              <a:t>individual memory cell</a:t>
            </a:r>
            <a:r>
              <a:rPr lang="en" sz="1100">
                <a:solidFill>
                  <a:schemeClr val="dk1"/>
                </a:solidFill>
                <a:latin typeface="Calibri"/>
                <a:ea typeface="Calibri"/>
                <a:cs typeface="Calibri"/>
                <a:sym typeface="Calibri"/>
              </a:rPr>
              <a:t> in a computer's memory system, showing how data is read from and written to the memory cell through the use of switches and control signals. Each individual memory cell is a fundamental unit in a memory structure, and the diagram breaks down how the </a:t>
            </a:r>
            <a:r>
              <a:rPr b="1" lang="en" sz="1100">
                <a:solidFill>
                  <a:schemeClr val="dk1"/>
                </a:solidFill>
                <a:latin typeface="Calibri"/>
                <a:ea typeface="Calibri"/>
                <a:cs typeface="Calibri"/>
                <a:sym typeface="Calibri"/>
              </a:rPr>
              <a:t>read</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write</a:t>
            </a:r>
            <a:r>
              <a:rPr lang="en" sz="1100">
                <a:solidFill>
                  <a:schemeClr val="dk1"/>
                </a:solidFill>
                <a:latin typeface="Calibri"/>
                <a:ea typeface="Calibri"/>
                <a:cs typeface="Calibri"/>
                <a:sym typeface="Calibri"/>
              </a:rPr>
              <a:t> operations are controlled. Let's explain each component and its role in detail.</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1. Components Of The Individual Memory Cell</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One Memory Cell</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This is the core unit where data is stored. A memory cell can hold either a </a:t>
            </a:r>
            <a:r>
              <a:rPr b="1" lang="en" sz="1100">
                <a:solidFill>
                  <a:schemeClr val="dk1"/>
                </a:solidFill>
                <a:latin typeface="Calibri"/>
                <a:ea typeface="Calibri"/>
                <a:cs typeface="Calibri"/>
                <a:sym typeface="Calibri"/>
              </a:rPr>
              <a:t>1</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0</a:t>
            </a:r>
            <a:r>
              <a:rPr lang="en" sz="1100">
                <a:solidFill>
                  <a:schemeClr val="dk1"/>
                </a:solidFill>
                <a:latin typeface="Calibri"/>
                <a:ea typeface="Calibri"/>
                <a:cs typeface="Calibri"/>
                <a:sym typeface="Calibri"/>
              </a:rPr>
              <a:t> (binary values), representing the smallest piece of data.</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Data is stored here until it is read or written during the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Read Switch (R)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Read Switch (R)</a:t>
            </a:r>
            <a:r>
              <a:rPr lang="en" sz="1100">
                <a:solidFill>
                  <a:schemeClr val="dk1"/>
                </a:solidFill>
                <a:latin typeface="Calibri"/>
                <a:ea typeface="Calibri"/>
                <a:cs typeface="Calibri"/>
                <a:sym typeface="Calibri"/>
              </a:rPr>
              <a:t> controls whether data is being read from the memory cell. When this switch is </a:t>
            </a:r>
            <a:r>
              <a:rPr b="1" lang="en" sz="1100">
                <a:solidFill>
                  <a:schemeClr val="dk1"/>
                </a:solidFill>
                <a:latin typeface="Calibri"/>
                <a:ea typeface="Calibri"/>
                <a:cs typeface="Calibri"/>
                <a:sym typeface="Calibri"/>
              </a:rPr>
              <a:t>on</a:t>
            </a:r>
            <a:r>
              <a:rPr lang="en" sz="1100">
                <a:solidFill>
                  <a:schemeClr val="dk1"/>
                </a:solidFill>
                <a:latin typeface="Calibri"/>
                <a:ea typeface="Calibri"/>
                <a:cs typeface="Calibri"/>
                <a:sym typeface="Calibri"/>
              </a:rPr>
              <a:t>, data is retrieved from the memory cell and sent to the output line.</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read operation happens when specific conditions are met (explained below), allowing the CPU or another component to retrieve the stored data.</a:t>
            </a:r>
            <a:endParaRPr sz="1100">
              <a:solidFill>
                <a:schemeClr val="dk1"/>
              </a:solidFill>
              <a:latin typeface="Calibri"/>
              <a:ea typeface="Calibri"/>
              <a:cs typeface="Calibri"/>
              <a:sym typeface="Calibri"/>
            </a:endParaRPr>
          </a:p>
        </p:txBody>
      </p:sp>
      <p:pic>
        <p:nvPicPr>
          <p:cNvPr id="367" name="Google Shape;367;p64"/>
          <p:cNvPicPr preferRelativeResize="0"/>
          <p:nvPr/>
        </p:nvPicPr>
        <p:blipFill>
          <a:blip r:embed="rId3">
            <a:alphaModFix/>
          </a:blip>
          <a:stretch>
            <a:fillRect/>
          </a:stretch>
        </p:blipFill>
        <p:spPr>
          <a:xfrm>
            <a:off x="0" y="572700"/>
            <a:ext cx="4653601" cy="372289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5"/>
          <p:cNvSpPr txBox="1"/>
          <p:nvPr>
            <p:ph idx="1" type="body"/>
          </p:nvPr>
        </p:nvSpPr>
        <p:spPr>
          <a:xfrm>
            <a:off x="0" y="0"/>
            <a:ext cx="4490400" cy="5143500"/>
          </a:xfrm>
          <a:prstGeom prst="rect">
            <a:avLst/>
          </a:prstGeom>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Write Switch (W)</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Write Switch (W)</a:t>
            </a:r>
            <a:r>
              <a:rPr lang="en" sz="1100">
                <a:solidFill>
                  <a:schemeClr val="dk1"/>
                </a:solidFill>
                <a:latin typeface="Calibri"/>
                <a:ea typeface="Calibri"/>
                <a:cs typeface="Calibri"/>
                <a:sym typeface="Calibri"/>
              </a:rPr>
              <a:t> controls whether data is being written into the memory cell. When this switch is </a:t>
            </a:r>
            <a:r>
              <a:rPr b="1" lang="en" sz="1100">
                <a:solidFill>
                  <a:schemeClr val="dk1"/>
                </a:solidFill>
                <a:latin typeface="Calibri"/>
                <a:ea typeface="Calibri"/>
                <a:cs typeface="Calibri"/>
                <a:sym typeface="Calibri"/>
              </a:rPr>
              <a:t>on</a:t>
            </a:r>
            <a:r>
              <a:rPr lang="en" sz="1100">
                <a:solidFill>
                  <a:schemeClr val="dk1"/>
                </a:solidFill>
                <a:latin typeface="Calibri"/>
                <a:ea typeface="Calibri"/>
                <a:cs typeface="Calibri"/>
                <a:sym typeface="Calibri"/>
              </a:rPr>
              <a:t>, data from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is written to the memory cell.</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write operation stores new data into the memory cell and is triggered by certain conditions (explained below).</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AND Logic Gates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There are two </a:t>
            </a:r>
            <a:r>
              <a:rPr b="1" lang="en" sz="1100">
                <a:solidFill>
                  <a:schemeClr val="dk1"/>
                </a:solidFill>
                <a:latin typeface="Calibri"/>
                <a:ea typeface="Calibri"/>
                <a:cs typeface="Calibri"/>
                <a:sym typeface="Calibri"/>
              </a:rPr>
              <a:t>AND gates</a:t>
            </a:r>
            <a:r>
              <a:rPr lang="en" sz="1100">
                <a:solidFill>
                  <a:schemeClr val="dk1"/>
                </a:solidFill>
                <a:latin typeface="Calibri"/>
                <a:ea typeface="Calibri"/>
                <a:cs typeface="Calibri"/>
                <a:sym typeface="Calibri"/>
              </a:rPr>
              <a:t> in the diagram, each responsible for determining when either the </a:t>
            </a:r>
            <a:r>
              <a:rPr b="1" lang="en" sz="1100">
                <a:solidFill>
                  <a:schemeClr val="dk1"/>
                </a:solidFill>
                <a:latin typeface="Calibri"/>
                <a:ea typeface="Calibri"/>
                <a:cs typeface="Calibri"/>
                <a:sym typeface="Calibri"/>
              </a:rPr>
              <a:t>Read Switch (R)</a:t>
            </a:r>
            <a:r>
              <a:rPr lang="en" sz="1100">
                <a:solidFill>
                  <a:schemeClr val="dk1"/>
                </a:solidFill>
                <a:latin typeface="Calibri"/>
                <a:ea typeface="Calibri"/>
                <a:cs typeface="Calibri"/>
                <a:sym typeface="Calibri"/>
              </a:rPr>
              <a:t> or the </a:t>
            </a:r>
            <a:r>
              <a:rPr b="1" lang="en" sz="1100">
                <a:solidFill>
                  <a:schemeClr val="dk1"/>
                </a:solidFill>
                <a:latin typeface="Calibri"/>
                <a:ea typeface="Calibri"/>
                <a:cs typeface="Calibri"/>
                <a:sym typeface="Calibri"/>
              </a:rPr>
              <a:t>Write Switch (W)</a:t>
            </a:r>
            <a:r>
              <a:rPr lang="en" sz="1100">
                <a:solidFill>
                  <a:schemeClr val="dk1"/>
                </a:solidFill>
                <a:latin typeface="Calibri"/>
                <a:ea typeface="Calibri"/>
                <a:cs typeface="Calibri"/>
                <a:sym typeface="Calibri"/>
              </a:rPr>
              <a:t> should be activated.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AND gates combine multiple control signals, ensuring that the switches are only activated when all required signals are in place.</a:t>
            </a:r>
            <a:endParaRPr sz="1100">
              <a:solidFill>
                <a:schemeClr val="dk1"/>
              </a:solidFill>
              <a:latin typeface="Calibri"/>
              <a:ea typeface="Calibri"/>
              <a:cs typeface="Calibri"/>
              <a:sym typeface="Calibri"/>
            </a:endParaRPr>
          </a:p>
        </p:txBody>
      </p:sp>
      <p:sp>
        <p:nvSpPr>
          <p:cNvPr id="373" name="Google Shape;373;p65"/>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2. How The Read Operation Works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2A. Control Signals for Reading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read operation requires three conditions to be met: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Address line = 1</a:t>
            </a:r>
            <a:r>
              <a:rPr lang="en" sz="1100">
                <a:solidFill>
                  <a:schemeClr val="dk1"/>
                </a:solidFill>
                <a:latin typeface="Calibri"/>
                <a:ea typeface="Calibri"/>
                <a:cs typeface="Calibri"/>
                <a:sym typeface="Calibri"/>
              </a:rPr>
              <a:t>: This signal indicates that the specific memory cell is being accessed.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Activate line = 1</a:t>
            </a:r>
            <a:r>
              <a:rPr lang="en" sz="1100">
                <a:solidFill>
                  <a:schemeClr val="dk1"/>
                </a:solidFill>
                <a:latin typeface="Calibri"/>
                <a:ea typeface="Calibri"/>
                <a:cs typeface="Calibri"/>
                <a:sym typeface="Calibri"/>
              </a:rPr>
              <a:t>: This indicates that the cell is ready for access.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R/W line = 1 (read)</a:t>
            </a:r>
            <a:r>
              <a:rPr lang="en" sz="1100">
                <a:solidFill>
                  <a:schemeClr val="dk1"/>
                </a:solidFill>
                <a:latin typeface="Calibri"/>
                <a:ea typeface="Calibri"/>
                <a:cs typeface="Calibri"/>
                <a:sym typeface="Calibri"/>
              </a:rPr>
              <a:t>: This specifies that the operation is a read operation (as opposed to a write).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2B. AND Gate Activation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AND gate</a:t>
            </a:r>
            <a:r>
              <a:rPr lang="en" sz="1100">
                <a:solidFill>
                  <a:schemeClr val="dk1"/>
                </a:solidFill>
                <a:latin typeface="Calibri"/>
                <a:ea typeface="Calibri"/>
                <a:cs typeface="Calibri"/>
                <a:sym typeface="Calibri"/>
              </a:rPr>
              <a:t> checks whether all three signals (address, activate, and R/W read) are equal to </a:t>
            </a:r>
            <a:r>
              <a:rPr lang="en" sz="1100">
                <a:solidFill>
                  <a:srgbClr val="188038"/>
                </a:solidFill>
                <a:latin typeface="Calibri"/>
                <a:ea typeface="Calibri"/>
                <a:cs typeface="Calibri"/>
                <a:sym typeface="Calibri"/>
              </a:rPr>
              <a:t>1</a:t>
            </a:r>
            <a:r>
              <a:rPr lang="en" sz="1100">
                <a:solidFill>
                  <a:schemeClr val="dk1"/>
                </a:solidFill>
                <a:latin typeface="Calibri"/>
                <a:ea typeface="Calibri"/>
                <a:cs typeface="Calibri"/>
                <a:sym typeface="Calibri"/>
              </a:rPr>
              <a:t>. If they are all </a:t>
            </a:r>
            <a:r>
              <a:rPr lang="en" sz="1100">
                <a:solidFill>
                  <a:srgbClr val="188038"/>
                </a:solidFill>
                <a:latin typeface="Calibri"/>
                <a:ea typeface="Calibri"/>
                <a:cs typeface="Calibri"/>
                <a:sym typeface="Calibri"/>
              </a:rPr>
              <a:t>1</a:t>
            </a:r>
            <a:r>
              <a:rPr lang="en" sz="1100">
                <a:solidFill>
                  <a:schemeClr val="dk1"/>
                </a:solidFill>
                <a:latin typeface="Calibri"/>
                <a:ea typeface="Calibri"/>
                <a:cs typeface="Calibri"/>
                <a:sym typeface="Calibri"/>
              </a:rPr>
              <a:t>, the output of the AND gate is </a:t>
            </a:r>
            <a:r>
              <a:rPr lang="en" sz="1100">
                <a:solidFill>
                  <a:srgbClr val="188038"/>
                </a:solidFill>
                <a:latin typeface="Calibri"/>
                <a:ea typeface="Calibri"/>
                <a:cs typeface="Calibri"/>
                <a:sym typeface="Calibri"/>
              </a:rPr>
              <a:t>1</a:t>
            </a:r>
            <a:r>
              <a:rPr lang="en" sz="1100">
                <a:solidFill>
                  <a:schemeClr val="dk1"/>
                </a:solidFill>
                <a:latin typeface="Calibri"/>
                <a:ea typeface="Calibri"/>
                <a:cs typeface="Calibri"/>
                <a:sym typeface="Calibri"/>
              </a:rPr>
              <a:t>, which turns on the </a:t>
            </a:r>
            <a:r>
              <a:rPr b="1" lang="en" sz="1100">
                <a:solidFill>
                  <a:schemeClr val="dk1"/>
                </a:solidFill>
                <a:latin typeface="Calibri"/>
                <a:ea typeface="Calibri"/>
                <a:cs typeface="Calibri"/>
                <a:sym typeface="Calibri"/>
              </a:rPr>
              <a:t>Read Switch (R)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2C. Reading Data</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When the </a:t>
            </a:r>
            <a:r>
              <a:rPr b="1" lang="en" sz="1100">
                <a:solidFill>
                  <a:schemeClr val="dk1"/>
                </a:solidFill>
                <a:latin typeface="Calibri"/>
                <a:ea typeface="Calibri"/>
                <a:cs typeface="Calibri"/>
                <a:sym typeface="Calibri"/>
              </a:rPr>
              <a:t>Read Switch (R)</a:t>
            </a:r>
            <a:r>
              <a:rPr lang="en" sz="1100">
                <a:solidFill>
                  <a:schemeClr val="dk1"/>
                </a:solidFill>
                <a:latin typeface="Calibri"/>
                <a:ea typeface="Calibri"/>
                <a:cs typeface="Calibri"/>
                <a:sym typeface="Calibri"/>
              </a:rPr>
              <a:t> is on, the data stored in the memory cell (either a </a:t>
            </a:r>
            <a:r>
              <a:rPr lang="en" sz="1100">
                <a:solidFill>
                  <a:srgbClr val="188038"/>
                </a:solidFill>
                <a:latin typeface="Calibri"/>
                <a:ea typeface="Calibri"/>
                <a:cs typeface="Calibri"/>
                <a:sym typeface="Calibri"/>
              </a:rPr>
              <a:t>1</a:t>
            </a:r>
            <a:r>
              <a:rPr lang="en" sz="1100">
                <a:solidFill>
                  <a:schemeClr val="dk1"/>
                </a:solidFill>
                <a:latin typeface="Calibri"/>
                <a:ea typeface="Calibri"/>
                <a:cs typeface="Calibri"/>
                <a:sym typeface="Calibri"/>
              </a:rPr>
              <a:t> or </a:t>
            </a:r>
            <a:r>
              <a:rPr lang="en" sz="1100">
                <a:solidFill>
                  <a:srgbClr val="188038"/>
                </a:solidFill>
                <a:latin typeface="Calibri"/>
                <a:ea typeface="Calibri"/>
                <a:cs typeface="Calibri"/>
                <a:sym typeface="Calibri"/>
              </a:rPr>
              <a:t>0</a:t>
            </a:r>
            <a:r>
              <a:rPr lang="en" sz="1100">
                <a:solidFill>
                  <a:schemeClr val="dk1"/>
                </a:solidFill>
                <a:latin typeface="Calibri"/>
                <a:ea typeface="Calibri"/>
                <a:cs typeface="Calibri"/>
                <a:sym typeface="Calibri"/>
              </a:rPr>
              <a:t>) is passed to the </a:t>
            </a:r>
            <a:r>
              <a:rPr b="1" lang="en" sz="1100">
                <a:solidFill>
                  <a:schemeClr val="dk1"/>
                </a:solidFill>
                <a:latin typeface="Calibri"/>
                <a:ea typeface="Calibri"/>
                <a:cs typeface="Calibri"/>
                <a:sym typeface="Calibri"/>
              </a:rPr>
              <a:t>output line</a:t>
            </a:r>
            <a:r>
              <a:rPr lang="en" sz="1100">
                <a:solidFill>
                  <a:schemeClr val="dk1"/>
                </a:solidFill>
                <a:latin typeface="Calibri"/>
                <a:ea typeface="Calibri"/>
                <a:cs typeface="Calibri"/>
                <a:sym typeface="Calibri"/>
              </a:rPr>
              <a:t>. This data is then sent to the CPU or other components for use.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diagram shows how the data flows from the memory cell to the </a:t>
            </a:r>
            <a:r>
              <a:rPr b="1" lang="en" sz="1100">
                <a:solidFill>
                  <a:schemeClr val="dk1"/>
                </a:solidFill>
                <a:latin typeface="Calibri"/>
                <a:ea typeface="Calibri"/>
                <a:cs typeface="Calibri"/>
                <a:sym typeface="Calibri"/>
              </a:rPr>
              <a:t>Read Switch</a:t>
            </a:r>
            <a:r>
              <a:rPr lang="en" sz="1100">
                <a:solidFill>
                  <a:schemeClr val="dk1"/>
                </a:solidFill>
                <a:latin typeface="Calibri"/>
                <a:ea typeface="Calibri"/>
                <a:cs typeface="Calibri"/>
                <a:sym typeface="Calibri"/>
              </a:rPr>
              <a:t>, then out of the memory system.</a:t>
            </a:r>
            <a:endParaRPr sz="12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6"/>
          <p:cNvSpPr txBox="1"/>
          <p:nvPr>
            <p:ph idx="1" type="body"/>
          </p:nvPr>
        </p:nvSpPr>
        <p:spPr>
          <a:xfrm>
            <a:off x="0" y="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How The Write Operation Works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3A. Control Signals for Writing</a:t>
            </a:r>
            <a:endParaRPr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write operation also requires three conditions: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Address line = 1</a:t>
            </a:r>
            <a:r>
              <a:rPr lang="en" sz="1100">
                <a:solidFill>
                  <a:schemeClr val="dk1"/>
                </a:solidFill>
                <a:latin typeface="Calibri"/>
                <a:ea typeface="Calibri"/>
                <a:cs typeface="Calibri"/>
                <a:sym typeface="Calibri"/>
              </a:rPr>
              <a:t>: Indicates that the specific memory cell is being accessed.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Activate line = 1</a:t>
            </a:r>
            <a:r>
              <a:rPr lang="en" sz="1100">
                <a:solidFill>
                  <a:schemeClr val="dk1"/>
                </a:solidFill>
                <a:latin typeface="Calibri"/>
                <a:ea typeface="Calibri"/>
                <a:cs typeface="Calibri"/>
                <a:sym typeface="Calibri"/>
              </a:rPr>
              <a:t>: The cell is ready to be written into.</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R/W line = 0 (write)</a:t>
            </a:r>
            <a:r>
              <a:rPr lang="en" sz="1100">
                <a:solidFill>
                  <a:schemeClr val="dk1"/>
                </a:solidFill>
                <a:latin typeface="Calibri"/>
                <a:ea typeface="Calibri"/>
                <a:cs typeface="Calibri"/>
                <a:sym typeface="Calibri"/>
              </a:rPr>
              <a:t>: This specifies that the operation is a write operation.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3B. AND Gate Activation</a:t>
            </a:r>
            <a:endParaRPr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AND gate</a:t>
            </a:r>
            <a:r>
              <a:rPr lang="en" sz="1100">
                <a:solidFill>
                  <a:schemeClr val="dk1"/>
                </a:solidFill>
                <a:latin typeface="Calibri"/>
                <a:ea typeface="Calibri"/>
                <a:cs typeface="Calibri"/>
                <a:sym typeface="Calibri"/>
              </a:rPr>
              <a:t> for the write operation checks whether the address, activate, and R/W write signals are all </a:t>
            </a:r>
            <a:r>
              <a:rPr lang="en" sz="1100">
                <a:solidFill>
                  <a:srgbClr val="188038"/>
                </a:solidFill>
                <a:latin typeface="Calibri"/>
                <a:ea typeface="Calibri"/>
                <a:cs typeface="Calibri"/>
                <a:sym typeface="Calibri"/>
              </a:rPr>
              <a:t>1</a:t>
            </a:r>
            <a:r>
              <a:rPr lang="en" sz="1100">
                <a:solidFill>
                  <a:schemeClr val="dk1"/>
                </a:solidFill>
                <a:latin typeface="Calibri"/>
                <a:ea typeface="Calibri"/>
                <a:cs typeface="Calibri"/>
                <a:sym typeface="Calibri"/>
              </a:rPr>
              <a:t> and </a:t>
            </a:r>
            <a:r>
              <a:rPr lang="en" sz="1100">
                <a:solidFill>
                  <a:srgbClr val="188038"/>
                </a:solidFill>
                <a:latin typeface="Calibri"/>
                <a:ea typeface="Calibri"/>
                <a:cs typeface="Calibri"/>
                <a:sym typeface="Calibri"/>
              </a:rPr>
              <a:t>0</a:t>
            </a:r>
            <a:r>
              <a:rPr lang="en" sz="1100">
                <a:solidFill>
                  <a:schemeClr val="dk1"/>
                </a:solidFill>
                <a:latin typeface="Calibri"/>
                <a:ea typeface="Calibri"/>
                <a:cs typeface="Calibri"/>
                <a:sym typeface="Calibri"/>
              </a:rPr>
              <a:t> respectively. If they are, the output of the AND gate is </a:t>
            </a:r>
            <a:r>
              <a:rPr lang="en" sz="1100">
                <a:solidFill>
                  <a:srgbClr val="188038"/>
                </a:solidFill>
                <a:latin typeface="Calibri"/>
                <a:ea typeface="Calibri"/>
                <a:cs typeface="Calibri"/>
                <a:sym typeface="Calibri"/>
              </a:rPr>
              <a:t>1</a:t>
            </a:r>
            <a:r>
              <a:rPr lang="en" sz="1100">
                <a:solidFill>
                  <a:schemeClr val="dk1"/>
                </a:solidFill>
                <a:latin typeface="Calibri"/>
                <a:ea typeface="Calibri"/>
                <a:cs typeface="Calibri"/>
                <a:sym typeface="Calibri"/>
              </a:rPr>
              <a:t>, turning on the </a:t>
            </a:r>
            <a:r>
              <a:rPr b="1" lang="en" sz="1100">
                <a:solidFill>
                  <a:schemeClr val="dk1"/>
                </a:solidFill>
                <a:latin typeface="Calibri"/>
                <a:ea typeface="Calibri"/>
                <a:cs typeface="Calibri"/>
                <a:sym typeface="Calibri"/>
              </a:rPr>
              <a:t>Write Switch (W)</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3C. Writing Data</a:t>
            </a:r>
            <a:endParaRPr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When the </a:t>
            </a:r>
            <a:r>
              <a:rPr b="1" lang="en" sz="1100">
                <a:solidFill>
                  <a:schemeClr val="dk1"/>
                </a:solidFill>
                <a:latin typeface="Calibri"/>
                <a:ea typeface="Calibri"/>
                <a:cs typeface="Calibri"/>
                <a:sym typeface="Calibri"/>
              </a:rPr>
              <a:t>Write Switch (W)</a:t>
            </a:r>
            <a:r>
              <a:rPr lang="en" sz="1100">
                <a:solidFill>
                  <a:schemeClr val="dk1"/>
                </a:solidFill>
                <a:latin typeface="Calibri"/>
                <a:ea typeface="Calibri"/>
                <a:cs typeface="Calibri"/>
                <a:sym typeface="Calibri"/>
              </a:rPr>
              <a:t> is turned on, the data from the </a:t>
            </a:r>
            <a:r>
              <a:rPr b="1" lang="en" sz="1100">
                <a:solidFill>
                  <a:schemeClr val="dk1"/>
                </a:solidFill>
                <a:latin typeface="Calibri"/>
                <a:ea typeface="Calibri"/>
                <a:cs typeface="Calibri"/>
                <a:sym typeface="Calibri"/>
              </a:rPr>
              <a:t>MDR line</a:t>
            </a:r>
            <a:r>
              <a:rPr lang="en" sz="1100">
                <a:solidFill>
                  <a:schemeClr val="dk1"/>
                </a:solidFill>
                <a:latin typeface="Calibri"/>
                <a:ea typeface="Calibri"/>
                <a:cs typeface="Calibri"/>
                <a:sym typeface="Calibri"/>
              </a:rPr>
              <a:t> (coming from the </a:t>
            </a:r>
            <a:r>
              <a:rPr b="1" lang="en" sz="1100">
                <a:solidFill>
                  <a:schemeClr val="dk1"/>
                </a:solidFill>
                <a:latin typeface="Calibri"/>
                <a:ea typeface="Calibri"/>
                <a:cs typeface="Calibri"/>
                <a:sym typeface="Calibri"/>
              </a:rPr>
              <a:t>Memory Data Register</a:t>
            </a:r>
            <a:r>
              <a:rPr lang="en" sz="1100">
                <a:solidFill>
                  <a:schemeClr val="dk1"/>
                </a:solidFill>
                <a:latin typeface="Calibri"/>
                <a:ea typeface="Calibri"/>
                <a:cs typeface="Calibri"/>
                <a:sym typeface="Calibri"/>
              </a:rPr>
              <a:t>) is written into the memory cell.</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overwrites the previous value in the memory cell with the new value provided by the MDR, which is typically sent from the CPU or other component.</a:t>
            </a:r>
            <a:endParaRPr sz="1100">
              <a:solidFill>
                <a:schemeClr val="dk1"/>
              </a:solidFill>
              <a:latin typeface="Calibri"/>
              <a:ea typeface="Calibri"/>
              <a:cs typeface="Calibri"/>
              <a:sym typeface="Calibri"/>
            </a:endParaRPr>
          </a:p>
        </p:txBody>
      </p:sp>
      <p:sp>
        <p:nvSpPr>
          <p:cNvPr id="379" name="Google Shape;379;p66"/>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Example Of Read And Write Operations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Read Operation</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Suppose the CPU wants to read data stored in memory cell 49 (as in the previous diagram).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address line</a:t>
            </a:r>
            <a:r>
              <a:rPr lang="en" sz="1100">
                <a:solidFill>
                  <a:schemeClr val="dk1"/>
                </a:solidFill>
                <a:latin typeface="Calibri"/>
                <a:ea typeface="Calibri"/>
                <a:cs typeface="Calibri"/>
                <a:sym typeface="Calibri"/>
              </a:rPr>
              <a:t> is set to </a:t>
            </a:r>
            <a:r>
              <a:rPr lang="en" sz="1100">
                <a:solidFill>
                  <a:srgbClr val="188038"/>
                </a:solidFill>
                <a:latin typeface="Calibri"/>
                <a:ea typeface="Calibri"/>
                <a:cs typeface="Calibri"/>
                <a:sym typeface="Calibri"/>
              </a:rPr>
              <a:t>1</a:t>
            </a:r>
            <a:r>
              <a:rPr lang="en" sz="1100">
                <a:solidFill>
                  <a:schemeClr val="dk1"/>
                </a:solidFill>
                <a:latin typeface="Calibri"/>
                <a:ea typeface="Calibri"/>
                <a:cs typeface="Calibri"/>
                <a:sym typeface="Calibri"/>
              </a:rPr>
              <a:t> for cell 49.</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activate line</a:t>
            </a:r>
            <a:r>
              <a:rPr lang="en" sz="1100">
                <a:solidFill>
                  <a:schemeClr val="dk1"/>
                </a:solidFill>
                <a:latin typeface="Calibri"/>
                <a:ea typeface="Calibri"/>
                <a:cs typeface="Calibri"/>
                <a:sym typeface="Calibri"/>
              </a:rPr>
              <a:t> is set to </a:t>
            </a:r>
            <a:r>
              <a:rPr lang="en" sz="1100">
                <a:solidFill>
                  <a:srgbClr val="188038"/>
                </a:solidFill>
                <a:latin typeface="Calibri"/>
                <a:ea typeface="Calibri"/>
                <a:cs typeface="Calibri"/>
                <a:sym typeface="Calibri"/>
              </a:rPr>
              <a:t>1</a:t>
            </a:r>
            <a:r>
              <a:rPr lang="en" sz="1100">
                <a:solidFill>
                  <a:schemeClr val="dk1"/>
                </a:solidFill>
                <a:latin typeface="Calibri"/>
                <a:ea typeface="Calibri"/>
                <a:cs typeface="Calibri"/>
                <a:sym typeface="Calibri"/>
              </a:rPr>
              <a:t>, indicating that cell 49 is ready.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R/W line</a:t>
            </a:r>
            <a:r>
              <a:rPr lang="en" sz="1100">
                <a:solidFill>
                  <a:schemeClr val="dk1"/>
                </a:solidFill>
                <a:latin typeface="Calibri"/>
                <a:ea typeface="Calibri"/>
                <a:cs typeface="Calibri"/>
                <a:sym typeface="Calibri"/>
              </a:rPr>
              <a:t> is set to </a:t>
            </a:r>
            <a:r>
              <a:rPr lang="en" sz="1100">
                <a:solidFill>
                  <a:srgbClr val="188038"/>
                </a:solidFill>
                <a:latin typeface="Calibri"/>
                <a:ea typeface="Calibri"/>
                <a:cs typeface="Calibri"/>
                <a:sym typeface="Calibri"/>
              </a:rPr>
              <a:t>1</a:t>
            </a:r>
            <a:r>
              <a:rPr lang="en" sz="1100">
                <a:solidFill>
                  <a:schemeClr val="dk1"/>
                </a:solidFill>
                <a:latin typeface="Calibri"/>
                <a:ea typeface="Calibri"/>
                <a:cs typeface="Calibri"/>
                <a:sym typeface="Calibri"/>
              </a:rPr>
              <a:t> for a read operation.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AND gate</a:t>
            </a:r>
            <a:r>
              <a:rPr lang="en" sz="1100">
                <a:solidFill>
                  <a:schemeClr val="dk1"/>
                </a:solidFill>
                <a:latin typeface="Calibri"/>
                <a:ea typeface="Calibri"/>
                <a:cs typeface="Calibri"/>
                <a:sym typeface="Calibri"/>
              </a:rPr>
              <a:t> checks if all the conditions are met, and when they are, the </a:t>
            </a:r>
            <a:r>
              <a:rPr b="1" lang="en" sz="1100">
                <a:solidFill>
                  <a:schemeClr val="dk1"/>
                </a:solidFill>
                <a:latin typeface="Calibri"/>
                <a:ea typeface="Calibri"/>
                <a:cs typeface="Calibri"/>
                <a:sym typeface="Calibri"/>
              </a:rPr>
              <a:t>Read Switch (R)</a:t>
            </a:r>
            <a:r>
              <a:rPr lang="en" sz="1100">
                <a:solidFill>
                  <a:schemeClr val="dk1"/>
                </a:solidFill>
                <a:latin typeface="Calibri"/>
                <a:ea typeface="Calibri"/>
                <a:cs typeface="Calibri"/>
                <a:sym typeface="Calibri"/>
              </a:rPr>
              <a:t> turns on, allowing data from the memory cell to flow to the output.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CPU receives the stored data.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Write Operation</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Suppose the CPU wants to write the value </a:t>
            </a:r>
            <a:r>
              <a:rPr lang="en" sz="1100">
                <a:solidFill>
                  <a:srgbClr val="188038"/>
                </a:solidFill>
                <a:latin typeface="Calibri"/>
                <a:ea typeface="Calibri"/>
                <a:cs typeface="Calibri"/>
                <a:sym typeface="Calibri"/>
              </a:rPr>
              <a:t>10101101</a:t>
            </a:r>
            <a:r>
              <a:rPr lang="en" sz="1100">
                <a:solidFill>
                  <a:schemeClr val="dk1"/>
                </a:solidFill>
                <a:latin typeface="Calibri"/>
                <a:ea typeface="Calibri"/>
                <a:cs typeface="Calibri"/>
                <a:sym typeface="Calibri"/>
              </a:rPr>
              <a:t> into the memory cell.</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address line</a:t>
            </a:r>
            <a:r>
              <a:rPr lang="en" sz="1100">
                <a:solidFill>
                  <a:schemeClr val="dk1"/>
                </a:solidFill>
                <a:latin typeface="Calibri"/>
                <a:ea typeface="Calibri"/>
                <a:cs typeface="Calibri"/>
                <a:sym typeface="Calibri"/>
              </a:rPr>
              <a:t> is set to </a:t>
            </a:r>
            <a:r>
              <a:rPr lang="en" sz="1100">
                <a:solidFill>
                  <a:srgbClr val="188038"/>
                </a:solidFill>
                <a:latin typeface="Calibri"/>
                <a:ea typeface="Calibri"/>
                <a:cs typeface="Calibri"/>
                <a:sym typeface="Calibri"/>
              </a:rPr>
              <a:t>1</a:t>
            </a:r>
            <a:r>
              <a:rPr lang="en" sz="1100">
                <a:solidFill>
                  <a:schemeClr val="dk1"/>
                </a:solidFill>
                <a:latin typeface="Calibri"/>
                <a:ea typeface="Calibri"/>
                <a:cs typeface="Calibri"/>
                <a:sym typeface="Calibri"/>
              </a:rPr>
              <a:t> for the memory cell.</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activate line</a:t>
            </a:r>
            <a:r>
              <a:rPr lang="en" sz="1100">
                <a:solidFill>
                  <a:schemeClr val="dk1"/>
                </a:solidFill>
                <a:latin typeface="Calibri"/>
                <a:ea typeface="Calibri"/>
                <a:cs typeface="Calibri"/>
                <a:sym typeface="Calibri"/>
              </a:rPr>
              <a:t> is set to </a:t>
            </a:r>
            <a:r>
              <a:rPr lang="en" sz="1100">
                <a:solidFill>
                  <a:srgbClr val="188038"/>
                </a:solidFill>
                <a:latin typeface="Calibri"/>
                <a:ea typeface="Calibri"/>
                <a:cs typeface="Calibri"/>
                <a:sym typeface="Calibri"/>
              </a:rPr>
              <a:t>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R/W line</a:t>
            </a:r>
            <a:r>
              <a:rPr lang="en" sz="1100">
                <a:solidFill>
                  <a:schemeClr val="dk1"/>
                </a:solidFill>
                <a:latin typeface="Calibri"/>
                <a:ea typeface="Calibri"/>
                <a:cs typeface="Calibri"/>
                <a:sym typeface="Calibri"/>
              </a:rPr>
              <a:t> is set to </a:t>
            </a:r>
            <a:r>
              <a:rPr lang="en" sz="1100">
                <a:solidFill>
                  <a:srgbClr val="188038"/>
                </a:solidFill>
                <a:latin typeface="Calibri"/>
                <a:ea typeface="Calibri"/>
                <a:cs typeface="Calibri"/>
                <a:sym typeface="Calibri"/>
              </a:rPr>
              <a:t>0</a:t>
            </a:r>
            <a:r>
              <a:rPr lang="en" sz="1100">
                <a:solidFill>
                  <a:schemeClr val="dk1"/>
                </a:solidFill>
                <a:latin typeface="Calibri"/>
                <a:ea typeface="Calibri"/>
                <a:cs typeface="Calibri"/>
                <a:sym typeface="Calibri"/>
              </a:rPr>
              <a:t>, indicating a write operation.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AND gate</a:t>
            </a:r>
            <a:r>
              <a:rPr lang="en" sz="1100">
                <a:solidFill>
                  <a:schemeClr val="dk1"/>
                </a:solidFill>
                <a:latin typeface="Calibri"/>
                <a:ea typeface="Calibri"/>
                <a:cs typeface="Calibri"/>
                <a:sym typeface="Calibri"/>
              </a:rPr>
              <a:t> for writing activates the </a:t>
            </a:r>
            <a:r>
              <a:rPr b="1" lang="en" sz="1100">
                <a:solidFill>
                  <a:schemeClr val="dk1"/>
                </a:solidFill>
                <a:latin typeface="Calibri"/>
                <a:ea typeface="Calibri"/>
                <a:cs typeface="Calibri"/>
                <a:sym typeface="Calibri"/>
              </a:rPr>
              <a:t>Write Switch (W)</a:t>
            </a:r>
            <a:r>
              <a:rPr lang="en" sz="1100">
                <a:solidFill>
                  <a:schemeClr val="dk1"/>
                </a:solidFill>
                <a:latin typeface="Calibri"/>
                <a:ea typeface="Calibri"/>
                <a:cs typeface="Calibri"/>
                <a:sym typeface="Calibri"/>
              </a:rPr>
              <a:t>, allowing the value from the </a:t>
            </a:r>
            <a:r>
              <a:rPr b="1" lang="en" sz="1100">
                <a:solidFill>
                  <a:schemeClr val="dk1"/>
                </a:solidFill>
                <a:latin typeface="Calibri"/>
                <a:ea typeface="Calibri"/>
                <a:cs typeface="Calibri"/>
                <a:sym typeface="Calibri"/>
              </a:rPr>
              <a:t>MDR line</a:t>
            </a:r>
            <a:r>
              <a:rPr lang="en" sz="1100">
                <a:solidFill>
                  <a:schemeClr val="dk1"/>
                </a:solidFill>
                <a:latin typeface="Calibri"/>
                <a:ea typeface="Calibri"/>
                <a:cs typeface="Calibri"/>
                <a:sym typeface="Calibri"/>
              </a:rPr>
              <a:t> to be written into the memory cell.</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previous data in the memory cell is replaced by the new value, completing the write operation.</a:t>
            </a:r>
            <a:endParaRPr sz="12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7"/>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An </a:t>
            </a:r>
            <a:r>
              <a:rPr b="1" lang="en" sz="1100">
                <a:solidFill>
                  <a:schemeClr val="dk1"/>
                </a:solidFill>
                <a:latin typeface="Calibri"/>
                <a:ea typeface="Calibri"/>
                <a:cs typeface="Calibri"/>
                <a:sym typeface="Calibri"/>
              </a:rPr>
              <a:t>individual memory cell</a:t>
            </a:r>
            <a:r>
              <a:rPr lang="en" sz="1100">
                <a:solidFill>
                  <a:schemeClr val="dk1"/>
                </a:solidFill>
                <a:latin typeface="Calibri"/>
                <a:ea typeface="Calibri"/>
                <a:cs typeface="Calibri"/>
                <a:sym typeface="Calibri"/>
              </a:rPr>
              <a:t> can store a single bit of data (</a:t>
            </a:r>
            <a:r>
              <a:rPr lang="en" sz="1100">
                <a:solidFill>
                  <a:srgbClr val="188038"/>
                </a:solidFill>
                <a:latin typeface="Calibri"/>
                <a:ea typeface="Calibri"/>
                <a:cs typeface="Calibri"/>
                <a:sym typeface="Calibri"/>
              </a:rPr>
              <a:t>0</a:t>
            </a:r>
            <a:r>
              <a:rPr lang="en" sz="1100">
                <a:solidFill>
                  <a:schemeClr val="dk1"/>
                </a:solidFill>
                <a:latin typeface="Calibri"/>
                <a:ea typeface="Calibri"/>
                <a:cs typeface="Calibri"/>
                <a:sym typeface="Calibri"/>
              </a:rPr>
              <a:t> or </a:t>
            </a:r>
            <a:r>
              <a:rPr lang="en" sz="1100">
                <a:solidFill>
                  <a:srgbClr val="188038"/>
                </a:solidFill>
                <a:latin typeface="Calibri"/>
                <a:ea typeface="Calibri"/>
                <a:cs typeface="Calibri"/>
                <a:sym typeface="Calibri"/>
              </a:rPr>
              <a:t>1</a:t>
            </a:r>
            <a:r>
              <a:rPr lang="en" sz="1100">
                <a:solidFill>
                  <a:schemeClr val="dk1"/>
                </a:solidFill>
                <a:latin typeface="Calibri"/>
                <a:ea typeface="Calibri"/>
                <a:cs typeface="Calibri"/>
                <a:sym typeface="Calibri"/>
              </a:rPr>
              <a:t>), and the operations of reading from or writing to the memory cell are controlled by a combination of switches and logic gates.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Read Switch</a:t>
            </a:r>
            <a:r>
              <a:rPr lang="en" sz="1100">
                <a:solidFill>
                  <a:schemeClr val="dk1"/>
                </a:solidFill>
                <a:latin typeface="Calibri"/>
                <a:ea typeface="Calibri"/>
                <a:cs typeface="Calibri"/>
                <a:sym typeface="Calibri"/>
              </a:rPr>
              <a:t> enables the CPU to fetch data from the memory cell, while the </a:t>
            </a:r>
            <a:r>
              <a:rPr b="1" lang="en" sz="1100">
                <a:solidFill>
                  <a:schemeClr val="dk1"/>
                </a:solidFill>
                <a:latin typeface="Calibri"/>
                <a:ea typeface="Calibri"/>
                <a:cs typeface="Calibri"/>
                <a:sym typeface="Calibri"/>
              </a:rPr>
              <a:t>Write Switch</a:t>
            </a:r>
            <a:r>
              <a:rPr lang="en" sz="1100">
                <a:solidFill>
                  <a:schemeClr val="dk1"/>
                </a:solidFill>
                <a:latin typeface="Calibri"/>
                <a:ea typeface="Calibri"/>
                <a:cs typeface="Calibri"/>
                <a:sym typeface="Calibri"/>
              </a:rPr>
              <a:t> allows the CPU to store new data into the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By using control signals like the </a:t>
            </a:r>
            <a:r>
              <a:rPr b="1" lang="en" sz="1100">
                <a:solidFill>
                  <a:schemeClr val="dk1"/>
                </a:solidFill>
                <a:latin typeface="Calibri"/>
                <a:ea typeface="Calibri"/>
                <a:cs typeface="Calibri"/>
                <a:sym typeface="Calibri"/>
              </a:rPr>
              <a:t>address line</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activate line</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R/W line</a:t>
            </a:r>
            <a:r>
              <a:rPr lang="en" sz="1100">
                <a:solidFill>
                  <a:schemeClr val="dk1"/>
                </a:solidFill>
                <a:latin typeface="Calibri"/>
                <a:ea typeface="Calibri"/>
                <a:cs typeface="Calibri"/>
                <a:sym typeface="Calibri"/>
              </a:rPr>
              <a:t>, the CPU can select specific memory cells to read from or write to, ensuring that data is accurately stored and retrieved as needed.</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structure ensures that memory operations are efficient, and that the data integrity is maintained through well-coordinated read and write mechanisms.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In essence, an individual memory cell serves as the smallest unit of memory, but combined with others, it allows a system to store complex instructions and data in a highly organized manner.</a:t>
            </a:r>
            <a:endParaRPr sz="11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8"/>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Memory Capacity</a:t>
            </a:r>
            <a:endParaRPr b="1" sz="3000">
              <a:solidFill>
                <a:srgbClr val="FF0080"/>
              </a:solidFill>
              <a:latin typeface="Calibri"/>
              <a:ea typeface="Calibri"/>
              <a:cs typeface="Calibri"/>
              <a:sym typeface="Calibri"/>
            </a:endParaRPr>
          </a:p>
        </p:txBody>
      </p:sp>
      <p:sp>
        <p:nvSpPr>
          <p:cNvPr id="390" name="Google Shape;390;p68"/>
          <p:cNvSpPr txBox="1"/>
          <p:nvPr>
            <p:ph idx="1" type="body"/>
          </p:nvPr>
        </p:nvSpPr>
        <p:spPr>
          <a:xfrm>
            <a:off x="4653600" y="15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 2</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MAR is </a:t>
            </a:r>
            <a:r>
              <a:rPr b="1" lang="en" sz="1100">
                <a:solidFill>
                  <a:schemeClr val="dk1"/>
                </a:solidFill>
                <a:latin typeface="Calibri"/>
                <a:ea typeface="Calibri"/>
                <a:cs typeface="Calibri"/>
                <a:sym typeface="Calibri"/>
              </a:rPr>
              <a:t>32 bits</a:t>
            </a:r>
            <a:r>
              <a:rPr lang="en" sz="1100">
                <a:solidFill>
                  <a:schemeClr val="dk1"/>
                </a:solidFill>
                <a:latin typeface="Calibri"/>
                <a:ea typeface="Calibri"/>
                <a:cs typeface="Calibri"/>
                <a:sym typeface="Calibri"/>
              </a:rPr>
              <a:t> wide, it can address 2^32 = </a:t>
            </a:r>
            <a:r>
              <a:rPr b="1" lang="en" sz="1100">
                <a:solidFill>
                  <a:schemeClr val="dk1"/>
                </a:solidFill>
                <a:latin typeface="Calibri"/>
                <a:ea typeface="Calibri"/>
                <a:cs typeface="Calibri"/>
                <a:sym typeface="Calibri"/>
              </a:rPr>
              <a:t>4,294,967,296</a:t>
            </a:r>
            <a:r>
              <a:rPr lang="en" sz="1100">
                <a:solidFill>
                  <a:schemeClr val="dk1"/>
                </a:solidFill>
                <a:latin typeface="Calibri"/>
                <a:ea typeface="Calibri"/>
                <a:cs typeface="Calibri"/>
                <a:sym typeface="Calibri"/>
              </a:rPr>
              <a:t> locations.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This equals </a:t>
            </a:r>
            <a:r>
              <a:rPr b="1" lang="en" sz="1100">
                <a:solidFill>
                  <a:schemeClr val="dk1"/>
                </a:solidFill>
                <a:latin typeface="Calibri"/>
                <a:ea typeface="Calibri"/>
                <a:cs typeface="Calibri"/>
                <a:sym typeface="Calibri"/>
              </a:rPr>
              <a:t>4 gigabytes (GB)</a:t>
            </a:r>
            <a:r>
              <a:rPr lang="en" sz="1100">
                <a:solidFill>
                  <a:schemeClr val="dk1"/>
                </a:solidFill>
                <a:latin typeface="Calibri"/>
                <a:ea typeface="Calibri"/>
                <a:cs typeface="Calibri"/>
                <a:sym typeface="Calibri"/>
              </a:rPr>
              <a:t> of memory, which is common in many modern computers.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1B. LMC (Little Man Computer) Example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rgbClr val="FF0000"/>
                </a:solidFill>
                <a:latin typeface="Calibri"/>
                <a:ea typeface="Calibri"/>
                <a:cs typeface="Calibri"/>
                <a:sym typeface="Calibri"/>
              </a:rPr>
              <a:t>In the </a:t>
            </a:r>
            <a:r>
              <a:rPr b="1" lang="en" sz="1100">
                <a:solidFill>
                  <a:srgbClr val="FF0000"/>
                </a:solidFill>
                <a:latin typeface="Calibri"/>
                <a:ea typeface="Calibri"/>
                <a:cs typeface="Calibri"/>
                <a:sym typeface="Calibri"/>
              </a:rPr>
              <a:t>LMC</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the number of bits in the MAR is limited to a range of 00 to 99</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which gives 100 memory locations in total</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 the MAR can reference 100 unique memory addresses.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1C. Real-World Example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modern systems, a </a:t>
            </a:r>
            <a:r>
              <a:rPr b="1" lang="en" sz="1100">
                <a:solidFill>
                  <a:schemeClr val="dk1"/>
                </a:solidFill>
                <a:latin typeface="Calibri"/>
                <a:ea typeface="Calibri"/>
                <a:cs typeface="Calibri"/>
                <a:sym typeface="Calibri"/>
              </a:rPr>
              <a:t>64-bit</a:t>
            </a:r>
            <a:r>
              <a:rPr lang="en" sz="1100">
                <a:solidFill>
                  <a:schemeClr val="dk1"/>
                </a:solidFill>
                <a:latin typeface="Calibri"/>
                <a:ea typeface="Calibri"/>
                <a:cs typeface="Calibri"/>
                <a:sym typeface="Calibri"/>
              </a:rPr>
              <a:t> wide MAR would mean it could address 2^64 = </a:t>
            </a:r>
            <a:r>
              <a:rPr b="1" lang="en" sz="1100">
                <a:solidFill>
                  <a:schemeClr val="dk1"/>
                </a:solidFill>
                <a:latin typeface="Calibri"/>
                <a:ea typeface="Calibri"/>
                <a:cs typeface="Calibri"/>
                <a:sym typeface="Calibri"/>
              </a:rPr>
              <a:t>18,446,744,073,709,551,616</a:t>
            </a:r>
            <a:r>
              <a:rPr lang="en" sz="1100">
                <a:solidFill>
                  <a:schemeClr val="dk1"/>
                </a:solidFill>
                <a:latin typeface="Calibri"/>
                <a:ea typeface="Calibri"/>
                <a:cs typeface="Calibri"/>
                <a:sym typeface="Calibri"/>
              </a:rPr>
              <a:t> unique memory locations (approximately </a:t>
            </a:r>
            <a:r>
              <a:rPr b="1" lang="en" sz="1100">
                <a:solidFill>
                  <a:schemeClr val="dk1"/>
                </a:solidFill>
                <a:latin typeface="Calibri"/>
                <a:ea typeface="Calibri"/>
                <a:cs typeface="Calibri"/>
                <a:sym typeface="Calibri"/>
              </a:rPr>
              <a:t>18 exabytes</a:t>
            </a:r>
            <a:r>
              <a:rPr lang="en" sz="1100">
                <a:solidFill>
                  <a:schemeClr val="dk1"/>
                </a:solidFill>
                <a:latin typeface="Calibri"/>
                <a:ea typeface="Calibri"/>
                <a:cs typeface="Calibri"/>
                <a:sym typeface="Calibri"/>
              </a:rPr>
              <a:t>). While no individual system currently uses this much memory, it's a theoretical limit for </a:t>
            </a:r>
            <a:r>
              <a:rPr b="1" lang="en" sz="1100">
                <a:solidFill>
                  <a:schemeClr val="dk1"/>
                </a:solidFill>
                <a:latin typeface="Calibri"/>
                <a:ea typeface="Calibri"/>
                <a:cs typeface="Calibri"/>
                <a:sym typeface="Calibri"/>
              </a:rPr>
              <a:t>64-bit processors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
        <p:nvSpPr>
          <p:cNvPr id="391" name="Google Shape;391;p68"/>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Memory capacity in a computer is a measure of how much data or information can be stored in memory (such as RAM). </a:t>
            </a:r>
            <a:r>
              <a:rPr lang="en" sz="1100">
                <a:solidFill>
                  <a:srgbClr val="FF0000"/>
                </a:solidFill>
                <a:latin typeface="Calibri"/>
                <a:ea typeface="Calibri"/>
                <a:cs typeface="Calibri"/>
                <a:sym typeface="Calibri"/>
              </a:rPr>
              <a:t>The total memory capacity is influenced by </a:t>
            </a:r>
            <a:r>
              <a:rPr b="1" lang="en" sz="1100">
                <a:solidFill>
                  <a:srgbClr val="FF0000"/>
                </a:solidFill>
                <a:latin typeface="Calibri"/>
                <a:ea typeface="Calibri"/>
                <a:cs typeface="Calibri"/>
                <a:sym typeface="Calibri"/>
              </a:rPr>
              <a:t>two </a:t>
            </a:r>
            <a:r>
              <a:rPr lang="en" sz="1100">
                <a:solidFill>
                  <a:srgbClr val="FF0000"/>
                </a:solidFill>
                <a:latin typeface="Calibri"/>
                <a:ea typeface="Calibri"/>
                <a:cs typeface="Calibri"/>
                <a:sym typeface="Calibri"/>
              </a:rPr>
              <a:t>main factors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0000"/>
                </a:solidFill>
                <a:latin typeface="Calibri"/>
                <a:ea typeface="Calibri"/>
                <a:cs typeface="Calibri"/>
                <a:sym typeface="Calibri"/>
              </a:rPr>
              <a:t>Number Of Bits In The Memory Address Register (Mar)</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rgbClr val="FF0000"/>
                </a:solidFill>
                <a:latin typeface="Calibri"/>
                <a:ea typeface="Calibri"/>
                <a:cs typeface="Calibri"/>
                <a:sym typeface="Calibri"/>
              </a:rPr>
              <a:t>Memory Address Register (MAR)</a:t>
            </a:r>
            <a:r>
              <a:rPr lang="en" sz="1100">
                <a:solidFill>
                  <a:srgbClr val="FF0000"/>
                </a:solidFill>
                <a:latin typeface="Calibri"/>
                <a:ea typeface="Calibri"/>
                <a:cs typeface="Calibri"/>
                <a:sym typeface="Calibri"/>
              </a:rPr>
              <a:t> stores the memory location where data is being accessed (read or written)</a:t>
            </a:r>
            <a:r>
              <a:rPr lang="en" sz="1100">
                <a:solidFill>
                  <a:schemeClr val="dk1"/>
                </a:solidFill>
                <a:latin typeface="Calibri"/>
                <a:ea typeface="Calibri"/>
                <a:cs typeface="Calibri"/>
                <a:sym typeface="Calibri"/>
              </a:rPr>
              <a:t>. The number of bits in the MAR determines how many unique addresses the system can reference, which directly affects the memory capacity.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Formula</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rgbClr val="FF0000"/>
                </a:solidFill>
                <a:latin typeface="Calibri"/>
                <a:ea typeface="Calibri"/>
                <a:cs typeface="Calibri"/>
                <a:sym typeface="Calibri"/>
              </a:rPr>
              <a:t>For an address register with </a:t>
            </a:r>
            <a:r>
              <a:rPr b="1" lang="en" sz="1100">
                <a:solidFill>
                  <a:srgbClr val="FF0000"/>
                </a:solidFill>
                <a:latin typeface="Calibri"/>
                <a:ea typeface="Calibri"/>
                <a:cs typeface="Calibri"/>
                <a:sym typeface="Calibri"/>
              </a:rPr>
              <a:t>K bits</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the total number of addressable memory locations is </a:t>
            </a:r>
            <a:r>
              <a:rPr b="1" lang="en" sz="1100">
                <a:solidFill>
                  <a:srgbClr val="FF0000"/>
                </a:solidFill>
                <a:latin typeface="Calibri"/>
                <a:ea typeface="Calibri"/>
                <a:cs typeface="Calibri"/>
                <a:sym typeface="Calibri"/>
              </a:rPr>
              <a:t>2^K</a:t>
            </a:r>
            <a:r>
              <a:rPr lang="en" sz="1100">
                <a:solidFill>
                  <a:schemeClr val="dk1"/>
                </a:solidFill>
                <a:latin typeface="Calibri"/>
                <a:ea typeface="Calibri"/>
                <a:cs typeface="Calibri"/>
                <a:sym typeface="Calibri"/>
              </a:rPr>
              <a:t> (2 raised to the power of K).</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 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MAR is </a:t>
            </a:r>
            <a:r>
              <a:rPr b="1" lang="en" sz="1100">
                <a:solidFill>
                  <a:schemeClr val="dk1"/>
                </a:solidFill>
                <a:latin typeface="Calibri"/>
                <a:ea typeface="Calibri"/>
                <a:cs typeface="Calibri"/>
                <a:sym typeface="Calibri"/>
              </a:rPr>
              <a:t>8 bits</a:t>
            </a:r>
            <a:r>
              <a:rPr lang="en" sz="1100">
                <a:solidFill>
                  <a:schemeClr val="dk1"/>
                </a:solidFill>
                <a:latin typeface="Calibri"/>
                <a:ea typeface="Calibri"/>
                <a:cs typeface="Calibri"/>
                <a:sym typeface="Calibri"/>
              </a:rPr>
              <a:t> wide, it can store 2^8 = </a:t>
            </a:r>
            <a:r>
              <a:rPr b="1" lang="en" sz="1100">
                <a:solidFill>
                  <a:schemeClr val="dk1"/>
                </a:solidFill>
                <a:latin typeface="Calibri"/>
                <a:ea typeface="Calibri"/>
                <a:cs typeface="Calibri"/>
                <a:sym typeface="Calibri"/>
              </a:rPr>
              <a:t>256</a:t>
            </a:r>
            <a:r>
              <a:rPr lang="en" sz="1100">
                <a:solidFill>
                  <a:schemeClr val="dk1"/>
                </a:solidFill>
                <a:latin typeface="Calibri"/>
                <a:ea typeface="Calibri"/>
                <a:cs typeface="Calibri"/>
                <a:sym typeface="Calibri"/>
              </a:rPr>
              <a:t> different addresses.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This means the computer can access </a:t>
            </a:r>
            <a:r>
              <a:rPr b="1" lang="en" sz="1100">
                <a:solidFill>
                  <a:schemeClr val="dk1"/>
                </a:solidFill>
                <a:latin typeface="Calibri"/>
                <a:ea typeface="Calibri"/>
                <a:cs typeface="Calibri"/>
                <a:sym typeface="Calibri"/>
              </a:rPr>
              <a:t>256</a:t>
            </a:r>
            <a:r>
              <a:rPr lang="en" sz="1100">
                <a:solidFill>
                  <a:schemeClr val="dk1"/>
                </a:solidFill>
                <a:latin typeface="Calibri"/>
                <a:ea typeface="Calibri"/>
                <a:cs typeface="Calibri"/>
                <a:sym typeface="Calibri"/>
              </a:rPr>
              <a:t> unique memory locations.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9"/>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a:t>
            </a:r>
            <a:r>
              <a:rPr b="1" lang="en" sz="1100">
                <a:solidFill>
                  <a:srgbClr val="FF0000"/>
                </a:solidFill>
                <a:latin typeface="Calibri"/>
                <a:ea typeface="Calibri"/>
                <a:cs typeface="Calibri"/>
                <a:sym typeface="Calibri"/>
              </a:rPr>
              <a:t>Size Of The Address Portion Of The Instruction</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Each instruction executed by the CPU contains an </a:t>
            </a:r>
            <a:r>
              <a:rPr b="1" lang="en" sz="1100">
                <a:solidFill>
                  <a:schemeClr val="dk1"/>
                </a:solidFill>
                <a:latin typeface="Calibri"/>
                <a:ea typeface="Calibri"/>
                <a:cs typeface="Calibri"/>
                <a:sym typeface="Calibri"/>
              </a:rPr>
              <a:t>address portion</a:t>
            </a:r>
            <a:r>
              <a:rPr lang="en" sz="1100">
                <a:solidFill>
                  <a:schemeClr val="dk1"/>
                </a:solidFill>
                <a:latin typeface="Calibri"/>
                <a:ea typeface="Calibri"/>
                <a:cs typeface="Calibri"/>
                <a:sym typeface="Calibri"/>
              </a:rPr>
              <a:t>, which specifies the location in memory where the data or instructions are stored. The size of this address portion is another limiting factor on memory capacity.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more bits that are used for the address portion, the larger the memory capacity, as more unique addresses can be specified.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2A. Examples</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4-bit Address Portion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rgbClr val="FF0000"/>
                </a:solidFill>
                <a:latin typeface="Calibri"/>
                <a:ea typeface="Calibri"/>
                <a:cs typeface="Calibri"/>
                <a:sym typeface="Calibri"/>
              </a:rPr>
              <a:t>A </a:t>
            </a:r>
            <a:r>
              <a:rPr b="1" lang="en" sz="1100">
                <a:solidFill>
                  <a:srgbClr val="FF0000"/>
                </a:solidFill>
                <a:latin typeface="Calibri"/>
                <a:ea typeface="Calibri"/>
                <a:cs typeface="Calibri"/>
                <a:sym typeface="Calibri"/>
              </a:rPr>
              <a:t>4-bit</a:t>
            </a:r>
            <a:r>
              <a:rPr lang="en" sz="1100">
                <a:solidFill>
                  <a:srgbClr val="FF0000"/>
                </a:solidFill>
                <a:latin typeface="Calibri"/>
                <a:ea typeface="Calibri"/>
                <a:cs typeface="Calibri"/>
                <a:sym typeface="Calibri"/>
              </a:rPr>
              <a:t> address allows for 2^4 = </a:t>
            </a:r>
            <a:r>
              <a:rPr b="1" lang="en" sz="1100">
                <a:solidFill>
                  <a:srgbClr val="FF0000"/>
                </a:solidFill>
                <a:latin typeface="Calibri"/>
                <a:ea typeface="Calibri"/>
                <a:cs typeface="Calibri"/>
                <a:sym typeface="Calibri"/>
              </a:rPr>
              <a:t>16</a:t>
            </a:r>
            <a:r>
              <a:rPr lang="en" sz="1100">
                <a:solidFill>
                  <a:srgbClr val="FF0000"/>
                </a:solidFill>
                <a:latin typeface="Calibri"/>
                <a:ea typeface="Calibri"/>
                <a:cs typeface="Calibri"/>
                <a:sym typeface="Calibri"/>
              </a:rPr>
              <a:t> memory locations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this case, the CPU can only address </a:t>
            </a:r>
            <a:r>
              <a:rPr b="1" lang="en" sz="1100">
                <a:solidFill>
                  <a:schemeClr val="dk1"/>
                </a:solidFill>
                <a:latin typeface="Calibri"/>
                <a:ea typeface="Calibri"/>
                <a:cs typeface="Calibri"/>
                <a:sym typeface="Calibri"/>
              </a:rPr>
              <a:t>16</a:t>
            </a:r>
            <a:r>
              <a:rPr lang="en" sz="1100">
                <a:solidFill>
                  <a:schemeClr val="dk1"/>
                </a:solidFill>
                <a:latin typeface="Calibri"/>
                <a:ea typeface="Calibri"/>
                <a:cs typeface="Calibri"/>
                <a:sym typeface="Calibri"/>
              </a:rPr>
              <a:t> different memory cells, which is suitable for simple devices with minimal memory requirements.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8-bit Address Portion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rgbClr val="FF0000"/>
                </a:solidFill>
                <a:latin typeface="Calibri"/>
                <a:ea typeface="Calibri"/>
                <a:cs typeface="Calibri"/>
                <a:sym typeface="Calibri"/>
              </a:rPr>
              <a:t>An </a:t>
            </a:r>
            <a:r>
              <a:rPr b="1" lang="en" sz="1100">
                <a:solidFill>
                  <a:srgbClr val="FF0000"/>
                </a:solidFill>
                <a:latin typeface="Calibri"/>
                <a:ea typeface="Calibri"/>
                <a:cs typeface="Calibri"/>
                <a:sym typeface="Calibri"/>
              </a:rPr>
              <a:t>8-bit</a:t>
            </a:r>
            <a:r>
              <a:rPr lang="en" sz="1100">
                <a:solidFill>
                  <a:srgbClr val="FF0000"/>
                </a:solidFill>
                <a:latin typeface="Calibri"/>
                <a:ea typeface="Calibri"/>
                <a:cs typeface="Calibri"/>
                <a:sym typeface="Calibri"/>
              </a:rPr>
              <a:t> address portion allows for 2^8 = </a:t>
            </a:r>
            <a:r>
              <a:rPr b="1" lang="en" sz="1100">
                <a:solidFill>
                  <a:srgbClr val="FF0000"/>
                </a:solidFill>
                <a:latin typeface="Calibri"/>
                <a:ea typeface="Calibri"/>
                <a:cs typeface="Calibri"/>
                <a:sym typeface="Calibri"/>
              </a:rPr>
              <a:t>256</a:t>
            </a:r>
            <a:r>
              <a:rPr lang="en" sz="1100">
                <a:solidFill>
                  <a:srgbClr val="FF0000"/>
                </a:solidFill>
                <a:latin typeface="Calibri"/>
                <a:ea typeface="Calibri"/>
                <a:cs typeface="Calibri"/>
                <a:sym typeface="Calibri"/>
              </a:rPr>
              <a:t> memory locations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This would allow the CPU to access </a:t>
            </a:r>
            <a:r>
              <a:rPr b="1" lang="en" sz="1100">
                <a:solidFill>
                  <a:schemeClr val="dk1"/>
                </a:solidFill>
                <a:latin typeface="Calibri"/>
                <a:ea typeface="Calibri"/>
                <a:cs typeface="Calibri"/>
                <a:sym typeface="Calibri"/>
              </a:rPr>
              <a:t>256</a:t>
            </a:r>
            <a:r>
              <a:rPr lang="en" sz="1100">
                <a:solidFill>
                  <a:schemeClr val="dk1"/>
                </a:solidFill>
                <a:latin typeface="Calibri"/>
                <a:ea typeface="Calibri"/>
                <a:cs typeface="Calibri"/>
                <a:sym typeface="Calibri"/>
              </a:rPr>
              <a:t> different memory locations, similar to early computers or embedded systems.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397" name="Google Shape;397;p69"/>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32-bit Address Portion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rgbClr val="FF0000"/>
              </a:buClr>
              <a:buSzPts val="1100"/>
              <a:buChar char="○"/>
            </a:pPr>
            <a:r>
              <a:rPr lang="en" sz="1100">
                <a:solidFill>
                  <a:srgbClr val="FF0000"/>
                </a:solidFill>
                <a:latin typeface="Calibri"/>
                <a:ea typeface="Calibri"/>
                <a:cs typeface="Calibri"/>
                <a:sym typeface="Calibri"/>
              </a:rPr>
              <a:t>A </a:t>
            </a:r>
            <a:r>
              <a:rPr b="1" lang="en" sz="1100">
                <a:solidFill>
                  <a:srgbClr val="FF0000"/>
                </a:solidFill>
                <a:latin typeface="Calibri"/>
                <a:ea typeface="Calibri"/>
                <a:cs typeface="Calibri"/>
                <a:sym typeface="Calibri"/>
              </a:rPr>
              <a:t>32-bit</a:t>
            </a:r>
            <a:r>
              <a:rPr lang="en" sz="1100">
                <a:solidFill>
                  <a:srgbClr val="FF0000"/>
                </a:solidFill>
                <a:latin typeface="Calibri"/>
                <a:ea typeface="Calibri"/>
                <a:cs typeface="Calibri"/>
                <a:sym typeface="Calibri"/>
              </a:rPr>
              <a:t> address portion allows for 2^32 = </a:t>
            </a:r>
            <a:r>
              <a:rPr b="1" lang="en" sz="1100">
                <a:solidFill>
                  <a:srgbClr val="FF0000"/>
                </a:solidFill>
                <a:latin typeface="Calibri"/>
                <a:ea typeface="Calibri"/>
                <a:cs typeface="Calibri"/>
                <a:sym typeface="Calibri"/>
              </a:rPr>
              <a:t>4,294,967,296</a:t>
            </a:r>
            <a:r>
              <a:rPr lang="en" sz="1100">
                <a:solidFill>
                  <a:srgbClr val="FF0000"/>
                </a:solidFill>
                <a:latin typeface="Calibri"/>
                <a:ea typeface="Calibri"/>
                <a:cs typeface="Calibri"/>
                <a:sym typeface="Calibri"/>
              </a:rPr>
              <a:t> memory locations.</a:t>
            </a:r>
            <a:endParaRPr sz="1100">
              <a:solidFill>
                <a:srgbClr val="FF00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This </a:t>
            </a:r>
            <a:r>
              <a:rPr lang="en" sz="1100">
                <a:solidFill>
                  <a:srgbClr val="FF0000"/>
                </a:solidFill>
                <a:latin typeface="Calibri"/>
                <a:ea typeface="Calibri"/>
                <a:cs typeface="Calibri"/>
                <a:sym typeface="Calibri"/>
              </a:rPr>
              <a:t>means the system could have access to </a:t>
            </a:r>
            <a:r>
              <a:rPr b="1" lang="en" sz="1100">
                <a:solidFill>
                  <a:srgbClr val="FF0000"/>
                </a:solidFill>
                <a:latin typeface="Calibri"/>
                <a:ea typeface="Calibri"/>
                <a:cs typeface="Calibri"/>
                <a:sym typeface="Calibri"/>
              </a:rPr>
              <a:t>4 GB</a:t>
            </a:r>
            <a:r>
              <a:rPr lang="en" sz="1100">
                <a:solidFill>
                  <a:schemeClr val="dk1"/>
                </a:solidFill>
                <a:latin typeface="Calibri"/>
                <a:ea typeface="Calibri"/>
                <a:cs typeface="Calibri"/>
                <a:sym typeface="Calibri"/>
              </a:rPr>
              <a:t> of </a:t>
            </a:r>
            <a:r>
              <a:rPr lang="en" sz="1100">
                <a:solidFill>
                  <a:srgbClr val="FF0000"/>
                </a:solidFill>
                <a:latin typeface="Calibri"/>
                <a:ea typeface="Calibri"/>
                <a:cs typeface="Calibri"/>
                <a:sym typeface="Calibri"/>
              </a:rPr>
              <a:t>memory</a:t>
            </a:r>
            <a:r>
              <a:rPr lang="en" sz="1100">
                <a:solidFill>
                  <a:schemeClr val="dk1"/>
                </a:solidFill>
                <a:latin typeface="Calibri"/>
                <a:ea typeface="Calibri"/>
                <a:cs typeface="Calibri"/>
                <a:sym typeface="Calibri"/>
              </a:rPr>
              <a:t>, which was the standard for a long time in 32-bit systems.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64-bit Address Portion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a:t>
            </a:r>
            <a:r>
              <a:rPr b="1" lang="en" sz="1100">
                <a:solidFill>
                  <a:schemeClr val="dk1"/>
                </a:solidFill>
                <a:latin typeface="Calibri"/>
                <a:ea typeface="Calibri"/>
                <a:cs typeface="Calibri"/>
                <a:sym typeface="Calibri"/>
              </a:rPr>
              <a:t>64-bit</a:t>
            </a:r>
            <a:r>
              <a:rPr lang="en" sz="1100">
                <a:solidFill>
                  <a:schemeClr val="dk1"/>
                </a:solidFill>
                <a:latin typeface="Calibri"/>
                <a:ea typeface="Calibri"/>
                <a:cs typeface="Calibri"/>
                <a:sym typeface="Calibri"/>
              </a:rPr>
              <a:t> address portion allows for 2^64 addresses.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This allows addressing of up to </a:t>
            </a:r>
            <a:r>
              <a:rPr b="1" lang="en" sz="1100">
                <a:solidFill>
                  <a:schemeClr val="dk1"/>
                </a:solidFill>
                <a:latin typeface="Calibri"/>
                <a:ea typeface="Calibri"/>
                <a:cs typeface="Calibri"/>
                <a:sym typeface="Calibri"/>
              </a:rPr>
              <a:t>18 exabytes</a:t>
            </a:r>
            <a:r>
              <a:rPr lang="en" sz="1100">
                <a:solidFill>
                  <a:schemeClr val="dk1"/>
                </a:solidFill>
                <a:latin typeface="Calibri"/>
                <a:ea typeface="Calibri"/>
                <a:cs typeface="Calibri"/>
                <a:sym typeface="Calibri"/>
              </a:rPr>
              <a:t> (as explained earlier), which is more than enough for current memory demands.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2B. Example Of Instruction Set</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an instruction with an </a:t>
            </a:r>
            <a:r>
              <a:rPr b="1" lang="en" sz="1100">
                <a:solidFill>
                  <a:schemeClr val="dk1"/>
                </a:solidFill>
                <a:latin typeface="Calibri"/>
                <a:ea typeface="Calibri"/>
                <a:cs typeface="Calibri"/>
                <a:sym typeface="Calibri"/>
              </a:rPr>
              <a:t>8-bit</a:t>
            </a:r>
            <a:r>
              <a:rPr lang="en" sz="1100">
                <a:solidFill>
                  <a:schemeClr val="dk1"/>
                </a:solidFill>
                <a:latin typeface="Calibri"/>
                <a:ea typeface="Calibri"/>
                <a:cs typeface="Calibri"/>
                <a:sym typeface="Calibri"/>
              </a:rPr>
              <a:t> address portion, the CPU can reference up to </a:t>
            </a:r>
            <a:r>
              <a:rPr b="1" lang="en" sz="1100">
                <a:solidFill>
                  <a:schemeClr val="dk1"/>
                </a:solidFill>
                <a:latin typeface="Calibri"/>
                <a:ea typeface="Calibri"/>
                <a:cs typeface="Calibri"/>
                <a:sym typeface="Calibri"/>
              </a:rPr>
              <a:t>256</a:t>
            </a:r>
            <a:r>
              <a:rPr lang="en" sz="1100">
                <a:solidFill>
                  <a:schemeClr val="dk1"/>
                </a:solidFill>
                <a:latin typeface="Calibri"/>
                <a:ea typeface="Calibri"/>
                <a:cs typeface="Calibri"/>
                <a:sym typeface="Calibri"/>
              </a:rPr>
              <a:t> memory locations. These locations could hold either data or additional instructions that the CPU needs to execute.</a:t>
            </a:r>
            <a:endParaRPr sz="12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0"/>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a:t>
            </a:r>
            <a:r>
              <a:rPr b="1" lang="en" sz="1100">
                <a:solidFill>
                  <a:srgbClr val="FF9900"/>
                </a:solidFill>
                <a:latin typeface="Calibri"/>
                <a:ea typeface="Calibri"/>
                <a:cs typeface="Calibri"/>
                <a:sym typeface="Calibri"/>
              </a:rPr>
              <a:t>Detailed Examples of Memory Capacity</a:t>
            </a:r>
            <a:endParaRPr b="1" sz="1100">
              <a:solidFill>
                <a:srgbClr val="FF9900"/>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4-bit Address 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system with a </a:t>
            </a:r>
            <a:r>
              <a:rPr b="1" lang="en" sz="1100">
                <a:solidFill>
                  <a:schemeClr val="dk1"/>
                </a:solidFill>
                <a:latin typeface="Calibri"/>
                <a:ea typeface="Calibri"/>
                <a:cs typeface="Calibri"/>
                <a:sym typeface="Calibri"/>
              </a:rPr>
              <a:t>4-bit</a:t>
            </a:r>
            <a:r>
              <a:rPr lang="en" sz="1100">
                <a:solidFill>
                  <a:schemeClr val="dk1"/>
                </a:solidFill>
                <a:latin typeface="Calibri"/>
                <a:ea typeface="Calibri"/>
                <a:cs typeface="Calibri"/>
                <a:sym typeface="Calibri"/>
              </a:rPr>
              <a:t> address portion would have 2^4 = </a:t>
            </a:r>
            <a:r>
              <a:rPr b="1" lang="en" sz="1100">
                <a:solidFill>
                  <a:schemeClr val="dk1"/>
                </a:solidFill>
                <a:latin typeface="Calibri"/>
                <a:ea typeface="Calibri"/>
                <a:cs typeface="Calibri"/>
                <a:sym typeface="Calibri"/>
              </a:rPr>
              <a:t>16</a:t>
            </a:r>
            <a:r>
              <a:rPr lang="en" sz="1100">
                <a:solidFill>
                  <a:schemeClr val="dk1"/>
                </a:solidFill>
                <a:latin typeface="Calibri"/>
                <a:ea typeface="Calibri"/>
                <a:cs typeface="Calibri"/>
                <a:sym typeface="Calibri"/>
              </a:rPr>
              <a:t> possible memory locations.</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each location holds </a:t>
            </a:r>
            <a:r>
              <a:rPr b="1" lang="en" sz="1100">
                <a:solidFill>
                  <a:schemeClr val="dk1"/>
                </a:solidFill>
                <a:latin typeface="Calibri"/>
                <a:ea typeface="Calibri"/>
                <a:cs typeface="Calibri"/>
                <a:sym typeface="Calibri"/>
              </a:rPr>
              <a:t>1 byte</a:t>
            </a:r>
            <a:r>
              <a:rPr lang="en" sz="1100">
                <a:solidFill>
                  <a:schemeClr val="dk1"/>
                </a:solidFill>
                <a:latin typeface="Calibri"/>
                <a:ea typeface="Calibri"/>
                <a:cs typeface="Calibri"/>
                <a:sym typeface="Calibri"/>
              </a:rPr>
              <a:t> of data, the total memory capacity would be </a:t>
            </a:r>
            <a:r>
              <a:rPr b="1" lang="en" sz="1100">
                <a:solidFill>
                  <a:schemeClr val="dk1"/>
                </a:solidFill>
                <a:latin typeface="Calibri"/>
                <a:ea typeface="Calibri"/>
                <a:cs typeface="Calibri"/>
                <a:sym typeface="Calibri"/>
              </a:rPr>
              <a:t>16 bytes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could be sufficient for very basic systems like microcontrollers used in embedded applications.</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32-bit Address 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system with a </a:t>
            </a:r>
            <a:r>
              <a:rPr b="1" lang="en" sz="1100">
                <a:solidFill>
                  <a:schemeClr val="dk1"/>
                </a:solidFill>
                <a:latin typeface="Calibri"/>
                <a:ea typeface="Calibri"/>
                <a:cs typeface="Calibri"/>
                <a:sym typeface="Calibri"/>
              </a:rPr>
              <a:t>32-bit</a:t>
            </a:r>
            <a:r>
              <a:rPr lang="en" sz="1100">
                <a:solidFill>
                  <a:schemeClr val="dk1"/>
                </a:solidFill>
                <a:latin typeface="Calibri"/>
                <a:ea typeface="Calibri"/>
                <a:cs typeface="Calibri"/>
                <a:sym typeface="Calibri"/>
              </a:rPr>
              <a:t> MAR and address portion can have up to 2^32 = </a:t>
            </a:r>
            <a:r>
              <a:rPr b="1" lang="en" sz="1100">
                <a:solidFill>
                  <a:schemeClr val="dk1"/>
                </a:solidFill>
                <a:latin typeface="Calibri"/>
                <a:ea typeface="Calibri"/>
                <a:cs typeface="Calibri"/>
                <a:sym typeface="Calibri"/>
              </a:rPr>
              <a:t>4,294,967,296</a:t>
            </a:r>
            <a:r>
              <a:rPr lang="en" sz="1100">
                <a:solidFill>
                  <a:schemeClr val="dk1"/>
                </a:solidFill>
                <a:latin typeface="Calibri"/>
                <a:ea typeface="Calibri"/>
                <a:cs typeface="Calibri"/>
                <a:sym typeface="Calibri"/>
              </a:rPr>
              <a:t> addresses.</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each addressable location holds </a:t>
            </a:r>
            <a:r>
              <a:rPr b="1" lang="en" sz="1100">
                <a:solidFill>
                  <a:schemeClr val="dk1"/>
                </a:solidFill>
                <a:latin typeface="Calibri"/>
                <a:ea typeface="Calibri"/>
                <a:cs typeface="Calibri"/>
                <a:sym typeface="Calibri"/>
              </a:rPr>
              <a:t>1 byte</a:t>
            </a:r>
            <a:r>
              <a:rPr lang="en" sz="1100">
                <a:solidFill>
                  <a:schemeClr val="dk1"/>
                </a:solidFill>
                <a:latin typeface="Calibri"/>
                <a:ea typeface="Calibri"/>
                <a:cs typeface="Calibri"/>
                <a:sym typeface="Calibri"/>
              </a:rPr>
              <a:t> of data, the total memory capacity is </a:t>
            </a:r>
            <a:r>
              <a:rPr b="1" lang="en" sz="1100">
                <a:solidFill>
                  <a:schemeClr val="dk1"/>
                </a:solidFill>
                <a:latin typeface="Calibri"/>
                <a:ea typeface="Calibri"/>
                <a:cs typeface="Calibri"/>
                <a:sym typeface="Calibri"/>
              </a:rPr>
              <a:t>4 GB</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This was the limit for most </a:t>
            </a:r>
            <a:r>
              <a:rPr b="1" lang="en" sz="1100">
                <a:solidFill>
                  <a:schemeClr val="dk1"/>
                </a:solidFill>
                <a:latin typeface="Calibri"/>
                <a:ea typeface="Calibri"/>
                <a:cs typeface="Calibri"/>
                <a:sym typeface="Calibri"/>
              </a:rPr>
              <a:t>32-bit systems</a:t>
            </a:r>
            <a:r>
              <a:rPr lang="en" sz="1100">
                <a:solidFill>
                  <a:schemeClr val="dk1"/>
                </a:solidFill>
                <a:latin typeface="Calibri"/>
                <a:ea typeface="Calibri"/>
                <a:cs typeface="Calibri"/>
                <a:sym typeface="Calibri"/>
              </a:rPr>
              <a:t> like Windows computers until the shift to 64-bit architecture.</a:t>
            </a:r>
            <a:endParaRPr sz="1100">
              <a:solidFill>
                <a:schemeClr val="dk1"/>
              </a:solidFill>
              <a:latin typeface="Calibri"/>
              <a:ea typeface="Calibri"/>
              <a:cs typeface="Calibri"/>
              <a:sym typeface="Calibri"/>
            </a:endParaRPr>
          </a:p>
          <a:p>
            <a:pPr indent="0" lvl="0" marL="0" rtl="0" algn="just">
              <a:lnSpc>
                <a:spcPct val="12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2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64-bit Address 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a:t>
            </a:r>
            <a:r>
              <a:rPr b="1" lang="en" sz="1100">
                <a:solidFill>
                  <a:schemeClr val="dk1"/>
                </a:solidFill>
                <a:latin typeface="Calibri"/>
                <a:ea typeface="Calibri"/>
                <a:cs typeface="Calibri"/>
                <a:sym typeface="Calibri"/>
              </a:rPr>
              <a:t>64-bit</a:t>
            </a:r>
            <a:r>
              <a:rPr lang="en" sz="1100">
                <a:solidFill>
                  <a:schemeClr val="dk1"/>
                </a:solidFill>
                <a:latin typeface="Calibri"/>
                <a:ea typeface="Calibri"/>
                <a:cs typeface="Calibri"/>
                <a:sym typeface="Calibri"/>
              </a:rPr>
              <a:t> system can address up to 2^64 locations.</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each location holds </a:t>
            </a:r>
            <a:r>
              <a:rPr b="1" lang="en" sz="1100">
                <a:solidFill>
                  <a:schemeClr val="dk1"/>
                </a:solidFill>
                <a:latin typeface="Calibri"/>
                <a:ea typeface="Calibri"/>
                <a:cs typeface="Calibri"/>
                <a:sym typeface="Calibri"/>
              </a:rPr>
              <a:t>1 byte</a:t>
            </a:r>
            <a:r>
              <a:rPr lang="en" sz="1100">
                <a:solidFill>
                  <a:schemeClr val="dk1"/>
                </a:solidFill>
                <a:latin typeface="Calibri"/>
                <a:ea typeface="Calibri"/>
                <a:cs typeface="Calibri"/>
                <a:sym typeface="Calibri"/>
              </a:rPr>
              <a:t>, this would allow for </a:t>
            </a:r>
            <a:r>
              <a:rPr b="1" lang="en" sz="1100">
                <a:solidFill>
                  <a:schemeClr val="dk1"/>
                </a:solidFill>
                <a:latin typeface="Calibri"/>
                <a:ea typeface="Calibri"/>
                <a:cs typeface="Calibri"/>
                <a:sym typeface="Calibri"/>
              </a:rPr>
              <a:t>18 exabytes</a:t>
            </a:r>
            <a:r>
              <a:rPr lang="en" sz="1100">
                <a:solidFill>
                  <a:schemeClr val="dk1"/>
                </a:solidFill>
                <a:latin typeface="Calibri"/>
                <a:ea typeface="Calibri"/>
                <a:cs typeface="Calibri"/>
                <a:sym typeface="Calibri"/>
              </a:rPr>
              <a:t> of memory.</a:t>
            </a:r>
            <a:endParaRPr sz="1100">
              <a:solidFill>
                <a:schemeClr val="dk1"/>
              </a:solidFill>
              <a:latin typeface="Calibri"/>
              <a:ea typeface="Calibri"/>
              <a:cs typeface="Calibri"/>
              <a:sym typeface="Calibri"/>
            </a:endParaRPr>
          </a:p>
          <a:p>
            <a:pPr indent="-298450" lvl="1" marL="914400" rtl="0" algn="just">
              <a:lnSpc>
                <a:spcPct val="12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While no current computers use this much memory, 64-bit processors are future-proofed for substantial increases in memory usage as technology advances.</a:t>
            </a:r>
            <a:endParaRPr sz="1100">
              <a:solidFill>
                <a:schemeClr val="dk1"/>
              </a:solidFill>
              <a:latin typeface="Calibri"/>
              <a:ea typeface="Calibri"/>
              <a:cs typeface="Calibri"/>
              <a:sym typeface="Calibri"/>
            </a:endParaRPr>
          </a:p>
        </p:txBody>
      </p:sp>
      <p:sp>
        <p:nvSpPr>
          <p:cNvPr id="403" name="Google Shape;403;p70"/>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memory capacity</a:t>
            </a:r>
            <a:r>
              <a:rPr lang="en" sz="1100">
                <a:solidFill>
                  <a:schemeClr val="dk1"/>
                </a:solidFill>
                <a:latin typeface="Calibri"/>
                <a:ea typeface="Calibri"/>
                <a:cs typeface="Calibri"/>
                <a:sym typeface="Calibri"/>
              </a:rPr>
              <a:t> of a system is primarily determined by two factors: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The number of bits in the MAR</a:t>
            </a:r>
            <a:r>
              <a:rPr lang="en" sz="1100">
                <a:solidFill>
                  <a:schemeClr val="dk1"/>
                </a:solidFill>
                <a:latin typeface="Calibri"/>
                <a:ea typeface="Calibri"/>
                <a:cs typeface="Calibri"/>
                <a:sym typeface="Calibri"/>
              </a:rPr>
              <a:t>: This determines how many unique memory locations the system can address.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The size of the address portion of the instruction</a:t>
            </a:r>
            <a:r>
              <a:rPr lang="en" sz="1100">
                <a:solidFill>
                  <a:schemeClr val="dk1"/>
                </a:solidFill>
                <a:latin typeface="Calibri"/>
                <a:ea typeface="Calibri"/>
                <a:cs typeface="Calibri"/>
                <a:sym typeface="Calibri"/>
              </a:rPr>
              <a:t>: This limits how much memory can be accessed in a single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In both cases, larger bit widths enable systems to access more memory, which is essential as modern applications demand more resources. For example, early computers had memory limitations measured in kilobytes (KB) or megabytes (MB), while today’s computers handle gigabytes (GB) or even terabytes (TB) of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Understanding these concepts is critical for designing efficient computer architectures and optimizing memory management.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1"/>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RAM (Random Access Memory)</a:t>
            </a:r>
            <a:endParaRPr b="1" sz="3000">
              <a:solidFill>
                <a:srgbClr val="FF0080"/>
              </a:solidFill>
              <a:latin typeface="Calibri"/>
              <a:ea typeface="Calibri"/>
              <a:cs typeface="Calibri"/>
              <a:sym typeface="Calibri"/>
            </a:endParaRPr>
          </a:p>
        </p:txBody>
      </p:sp>
      <p:sp>
        <p:nvSpPr>
          <p:cNvPr id="409" name="Google Shape;409;p71"/>
          <p:cNvSpPr txBox="1"/>
          <p:nvPr>
            <p:ph idx="1" type="body"/>
          </p:nvPr>
        </p:nvSpPr>
        <p:spPr>
          <a:xfrm>
            <a:off x="4653600" y="572700"/>
            <a:ext cx="4490400" cy="45711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1B. </a:t>
            </a:r>
            <a:r>
              <a:rPr b="1" lang="en" sz="1100">
                <a:solidFill>
                  <a:srgbClr val="1155CC"/>
                </a:solidFill>
                <a:latin typeface="Calibri"/>
                <a:ea typeface="Calibri"/>
                <a:cs typeface="Calibri"/>
                <a:sym typeface="Calibri"/>
              </a:rPr>
              <a:t>How DRAM Works</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DRAM stores each bit of data in a </a:t>
            </a:r>
            <a:r>
              <a:rPr b="1" lang="en" sz="1100">
                <a:solidFill>
                  <a:schemeClr val="dk1"/>
                </a:solidFill>
                <a:latin typeface="Calibri"/>
                <a:ea typeface="Calibri"/>
                <a:cs typeface="Calibri"/>
                <a:sym typeface="Calibri"/>
              </a:rPr>
              <a:t>tiny capacitor</a:t>
            </a:r>
            <a:r>
              <a:rPr lang="en" sz="1100">
                <a:solidFill>
                  <a:schemeClr val="dk1"/>
                </a:solidFill>
                <a:latin typeface="Calibri"/>
                <a:ea typeface="Calibri"/>
                <a:cs typeface="Calibri"/>
                <a:sym typeface="Calibri"/>
              </a:rPr>
              <a:t>. A capacitor can either be charged (representing a 1) or discharged (representing a 0).</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Over time, the charge in the capacitors leaks away, which is why DRAM needs to be </a:t>
            </a:r>
            <a:r>
              <a:rPr b="1" lang="en" sz="1100">
                <a:solidFill>
                  <a:schemeClr val="dk1"/>
                </a:solidFill>
                <a:latin typeface="Calibri"/>
                <a:ea typeface="Calibri"/>
                <a:cs typeface="Calibri"/>
                <a:sym typeface="Calibri"/>
              </a:rPr>
              <a:t>refreshed</a:t>
            </a:r>
            <a:r>
              <a:rPr lang="en" sz="1100">
                <a:solidFill>
                  <a:schemeClr val="dk1"/>
                </a:solidFill>
                <a:latin typeface="Calibri"/>
                <a:ea typeface="Calibri"/>
                <a:cs typeface="Calibri"/>
                <a:sym typeface="Calibri"/>
              </a:rPr>
              <a:t> frequently (typically thousands of times per second).</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constant refreshing is what makes DRAM </a:t>
            </a:r>
            <a:r>
              <a:rPr b="1" lang="en" sz="1100">
                <a:solidFill>
                  <a:schemeClr val="dk1"/>
                </a:solidFill>
                <a:latin typeface="Calibri"/>
                <a:ea typeface="Calibri"/>
                <a:cs typeface="Calibri"/>
                <a:sym typeface="Calibri"/>
              </a:rPr>
              <a:t>dynamic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1C. Example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Consider an 8 GB DRAM module in a laptop. When the laptop is powered on, the DRAM is constantly recharged to maintain the data. This allows the operating system and applications to run smoothly by keeping frequently accessed data in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Without frequent refreshing, the data in the capacitors would quickly degrade, and the stored information would be lost.</a:t>
            </a:r>
            <a:endParaRPr b="1" sz="1100">
              <a:solidFill>
                <a:srgbClr val="188038"/>
              </a:solidFill>
              <a:latin typeface="Calibri"/>
              <a:ea typeface="Calibri"/>
              <a:cs typeface="Calibri"/>
              <a:sym typeface="Calibri"/>
            </a:endParaRPr>
          </a:p>
        </p:txBody>
      </p:sp>
      <p:sp>
        <p:nvSpPr>
          <p:cNvPr id="410" name="Google Shape;410;p71"/>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0000"/>
                </a:solidFill>
                <a:latin typeface="Calibri"/>
                <a:ea typeface="Calibri"/>
                <a:cs typeface="Calibri"/>
                <a:sym typeface="Calibri"/>
              </a:rPr>
              <a:t>Random Access Memory (RAM)</a:t>
            </a:r>
            <a:r>
              <a:rPr lang="en" sz="1100">
                <a:solidFill>
                  <a:schemeClr val="dk1"/>
                </a:solidFill>
                <a:latin typeface="Calibri"/>
                <a:ea typeface="Calibri"/>
                <a:cs typeface="Calibri"/>
                <a:sym typeface="Calibri"/>
              </a:rPr>
              <a:t> is the primary memory used by a computer to store data temporarily while programs are running. </a:t>
            </a:r>
            <a:r>
              <a:rPr b="1" lang="en" sz="1100">
                <a:solidFill>
                  <a:srgbClr val="FF0000"/>
                </a:solidFill>
                <a:highlight>
                  <a:srgbClr val="F4CCCC"/>
                </a:highlight>
                <a:latin typeface="Calibri"/>
                <a:ea typeface="Calibri"/>
                <a:cs typeface="Calibri"/>
                <a:sym typeface="Calibri"/>
              </a:rPr>
              <a:t>RAM is volatile memory</a:t>
            </a:r>
            <a:r>
              <a:rPr lang="en" sz="1100">
                <a:solidFill>
                  <a:schemeClr val="dk1"/>
                </a:solidFill>
                <a:latin typeface="Calibri"/>
                <a:ea typeface="Calibri"/>
                <a:cs typeface="Calibri"/>
                <a:sym typeface="Calibri"/>
              </a:rPr>
              <a:t>, meaning its data is lost when the computer is powered off. It is critical for system performance because it provides fast read and write access to data needed for current tasks.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There are two main types of RAM: </a:t>
            </a:r>
            <a:r>
              <a:rPr b="1" lang="en" sz="1100">
                <a:solidFill>
                  <a:schemeClr val="dk1"/>
                </a:solidFill>
                <a:latin typeface="Calibri"/>
                <a:ea typeface="Calibri"/>
                <a:cs typeface="Calibri"/>
                <a:sym typeface="Calibri"/>
              </a:rPr>
              <a:t>Dynamic RAM (DRAM)</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Static RAM (SRAM)</a:t>
            </a:r>
            <a:r>
              <a:rPr lang="en" sz="1100">
                <a:solidFill>
                  <a:schemeClr val="dk1"/>
                </a:solidFill>
                <a:latin typeface="Calibri"/>
                <a:ea typeface="Calibri"/>
                <a:cs typeface="Calibri"/>
                <a:sym typeface="Calibri"/>
              </a:rPr>
              <a:t>. Both types are volatile but serve different roles based on their performance and cost.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0000"/>
                </a:solidFill>
                <a:latin typeface="Calibri"/>
                <a:ea typeface="Calibri"/>
                <a:cs typeface="Calibri"/>
                <a:sym typeface="Calibri"/>
              </a:rPr>
              <a:t>DRAM (Dynamic RAM)</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Characteristics</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Dynamic RAM (DRAM)</a:t>
            </a:r>
            <a:r>
              <a:rPr lang="en" sz="1100">
                <a:solidFill>
                  <a:schemeClr val="dk1"/>
                </a:solidFill>
                <a:latin typeface="Calibri"/>
                <a:ea typeface="Calibri"/>
                <a:cs typeface="Calibri"/>
                <a:sym typeface="Calibri"/>
              </a:rPr>
              <a:t> is the </a:t>
            </a:r>
            <a:r>
              <a:rPr lang="en" sz="1100">
                <a:solidFill>
                  <a:srgbClr val="FF0000"/>
                </a:solidFill>
                <a:latin typeface="Calibri"/>
                <a:ea typeface="Calibri"/>
                <a:cs typeface="Calibri"/>
                <a:sym typeface="Calibri"/>
              </a:rPr>
              <a:t>most common type of RAM used in computers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It is </a:t>
            </a:r>
            <a:r>
              <a:rPr lang="en" sz="1100">
                <a:solidFill>
                  <a:srgbClr val="FF0000"/>
                </a:solidFill>
                <a:latin typeface="Calibri"/>
                <a:ea typeface="Calibri"/>
                <a:cs typeface="Calibri"/>
                <a:sym typeface="Calibri"/>
              </a:rPr>
              <a:t>cheaper</a:t>
            </a:r>
            <a:r>
              <a:rPr lang="en" sz="1100">
                <a:solidFill>
                  <a:schemeClr val="dk1"/>
                </a:solidFill>
                <a:latin typeface="Calibri"/>
                <a:ea typeface="Calibri"/>
                <a:cs typeface="Calibri"/>
                <a:sym typeface="Calibri"/>
              </a:rPr>
              <a:t>, consumes </a:t>
            </a:r>
            <a:r>
              <a:rPr lang="en" sz="1100">
                <a:solidFill>
                  <a:srgbClr val="FF0000"/>
                </a:solidFill>
                <a:latin typeface="Calibri"/>
                <a:ea typeface="Calibri"/>
                <a:cs typeface="Calibri"/>
                <a:sym typeface="Calibri"/>
              </a:rPr>
              <a:t>less electrical power</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produces less heat</a:t>
            </a:r>
            <a:r>
              <a:rPr lang="en" sz="1100">
                <a:solidFill>
                  <a:schemeClr val="dk1"/>
                </a:solidFill>
                <a:latin typeface="Calibri"/>
                <a:ea typeface="Calibri"/>
                <a:cs typeface="Calibri"/>
                <a:sym typeface="Calibri"/>
              </a:rPr>
              <a:t>, and requires </a:t>
            </a:r>
            <a:r>
              <a:rPr lang="en" sz="1100">
                <a:solidFill>
                  <a:srgbClr val="FF0000"/>
                </a:solidFill>
                <a:latin typeface="Calibri"/>
                <a:ea typeface="Calibri"/>
                <a:cs typeface="Calibri"/>
                <a:sym typeface="Calibri"/>
              </a:rPr>
              <a:t>less physical space </a:t>
            </a:r>
            <a:r>
              <a:rPr lang="en" sz="1100">
                <a:solidFill>
                  <a:schemeClr val="dk1"/>
                </a:solidFill>
                <a:latin typeface="Calibri"/>
                <a:ea typeface="Calibri"/>
                <a:cs typeface="Calibri"/>
                <a:sym typeface="Calibri"/>
              </a:rPr>
              <a:t>than SRAM.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Volatile</a:t>
            </a:r>
            <a:r>
              <a:rPr lang="en" sz="1100">
                <a:solidFill>
                  <a:schemeClr val="dk1"/>
                </a:solidFill>
                <a:latin typeface="Calibri"/>
                <a:ea typeface="Calibri"/>
                <a:cs typeface="Calibri"/>
                <a:sym typeface="Calibri"/>
              </a:rPr>
              <a:t>: The data stored in DRAM </a:t>
            </a:r>
            <a:r>
              <a:rPr lang="en" sz="1100">
                <a:solidFill>
                  <a:srgbClr val="FF0000"/>
                </a:solidFill>
                <a:latin typeface="Calibri"/>
                <a:ea typeface="Calibri"/>
                <a:cs typeface="Calibri"/>
                <a:sym typeface="Calibri"/>
              </a:rPr>
              <a:t>needs to be refreshed or recharged thousands of times each second to prevent data loss</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as the capacitors holding the data leak charge over time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6. Input/Output (I/O) Devices</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Description</a:t>
            </a:r>
            <a:r>
              <a:rPr lang="en" sz="1100">
                <a:solidFill>
                  <a:schemeClr val="dk1"/>
                </a:solidFill>
                <a:latin typeface="Calibri"/>
                <a:ea typeface="Calibri"/>
                <a:cs typeface="Calibri"/>
                <a:sym typeface="Calibri"/>
              </a:rPr>
              <a:t>: I/O devices allow the computer to communicate with the outside world. Input devices (keyboard, mouse, etc.) allow you to give instructions to the computer, while output devices (monitor, printer, speakers) allow the computer to display or output information.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Analogy</a:t>
            </a:r>
            <a:r>
              <a:rPr lang="en" sz="1100">
                <a:solidFill>
                  <a:schemeClr val="dk1"/>
                </a:solidFill>
                <a:latin typeface="Calibri"/>
                <a:ea typeface="Calibri"/>
                <a:cs typeface="Calibri"/>
                <a:sym typeface="Calibri"/>
              </a:rPr>
              <a:t>: I/O devices are like the kitchen’s oven or stove, allowing you to perform tasks like heating or mixing and then displaying the results (a cooked dish).</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Example</a:t>
            </a:r>
            <a:r>
              <a:rPr lang="en" sz="1100">
                <a:solidFill>
                  <a:schemeClr val="dk1"/>
                </a:solidFill>
                <a:latin typeface="Calibri"/>
                <a:ea typeface="Calibri"/>
                <a:cs typeface="Calibri"/>
                <a:sym typeface="Calibri"/>
              </a:rPr>
              <a:t>: When you press a key on the keyboard (input), the CPU processes that and displays the corresponding character on the screen (output).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87" name="Google Shape;87;p18"/>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Diagram Breakdown (Verbal Description)</a:t>
            </a:r>
            <a:endParaRPr b="1" sz="1100">
              <a:solidFill>
                <a:srgbClr val="98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Hard Drive (Storage)</a:t>
            </a:r>
            <a:r>
              <a:rPr lang="en" sz="1100">
                <a:solidFill>
                  <a:srgbClr val="FF0000"/>
                </a:solidFill>
                <a:latin typeface="Calibri"/>
                <a:ea typeface="Calibri"/>
                <a:cs typeface="Calibri"/>
                <a:sym typeface="Calibri"/>
              </a:rPr>
              <a:t> </a:t>
            </a:r>
            <a:r>
              <a:rPr lang="en" sz="1100">
                <a:solidFill>
                  <a:schemeClr val="dk1"/>
                </a:solidFill>
                <a:latin typeface="Calibri"/>
                <a:ea typeface="Calibri"/>
                <a:cs typeface="Calibri"/>
                <a:sym typeface="Calibri"/>
              </a:rPr>
              <a:t>is where all files and programs live when not in use.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When you want to use a file or program, it’s loaded from the </a:t>
            </a:r>
            <a:r>
              <a:rPr b="1" lang="en" sz="1100">
                <a:solidFill>
                  <a:schemeClr val="dk1"/>
                </a:solidFill>
                <a:latin typeface="Calibri"/>
                <a:ea typeface="Calibri"/>
                <a:cs typeface="Calibri"/>
                <a:sym typeface="Calibri"/>
              </a:rPr>
              <a:t>Hard Drive</a:t>
            </a:r>
            <a:r>
              <a:rPr lang="en" sz="1100">
                <a:solidFill>
                  <a:schemeClr val="dk1"/>
                </a:solidFill>
                <a:latin typeface="Calibri"/>
                <a:ea typeface="Calibri"/>
                <a:cs typeface="Calibri"/>
                <a:sym typeface="Calibri"/>
              </a:rPr>
              <a:t> into </a:t>
            </a:r>
            <a:r>
              <a:rPr b="1" lang="en" sz="1100">
                <a:solidFill>
                  <a:schemeClr val="dk1"/>
                </a:solidFill>
                <a:latin typeface="Calibri"/>
                <a:ea typeface="Calibri"/>
                <a:cs typeface="Calibri"/>
                <a:sym typeface="Calibri"/>
              </a:rPr>
              <a:t>RAM</a:t>
            </a:r>
            <a:r>
              <a:rPr lang="en" sz="1100">
                <a:solidFill>
                  <a:schemeClr val="dk1"/>
                </a:solidFill>
                <a:latin typeface="Calibri"/>
                <a:ea typeface="Calibri"/>
                <a:cs typeface="Calibri"/>
                <a:sym typeface="Calibri"/>
              </a:rPr>
              <a:t> (working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Cache Controller</a:t>
            </a:r>
            <a:r>
              <a:rPr lang="en" sz="1100">
                <a:solidFill>
                  <a:schemeClr val="dk1"/>
                </a:solidFill>
                <a:latin typeface="Calibri"/>
                <a:ea typeface="Calibri"/>
                <a:cs typeface="Calibri"/>
                <a:sym typeface="Calibri"/>
              </a:rPr>
              <a:t> manages the transfer of frequently used data from </a:t>
            </a:r>
            <a:r>
              <a:rPr b="1" lang="en" sz="1100">
                <a:solidFill>
                  <a:schemeClr val="dk1"/>
                </a:solidFill>
                <a:latin typeface="Calibri"/>
                <a:ea typeface="Calibri"/>
                <a:cs typeface="Calibri"/>
                <a:sym typeface="Calibri"/>
              </a:rPr>
              <a:t>RAM</a:t>
            </a:r>
            <a:r>
              <a:rPr lang="en" sz="1100">
                <a:solidFill>
                  <a:schemeClr val="dk1"/>
                </a:solidFill>
                <a:latin typeface="Calibri"/>
                <a:ea typeface="Calibri"/>
                <a:cs typeface="Calibri"/>
                <a:sym typeface="Calibri"/>
              </a:rPr>
              <a:t> into </a:t>
            </a:r>
            <a:r>
              <a:rPr b="1" lang="en" sz="1100">
                <a:solidFill>
                  <a:schemeClr val="dk1"/>
                </a:solidFill>
                <a:latin typeface="Calibri"/>
                <a:ea typeface="Calibri"/>
                <a:cs typeface="Calibri"/>
                <a:sym typeface="Calibri"/>
              </a:rPr>
              <a:t>Cache</a:t>
            </a:r>
            <a:r>
              <a:rPr lang="en" sz="1100">
                <a:solidFill>
                  <a:schemeClr val="dk1"/>
                </a:solidFill>
                <a:latin typeface="Calibri"/>
                <a:ea typeface="Calibri"/>
                <a:cs typeface="Calibri"/>
                <a:sym typeface="Calibri"/>
              </a:rPr>
              <a:t> for faster access by the CPU.</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CPU</a:t>
            </a:r>
            <a:r>
              <a:rPr lang="en" sz="1100">
                <a:solidFill>
                  <a:schemeClr val="dk1"/>
                </a:solidFill>
                <a:latin typeface="Calibri"/>
                <a:ea typeface="Calibri"/>
                <a:cs typeface="Calibri"/>
                <a:sym typeface="Calibri"/>
              </a:rPr>
              <a:t> (which includes the </a:t>
            </a:r>
            <a:r>
              <a:rPr b="1" lang="en" sz="1100">
                <a:solidFill>
                  <a:schemeClr val="dk1"/>
                </a:solidFill>
                <a:latin typeface="Calibri"/>
                <a:ea typeface="Calibri"/>
                <a:cs typeface="Calibri"/>
                <a:sym typeface="Calibri"/>
              </a:rPr>
              <a:t>Control Unit</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ALU</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Registers</a:t>
            </a:r>
            <a:r>
              <a:rPr lang="en" sz="1100">
                <a:solidFill>
                  <a:schemeClr val="dk1"/>
                </a:solidFill>
                <a:latin typeface="Calibri"/>
                <a:ea typeface="Calibri"/>
                <a:cs typeface="Calibri"/>
                <a:sym typeface="Calibri"/>
              </a:rPr>
              <a:t>) uses the data and instructions in </a:t>
            </a:r>
            <a:r>
              <a:rPr b="1" lang="en" sz="1100">
                <a:solidFill>
                  <a:schemeClr val="dk1"/>
                </a:solidFill>
                <a:latin typeface="Calibri"/>
                <a:ea typeface="Calibri"/>
                <a:cs typeface="Calibri"/>
                <a:sym typeface="Calibri"/>
              </a:rPr>
              <a:t>Cache</a:t>
            </a:r>
            <a:r>
              <a:rPr lang="en" sz="1100">
                <a:solidFill>
                  <a:schemeClr val="dk1"/>
                </a:solidFill>
                <a:latin typeface="Calibri"/>
                <a:ea typeface="Calibri"/>
                <a:cs typeface="Calibri"/>
                <a:sym typeface="Calibri"/>
              </a:rPr>
              <a:t> to perform tasks, moving between </a:t>
            </a:r>
            <a:r>
              <a:rPr b="1" lang="en" sz="1100">
                <a:solidFill>
                  <a:schemeClr val="dk1"/>
                </a:solidFill>
                <a:latin typeface="Calibri"/>
                <a:ea typeface="Calibri"/>
                <a:cs typeface="Calibri"/>
                <a:sym typeface="Calibri"/>
              </a:rPr>
              <a:t>RAM</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Cache</a:t>
            </a:r>
            <a:r>
              <a:rPr lang="en" sz="1100">
                <a:solidFill>
                  <a:schemeClr val="dk1"/>
                </a:solidFill>
                <a:latin typeface="Calibri"/>
                <a:ea typeface="Calibri"/>
                <a:cs typeface="Calibri"/>
                <a:sym typeface="Calibri"/>
              </a:rPr>
              <a:t> as needed.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Input from the user (e.g., via </a:t>
            </a:r>
            <a:r>
              <a:rPr b="1" lang="en" sz="1100">
                <a:solidFill>
                  <a:schemeClr val="dk1"/>
                </a:solidFill>
                <a:latin typeface="Calibri"/>
                <a:ea typeface="Calibri"/>
                <a:cs typeface="Calibri"/>
                <a:sym typeface="Calibri"/>
              </a:rPr>
              <a:t>I/O devices</a:t>
            </a:r>
            <a:r>
              <a:rPr lang="en" sz="1100">
                <a:solidFill>
                  <a:schemeClr val="dk1"/>
                </a:solidFill>
                <a:latin typeface="Calibri"/>
                <a:ea typeface="Calibri"/>
                <a:cs typeface="Calibri"/>
                <a:sym typeface="Calibri"/>
              </a:rPr>
              <a:t>) is processed by the </a:t>
            </a:r>
            <a:r>
              <a:rPr b="1" lang="en" sz="1100">
                <a:solidFill>
                  <a:schemeClr val="dk1"/>
                </a:solidFill>
                <a:latin typeface="Calibri"/>
                <a:ea typeface="Calibri"/>
                <a:cs typeface="Calibri"/>
                <a:sym typeface="Calibri"/>
              </a:rPr>
              <a:t>CPU</a:t>
            </a:r>
            <a:r>
              <a:rPr lang="en" sz="1100">
                <a:solidFill>
                  <a:schemeClr val="dk1"/>
                </a:solidFill>
                <a:latin typeface="Calibri"/>
                <a:ea typeface="Calibri"/>
                <a:cs typeface="Calibri"/>
                <a:sym typeface="Calibri"/>
              </a:rPr>
              <a:t>, and the output (e.g., sound or video) is sent back to </a:t>
            </a:r>
            <a:r>
              <a:rPr b="1" lang="en" sz="1100">
                <a:solidFill>
                  <a:schemeClr val="dk1"/>
                </a:solidFill>
                <a:latin typeface="Calibri"/>
                <a:ea typeface="Calibri"/>
                <a:cs typeface="Calibri"/>
                <a:sym typeface="Calibri"/>
              </a:rPr>
              <a:t>I/O devices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This forms the core of traditional computer architecture.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2"/>
          <p:cNvSpPr txBox="1"/>
          <p:nvPr>
            <p:ph idx="1" type="body"/>
          </p:nvPr>
        </p:nvSpPr>
        <p:spPr>
          <a:xfrm>
            <a:off x="0" y="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1D. Real-World Example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DRAM</a:t>
            </a:r>
            <a:r>
              <a:rPr lang="en" sz="1100">
                <a:solidFill>
                  <a:schemeClr val="dk1"/>
                </a:solidFill>
                <a:latin typeface="Calibri"/>
                <a:ea typeface="Calibri"/>
                <a:cs typeface="Calibri"/>
                <a:sym typeface="Calibri"/>
              </a:rPr>
              <a:t> is commonly used in </a:t>
            </a:r>
            <a:r>
              <a:rPr b="1" lang="en" sz="1100">
                <a:solidFill>
                  <a:schemeClr val="dk1"/>
                </a:solidFill>
                <a:latin typeface="Calibri"/>
                <a:ea typeface="Calibri"/>
                <a:cs typeface="Calibri"/>
                <a:sym typeface="Calibri"/>
              </a:rPr>
              <a:t>main memory</a:t>
            </a:r>
            <a:r>
              <a:rPr lang="en" sz="1100">
                <a:solidFill>
                  <a:schemeClr val="dk1"/>
                </a:solidFill>
                <a:latin typeface="Calibri"/>
                <a:ea typeface="Calibri"/>
                <a:cs typeface="Calibri"/>
                <a:sym typeface="Calibri"/>
              </a:rPr>
              <a:t> (also known as RAM) for most computers, smartphones, and tablets.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For instance, a modern laptop with </a:t>
            </a:r>
            <a:r>
              <a:rPr b="1" lang="en" sz="1100">
                <a:solidFill>
                  <a:schemeClr val="dk1"/>
                </a:solidFill>
                <a:latin typeface="Calibri"/>
                <a:ea typeface="Calibri"/>
                <a:cs typeface="Calibri"/>
                <a:sym typeface="Calibri"/>
              </a:rPr>
              <a:t>8 GB of DDR4 DRAM</a:t>
            </a:r>
            <a:r>
              <a:rPr lang="en" sz="1100">
                <a:solidFill>
                  <a:schemeClr val="dk1"/>
                </a:solidFill>
                <a:latin typeface="Calibri"/>
                <a:ea typeface="Calibri"/>
                <a:cs typeface="Calibri"/>
                <a:sym typeface="Calibri"/>
              </a:rPr>
              <a:t> can handle multiple applications running simultaneously, such as a web browser, video player, and office software.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1E. Pros of DRAM</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Cost-effective</a:t>
            </a:r>
            <a:r>
              <a:rPr lang="en" sz="1100">
                <a:solidFill>
                  <a:schemeClr val="dk1"/>
                </a:solidFill>
                <a:latin typeface="Calibri"/>
                <a:ea typeface="Calibri"/>
                <a:cs typeface="Calibri"/>
                <a:sym typeface="Calibri"/>
              </a:rPr>
              <a:t>: DRAM is much cheaper to manufacture compared to SRAM.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High capacity</a:t>
            </a:r>
            <a:r>
              <a:rPr lang="en" sz="1100">
                <a:solidFill>
                  <a:schemeClr val="dk1"/>
                </a:solidFill>
                <a:latin typeface="Calibri"/>
                <a:ea typeface="Calibri"/>
                <a:cs typeface="Calibri"/>
                <a:sym typeface="Calibri"/>
              </a:rPr>
              <a:t>: DRAM can store large amounts of data and is scalable to meet the needs of modern applications.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1F. Cons of DRAM</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Slower</a:t>
            </a:r>
            <a:r>
              <a:rPr lang="en" sz="1100">
                <a:solidFill>
                  <a:srgbClr val="188038"/>
                </a:solidFill>
                <a:latin typeface="Calibri"/>
                <a:ea typeface="Calibri"/>
                <a:cs typeface="Calibri"/>
                <a:sym typeface="Calibri"/>
              </a:rPr>
              <a:t> than SRAM</a:t>
            </a:r>
            <a:r>
              <a:rPr lang="en" sz="1100">
                <a:solidFill>
                  <a:schemeClr val="dk1"/>
                </a:solidFill>
                <a:latin typeface="Calibri"/>
                <a:ea typeface="Calibri"/>
                <a:cs typeface="Calibri"/>
                <a:sym typeface="Calibri"/>
              </a:rPr>
              <a:t>: DRAM has slower access times compared to SRAM.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Requires constant refreshing</a:t>
            </a:r>
            <a:r>
              <a:rPr lang="en" sz="1100">
                <a:solidFill>
                  <a:schemeClr val="dk1"/>
                </a:solidFill>
                <a:latin typeface="Calibri"/>
                <a:ea typeface="Calibri"/>
                <a:cs typeface="Calibri"/>
                <a:sym typeface="Calibri"/>
              </a:rPr>
              <a:t>: The need for continuous refreshing makes DRAM less energy-efficient.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416" name="Google Shape;416;p72"/>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a:t>
            </a:r>
            <a:r>
              <a:rPr b="1" lang="en" sz="1100">
                <a:solidFill>
                  <a:srgbClr val="FF0000"/>
                </a:solidFill>
                <a:latin typeface="Calibri"/>
                <a:ea typeface="Calibri"/>
                <a:cs typeface="Calibri"/>
                <a:sym typeface="Calibri"/>
              </a:rPr>
              <a:t>SRAM (Static RAM)</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2A. Characteristics</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Static RAM (SRAM)</a:t>
            </a:r>
            <a:r>
              <a:rPr lang="en" sz="1100">
                <a:solidFill>
                  <a:schemeClr val="dk1"/>
                </a:solidFill>
                <a:latin typeface="Calibri"/>
                <a:ea typeface="Calibri"/>
                <a:cs typeface="Calibri"/>
                <a:sym typeface="Calibri"/>
              </a:rPr>
              <a:t> is </a:t>
            </a:r>
            <a:r>
              <a:rPr lang="en" sz="1100">
                <a:solidFill>
                  <a:srgbClr val="FF0000"/>
                </a:solidFill>
                <a:latin typeface="Calibri"/>
                <a:ea typeface="Calibri"/>
                <a:cs typeface="Calibri"/>
                <a:sym typeface="Calibri"/>
              </a:rPr>
              <a:t>faster and more reliable than DRAM</a:t>
            </a:r>
            <a:r>
              <a:rPr lang="en" sz="1100">
                <a:solidFill>
                  <a:schemeClr val="dk1"/>
                </a:solidFill>
                <a:latin typeface="Calibri"/>
                <a:ea typeface="Calibri"/>
                <a:cs typeface="Calibri"/>
                <a:sym typeface="Calibri"/>
              </a:rPr>
              <a:t>, but it is also significantly </a:t>
            </a:r>
            <a:r>
              <a:rPr lang="en" sz="1100">
                <a:solidFill>
                  <a:srgbClr val="FF0000"/>
                </a:solidFill>
                <a:latin typeface="Calibri"/>
                <a:ea typeface="Calibri"/>
                <a:cs typeface="Calibri"/>
                <a:sym typeface="Calibri"/>
              </a:rPr>
              <a:t>more expensive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45720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Unlike DRAM, </a:t>
            </a:r>
            <a:r>
              <a:rPr b="1" lang="en" sz="1100">
                <a:solidFill>
                  <a:schemeClr val="dk1"/>
                </a:solidFill>
                <a:latin typeface="Calibri"/>
                <a:ea typeface="Calibri"/>
                <a:cs typeface="Calibri"/>
                <a:sym typeface="Calibri"/>
              </a:rPr>
              <a:t>SRAM does not need to be refreshed</a:t>
            </a:r>
            <a:r>
              <a:rPr lang="en" sz="1100">
                <a:solidFill>
                  <a:schemeClr val="dk1"/>
                </a:solidFill>
                <a:latin typeface="Calibri"/>
                <a:ea typeface="Calibri"/>
                <a:cs typeface="Calibri"/>
                <a:sym typeface="Calibri"/>
              </a:rPr>
              <a:t> constantly, as it retains data as long as power is supplied.</a:t>
            </a:r>
            <a:endParaRPr sz="1100">
              <a:solidFill>
                <a:schemeClr val="dk1"/>
              </a:solidFill>
              <a:latin typeface="Calibri"/>
              <a:ea typeface="Calibri"/>
              <a:cs typeface="Calibri"/>
              <a:sym typeface="Calibri"/>
            </a:endParaRPr>
          </a:p>
          <a:p>
            <a:pPr indent="0" lvl="0" marL="45720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rgbClr val="FF0000"/>
                </a:solidFill>
                <a:latin typeface="Calibri"/>
                <a:ea typeface="Calibri"/>
                <a:cs typeface="Calibri"/>
                <a:sym typeface="Calibri"/>
              </a:rPr>
              <a:t>SRAM is still </a:t>
            </a:r>
            <a:r>
              <a:rPr b="1" lang="en" sz="1100">
                <a:solidFill>
                  <a:srgbClr val="FF0000"/>
                </a:solidFill>
                <a:latin typeface="Calibri"/>
                <a:ea typeface="Calibri"/>
                <a:cs typeface="Calibri"/>
                <a:sym typeface="Calibri"/>
              </a:rPr>
              <a:t>volatile</a:t>
            </a:r>
            <a:r>
              <a:rPr lang="en" sz="1100">
                <a:solidFill>
                  <a:schemeClr val="dk1"/>
                </a:solidFill>
                <a:latin typeface="Calibri"/>
                <a:ea typeface="Calibri"/>
                <a:cs typeface="Calibri"/>
                <a:sym typeface="Calibri"/>
              </a:rPr>
              <a:t>, meaning data is lost when power is turned off.</a:t>
            </a:r>
            <a:endParaRPr sz="1100">
              <a:solidFill>
                <a:schemeClr val="dk1"/>
              </a:solidFill>
              <a:latin typeface="Calibri"/>
              <a:ea typeface="Calibri"/>
              <a:cs typeface="Calibri"/>
              <a:sym typeface="Calibri"/>
            </a:endParaRPr>
          </a:p>
          <a:p>
            <a:pPr indent="0" lvl="0" marL="45720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Due to its higher cost, </a:t>
            </a:r>
            <a:r>
              <a:rPr b="1" lang="en" sz="1100">
                <a:solidFill>
                  <a:srgbClr val="FF0000"/>
                </a:solidFill>
                <a:latin typeface="Calibri"/>
                <a:ea typeface="Calibri"/>
                <a:cs typeface="Calibri"/>
                <a:sym typeface="Calibri"/>
              </a:rPr>
              <a:t>small amounts of SRAM</a:t>
            </a:r>
            <a:r>
              <a:rPr lang="en" sz="1100">
                <a:solidFill>
                  <a:srgbClr val="FF0000"/>
                </a:solidFill>
                <a:latin typeface="Calibri"/>
                <a:ea typeface="Calibri"/>
                <a:cs typeface="Calibri"/>
                <a:sym typeface="Calibri"/>
              </a:rPr>
              <a:t> are typically used in </a:t>
            </a:r>
            <a:r>
              <a:rPr b="1" lang="en" sz="1100">
                <a:solidFill>
                  <a:srgbClr val="FF0000"/>
                </a:solidFill>
                <a:latin typeface="Calibri"/>
                <a:ea typeface="Calibri"/>
                <a:cs typeface="Calibri"/>
                <a:sym typeface="Calibri"/>
              </a:rPr>
              <a:t>cache memory</a:t>
            </a:r>
            <a:r>
              <a:rPr lang="en" sz="1100">
                <a:solidFill>
                  <a:schemeClr val="dk1"/>
                </a:solidFill>
                <a:latin typeface="Calibri"/>
                <a:ea typeface="Calibri"/>
                <a:cs typeface="Calibri"/>
                <a:sym typeface="Calibri"/>
              </a:rPr>
              <a:t>, which is </a:t>
            </a:r>
            <a:r>
              <a:rPr lang="en" sz="1100">
                <a:solidFill>
                  <a:srgbClr val="FF0000"/>
                </a:solidFill>
                <a:latin typeface="Calibri"/>
                <a:ea typeface="Calibri"/>
                <a:cs typeface="Calibri"/>
                <a:sym typeface="Calibri"/>
              </a:rPr>
              <a:t>a type of high-speed memory located close to the CPU for quick access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2B. How SRAM Works</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SRAM uses </a:t>
            </a:r>
            <a:r>
              <a:rPr b="1" lang="en" sz="1100">
                <a:solidFill>
                  <a:schemeClr val="dk1"/>
                </a:solidFill>
                <a:latin typeface="Calibri"/>
                <a:ea typeface="Calibri"/>
                <a:cs typeface="Calibri"/>
                <a:sym typeface="Calibri"/>
              </a:rPr>
              <a:t>flip-flop circuits</a:t>
            </a:r>
            <a:r>
              <a:rPr lang="en" sz="1100">
                <a:solidFill>
                  <a:schemeClr val="dk1"/>
                </a:solidFill>
                <a:latin typeface="Calibri"/>
                <a:ea typeface="Calibri"/>
                <a:cs typeface="Calibri"/>
                <a:sym typeface="Calibri"/>
              </a:rPr>
              <a:t> to store each bit of data, rather than capacitors. This makes SRAM more stable and faster because the flip-flop circuits maintain their state as long as power is provided.</a:t>
            </a:r>
            <a:endParaRPr sz="1100">
              <a:solidFill>
                <a:schemeClr val="dk1"/>
              </a:solidFill>
              <a:latin typeface="Calibri"/>
              <a:ea typeface="Calibri"/>
              <a:cs typeface="Calibri"/>
              <a:sym typeface="Calibri"/>
            </a:endParaRPr>
          </a:p>
          <a:p>
            <a:pPr indent="0" lvl="0" marL="45720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As a result, SRAM does not need to be refreshed like DRAM, which is why it is called </a:t>
            </a:r>
            <a:r>
              <a:rPr b="1" lang="en" sz="1100">
                <a:solidFill>
                  <a:schemeClr val="dk1"/>
                </a:solidFill>
                <a:latin typeface="Calibri"/>
                <a:ea typeface="Calibri"/>
                <a:cs typeface="Calibri"/>
                <a:sym typeface="Calibri"/>
              </a:rPr>
              <a:t>static</a:t>
            </a:r>
            <a:r>
              <a:rPr lang="en" sz="11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3"/>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2C. Example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modern processor, like an Intel i7 CPU, may include </a:t>
            </a:r>
            <a:r>
              <a:rPr b="1" lang="en" sz="1100">
                <a:solidFill>
                  <a:schemeClr val="dk1"/>
                </a:solidFill>
                <a:latin typeface="Calibri"/>
                <a:ea typeface="Calibri"/>
                <a:cs typeface="Calibri"/>
                <a:sym typeface="Calibri"/>
              </a:rPr>
              <a:t>SRAM as L1, L2, or L3 cache memory</a:t>
            </a:r>
            <a:r>
              <a:rPr lang="en" sz="1100">
                <a:solidFill>
                  <a:schemeClr val="dk1"/>
                </a:solidFill>
                <a:latin typeface="Calibri"/>
                <a:ea typeface="Calibri"/>
                <a:cs typeface="Calibri"/>
                <a:sym typeface="Calibri"/>
              </a:rPr>
              <a:t>. This cache is used to store frequently accessed data and instructions so the CPU can retrieve them quickly, improving overall system performance.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this case, a small amount of SRAM (say, </a:t>
            </a:r>
            <a:r>
              <a:rPr b="1" lang="en" sz="1100">
                <a:solidFill>
                  <a:schemeClr val="dk1"/>
                </a:solidFill>
                <a:latin typeface="Calibri"/>
                <a:ea typeface="Calibri"/>
                <a:cs typeface="Calibri"/>
                <a:sym typeface="Calibri"/>
              </a:rPr>
              <a:t>256 KB to 8 MB</a:t>
            </a:r>
            <a:r>
              <a:rPr lang="en" sz="1100">
                <a:solidFill>
                  <a:schemeClr val="dk1"/>
                </a:solidFill>
                <a:latin typeface="Calibri"/>
                <a:ea typeface="Calibri"/>
                <a:cs typeface="Calibri"/>
                <a:sym typeface="Calibri"/>
              </a:rPr>
              <a:t> in modern CPUs) is enough to provide significant performance boosts for CPU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2D. Real-World Example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SRAM</a:t>
            </a:r>
            <a:r>
              <a:rPr lang="en" sz="1100">
                <a:solidFill>
                  <a:schemeClr val="dk1"/>
                </a:solidFill>
                <a:latin typeface="Calibri"/>
                <a:ea typeface="Calibri"/>
                <a:cs typeface="Calibri"/>
                <a:sym typeface="Calibri"/>
              </a:rPr>
              <a:t> is typically used for </a:t>
            </a:r>
            <a:r>
              <a:rPr b="1" lang="en" sz="1100">
                <a:solidFill>
                  <a:schemeClr val="dk1"/>
                </a:solidFill>
                <a:latin typeface="Calibri"/>
                <a:ea typeface="Calibri"/>
                <a:cs typeface="Calibri"/>
                <a:sym typeface="Calibri"/>
              </a:rPr>
              <a:t>cache memory</a:t>
            </a:r>
            <a:r>
              <a:rPr lang="en" sz="1100">
                <a:solidFill>
                  <a:schemeClr val="dk1"/>
                </a:solidFill>
                <a:latin typeface="Calibri"/>
                <a:ea typeface="Calibri"/>
                <a:cs typeface="Calibri"/>
                <a:sym typeface="Calibri"/>
              </a:rPr>
              <a:t> in CPUs and other components where speed is critical.</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For example, in a gaming console, the </a:t>
            </a:r>
            <a:r>
              <a:rPr b="1" lang="en" sz="1100">
                <a:solidFill>
                  <a:schemeClr val="dk1"/>
                </a:solidFill>
                <a:latin typeface="Calibri"/>
                <a:ea typeface="Calibri"/>
                <a:cs typeface="Calibri"/>
                <a:sym typeface="Calibri"/>
              </a:rPr>
              <a:t>SRAM cache</a:t>
            </a:r>
            <a:r>
              <a:rPr lang="en" sz="1100">
                <a:solidFill>
                  <a:schemeClr val="dk1"/>
                </a:solidFill>
                <a:latin typeface="Calibri"/>
                <a:ea typeface="Calibri"/>
                <a:cs typeface="Calibri"/>
                <a:sym typeface="Calibri"/>
              </a:rPr>
              <a:t> ensures that the most frequently used instructions are accessed quickly, reducing lag and improving frame rates during gameplay.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422" name="Google Shape;422;p73"/>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2E. </a:t>
            </a:r>
            <a:r>
              <a:rPr b="1" lang="en" sz="1100">
                <a:solidFill>
                  <a:srgbClr val="1155CC"/>
                </a:solidFill>
                <a:latin typeface="Calibri"/>
                <a:ea typeface="Calibri"/>
                <a:cs typeface="Calibri"/>
                <a:sym typeface="Calibri"/>
              </a:rPr>
              <a:t>Pros of SRAM</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Faster</a:t>
            </a:r>
            <a:r>
              <a:rPr lang="en" sz="1100">
                <a:solidFill>
                  <a:schemeClr val="dk1"/>
                </a:solidFill>
                <a:latin typeface="Calibri"/>
                <a:ea typeface="Calibri"/>
                <a:cs typeface="Calibri"/>
                <a:sym typeface="Calibri"/>
              </a:rPr>
              <a:t>: SRAM is significantly faster than DRAM because it doesn't require constant refreshing.</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More reliable</a:t>
            </a:r>
            <a:r>
              <a:rPr lang="en" sz="1100">
                <a:solidFill>
                  <a:schemeClr val="dk1"/>
                </a:solidFill>
                <a:latin typeface="Calibri"/>
                <a:ea typeface="Calibri"/>
                <a:cs typeface="Calibri"/>
                <a:sym typeface="Calibri"/>
              </a:rPr>
              <a:t>: Since it doesn’t need to be refreshed, SRAM offers more stability and faster access times.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2F. Cons of SRAM</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More expensive</a:t>
            </a:r>
            <a:r>
              <a:rPr lang="en" sz="1100">
                <a:solidFill>
                  <a:schemeClr val="dk1"/>
                </a:solidFill>
                <a:latin typeface="Calibri"/>
                <a:ea typeface="Calibri"/>
                <a:cs typeface="Calibri"/>
                <a:sym typeface="Calibri"/>
              </a:rPr>
              <a:t>: The complex structure of flip-flop circuits makes SRAM more costly to manufacture compared to DRAM.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Larger physical size</a:t>
            </a:r>
            <a:r>
              <a:rPr lang="en" sz="1100">
                <a:solidFill>
                  <a:schemeClr val="dk1"/>
                </a:solidFill>
                <a:latin typeface="Calibri"/>
                <a:ea typeface="Calibri"/>
                <a:cs typeface="Calibri"/>
                <a:sym typeface="Calibri"/>
              </a:rPr>
              <a:t>: Due to its more complex circuitry, SRAM takes up more space, which limits its scalability in comparison to DRAM.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4"/>
          <p:cNvSpPr txBox="1"/>
          <p:nvPr>
            <p:ph idx="1" type="body"/>
          </p:nvPr>
        </p:nvSpPr>
        <p:spPr>
          <a:xfrm>
            <a:off x="0" y="0"/>
            <a:ext cx="4490400" cy="3210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3. Comparison Between DRAM And SRAM</a:t>
            </a:r>
            <a:endParaRPr sz="1100">
              <a:solidFill>
                <a:srgbClr val="FF9900"/>
              </a:solidFill>
              <a:latin typeface="Calibri"/>
              <a:ea typeface="Calibri"/>
              <a:cs typeface="Calibri"/>
              <a:sym typeface="Calibri"/>
            </a:endParaRPr>
          </a:p>
        </p:txBody>
      </p:sp>
      <p:graphicFrame>
        <p:nvGraphicFramePr>
          <p:cNvPr id="428" name="Google Shape;428;p74"/>
          <p:cNvGraphicFramePr/>
          <p:nvPr/>
        </p:nvGraphicFramePr>
        <p:xfrm>
          <a:off x="0" y="321000"/>
          <a:ext cx="3000000" cy="3000000"/>
        </p:xfrm>
        <a:graphic>
          <a:graphicData uri="http://schemas.openxmlformats.org/drawingml/2006/table">
            <a:tbl>
              <a:tblPr>
                <a:noFill/>
                <a:tableStyleId>{0DB39900-C5FF-4B8C-8225-28877EF8AC6F}</a:tableStyleId>
              </a:tblPr>
              <a:tblGrid>
                <a:gridCol w="2341550"/>
                <a:gridCol w="3606325"/>
                <a:gridCol w="3196125"/>
              </a:tblGrid>
              <a:tr h="255800">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Feature</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DRAM</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SRAM</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r h="255800">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Cost</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Cheaper</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More expensive</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800">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Speed</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Slower than SRAM</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Faster</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225">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Power consumption</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Lower power consumption</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Higher power consumption</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800">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Physical size</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Smaller</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Larger</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800">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Use case</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Main memory (RAM)</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Cache memory in CPUs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225">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Volatility</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Volatile (needs frequent refresh)</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Volatile (no need for refresh)</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800">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Structure</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Uses capacitors to store data</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Uses flip-flops to store data</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5225">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Data Refresh</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Needs to be refreshed constantly</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No need for refreshing</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5"/>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Real-World Examples of Usage</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Laptop </a:t>
            </a:r>
            <a:r>
              <a:rPr b="1" lang="en" sz="1100">
                <a:solidFill>
                  <a:srgbClr val="1155CC"/>
                </a:solidFill>
                <a:latin typeface="Calibri"/>
                <a:ea typeface="Calibri"/>
                <a:cs typeface="Calibri"/>
                <a:sym typeface="Calibri"/>
              </a:rPr>
              <a:t>With </a:t>
            </a:r>
            <a:r>
              <a:rPr b="1" lang="en" sz="1100">
                <a:solidFill>
                  <a:srgbClr val="1155CC"/>
                </a:solidFill>
                <a:latin typeface="Calibri"/>
                <a:ea typeface="Calibri"/>
                <a:cs typeface="Calibri"/>
                <a:sym typeface="Calibri"/>
              </a:rPr>
              <a:t>DRAM</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 typical </a:t>
            </a:r>
            <a:r>
              <a:rPr b="1" lang="en" sz="1100">
                <a:solidFill>
                  <a:schemeClr val="dk1"/>
                </a:solidFill>
                <a:latin typeface="Calibri"/>
                <a:ea typeface="Calibri"/>
                <a:cs typeface="Calibri"/>
                <a:sym typeface="Calibri"/>
              </a:rPr>
              <a:t>laptop</a:t>
            </a:r>
            <a:r>
              <a:rPr lang="en" sz="1100">
                <a:solidFill>
                  <a:schemeClr val="dk1"/>
                </a:solidFill>
                <a:latin typeface="Calibri"/>
                <a:ea typeface="Calibri"/>
                <a:cs typeface="Calibri"/>
                <a:sym typeface="Calibri"/>
              </a:rPr>
              <a:t> might have 8 GB or 16 GB of </a:t>
            </a:r>
            <a:r>
              <a:rPr b="1" lang="en" sz="1100">
                <a:solidFill>
                  <a:schemeClr val="dk1"/>
                </a:solidFill>
                <a:latin typeface="Calibri"/>
                <a:ea typeface="Calibri"/>
                <a:cs typeface="Calibri"/>
                <a:sym typeface="Calibri"/>
              </a:rPr>
              <a:t>DRAM</a:t>
            </a:r>
            <a:r>
              <a:rPr lang="en" sz="1100">
                <a:solidFill>
                  <a:schemeClr val="dk1"/>
                </a:solidFill>
                <a:latin typeface="Calibri"/>
                <a:ea typeface="Calibri"/>
                <a:cs typeface="Calibri"/>
                <a:sym typeface="Calibri"/>
              </a:rPr>
              <a:t>. This memory is used to store open applications and operating system processes, providing fast access to the CPU. When the system is running, the DRAM is continuously refreshed to maintain the stored data. If the laptop is powered off, all data in DRAM is lost.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SRAM Cache</a:t>
            </a:r>
            <a:r>
              <a:rPr b="1" lang="en" sz="1100">
                <a:solidFill>
                  <a:srgbClr val="1155CC"/>
                </a:solidFill>
                <a:latin typeface="Calibri"/>
                <a:ea typeface="Calibri"/>
                <a:cs typeface="Calibri"/>
                <a:sym typeface="Calibri"/>
              </a:rPr>
              <a:t> In A</a:t>
            </a:r>
            <a:r>
              <a:rPr b="1" lang="en" sz="1100">
                <a:solidFill>
                  <a:srgbClr val="1155CC"/>
                </a:solidFill>
                <a:latin typeface="Calibri"/>
                <a:ea typeface="Calibri"/>
                <a:cs typeface="Calibri"/>
                <a:sym typeface="Calibri"/>
              </a:rPr>
              <a:t> CPU</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SRAM</a:t>
            </a:r>
            <a:r>
              <a:rPr lang="en" sz="1100">
                <a:solidFill>
                  <a:schemeClr val="dk1"/>
                </a:solidFill>
                <a:latin typeface="Calibri"/>
                <a:ea typeface="Calibri"/>
                <a:cs typeface="Calibri"/>
                <a:sym typeface="Calibri"/>
              </a:rPr>
              <a:t> is used as </a:t>
            </a:r>
            <a:r>
              <a:rPr b="1" lang="en" sz="1100">
                <a:solidFill>
                  <a:schemeClr val="dk1"/>
                </a:solidFill>
                <a:latin typeface="Calibri"/>
                <a:ea typeface="Calibri"/>
                <a:cs typeface="Calibri"/>
                <a:sym typeface="Calibri"/>
              </a:rPr>
              <a:t>cache memory</a:t>
            </a:r>
            <a:r>
              <a:rPr lang="en" sz="1100">
                <a:solidFill>
                  <a:schemeClr val="dk1"/>
                </a:solidFill>
                <a:latin typeface="Calibri"/>
                <a:ea typeface="Calibri"/>
                <a:cs typeface="Calibri"/>
                <a:sym typeface="Calibri"/>
              </a:rPr>
              <a:t> in CPUs. Modern processors have multiple levels of cache (L1, L2, L3), which store frequently accessed data close to the CPU cores. Since SRAM is much faster than DRAM, it helps speed up the processing by reducing the time needed to fetch data.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434" name="Google Shape;434;p75"/>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DRAM</a:t>
            </a:r>
            <a:r>
              <a:rPr lang="en" sz="1100">
                <a:solidFill>
                  <a:schemeClr val="dk1"/>
                </a:solidFill>
                <a:latin typeface="Calibri"/>
                <a:ea typeface="Calibri"/>
                <a:cs typeface="Calibri"/>
                <a:sym typeface="Calibri"/>
              </a:rPr>
              <a:t> is the most commonly used memory in computers due to its affordability and large storage capacity. It is well-suited for main memory but requires frequent refreshing due to its </a:t>
            </a:r>
            <a:r>
              <a:rPr b="1" lang="en" sz="1100">
                <a:solidFill>
                  <a:schemeClr val="dk1"/>
                </a:solidFill>
                <a:latin typeface="Calibri"/>
                <a:ea typeface="Calibri"/>
                <a:cs typeface="Calibri"/>
                <a:sym typeface="Calibri"/>
              </a:rPr>
              <a:t>dynamic nature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SRAM</a:t>
            </a:r>
            <a:r>
              <a:rPr lang="en" sz="1100">
                <a:solidFill>
                  <a:schemeClr val="dk1"/>
                </a:solidFill>
                <a:latin typeface="Calibri"/>
                <a:ea typeface="Calibri"/>
                <a:cs typeface="Calibri"/>
                <a:sym typeface="Calibri"/>
              </a:rPr>
              <a:t>, on the other hand, is much faster and more stable but comes at a higher cost. Therefore, it is reserved for smaller, high-performance roles, such as </a:t>
            </a:r>
            <a:r>
              <a:rPr b="1" lang="en" sz="1100">
                <a:solidFill>
                  <a:schemeClr val="dk1"/>
                </a:solidFill>
                <a:latin typeface="Calibri"/>
                <a:ea typeface="Calibri"/>
                <a:cs typeface="Calibri"/>
                <a:sym typeface="Calibri"/>
              </a:rPr>
              <a:t>cache memory</a:t>
            </a:r>
            <a:r>
              <a:rPr lang="en" sz="1100">
                <a:solidFill>
                  <a:schemeClr val="dk1"/>
                </a:solidFill>
                <a:latin typeface="Calibri"/>
                <a:ea typeface="Calibri"/>
                <a:cs typeface="Calibri"/>
                <a:sym typeface="Calibri"/>
              </a:rPr>
              <a:t> in CPUs, where quick access to frequently used data is essential.</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Understanding the differences between DRAM and SRAM helps in optimizing system performance by choosing the appropriate type of memory for specific tasks. For example, using DRAM for general memory and SRAM for high-speed cache helps strike a balance between cost and performance.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6"/>
          <p:cNvSpPr txBox="1"/>
          <p:nvPr>
            <p:ph type="title"/>
          </p:nvPr>
        </p:nvSpPr>
        <p:spPr>
          <a:xfrm>
            <a:off x="0" y="0"/>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Nonvolatile Memory</a:t>
            </a:r>
            <a:endParaRPr b="1" sz="3000">
              <a:solidFill>
                <a:srgbClr val="FF0080"/>
              </a:solidFill>
              <a:latin typeface="Calibri"/>
              <a:ea typeface="Calibri"/>
              <a:cs typeface="Calibri"/>
              <a:sym typeface="Calibri"/>
            </a:endParaRPr>
          </a:p>
        </p:txBody>
      </p:sp>
      <p:sp>
        <p:nvSpPr>
          <p:cNvPr id="440" name="Google Shape;440;p76"/>
          <p:cNvSpPr txBox="1"/>
          <p:nvPr>
            <p:ph idx="1" type="body"/>
          </p:nvPr>
        </p:nvSpPr>
        <p:spPr>
          <a:xfrm>
            <a:off x="4653600" y="30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How ROM Works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data stored in ROM is written during the manufacturing process, and this data can only be read, not modified. It provides essential instructions for the computer or device, such as initializing hardware during the boot process.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When you turn on your desktop or laptop, the </a:t>
            </a:r>
            <a:r>
              <a:rPr b="1" lang="en" sz="1100">
                <a:solidFill>
                  <a:schemeClr val="dk1"/>
                </a:solidFill>
                <a:latin typeface="Calibri"/>
                <a:ea typeface="Calibri"/>
                <a:cs typeface="Calibri"/>
                <a:sym typeface="Calibri"/>
              </a:rPr>
              <a:t>BIOS</a:t>
            </a:r>
            <a:r>
              <a:rPr lang="en" sz="1100">
                <a:solidFill>
                  <a:schemeClr val="dk1"/>
                </a:solidFill>
                <a:latin typeface="Calibri"/>
                <a:ea typeface="Calibri"/>
                <a:cs typeface="Calibri"/>
                <a:sym typeface="Calibri"/>
              </a:rPr>
              <a:t> stored in </a:t>
            </a:r>
            <a:r>
              <a:rPr b="1" lang="en" sz="1100">
                <a:solidFill>
                  <a:schemeClr val="dk1"/>
                </a:solidFill>
                <a:latin typeface="Calibri"/>
                <a:ea typeface="Calibri"/>
                <a:cs typeface="Calibri"/>
                <a:sym typeface="Calibri"/>
              </a:rPr>
              <a:t>ROM</a:t>
            </a:r>
            <a:r>
              <a:rPr lang="en" sz="1100">
                <a:solidFill>
                  <a:schemeClr val="dk1"/>
                </a:solidFill>
                <a:latin typeface="Calibri"/>
                <a:ea typeface="Calibri"/>
                <a:cs typeface="Calibri"/>
                <a:sym typeface="Calibri"/>
              </a:rPr>
              <a:t> is executed first to initiate hardware diagnostics and load the operating system.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Real-World 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ROM</a:t>
            </a:r>
            <a:r>
              <a:rPr lang="en" sz="1100">
                <a:solidFill>
                  <a:schemeClr val="dk1"/>
                </a:solidFill>
                <a:latin typeface="Calibri"/>
                <a:ea typeface="Calibri"/>
                <a:cs typeface="Calibri"/>
                <a:sym typeface="Calibri"/>
              </a:rPr>
              <a:t> is used in </a:t>
            </a:r>
            <a:r>
              <a:rPr b="1" lang="en" sz="1100">
                <a:solidFill>
                  <a:schemeClr val="dk1"/>
                </a:solidFill>
                <a:latin typeface="Calibri"/>
                <a:ea typeface="Calibri"/>
                <a:cs typeface="Calibri"/>
                <a:sym typeface="Calibri"/>
              </a:rPr>
              <a:t>gaming consoles</a:t>
            </a:r>
            <a:r>
              <a:rPr lang="en" sz="1100">
                <a:solidFill>
                  <a:schemeClr val="dk1"/>
                </a:solidFill>
                <a:latin typeface="Calibri"/>
                <a:ea typeface="Calibri"/>
                <a:cs typeface="Calibri"/>
                <a:sym typeface="Calibri"/>
              </a:rPr>
              <a:t> to store firmware that manages the console's boot process, user interface, and system security. Since this firmware rarely changes, it's stored in ROM for stability and reliability.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Pros of ROM</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Permanent storage</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Data in ROM is not lost when the power is turned off</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Security</a:t>
            </a:r>
            <a:r>
              <a:rPr lang="en" sz="1100">
                <a:solidFill>
                  <a:schemeClr val="dk1"/>
                </a:solidFill>
                <a:latin typeface="Calibri"/>
                <a:ea typeface="Calibri"/>
                <a:cs typeface="Calibri"/>
                <a:sym typeface="Calibri"/>
              </a:rPr>
              <a:t>: Since the data cannot be modified, ROM is tamper-resistant, making it ideal for storing system-critical code.</a:t>
            </a:r>
            <a:endParaRPr sz="1100">
              <a:solidFill>
                <a:schemeClr val="dk1"/>
              </a:solidFill>
              <a:latin typeface="Calibri"/>
              <a:ea typeface="Calibri"/>
              <a:cs typeface="Calibri"/>
              <a:sym typeface="Calibri"/>
            </a:endParaRPr>
          </a:p>
        </p:txBody>
      </p:sp>
      <p:sp>
        <p:nvSpPr>
          <p:cNvPr id="441" name="Google Shape;441;p76"/>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Nonvolatile memory is a type of memory that retains its data even when the power is turned off. This is crucial for storing essential system data or files that should persist across reboots or power failures. Common types of nonvolatile memory include </a:t>
            </a:r>
            <a:r>
              <a:rPr b="1" lang="en" sz="1100">
                <a:solidFill>
                  <a:schemeClr val="dk1"/>
                </a:solidFill>
                <a:latin typeface="Calibri"/>
                <a:ea typeface="Calibri"/>
                <a:cs typeface="Calibri"/>
                <a:sym typeface="Calibri"/>
              </a:rPr>
              <a:t>ROM (Read-Only Memory)</a:t>
            </a:r>
            <a:r>
              <a:rPr lang="en" sz="1100">
                <a:solidFill>
                  <a:schemeClr val="dk1"/>
                </a:solidFill>
                <a:latin typeface="Calibri"/>
                <a:ea typeface="Calibri"/>
                <a:cs typeface="Calibri"/>
                <a:sym typeface="Calibri"/>
              </a:rPr>
              <a:t>, </a:t>
            </a:r>
            <a:r>
              <a:rPr b="1" lang="en" sz="1100">
                <a:solidFill>
                  <a:schemeClr val="dk1"/>
                </a:solidFill>
                <a:latin typeface="Calibri"/>
                <a:ea typeface="Calibri"/>
                <a:cs typeface="Calibri"/>
                <a:sym typeface="Calibri"/>
              </a:rPr>
              <a:t>EEPROM (Electrically Erasable Programmable ROM)</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Flash Memory</a:t>
            </a:r>
            <a:r>
              <a:rPr lang="en" sz="1100">
                <a:solidFill>
                  <a:schemeClr val="dk1"/>
                </a:solidFill>
                <a:latin typeface="Calibri"/>
                <a:ea typeface="Calibri"/>
                <a:cs typeface="Calibri"/>
                <a:sym typeface="Calibri"/>
              </a:rPr>
              <a:t>. These types of memory are typically used to store firmware, boot code, and long-term data.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0000"/>
                </a:solidFill>
                <a:latin typeface="Calibri"/>
                <a:ea typeface="Calibri"/>
                <a:cs typeface="Calibri"/>
                <a:sym typeface="Calibri"/>
              </a:rPr>
              <a:t>ROM (Read-Only Memory)</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Characteristics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Read-only Memory (ROM)</a:t>
            </a:r>
            <a:r>
              <a:rPr lang="en" sz="1100">
                <a:solidFill>
                  <a:schemeClr val="dk1"/>
                </a:solidFill>
                <a:latin typeface="Calibri"/>
                <a:ea typeface="Calibri"/>
                <a:cs typeface="Calibri"/>
                <a:sym typeface="Calibri"/>
              </a:rPr>
              <a:t> is a type of nonvolatile memory that is permanently programmed during manufacturing. </a:t>
            </a:r>
            <a:r>
              <a:rPr lang="en" sz="1100">
                <a:solidFill>
                  <a:srgbClr val="FF0000"/>
                </a:solidFill>
                <a:latin typeface="Calibri"/>
                <a:ea typeface="Calibri"/>
                <a:cs typeface="Calibri"/>
                <a:sym typeface="Calibri"/>
              </a:rPr>
              <a:t>Once data is written to ROM</a:t>
            </a:r>
            <a:r>
              <a:rPr lang="en" sz="1100">
                <a:solidFill>
                  <a:schemeClr val="dk1"/>
                </a:solidFill>
                <a:latin typeface="Calibri"/>
                <a:ea typeface="Calibri"/>
                <a:cs typeface="Calibri"/>
                <a:sym typeface="Calibri"/>
              </a:rPr>
              <a:t>,</a:t>
            </a:r>
            <a:r>
              <a:rPr lang="en" sz="1100">
                <a:solidFill>
                  <a:srgbClr val="FF0000"/>
                </a:solidFill>
                <a:latin typeface="Calibri"/>
                <a:ea typeface="Calibri"/>
                <a:cs typeface="Calibri"/>
                <a:sym typeface="Calibri"/>
              </a:rPr>
              <a:t> it </a:t>
            </a:r>
            <a:r>
              <a:rPr b="1" lang="en" sz="1100">
                <a:solidFill>
                  <a:srgbClr val="FF0000"/>
                </a:solidFill>
                <a:latin typeface="Calibri"/>
                <a:ea typeface="Calibri"/>
                <a:cs typeface="Calibri"/>
                <a:sym typeface="Calibri"/>
              </a:rPr>
              <a:t>cannot be modified</a:t>
            </a:r>
            <a:r>
              <a:rPr lang="en" sz="1100">
                <a:solidFill>
                  <a:srgbClr val="FF0000"/>
                </a:solidFill>
                <a:latin typeface="Calibri"/>
                <a:ea typeface="Calibri"/>
                <a:cs typeface="Calibri"/>
                <a:sym typeface="Calibri"/>
              </a:rPr>
              <a:t> or erased</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making it a stable and secure storage solution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ROM is used to store firmware or permanent software</a:t>
            </a:r>
            <a:r>
              <a:rPr lang="en" sz="1100">
                <a:solidFill>
                  <a:schemeClr val="dk1"/>
                </a:solidFill>
                <a:latin typeface="Calibri"/>
                <a:ea typeface="Calibri"/>
                <a:cs typeface="Calibri"/>
                <a:sym typeface="Calibri"/>
              </a:rPr>
              <a:t>, such as the computer's </a:t>
            </a:r>
            <a:r>
              <a:rPr b="1" lang="en" sz="1100">
                <a:solidFill>
                  <a:schemeClr val="dk1"/>
                </a:solidFill>
                <a:latin typeface="Calibri"/>
                <a:ea typeface="Calibri"/>
                <a:cs typeface="Calibri"/>
                <a:sym typeface="Calibri"/>
              </a:rPr>
              <a:t>BIOS (Basic Input/Output System)</a:t>
            </a:r>
            <a:r>
              <a:rPr lang="en" sz="1100">
                <a:solidFill>
                  <a:schemeClr val="dk1"/>
                </a:solidFill>
                <a:latin typeface="Calibri"/>
                <a:ea typeface="Calibri"/>
                <a:cs typeface="Calibri"/>
                <a:sym typeface="Calibri"/>
              </a:rPr>
              <a:t> or </a:t>
            </a:r>
            <a:r>
              <a:rPr b="1" lang="en" sz="1100">
                <a:solidFill>
                  <a:schemeClr val="dk1"/>
                </a:solidFill>
                <a:latin typeface="Calibri"/>
                <a:ea typeface="Calibri"/>
                <a:cs typeface="Calibri"/>
                <a:sym typeface="Calibri"/>
              </a:rPr>
              <a:t>embedded system programs</a:t>
            </a:r>
            <a:r>
              <a:rPr lang="en" sz="1100">
                <a:solidFill>
                  <a:schemeClr val="dk1"/>
                </a:solidFill>
                <a:latin typeface="Calibri"/>
                <a:ea typeface="Calibri"/>
                <a:cs typeface="Calibri"/>
                <a:sym typeface="Calibri"/>
              </a:rPr>
              <a:t> that are not expected to change during the system's lifetime.</a:t>
            </a:r>
            <a:endParaRPr b="1" sz="110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7"/>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Cons of ROM</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No flexibility</a:t>
            </a:r>
            <a:r>
              <a:rPr lang="en" sz="1100">
                <a:solidFill>
                  <a:schemeClr val="dk1"/>
                </a:solidFill>
                <a:latin typeface="Calibri"/>
                <a:ea typeface="Calibri"/>
                <a:cs typeface="Calibri"/>
                <a:sym typeface="Calibri"/>
              </a:rPr>
              <a:t>: Once programmed, data in ROM cannot be changed or updated.</a:t>
            </a:r>
            <a:endParaRPr sz="1100">
              <a:solidFill>
                <a:schemeClr val="dk1"/>
              </a:solidFill>
              <a:latin typeface="Calibri"/>
              <a:ea typeface="Calibri"/>
              <a:cs typeface="Calibri"/>
              <a:sym typeface="Calibri"/>
            </a:endParaRPr>
          </a:p>
        </p:txBody>
      </p:sp>
      <p:sp>
        <p:nvSpPr>
          <p:cNvPr id="447" name="Google Shape;447;p77"/>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a:t>
            </a:r>
            <a:r>
              <a:rPr b="1" lang="en" sz="1100">
                <a:solidFill>
                  <a:srgbClr val="FF0000"/>
                </a:solidFill>
                <a:latin typeface="Calibri"/>
                <a:ea typeface="Calibri"/>
                <a:cs typeface="Calibri"/>
                <a:sym typeface="Calibri"/>
              </a:rPr>
              <a:t>EEPROM </a:t>
            </a:r>
            <a:r>
              <a:rPr b="1" lang="en" sz="1100">
                <a:solidFill>
                  <a:srgbClr val="FF9900"/>
                </a:solidFill>
                <a:latin typeface="Calibri"/>
                <a:ea typeface="Calibri"/>
                <a:cs typeface="Calibri"/>
                <a:sym typeface="Calibri"/>
              </a:rPr>
              <a:t>(</a:t>
            </a:r>
            <a:r>
              <a:rPr b="1" lang="en" sz="1100">
                <a:solidFill>
                  <a:srgbClr val="FF0000"/>
                </a:solidFill>
                <a:latin typeface="Calibri"/>
                <a:ea typeface="Calibri"/>
                <a:cs typeface="Calibri"/>
                <a:sym typeface="Calibri"/>
              </a:rPr>
              <a:t>Electrically Erasable Programmable ROM</a:t>
            </a:r>
            <a:r>
              <a:rPr b="1" lang="en" sz="1100">
                <a:solidFill>
                  <a:srgbClr val="FF9900"/>
                </a:solidFill>
                <a:latin typeface="Calibri"/>
                <a:ea typeface="Calibri"/>
                <a:cs typeface="Calibri"/>
                <a:sym typeface="Calibri"/>
              </a:rPr>
              <a:t>)</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Characteristics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EEPROM</a:t>
            </a:r>
            <a:r>
              <a:rPr lang="en" sz="1100">
                <a:solidFill>
                  <a:schemeClr val="dk1"/>
                </a:solidFill>
                <a:latin typeface="Calibri"/>
                <a:ea typeface="Calibri"/>
                <a:cs typeface="Calibri"/>
                <a:sym typeface="Calibri"/>
              </a:rPr>
              <a:t> is a type of ROM that can be </a:t>
            </a:r>
            <a:r>
              <a:rPr b="1" lang="en" sz="1100">
                <a:solidFill>
                  <a:schemeClr val="dk1"/>
                </a:solidFill>
                <a:latin typeface="Calibri"/>
                <a:ea typeface="Calibri"/>
                <a:cs typeface="Calibri"/>
                <a:sym typeface="Calibri"/>
              </a:rPr>
              <a:t>electrically erased and reprogrammed</a:t>
            </a:r>
            <a:r>
              <a:rPr lang="en" sz="1100">
                <a:solidFill>
                  <a:schemeClr val="dk1"/>
                </a:solidFill>
                <a:latin typeface="Calibri"/>
                <a:ea typeface="Calibri"/>
                <a:cs typeface="Calibri"/>
                <a:sym typeface="Calibri"/>
              </a:rPr>
              <a:t>. Unlike standard ROM, EEPROM allows data to be modified after it's been initially written.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Nonvolatile</a:t>
            </a:r>
            <a:r>
              <a:rPr lang="en" sz="1100">
                <a:solidFill>
                  <a:schemeClr val="dk1"/>
                </a:solidFill>
                <a:latin typeface="Calibri"/>
                <a:ea typeface="Calibri"/>
                <a:cs typeface="Calibri"/>
                <a:sym typeface="Calibri"/>
              </a:rPr>
              <a:t>: Like ROM, EEPROM retains its data when the power is off, but it is more flexible because it can be erased and rewritten </a:t>
            </a:r>
            <a:r>
              <a:rPr b="1" lang="en" sz="1100">
                <a:solidFill>
                  <a:schemeClr val="dk1"/>
                </a:solidFill>
                <a:latin typeface="Calibri"/>
                <a:ea typeface="Calibri"/>
                <a:cs typeface="Calibri"/>
                <a:sym typeface="Calibri"/>
              </a:rPr>
              <a:t>electrically</a:t>
            </a:r>
            <a:r>
              <a:rPr lang="en" sz="1100">
                <a:solidFill>
                  <a:schemeClr val="dk1"/>
                </a:solidFill>
                <a:latin typeface="Calibri"/>
                <a:ea typeface="Calibri"/>
                <a:cs typeface="Calibri"/>
                <a:sym typeface="Calibri"/>
              </a:rPr>
              <a:t> without removing the memory chip.</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How EEPROM Works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data in </a:t>
            </a:r>
            <a:r>
              <a:rPr b="1" lang="en" sz="1100">
                <a:solidFill>
                  <a:schemeClr val="dk1"/>
                </a:solidFill>
                <a:latin typeface="Calibri"/>
                <a:ea typeface="Calibri"/>
                <a:cs typeface="Calibri"/>
                <a:sym typeface="Calibri"/>
              </a:rPr>
              <a:t>EEPROM</a:t>
            </a:r>
            <a:r>
              <a:rPr lang="en" sz="1100">
                <a:solidFill>
                  <a:schemeClr val="dk1"/>
                </a:solidFill>
                <a:latin typeface="Calibri"/>
                <a:ea typeface="Calibri"/>
                <a:cs typeface="Calibri"/>
                <a:sym typeface="Calibri"/>
              </a:rPr>
              <a:t> is written and stored using electrical signals. When it's time to erase or modify the data, an electrical charge is applied to reset the bits, allowing new data to be written. However, this rewriting process is typically slower compared to writing data to RAM or flash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EEPROM is often used in </a:t>
            </a:r>
            <a:r>
              <a:rPr b="1" lang="en" sz="1100">
                <a:solidFill>
                  <a:schemeClr val="dk1"/>
                </a:solidFill>
                <a:latin typeface="Calibri"/>
                <a:ea typeface="Calibri"/>
                <a:cs typeface="Calibri"/>
                <a:sym typeface="Calibri"/>
              </a:rPr>
              <a:t>BIOS chips</a:t>
            </a:r>
            <a:r>
              <a:rPr lang="en" sz="1100">
                <a:solidFill>
                  <a:schemeClr val="dk1"/>
                </a:solidFill>
                <a:latin typeface="Calibri"/>
                <a:ea typeface="Calibri"/>
                <a:cs typeface="Calibri"/>
                <a:sym typeface="Calibri"/>
              </a:rPr>
              <a:t> in modern computers, where system settings, configurations, and firmware can be updated without removing or replacing the ROM chip.</a:t>
            </a:r>
            <a:endParaRPr sz="12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8"/>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Real-World 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EEPROM</a:t>
            </a:r>
            <a:r>
              <a:rPr lang="en" sz="1100">
                <a:solidFill>
                  <a:schemeClr val="dk1"/>
                </a:solidFill>
                <a:latin typeface="Calibri"/>
                <a:ea typeface="Calibri"/>
                <a:cs typeface="Calibri"/>
                <a:sym typeface="Calibri"/>
              </a:rPr>
              <a:t> is frequently used in </a:t>
            </a:r>
            <a:r>
              <a:rPr b="1" lang="en" sz="1100">
                <a:solidFill>
                  <a:schemeClr val="dk1"/>
                </a:solidFill>
                <a:latin typeface="Calibri"/>
                <a:ea typeface="Calibri"/>
                <a:cs typeface="Calibri"/>
                <a:sym typeface="Calibri"/>
              </a:rPr>
              <a:t>embedded systems</a:t>
            </a:r>
            <a:r>
              <a:rPr lang="en" sz="1100">
                <a:solidFill>
                  <a:schemeClr val="dk1"/>
                </a:solidFill>
                <a:latin typeface="Calibri"/>
                <a:ea typeface="Calibri"/>
                <a:cs typeface="Calibri"/>
                <a:sym typeface="Calibri"/>
              </a:rPr>
              <a:t>, such as the control units in cars, where the system software can be updated during routine maintenance without replacing any physical components.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Pros of EEPROM</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Reprogrammable</a:t>
            </a:r>
            <a:r>
              <a:rPr lang="en" sz="1100">
                <a:solidFill>
                  <a:schemeClr val="dk1"/>
                </a:solidFill>
                <a:latin typeface="Calibri"/>
                <a:ea typeface="Calibri"/>
                <a:cs typeface="Calibri"/>
                <a:sym typeface="Calibri"/>
              </a:rPr>
              <a:t>: EEPROM can be erased and reprogrammed multiple times, making it more versatile than ROM.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Nonvolatile</a:t>
            </a:r>
            <a:r>
              <a:rPr lang="en" sz="1100">
                <a:solidFill>
                  <a:schemeClr val="dk1"/>
                </a:solidFill>
                <a:latin typeface="Calibri"/>
                <a:ea typeface="Calibri"/>
                <a:cs typeface="Calibri"/>
                <a:sym typeface="Calibri"/>
              </a:rPr>
              <a:t>: It retains its data even when the system is powered down.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Cons of EEPROM</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Slow write times</a:t>
            </a:r>
            <a:r>
              <a:rPr lang="en" sz="1100">
                <a:solidFill>
                  <a:schemeClr val="dk1"/>
                </a:solidFill>
                <a:latin typeface="Calibri"/>
                <a:ea typeface="Calibri"/>
                <a:cs typeface="Calibri"/>
                <a:sym typeface="Calibri"/>
              </a:rPr>
              <a:t>: The process of erasing and reprogramming EEPROM is relatively slow compared to RAM or even flash memory.</a:t>
            </a:r>
            <a:endParaRPr sz="1100">
              <a:solidFill>
                <a:schemeClr val="dk1"/>
              </a:solidFill>
              <a:latin typeface="Calibri"/>
              <a:ea typeface="Calibri"/>
              <a:cs typeface="Calibri"/>
              <a:sym typeface="Calibri"/>
            </a:endParaRPr>
          </a:p>
        </p:txBody>
      </p:sp>
      <p:sp>
        <p:nvSpPr>
          <p:cNvPr id="453" name="Google Shape;453;p78"/>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a:t>
            </a:r>
            <a:r>
              <a:rPr b="1" lang="en" sz="1100">
                <a:solidFill>
                  <a:srgbClr val="FF0000"/>
                </a:solidFill>
                <a:latin typeface="Calibri"/>
                <a:ea typeface="Calibri"/>
                <a:cs typeface="Calibri"/>
                <a:sym typeface="Calibri"/>
              </a:rPr>
              <a:t>Flash Memory</a:t>
            </a:r>
            <a:endParaRPr b="1"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Characteristics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Flash memory</a:t>
            </a:r>
            <a:r>
              <a:rPr lang="en" sz="1100">
                <a:solidFill>
                  <a:schemeClr val="dk1"/>
                </a:solidFill>
                <a:latin typeface="Calibri"/>
                <a:ea typeface="Calibri"/>
                <a:cs typeface="Calibri"/>
                <a:sym typeface="Calibri"/>
              </a:rPr>
              <a:t> is a form of EEPROM that is </a:t>
            </a:r>
            <a:r>
              <a:rPr lang="en" sz="1100">
                <a:solidFill>
                  <a:srgbClr val="FF0000"/>
                </a:solidFill>
                <a:latin typeface="Calibri"/>
                <a:ea typeface="Calibri"/>
                <a:cs typeface="Calibri"/>
                <a:sym typeface="Calibri"/>
              </a:rPr>
              <a:t>faster and can store larger amounts of data</a:t>
            </a:r>
            <a:r>
              <a:rPr lang="en" sz="1100">
                <a:solidFill>
                  <a:schemeClr val="dk1"/>
                </a:solidFill>
                <a:latin typeface="Calibri"/>
                <a:ea typeface="Calibri"/>
                <a:cs typeface="Calibri"/>
                <a:sym typeface="Calibri"/>
              </a:rPr>
              <a:t>. It is </a:t>
            </a:r>
            <a:r>
              <a:rPr b="1" lang="en" sz="1100">
                <a:solidFill>
                  <a:srgbClr val="FF0000"/>
                </a:solidFill>
                <a:latin typeface="Calibri"/>
                <a:ea typeface="Calibri"/>
                <a:cs typeface="Calibri"/>
                <a:sym typeface="Calibri"/>
              </a:rPr>
              <a:t>nonvolatile</a:t>
            </a:r>
            <a:r>
              <a:rPr lang="en" sz="1100">
                <a:solidFill>
                  <a:srgbClr val="FF0000"/>
                </a:solidFill>
                <a:latin typeface="Calibri"/>
                <a:ea typeface="Calibri"/>
                <a:cs typeface="Calibri"/>
                <a:sym typeface="Calibri"/>
              </a:rPr>
              <a:t> and is widely used for </a:t>
            </a:r>
            <a:r>
              <a:rPr b="1" lang="en" sz="1100">
                <a:solidFill>
                  <a:srgbClr val="FF0000"/>
                </a:solidFill>
                <a:latin typeface="Calibri"/>
                <a:ea typeface="Calibri"/>
                <a:cs typeface="Calibri"/>
                <a:sym typeface="Calibri"/>
              </a:rPr>
              <a:t>portable storage</a:t>
            </a:r>
            <a:r>
              <a:rPr lang="en" sz="1100">
                <a:solidFill>
                  <a:srgbClr val="FF0000"/>
                </a:solidFill>
                <a:latin typeface="Calibri"/>
                <a:ea typeface="Calibri"/>
                <a:cs typeface="Calibri"/>
                <a:sym typeface="Calibri"/>
              </a:rPr>
              <a:t> and </a:t>
            </a:r>
            <a:r>
              <a:rPr b="1" lang="en" sz="1100">
                <a:solidFill>
                  <a:srgbClr val="FF0000"/>
                </a:solidFill>
                <a:latin typeface="Calibri"/>
                <a:ea typeface="Calibri"/>
                <a:cs typeface="Calibri"/>
                <a:sym typeface="Calibri"/>
              </a:rPr>
              <a:t>embedded systems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Unlike standard EEPROM, flash memory is faster in reading and writing data but still </a:t>
            </a:r>
            <a:r>
              <a:rPr b="1" lang="en" sz="1100">
                <a:solidFill>
                  <a:schemeClr val="dk1"/>
                </a:solidFill>
                <a:latin typeface="Calibri"/>
                <a:ea typeface="Calibri"/>
                <a:cs typeface="Calibri"/>
                <a:sym typeface="Calibri"/>
              </a:rPr>
              <a:t>slower</a:t>
            </a:r>
            <a:r>
              <a:rPr lang="en" sz="1100">
                <a:solidFill>
                  <a:schemeClr val="dk1"/>
                </a:solidFill>
                <a:latin typeface="Calibri"/>
                <a:ea typeface="Calibri"/>
                <a:cs typeface="Calibri"/>
                <a:sym typeface="Calibri"/>
              </a:rPr>
              <a:t> than traditional RAM when it comes to rewriting or modifying data.</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Flash memory</a:t>
            </a:r>
            <a:r>
              <a:rPr lang="en" sz="1100">
                <a:solidFill>
                  <a:srgbClr val="FF0000"/>
                </a:solidFill>
                <a:latin typeface="Calibri"/>
                <a:ea typeface="Calibri"/>
                <a:cs typeface="Calibri"/>
                <a:sym typeface="Calibri"/>
              </a:rPr>
              <a:t> uses a process called </a:t>
            </a:r>
            <a:r>
              <a:rPr b="1" lang="en" sz="1100">
                <a:solidFill>
                  <a:srgbClr val="FF0000"/>
                </a:solidFill>
                <a:latin typeface="Calibri"/>
                <a:ea typeface="Calibri"/>
                <a:cs typeface="Calibri"/>
                <a:sym typeface="Calibri"/>
              </a:rPr>
              <a:t>hot carrier injection</a:t>
            </a:r>
            <a:r>
              <a:rPr lang="en" sz="1100">
                <a:solidFill>
                  <a:srgbClr val="FF0000"/>
                </a:solidFill>
                <a:latin typeface="Calibri"/>
                <a:ea typeface="Calibri"/>
                <a:cs typeface="Calibri"/>
                <a:sym typeface="Calibri"/>
              </a:rPr>
              <a:t> to store bits of data in memory cells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How Flash Memory Works</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Flash memory stores data in memory cells, which are made up of floating-gate transistors. These transistors hold electrical charges that represent binary data (1s and 0s). </a:t>
            </a:r>
            <a:r>
              <a:rPr b="1" lang="en" sz="1100">
                <a:solidFill>
                  <a:schemeClr val="dk1"/>
                </a:solidFill>
                <a:latin typeface="Calibri"/>
                <a:ea typeface="Calibri"/>
                <a:cs typeface="Calibri"/>
                <a:sym typeface="Calibri"/>
              </a:rPr>
              <a:t>Hot carrier injection</a:t>
            </a:r>
            <a:r>
              <a:rPr lang="en" sz="1100">
                <a:solidFill>
                  <a:schemeClr val="dk1"/>
                </a:solidFill>
                <a:latin typeface="Calibri"/>
                <a:ea typeface="Calibri"/>
                <a:cs typeface="Calibri"/>
                <a:sym typeface="Calibri"/>
              </a:rPr>
              <a:t> is used to add or remove charges from these transistors, enabling data storage.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Flash memory can be written and erased at the </a:t>
            </a:r>
            <a:r>
              <a:rPr b="1" lang="en" sz="1100">
                <a:solidFill>
                  <a:schemeClr val="dk1"/>
                </a:solidFill>
                <a:latin typeface="Calibri"/>
                <a:ea typeface="Calibri"/>
                <a:cs typeface="Calibri"/>
                <a:sym typeface="Calibri"/>
              </a:rPr>
              <a:t>block level</a:t>
            </a:r>
            <a:r>
              <a:rPr lang="en" sz="1100">
                <a:solidFill>
                  <a:schemeClr val="dk1"/>
                </a:solidFill>
                <a:latin typeface="Calibri"/>
                <a:ea typeface="Calibri"/>
                <a:cs typeface="Calibri"/>
                <a:sym typeface="Calibri"/>
              </a:rPr>
              <a:t>, meaning data is rewritten in blocks rather than individual bytes, which improves performance but slows down the rewrite time compared to RAM.</a:t>
            </a:r>
            <a:endParaRPr sz="12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9"/>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Types of Flash Memory</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NAND Flash Memory</a:t>
            </a:r>
            <a:r>
              <a:rPr lang="en" sz="1100">
                <a:solidFill>
                  <a:schemeClr val="dk1"/>
                </a:solidFill>
                <a:latin typeface="Calibri"/>
                <a:ea typeface="Calibri"/>
                <a:cs typeface="Calibri"/>
                <a:sym typeface="Calibri"/>
              </a:rPr>
              <a:t>: Commonly used in USB drives, SSDs (Solid State Drives), and memory cards. It's more efficient for larger storage but has slower read/write speeds compared to DRAM.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NOR Flash Memory</a:t>
            </a:r>
            <a:r>
              <a:rPr lang="en" sz="1100">
                <a:solidFill>
                  <a:schemeClr val="dk1"/>
                </a:solidFill>
                <a:latin typeface="Calibri"/>
                <a:ea typeface="Calibri"/>
                <a:cs typeface="Calibri"/>
                <a:sym typeface="Calibri"/>
              </a:rPr>
              <a:t>: Used in applications where faster read speeds are necessary, such as in the BIOS of computers or for executable code in embedded systems.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USB flash drives</a:t>
            </a:r>
            <a:r>
              <a:rPr lang="en" sz="1100">
                <a:solidFill>
                  <a:schemeClr val="dk1"/>
                </a:solidFill>
                <a:latin typeface="Calibri"/>
                <a:ea typeface="Calibri"/>
                <a:cs typeface="Calibri"/>
                <a:sym typeface="Calibri"/>
              </a:rPr>
              <a:t> use </a:t>
            </a:r>
            <a:r>
              <a:rPr b="1" lang="en" sz="1100">
                <a:solidFill>
                  <a:schemeClr val="dk1"/>
                </a:solidFill>
                <a:latin typeface="Calibri"/>
                <a:ea typeface="Calibri"/>
                <a:cs typeface="Calibri"/>
                <a:sym typeface="Calibri"/>
              </a:rPr>
              <a:t>NAND flash memory</a:t>
            </a:r>
            <a:r>
              <a:rPr lang="en" sz="1100">
                <a:solidFill>
                  <a:schemeClr val="dk1"/>
                </a:solidFill>
                <a:latin typeface="Calibri"/>
                <a:ea typeface="Calibri"/>
                <a:cs typeface="Calibri"/>
                <a:sym typeface="Calibri"/>
              </a:rPr>
              <a:t> to store and transfer files between computers. The data remains even when the drive is unplugged, making it a highly portable storage solution.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Real-World Example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Flash memory</a:t>
            </a:r>
            <a:r>
              <a:rPr lang="en" sz="1100">
                <a:solidFill>
                  <a:schemeClr val="dk1"/>
                </a:solidFill>
                <a:latin typeface="Calibri"/>
                <a:ea typeface="Calibri"/>
                <a:cs typeface="Calibri"/>
                <a:sym typeface="Calibri"/>
              </a:rPr>
              <a:t> is used in </a:t>
            </a:r>
            <a:r>
              <a:rPr b="1" lang="en" sz="1100">
                <a:solidFill>
                  <a:schemeClr val="dk1"/>
                </a:solidFill>
                <a:latin typeface="Calibri"/>
                <a:ea typeface="Calibri"/>
                <a:cs typeface="Calibri"/>
                <a:sym typeface="Calibri"/>
              </a:rPr>
              <a:t>solid-state drives (SSDs)</a:t>
            </a:r>
            <a:r>
              <a:rPr lang="en" sz="1100">
                <a:solidFill>
                  <a:schemeClr val="dk1"/>
                </a:solidFill>
                <a:latin typeface="Calibri"/>
                <a:ea typeface="Calibri"/>
                <a:cs typeface="Calibri"/>
                <a:sym typeface="Calibri"/>
              </a:rPr>
              <a:t>, which have become a popular alternative to hard disk drives (HDDs) in laptops and desktops. SSDs provide faster boot times, quicker file access, and greater durability due to their lack of moving parts.</a:t>
            </a:r>
            <a:endParaRPr sz="1100">
              <a:solidFill>
                <a:schemeClr val="dk1"/>
              </a:solidFill>
              <a:latin typeface="Calibri"/>
              <a:ea typeface="Calibri"/>
              <a:cs typeface="Calibri"/>
              <a:sym typeface="Calibri"/>
            </a:endParaRPr>
          </a:p>
        </p:txBody>
      </p:sp>
      <p:sp>
        <p:nvSpPr>
          <p:cNvPr id="459" name="Google Shape;459;p79"/>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Pros of Flash Memory</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Faster than ROM and EEPROM</a:t>
            </a:r>
            <a:r>
              <a:rPr lang="en" sz="1100">
                <a:solidFill>
                  <a:schemeClr val="dk1"/>
                </a:solidFill>
                <a:latin typeface="Calibri"/>
                <a:ea typeface="Calibri"/>
                <a:cs typeface="Calibri"/>
                <a:sym typeface="Calibri"/>
              </a:rPr>
              <a:t>: Flash memory offers much faster read and write speeds compared to traditional nonvolatile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Nonvolatile</a:t>
            </a:r>
            <a:r>
              <a:rPr lang="en" sz="1100">
                <a:solidFill>
                  <a:schemeClr val="dk1"/>
                </a:solidFill>
                <a:latin typeface="Calibri"/>
                <a:ea typeface="Calibri"/>
                <a:cs typeface="Calibri"/>
                <a:sym typeface="Calibri"/>
              </a:rPr>
              <a:t>: Data is retained when the power is turned off.</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Portable</a:t>
            </a:r>
            <a:r>
              <a:rPr lang="en" sz="1100">
                <a:solidFill>
                  <a:schemeClr val="dk1"/>
                </a:solidFill>
                <a:latin typeface="Calibri"/>
                <a:ea typeface="Calibri"/>
                <a:cs typeface="Calibri"/>
                <a:sym typeface="Calibri"/>
              </a:rPr>
              <a:t>: It is widely used in portable storage devices like USB drives, memory cards, and SSDs.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Cons of Flash Memory</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Slower rewrite time than RAM</a:t>
            </a:r>
            <a:r>
              <a:rPr lang="en" sz="1100">
                <a:solidFill>
                  <a:schemeClr val="dk1"/>
                </a:solidFill>
                <a:latin typeface="Calibri"/>
                <a:ea typeface="Calibri"/>
                <a:cs typeface="Calibri"/>
                <a:sym typeface="Calibri"/>
              </a:rPr>
              <a:t>: Although faster than ROM and EEPROM, flash memory is still slower than RAM when it comes to rewriting data.</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Limited write cycles</a:t>
            </a:r>
            <a:r>
              <a:rPr lang="en" sz="1100">
                <a:solidFill>
                  <a:schemeClr val="dk1"/>
                </a:solidFill>
                <a:latin typeface="Calibri"/>
                <a:ea typeface="Calibri"/>
                <a:cs typeface="Calibri"/>
                <a:sym typeface="Calibri"/>
              </a:rPr>
              <a:t>: Flash memory has a finite number of write/erase cycles before it becomes unreliable.</a:t>
            </a:r>
            <a:endParaRPr sz="12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0"/>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a:t>
            </a:r>
            <a:r>
              <a:rPr b="1" lang="en" sz="1100">
                <a:solidFill>
                  <a:srgbClr val="FF9900"/>
                </a:solidFill>
                <a:latin typeface="Calibri"/>
                <a:ea typeface="Calibri"/>
                <a:cs typeface="Calibri"/>
                <a:sym typeface="Calibri"/>
              </a:rPr>
              <a:t>Detailed Example Scenarios</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ROM in Embedded Systems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an </a:t>
            </a:r>
            <a:r>
              <a:rPr b="1" lang="en" sz="1100">
                <a:solidFill>
                  <a:schemeClr val="dk1"/>
                </a:solidFill>
                <a:latin typeface="Calibri"/>
                <a:ea typeface="Calibri"/>
                <a:cs typeface="Calibri"/>
                <a:sym typeface="Calibri"/>
              </a:rPr>
              <a:t>embedded system</a:t>
            </a:r>
            <a:r>
              <a:rPr lang="en" sz="1100">
                <a:solidFill>
                  <a:schemeClr val="dk1"/>
                </a:solidFill>
                <a:latin typeface="Calibri"/>
                <a:ea typeface="Calibri"/>
                <a:cs typeface="Calibri"/>
                <a:sym typeface="Calibri"/>
              </a:rPr>
              <a:t> (such as a microwave), the firmware that controls the system is stored in </a:t>
            </a:r>
            <a:r>
              <a:rPr b="1" lang="en" sz="1100">
                <a:solidFill>
                  <a:schemeClr val="dk1"/>
                </a:solidFill>
                <a:latin typeface="Calibri"/>
                <a:ea typeface="Calibri"/>
                <a:cs typeface="Calibri"/>
                <a:sym typeface="Calibri"/>
              </a:rPr>
              <a:t>ROM</a:t>
            </a:r>
            <a:r>
              <a:rPr lang="en" sz="1100">
                <a:solidFill>
                  <a:schemeClr val="dk1"/>
                </a:solidFill>
                <a:latin typeface="Calibri"/>
                <a:ea typeface="Calibri"/>
                <a:cs typeface="Calibri"/>
                <a:sym typeface="Calibri"/>
              </a:rPr>
              <a:t>. The firmware is rarely updated, so the data is written once during manufacturing and remains in ROM for the lifetime of the product.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EEPROM in Automotive Control Units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modern cars, </a:t>
            </a:r>
            <a:r>
              <a:rPr b="1" lang="en" sz="1100">
                <a:solidFill>
                  <a:schemeClr val="dk1"/>
                </a:solidFill>
                <a:latin typeface="Calibri"/>
                <a:ea typeface="Calibri"/>
                <a:cs typeface="Calibri"/>
                <a:sym typeface="Calibri"/>
              </a:rPr>
              <a:t>EEPROM</a:t>
            </a:r>
            <a:r>
              <a:rPr lang="en" sz="1100">
                <a:solidFill>
                  <a:schemeClr val="dk1"/>
                </a:solidFill>
                <a:latin typeface="Calibri"/>
                <a:ea typeface="Calibri"/>
                <a:cs typeface="Calibri"/>
                <a:sym typeface="Calibri"/>
              </a:rPr>
              <a:t> is used in </a:t>
            </a:r>
            <a:r>
              <a:rPr b="1" lang="en" sz="1100">
                <a:solidFill>
                  <a:schemeClr val="dk1"/>
                </a:solidFill>
                <a:latin typeface="Calibri"/>
                <a:ea typeface="Calibri"/>
                <a:cs typeface="Calibri"/>
                <a:sym typeface="Calibri"/>
              </a:rPr>
              <a:t>engine control units</a:t>
            </a:r>
            <a:r>
              <a:rPr lang="en" sz="1100">
                <a:solidFill>
                  <a:schemeClr val="dk1"/>
                </a:solidFill>
                <a:latin typeface="Calibri"/>
                <a:ea typeface="Calibri"/>
                <a:cs typeface="Calibri"/>
                <a:sym typeface="Calibri"/>
              </a:rPr>
              <a:t> (ECUs) to store vehicle settings and configurations. These settings can be updated during a software upgrade or routine maintenance, but the data remains intact when the vehicle is powered off.</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Flash Memory in SSDs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An </a:t>
            </a:r>
            <a:r>
              <a:rPr b="1" lang="en" sz="1100">
                <a:solidFill>
                  <a:schemeClr val="dk1"/>
                </a:solidFill>
                <a:latin typeface="Calibri"/>
                <a:ea typeface="Calibri"/>
                <a:cs typeface="Calibri"/>
                <a:sym typeface="Calibri"/>
              </a:rPr>
              <a:t>SSD</a:t>
            </a:r>
            <a:r>
              <a:rPr lang="en" sz="1100">
                <a:solidFill>
                  <a:schemeClr val="dk1"/>
                </a:solidFill>
                <a:latin typeface="Calibri"/>
                <a:ea typeface="Calibri"/>
                <a:cs typeface="Calibri"/>
                <a:sym typeface="Calibri"/>
              </a:rPr>
              <a:t> in a modern laptop uses </a:t>
            </a:r>
            <a:r>
              <a:rPr b="1" lang="en" sz="1100">
                <a:solidFill>
                  <a:schemeClr val="dk1"/>
                </a:solidFill>
                <a:latin typeface="Calibri"/>
                <a:ea typeface="Calibri"/>
                <a:cs typeface="Calibri"/>
                <a:sym typeface="Calibri"/>
              </a:rPr>
              <a:t>NAND flash memory</a:t>
            </a:r>
            <a:r>
              <a:rPr lang="en" sz="1100">
                <a:solidFill>
                  <a:schemeClr val="dk1"/>
                </a:solidFill>
                <a:latin typeface="Calibri"/>
                <a:ea typeface="Calibri"/>
                <a:cs typeface="Calibri"/>
                <a:sym typeface="Calibri"/>
              </a:rPr>
              <a:t>. When the laptop is shut down, all the files and the operating system are stored in flash memory. The next time the system is powered on, the SSD retrieves this data much faster than a traditional HDD.</a:t>
            </a:r>
            <a:endParaRPr sz="1100">
              <a:solidFill>
                <a:schemeClr val="dk1"/>
              </a:solidFill>
              <a:latin typeface="Calibri"/>
              <a:ea typeface="Calibri"/>
              <a:cs typeface="Calibri"/>
              <a:sym typeface="Calibri"/>
            </a:endParaRPr>
          </a:p>
        </p:txBody>
      </p:sp>
      <p:sp>
        <p:nvSpPr>
          <p:cNvPr id="465" name="Google Shape;465;p80"/>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Flash Memory in Smartphones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Flash memory</a:t>
            </a:r>
            <a:r>
              <a:rPr lang="en" sz="1100">
                <a:solidFill>
                  <a:schemeClr val="dk1"/>
                </a:solidFill>
                <a:latin typeface="Calibri"/>
                <a:ea typeface="Calibri"/>
                <a:cs typeface="Calibri"/>
                <a:sym typeface="Calibri"/>
              </a:rPr>
              <a:t> is used in </a:t>
            </a:r>
            <a:r>
              <a:rPr b="1" lang="en" sz="1100">
                <a:solidFill>
                  <a:schemeClr val="dk1"/>
                </a:solidFill>
                <a:latin typeface="Calibri"/>
                <a:ea typeface="Calibri"/>
                <a:cs typeface="Calibri"/>
                <a:sym typeface="Calibri"/>
              </a:rPr>
              <a:t>smartphones</a:t>
            </a:r>
            <a:r>
              <a:rPr lang="en" sz="1100">
                <a:solidFill>
                  <a:schemeClr val="dk1"/>
                </a:solidFill>
                <a:latin typeface="Calibri"/>
                <a:ea typeface="Calibri"/>
                <a:cs typeface="Calibri"/>
                <a:sym typeface="Calibri"/>
              </a:rPr>
              <a:t> for storing the operating system, apps, photos, and other files. When the phone is turned off or runs out of battery, the data remains stored and accessible when the phone is powered on again.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1"/>
          <p:cNvSpPr txBox="1"/>
          <p:nvPr>
            <p:ph idx="1" type="body"/>
          </p:nvPr>
        </p:nvSpPr>
        <p:spPr>
          <a:xfrm>
            <a:off x="0" y="-50"/>
            <a:ext cx="4490400" cy="3228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5. </a:t>
            </a:r>
            <a:r>
              <a:rPr b="1" lang="en" sz="1100">
                <a:solidFill>
                  <a:srgbClr val="FF9900"/>
                </a:solidFill>
                <a:latin typeface="Calibri"/>
                <a:ea typeface="Calibri"/>
                <a:cs typeface="Calibri"/>
                <a:sym typeface="Calibri"/>
              </a:rPr>
              <a:t>Comparison of Nonvolatile Memory Types</a:t>
            </a:r>
            <a:endParaRPr sz="1100">
              <a:solidFill>
                <a:srgbClr val="FF9900"/>
              </a:solidFill>
              <a:latin typeface="Calibri"/>
              <a:ea typeface="Calibri"/>
              <a:cs typeface="Calibri"/>
              <a:sym typeface="Calibri"/>
            </a:endParaRPr>
          </a:p>
        </p:txBody>
      </p:sp>
      <p:sp>
        <p:nvSpPr>
          <p:cNvPr id="471" name="Google Shape;471;p81"/>
          <p:cNvSpPr txBox="1"/>
          <p:nvPr>
            <p:ph idx="1" type="body"/>
          </p:nvPr>
        </p:nvSpPr>
        <p:spPr>
          <a:xfrm>
            <a:off x="5202200" y="0"/>
            <a:ext cx="39417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ROM</a:t>
            </a:r>
            <a:r>
              <a:rPr lang="en" sz="1100">
                <a:solidFill>
                  <a:schemeClr val="dk1"/>
                </a:solidFill>
                <a:latin typeface="Calibri"/>
                <a:ea typeface="Calibri"/>
                <a:cs typeface="Calibri"/>
                <a:sym typeface="Calibri"/>
              </a:rPr>
              <a:t> is best suited for storing permanent system instructions or firmware that doesn’t need to be modified.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EEPROM</a:t>
            </a:r>
            <a:r>
              <a:rPr lang="en" sz="1100">
                <a:solidFill>
                  <a:schemeClr val="dk1"/>
                </a:solidFill>
                <a:latin typeface="Calibri"/>
                <a:ea typeface="Calibri"/>
                <a:cs typeface="Calibri"/>
                <a:sym typeface="Calibri"/>
              </a:rPr>
              <a:t> allows for updates to stored data while retaining its nonvolatile nature, making it ideal for systems where updates are necessary but infrequent.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Flash memory</a:t>
            </a:r>
            <a:r>
              <a:rPr lang="en" sz="1100">
                <a:solidFill>
                  <a:schemeClr val="dk1"/>
                </a:solidFill>
                <a:latin typeface="Calibri"/>
                <a:ea typeface="Calibri"/>
                <a:cs typeface="Calibri"/>
                <a:sym typeface="Calibri"/>
              </a:rPr>
              <a:t> offers a balance of speed and storage capacity, making it the go-to option for portable and high-capacity storage, but it has slower rewrite times compared to volatile memory like RAM.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Understanding these types of nonvolatile memory helps engineers and designers choose the right kind of memory based on the needs of the system, whether it be stable firmware, updatable software, or portable data storage.</a:t>
            </a:r>
            <a:endParaRPr sz="1100">
              <a:solidFill>
                <a:schemeClr val="dk1"/>
              </a:solidFill>
              <a:latin typeface="Calibri"/>
              <a:ea typeface="Calibri"/>
              <a:cs typeface="Calibri"/>
              <a:sym typeface="Calibri"/>
            </a:endParaRPr>
          </a:p>
        </p:txBody>
      </p:sp>
      <p:graphicFrame>
        <p:nvGraphicFramePr>
          <p:cNvPr id="472" name="Google Shape;472;p81"/>
          <p:cNvGraphicFramePr/>
          <p:nvPr/>
        </p:nvGraphicFramePr>
        <p:xfrm>
          <a:off x="0" y="322750"/>
          <a:ext cx="3000000" cy="3000000"/>
        </p:xfrm>
        <a:graphic>
          <a:graphicData uri="http://schemas.openxmlformats.org/drawingml/2006/table">
            <a:tbl>
              <a:tblPr>
                <a:noFill/>
                <a:tableStyleId>{0DB39900-C5FF-4B8C-8225-28877EF8AC6F}</a:tableStyleId>
              </a:tblPr>
              <a:tblGrid>
                <a:gridCol w="869125"/>
                <a:gridCol w="1065150"/>
                <a:gridCol w="1260575"/>
                <a:gridCol w="1728475"/>
              </a:tblGrid>
              <a:tr h="263950">
                <a:tc>
                  <a:txBody>
                    <a:bodyPr/>
                    <a:lstStyle/>
                    <a:p>
                      <a:pPr indent="0" lvl="0" marL="0" rtl="0" algn="ctr">
                        <a:lnSpc>
                          <a:spcPct val="115000"/>
                        </a:lnSpc>
                        <a:spcBef>
                          <a:spcPts val="0"/>
                        </a:spcBef>
                        <a:spcAft>
                          <a:spcPts val="0"/>
                        </a:spcAft>
                        <a:buNone/>
                      </a:pPr>
                      <a:r>
                        <a:rPr b="1" lang="en" sz="1000">
                          <a:solidFill>
                            <a:srgbClr val="FFFFFF"/>
                          </a:solidFill>
                          <a:latin typeface="Calibri"/>
                          <a:ea typeface="Calibri"/>
                          <a:cs typeface="Calibri"/>
                          <a:sym typeface="Calibri"/>
                        </a:rPr>
                        <a:t>Feature</a:t>
                      </a:r>
                      <a:endParaRPr b="1" sz="10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b="1" lang="en" sz="1000">
                          <a:solidFill>
                            <a:srgbClr val="FFFFFF"/>
                          </a:solidFill>
                          <a:latin typeface="Calibri"/>
                          <a:ea typeface="Calibri"/>
                          <a:cs typeface="Calibri"/>
                          <a:sym typeface="Calibri"/>
                        </a:rPr>
                        <a:t>ROM</a:t>
                      </a:r>
                      <a:endParaRPr b="1" sz="10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b="1" lang="en" sz="1000">
                          <a:solidFill>
                            <a:srgbClr val="FFFFFF"/>
                          </a:solidFill>
                          <a:latin typeface="Calibri"/>
                          <a:ea typeface="Calibri"/>
                          <a:cs typeface="Calibri"/>
                          <a:sym typeface="Calibri"/>
                        </a:rPr>
                        <a:t>EEPROM</a:t>
                      </a:r>
                      <a:endParaRPr b="1" sz="10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b="1" lang="en" sz="1000">
                          <a:solidFill>
                            <a:srgbClr val="FFFFFF"/>
                          </a:solidFill>
                          <a:latin typeface="Calibri"/>
                          <a:ea typeface="Calibri"/>
                          <a:cs typeface="Calibri"/>
                          <a:sym typeface="Calibri"/>
                        </a:rPr>
                        <a:t>Flash Memory</a:t>
                      </a:r>
                      <a:endParaRPr b="1" sz="10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r h="246125">
                <a:tc>
                  <a:txBody>
                    <a:bodyPr/>
                    <a:lstStyle/>
                    <a:p>
                      <a:pPr indent="0" lvl="0" marL="0" rtl="0" algn="ctr">
                        <a:spcBef>
                          <a:spcPts val="0"/>
                        </a:spcBef>
                        <a:spcAft>
                          <a:spcPts val="0"/>
                        </a:spcAft>
                        <a:buNone/>
                      </a:pPr>
                      <a:r>
                        <a:rPr b="1" lang="en" sz="1000">
                          <a:solidFill>
                            <a:srgbClr val="FFFFFF"/>
                          </a:solidFill>
                          <a:latin typeface="Calibri"/>
                          <a:ea typeface="Calibri"/>
                          <a:cs typeface="Calibri"/>
                          <a:sym typeface="Calibri"/>
                        </a:rPr>
                        <a:t>Volatility</a:t>
                      </a:r>
                      <a:endParaRPr b="1" sz="10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sz="1000">
                          <a:latin typeface="Calibri"/>
                          <a:ea typeface="Calibri"/>
                          <a:cs typeface="Calibri"/>
                          <a:sym typeface="Calibri"/>
                        </a:rPr>
                        <a:t>Nonvolatile</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Nonvolatile</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Nonvolatile</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2325">
                <a:tc>
                  <a:txBody>
                    <a:bodyPr/>
                    <a:lstStyle/>
                    <a:p>
                      <a:pPr indent="0" lvl="0" marL="0" rtl="0" algn="ctr">
                        <a:spcBef>
                          <a:spcPts val="0"/>
                        </a:spcBef>
                        <a:spcAft>
                          <a:spcPts val="0"/>
                        </a:spcAft>
                        <a:buNone/>
                      </a:pPr>
                      <a:r>
                        <a:rPr b="1" lang="en" sz="1000">
                          <a:solidFill>
                            <a:srgbClr val="FFFFFF"/>
                          </a:solidFill>
                          <a:latin typeface="Calibri"/>
                          <a:ea typeface="Calibri"/>
                          <a:cs typeface="Calibri"/>
                          <a:sym typeface="Calibri"/>
                        </a:rPr>
                        <a:t>Modifiability</a:t>
                      </a:r>
                      <a:endParaRPr b="1" sz="10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sz="1000">
                          <a:latin typeface="Calibri"/>
                          <a:ea typeface="Calibri"/>
                          <a:cs typeface="Calibri"/>
                          <a:sym typeface="Calibri"/>
                        </a:rPr>
                        <a:t>Not modifiable</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Reprogrammable</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Reprogrammable</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425">
                <a:tc>
                  <a:txBody>
                    <a:bodyPr/>
                    <a:lstStyle/>
                    <a:p>
                      <a:pPr indent="0" lvl="0" marL="0" rtl="0" algn="ctr">
                        <a:spcBef>
                          <a:spcPts val="0"/>
                        </a:spcBef>
                        <a:spcAft>
                          <a:spcPts val="0"/>
                        </a:spcAft>
                        <a:buNone/>
                      </a:pPr>
                      <a:r>
                        <a:rPr b="1" lang="en" sz="1000">
                          <a:solidFill>
                            <a:srgbClr val="FFFFFF"/>
                          </a:solidFill>
                          <a:latin typeface="Calibri"/>
                          <a:ea typeface="Calibri"/>
                          <a:cs typeface="Calibri"/>
                          <a:sym typeface="Calibri"/>
                        </a:rPr>
                        <a:t>Cost</a:t>
                      </a:r>
                      <a:endParaRPr b="1" sz="10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sz="1000">
                          <a:latin typeface="Calibri"/>
                          <a:ea typeface="Calibri"/>
                          <a:cs typeface="Calibri"/>
                          <a:sym typeface="Calibri"/>
                        </a:rPr>
                        <a:t>Relatively low</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Higher than ROM</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Higher than EEPROM</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125">
                <a:tc>
                  <a:txBody>
                    <a:bodyPr/>
                    <a:lstStyle/>
                    <a:p>
                      <a:pPr indent="0" lvl="0" marL="0" rtl="0" algn="ctr">
                        <a:spcBef>
                          <a:spcPts val="0"/>
                        </a:spcBef>
                        <a:spcAft>
                          <a:spcPts val="0"/>
                        </a:spcAft>
                        <a:buNone/>
                      </a:pPr>
                      <a:r>
                        <a:rPr b="1" lang="en" sz="1000">
                          <a:solidFill>
                            <a:srgbClr val="FFFFFF"/>
                          </a:solidFill>
                          <a:latin typeface="Calibri"/>
                          <a:ea typeface="Calibri"/>
                          <a:cs typeface="Calibri"/>
                          <a:sym typeface="Calibri"/>
                        </a:rPr>
                        <a:t>Speed</a:t>
                      </a:r>
                      <a:endParaRPr b="1" sz="10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sz="1000">
                          <a:latin typeface="Calibri"/>
                          <a:ea typeface="Calibri"/>
                          <a:cs typeface="Calibri"/>
                          <a:sym typeface="Calibri"/>
                        </a:rPr>
                        <a:t>Slow</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Slower than flash</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Faster than ROM and EEPROM</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2325">
                <a:tc>
                  <a:txBody>
                    <a:bodyPr/>
                    <a:lstStyle/>
                    <a:p>
                      <a:pPr indent="0" lvl="0" marL="0" rtl="0" algn="ctr">
                        <a:spcBef>
                          <a:spcPts val="0"/>
                        </a:spcBef>
                        <a:spcAft>
                          <a:spcPts val="0"/>
                        </a:spcAft>
                        <a:buNone/>
                      </a:pPr>
                      <a:r>
                        <a:rPr b="1" lang="en" sz="1000">
                          <a:solidFill>
                            <a:srgbClr val="FFFFFF"/>
                          </a:solidFill>
                          <a:latin typeface="Calibri"/>
                          <a:ea typeface="Calibri"/>
                          <a:cs typeface="Calibri"/>
                          <a:sym typeface="Calibri"/>
                        </a:rPr>
                        <a:t>Use Case</a:t>
                      </a:r>
                      <a:endParaRPr b="1" sz="10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sz="1000">
                          <a:latin typeface="Calibri"/>
                          <a:ea typeface="Calibri"/>
                          <a:cs typeface="Calibri"/>
                          <a:sym typeface="Calibri"/>
                        </a:rPr>
                        <a:t>Firmware and BIOS storage</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Embedded systems, control units</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Portable storage, SSDs, mobile</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125">
                <a:tc>
                  <a:txBody>
                    <a:bodyPr/>
                    <a:lstStyle/>
                    <a:p>
                      <a:pPr indent="0" lvl="0" marL="0" rtl="0" algn="ctr">
                        <a:spcBef>
                          <a:spcPts val="0"/>
                        </a:spcBef>
                        <a:spcAft>
                          <a:spcPts val="0"/>
                        </a:spcAft>
                        <a:buNone/>
                      </a:pPr>
                      <a:r>
                        <a:rPr b="1" lang="en" sz="1000">
                          <a:solidFill>
                            <a:srgbClr val="FFFFFF"/>
                          </a:solidFill>
                          <a:latin typeface="Calibri"/>
                          <a:ea typeface="Calibri"/>
                          <a:cs typeface="Calibri"/>
                          <a:sym typeface="Calibri"/>
                        </a:rPr>
                        <a:t>Capacity</a:t>
                      </a:r>
                      <a:endParaRPr b="1" sz="10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sz="1000">
                          <a:latin typeface="Calibri"/>
                          <a:ea typeface="Calibri"/>
                          <a:cs typeface="Calibri"/>
                          <a:sym typeface="Calibri"/>
                        </a:rPr>
                        <a:t>Small storage (firmware)</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Moderate storage</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Large storage (up to terabytes)</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2325">
                <a:tc>
                  <a:txBody>
                    <a:bodyPr/>
                    <a:lstStyle/>
                    <a:p>
                      <a:pPr indent="0" lvl="0" marL="0" rtl="0" algn="ctr">
                        <a:spcBef>
                          <a:spcPts val="0"/>
                        </a:spcBef>
                        <a:spcAft>
                          <a:spcPts val="0"/>
                        </a:spcAft>
                        <a:buNone/>
                      </a:pPr>
                      <a:r>
                        <a:rPr b="1" lang="en" sz="1000">
                          <a:solidFill>
                            <a:srgbClr val="FFFFFF"/>
                          </a:solidFill>
                          <a:latin typeface="Calibri"/>
                          <a:ea typeface="Calibri"/>
                          <a:cs typeface="Calibri"/>
                          <a:sym typeface="Calibri"/>
                        </a:rPr>
                        <a:t>Write Cycles</a:t>
                      </a:r>
                      <a:endParaRPr b="1" sz="10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sz="1000">
                          <a:latin typeface="Calibri"/>
                          <a:ea typeface="Calibri"/>
                          <a:cs typeface="Calibri"/>
                          <a:sym typeface="Calibri"/>
                        </a:rPr>
                        <a:t>Cannot be rewritten</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Limited write cycles</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alibri"/>
                          <a:ea typeface="Calibri"/>
                          <a:cs typeface="Calibri"/>
                          <a:sym typeface="Calibri"/>
                        </a:rPr>
                        <a:t>Limited write cycles (higher than EEPROM)</a:t>
                      </a:r>
                      <a:endParaRPr sz="10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0" y="575138"/>
            <a:ext cx="9144002" cy="399322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2"/>
          <p:cNvSpPr txBox="1"/>
          <p:nvPr>
            <p:ph type="title"/>
          </p:nvPr>
        </p:nvSpPr>
        <p:spPr>
          <a:xfrm>
            <a:off x="0" y="0"/>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Fetch-Execute Cycle</a:t>
            </a:r>
            <a:endParaRPr b="1" sz="3000">
              <a:solidFill>
                <a:srgbClr val="FF0080"/>
              </a:solidFill>
              <a:latin typeface="Calibri"/>
              <a:ea typeface="Calibri"/>
              <a:cs typeface="Calibri"/>
              <a:sym typeface="Calibri"/>
            </a:endParaRPr>
          </a:p>
        </p:txBody>
      </p:sp>
      <p:sp>
        <p:nvSpPr>
          <p:cNvPr id="478" name="Google Shape;478;p82"/>
          <p:cNvSpPr txBox="1"/>
          <p:nvPr>
            <p:ph idx="1" type="body"/>
          </p:nvPr>
        </p:nvSpPr>
        <p:spPr>
          <a:xfrm>
            <a:off x="4653600" y="30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a:t>
            </a:r>
            <a:r>
              <a:rPr b="1" lang="en" sz="1100">
                <a:solidFill>
                  <a:srgbClr val="FF9900"/>
                </a:solidFill>
                <a:latin typeface="Calibri"/>
                <a:ea typeface="Calibri"/>
                <a:cs typeface="Calibri"/>
                <a:sym typeface="Calibri"/>
              </a:rPr>
              <a:t>Step-by-Step Breakdown of the Fetch-Execute Cycle: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2A. Fetch (Retrieve the instruction)</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is directed to the memory location of the next instruction (usually stored in 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which keeps track of the address of the next instruction to execute).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fetches the instruction from memory and stores it in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br>
              <a:rPr b="1"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Let’s say the instruction is to add two numbers stored in memory locations. The CPU will fetch this instruction, usually represented in binary form, and load it into the instruction register.</a:t>
            </a:r>
            <a:endParaRPr sz="1100">
              <a:solidFill>
                <a:schemeClr val="dk1"/>
              </a:solidFill>
              <a:latin typeface="Calibri"/>
              <a:ea typeface="Calibri"/>
              <a:cs typeface="Calibri"/>
              <a:sym typeface="Calibri"/>
            </a:endParaRPr>
          </a:p>
        </p:txBody>
      </p:sp>
      <p:sp>
        <p:nvSpPr>
          <p:cNvPr id="479" name="Google Shape;479;p82"/>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rgbClr val="FF0000"/>
                </a:solidFill>
                <a:latin typeface="Calibri"/>
                <a:ea typeface="Calibri"/>
                <a:cs typeface="Calibri"/>
                <a:sym typeface="Calibri"/>
              </a:rPr>
              <a:t>The </a:t>
            </a:r>
            <a:r>
              <a:rPr b="1" lang="en" sz="1100">
                <a:solidFill>
                  <a:srgbClr val="FF0000"/>
                </a:solidFill>
                <a:latin typeface="Calibri"/>
                <a:ea typeface="Calibri"/>
                <a:cs typeface="Calibri"/>
                <a:sym typeface="Calibri"/>
              </a:rPr>
              <a:t>Fetch-Execute Cycle</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also known as the </a:t>
            </a:r>
            <a:r>
              <a:rPr b="1" lang="en" sz="1100">
                <a:solidFill>
                  <a:srgbClr val="FF0000"/>
                </a:solidFill>
                <a:latin typeface="Calibri"/>
                <a:ea typeface="Calibri"/>
                <a:cs typeface="Calibri"/>
                <a:sym typeface="Calibri"/>
              </a:rPr>
              <a:t>Instruction Cycle</a:t>
            </a:r>
            <a:r>
              <a:rPr lang="en" sz="1100">
                <a:solidFill>
                  <a:schemeClr val="dk1"/>
                </a:solidFill>
                <a:latin typeface="Calibri"/>
                <a:ea typeface="Calibri"/>
                <a:cs typeface="Calibri"/>
                <a:sym typeface="Calibri"/>
              </a:rPr>
              <a:t>,</a:t>
            </a:r>
            <a:r>
              <a:rPr lang="en" sz="1100">
                <a:solidFill>
                  <a:srgbClr val="FF0000"/>
                </a:solidFill>
                <a:latin typeface="Calibri"/>
                <a:ea typeface="Calibri"/>
                <a:cs typeface="Calibri"/>
                <a:sym typeface="Calibri"/>
              </a:rPr>
              <a:t> is the basic operational process of a computer's central processing unit (CPU)</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It is the process by which a computer retrieves a program instruction from its memory</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determines what actions the instruction dictates, and then carries out those actions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9900"/>
                </a:solidFill>
                <a:latin typeface="Calibri"/>
                <a:ea typeface="Calibri"/>
                <a:cs typeface="Calibri"/>
                <a:sym typeface="Calibri"/>
              </a:rPr>
              <a:t>Overview of the Fetch-Execute Cycle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rgbClr val="FF0000"/>
                </a:solidFill>
                <a:latin typeface="Calibri"/>
                <a:ea typeface="Calibri"/>
                <a:cs typeface="Calibri"/>
                <a:sym typeface="Calibri"/>
              </a:rPr>
              <a:t>The cycle has two main stages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Fetch</a:t>
            </a:r>
            <a:r>
              <a:rPr lang="en" sz="1100">
                <a:solidFill>
                  <a:srgbClr val="FF0000"/>
                </a:solidFill>
                <a:latin typeface="Calibri"/>
                <a:ea typeface="Calibri"/>
                <a:cs typeface="Calibri"/>
                <a:sym typeface="Calibri"/>
              </a:rPr>
              <a:t> </a:t>
            </a:r>
            <a:r>
              <a:rPr lang="en" sz="1100">
                <a:solidFill>
                  <a:schemeClr val="dk1"/>
                </a:solidFill>
                <a:latin typeface="Calibri"/>
                <a:ea typeface="Calibri"/>
                <a:cs typeface="Calibri"/>
                <a:sym typeface="Calibri"/>
              </a:rPr>
              <a:t>– retrieving the instruction from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FF0000"/>
                </a:solidFill>
                <a:latin typeface="Calibri"/>
                <a:ea typeface="Calibri"/>
                <a:cs typeface="Calibri"/>
                <a:sym typeface="Calibri"/>
              </a:rPr>
              <a:t>Execute</a:t>
            </a:r>
            <a:r>
              <a:rPr lang="en" sz="1100">
                <a:solidFill>
                  <a:srgbClr val="FF0000"/>
                </a:solidFill>
                <a:latin typeface="Calibri"/>
                <a:ea typeface="Calibri"/>
                <a:cs typeface="Calibri"/>
                <a:sym typeface="Calibri"/>
              </a:rPr>
              <a:t> </a:t>
            </a:r>
            <a:r>
              <a:rPr lang="en" sz="1100">
                <a:solidFill>
                  <a:schemeClr val="dk1"/>
                </a:solidFill>
                <a:latin typeface="Calibri"/>
                <a:ea typeface="Calibri"/>
                <a:cs typeface="Calibri"/>
                <a:sym typeface="Calibri"/>
              </a:rPr>
              <a:t>– executing the operation specified by the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However, we can break this down further into smaller sub-steps for clarity.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3"/>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2B. </a:t>
            </a:r>
            <a:r>
              <a:rPr b="1" lang="en" sz="1100">
                <a:solidFill>
                  <a:srgbClr val="FF0000"/>
                </a:solidFill>
                <a:latin typeface="Calibri"/>
                <a:ea typeface="Calibri"/>
                <a:cs typeface="Calibri"/>
                <a:sym typeface="Calibri"/>
              </a:rPr>
              <a:t>Decode (Identify the instruction)</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rgbClr val="FF0000"/>
                </a:solidFill>
                <a:latin typeface="Calibri"/>
                <a:ea typeface="Calibri"/>
                <a:cs typeface="Calibri"/>
                <a:sym typeface="Calibri"/>
              </a:rPr>
              <a:t>The control unit of the CPU decodes the instruction stored in the Instruction Register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rgbClr val="FF0000"/>
                </a:solidFill>
                <a:latin typeface="Calibri"/>
                <a:ea typeface="Calibri"/>
                <a:cs typeface="Calibri"/>
                <a:sym typeface="Calibri"/>
              </a:rPr>
              <a:t>The CPU decodes what the instruction is asking for, such as which operation (add, subtract, move data, etc.) needs to be executed and what operands are involved (whether they are stored in registers or in memory)</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rgbClr val="FF0000"/>
                </a:solidFill>
                <a:latin typeface="Calibri"/>
                <a:ea typeface="Calibri"/>
                <a:cs typeface="Calibri"/>
                <a:sym typeface="Calibri"/>
              </a:rPr>
              <a:t>If the instruction involves data, the CPU may also fetch additional information, such as memory addresses or data to operate on, before the execution step</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r>
              <a:rPr lang="en" sz="1100">
                <a:solidFill>
                  <a:schemeClr val="dk1"/>
                </a:solidFill>
                <a:latin typeface="Calibri"/>
                <a:ea typeface="Calibri"/>
                <a:cs typeface="Calibri"/>
                <a:sym typeface="Calibri"/>
              </a:rPr>
              <a:t> If the fetched instruction is </a:t>
            </a:r>
            <a:r>
              <a:rPr lang="en" sz="1100">
                <a:solidFill>
                  <a:srgbClr val="188038"/>
                </a:solidFill>
                <a:latin typeface="Calibri"/>
                <a:ea typeface="Calibri"/>
                <a:cs typeface="Calibri"/>
                <a:sym typeface="Calibri"/>
              </a:rPr>
              <a:t>ADD R1, R2, R3</a:t>
            </a:r>
            <a:r>
              <a:rPr lang="en" sz="1100">
                <a:solidFill>
                  <a:schemeClr val="dk1"/>
                </a:solidFill>
                <a:latin typeface="Calibri"/>
                <a:ea typeface="Calibri"/>
                <a:cs typeface="Calibri"/>
                <a:sym typeface="Calibri"/>
              </a:rPr>
              <a:t>, the CPU decodes this to understand that it needs to add the contents of registers </a:t>
            </a:r>
            <a:r>
              <a:rPr b="1" lang="en" sz="1100">
                <a:solidFill>
                  <a:schemeClr val="dk1"/>
                </a:solidFill>
                <a:latin typeface="Calibri"/>
                <a:ea typeface="Calibri"/>
                <a:cs typeface="Calibri"/>
                <a:sym typeface="Calibri"/>
              </a:rPr>
              <a:t>R2</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R3</a:t>
            </a:r>
            <a:r>
              <a:rPr lang="en" sz="1100">
                <a:solidFill>
                  <a:schemeClr val="dk1"/>
                </a:solidFill>
                <a:latin typeface="Calibri"/>
                <a:ea typeface="Calibri"/>
                <a:cs typeface="Calibri"/>
                <a:sym typeface="Calibri"/>
              </a:rPr>
              <a:t> and store the result in </a:t>
            </a:r>
            <a:r>
              <a:rPr b="1" lang="en" sz="1100">
                <a:solidFill>
                  <a:schemeClr val="dk1"/>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
        <p:nvSpPr>
          <p:cNvPr id="485" name="Google Shape;485;p83"/>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2C</a:t>
            </a:r>
            <a:r>
              <a:rPr b="1" lang="en" sz="1100">
                <a:solidFill>
                  <a:srgbClr val="1155CC"/>
                </a:solidFill>
                <a:latin typeface="Calibri"/>
                <a:ea typeface="Calibri"/>
                <a:cs typeface="Calibri"/>
                <a:sym typeface="Calibri"/>
              </a:rPr>
              <a:t>. </a:t>
            </a:r>
            <a:r>
              <a:rPr b="1" lang="en" sz="1100">
                <a:solidFill>
                  <a:srgbClr val="FF0000"/>
                </a:solidFill>
                <a:latin typeface="Calibri"/>
                <a:ea typeface="Calibri"/>
                <a:cs typeface="Calibri"/>
                <a:sym typeface="Calibri"/>
              </a:rPr>
              <a:t>Execute (Perform the operation)</a:t>
            </a:r>
            <a:endParaRPr b="1" sz="1100">
              <a:solidFill>
                <a:srgbClr val="FF00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rgbClr val="FF0000"/>
                </a:solidFill>
                <a:latin typeface="Calibri"/>
                <a:ea typeface="Calibri"/>
                <a:cs typeface="Calibri"/>
                <a:sym typeface="Calibri"/>
              </a:rPr>
              <a:t>The CPU’s </a:t>
            </a:r>
            <a:r>
              <a:rPr b="1" lang="en" sz="1100">
                <a:solidFill>
                  <a:srgbClr val="FF0000"/>
                </a:solidFill>
                <a:latin typeface="Calibri"/>
                <a:ea typeface="Calibri"/>
                <a:cs typeface="Calibri"/>
                <a:sym typeface="Calibri"/>
              </a:rPr>
              <a:t>Arithmetic Logic Unit (ALU)</a:t>
            </a:r>
            <a:r>
              <a:rPr lang="en" sz="1100">
                <a:solidFill>
                  <a:srgbClr val="FF0000"/>
                </a:solidFill>
                <a:latin typeface="Calibri"/>
                <a:ea typeface="Calibri"/>
                <a:cs typeface="Calibri"/>
                <a:sym typeface="Calibri"/>
              </a:rPr>
              <a:t> or another functional unit performs the actual operation as per the decoded instruction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rgbClr val="FF0000"/>
                </a:solidFill>
                <a:latin typeface="Calibri"/>
                <a:ea typeface="Calibri"/>
                <a:cs typeface="Calibri"/>
                <a:sym typeface="Calibri"/>
              </a:rPr>
              <a:t>The operation could involve arithmetic (like addition or subtraction), logic (like AND, OR), or data transfer (moving data from one place to another)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br>
              <a:rPr b="1"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In the case of the instruction </a:t>
            </a:r>
            <a:r>
              <a:rPr lang="en" sz="1100">
                <a:solidFill>
                  <a:srgbClr val="188038"/>
                </a:solidFill>
                <a:latin typeface="Calibri"/>
                <a:ea typeface="Calibri"/>
                <a:cs typeface="Calibri"/>
                <a:sym typeface="Calibri"/>
              </a:rPr>
              <a:t>ADD R1, R2, R3</a:t>
            </a:r>
            <a:r>
              <a:rPr lang="en" sz="1100">
                <a:solidFill>
                  <a:schemeClr val="dk1"/>
                </a:solidFill>
                <a:latin typeface="Calibri"/>
                <a:ea typeface="Calibri"/>
                <a:cs typeface="Calibri"/>
                <a:sym typeface="Calibri"/>
              </a:rPr>
              <a:t>, the ALU adds the contents of </a:t>
            </a:r>
            <a:r>
              <a:rPr b="1" lang="en" sz="1100">
                <a:solidFill>
                  <a:schemeClr val="dk1"/>
                </a:solidFill>
                <a:latin typeface="Calibri"/>
                <a:ea typeface="Calibri"/>
                <a:cs typeface="Calibri"/>
                <a:sym typeface="Calibri"/>
              </a:rPr>
              <a:t>R2</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R3</a:t>
            </a:r>
            <a:r>
              <a:rPr lang="en" sz="1100">
                <a:solidFill>
                  <a:schemeClr val="dk1"/>
                </a:solidFill>
                <a:latin typeface="Calibri"/>
                <a:ea typeface="Calibri"/>
                <a:cs typeface="Calibri"/>
                <a:sym typeface="Calibri"/>
              </a:rPr>
              <a:t> and stores the result in </a:t>
            </a:r>
            <a:r>
              <a:rPr b="1" lang="en" sz="1100">
                <a:solidFill>
                  <a:schemeClr val="dk1"/>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4"/>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2D</a:t>
            </a:r>
            <a:r>
              <a:rPr b="1" lang="en" sz="1100">
                <a:solidFill>
                  <a:srgbClr val="1155CC"/>
                </a:solidFill>
                <a:latin typeface="Calibri"/>
                <a:ea typeface="Calibri"/>
                <a:cs typeface="Calibri"/>
                <a:sym typeface="Calibri"/>
              </a:rPr>
              <a:t>. Store (Optional, depending on instruction)</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For some instructions, the result of the execution may need to be stored back in a register or memory location.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phase moves the processed data to the appropriate location.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88038"/>
                </a:solidFill>
                <a:latin typeface="Calibri"/>
                <a:ea typeface="Calibri"/>
                <a:cs typeface="Calibri"/>
                <a:sym typeface="Calibri"/>
              </a:rPr>
              <a:t>Example</a:t>
            </a:r>
            <a:r>
              <a:rPr b="1" lang="en" sz="1100">
                <a:solidFill>
                  <a:schemeClr val="dk1"/>
                </a:solidFill>
                <a:latin typeface="Calibri"/>
                <a:ea typeface="Calibri"/>
                <a:cs typeface="Calibri"/>
                <a:sym typeface="Calibri"/>
              </a:rPr>
              <a:t>:</a:t>
            </a:r>
            <a:br>
              <a:rPr b="1"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Once the addition is completed in the previous example, the result is stored in </a:t>
            </a:r>
            <a:r>
              <a:rPr b="1" lang="en" sz="1100">
                <a:solidFill>
                  <a:schemeClr val="dk1"/>
                </a:solidFill>
                <a:latin typeface="Calibri"/>
                <a:ea typeface="Calibri"/>
                <a:cs typeface="Calibri"/>
                <a:sym typeface="Calibri"/>
              </a:rPr>
              <a:t>R1</a:t>
            </a:r>
            <a:r>
              <a:rPr lang="en" sz="1100">
                <a:solidFill>
                  <a:schemeClr val="dk1"/>
                </a:solidFill>
                <a:latin typeface="Calibri"/>
                <a:ea typeface="Calibri"/>
                <a:cs typeface="Calibri"/>
                <a:sym typeface="Calibri"/>
              </a:rPr>
              <a:t>, meaning that </a:t>
            </a:r>
            <a:r>
              <a:rPr b="1" lang="en" sz="1100">
                <a:solidFill>
                  <a:schemeClr val="dk1"/>
                </a:solidFill>
                <a:latin typeface="Calibri"/>
                <a:ea typeface="Calibri"/>
                <a:cs typeface="Calibri"/>
                <a:sym typeface="Calibri"/>
              </a:rPr>
              <a:t>R1</a:t>
            </a:r>
            <a:r>
              <a:rPr lang="en" sz="1100">
                <a:solidFill>
                  <a:schemeClr val="dk1"/>
                </a:solidFill>
                <a:latin typeface="Calibri"/>
                <a:ea typeface="Calibri"/>
                <a:cs typeface="Calibri"/>
                <a:sym typeface="Calibri"/>
              </a:rPr>
              <a:t> now holds the sum of </a:t>
            </a:r>
            <a:r>
              <a:rPr b="1" lang="en" sz="1100">
                <a:solidFill>
                  <a:schemeClr val="dk1"/>
                </a:solidFill>
                <a:latin typeface="Calibri"/>
                <a:ea typeface="Calibri"/>
                <a:cs typeface="Calibri"/>
                <a:sym typeface="Calibri"/>
              </a:rPr>
              <a:t>R2</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R3</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491" name="Google Shape;491;p84"/>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 </a:t>
            </a:r>
            <a:r>
              <a:rPr b="1" lang="en" sz="1100">
                <a:solidFill>
                  <a:srgbClr val="1155CC"/>
                </a:solidFill>
                <a:latin typeface="Calibri"/>
                <a:ea typeface="Calibri"/>
                <a:cs typeface="Calibri"/>
                <a:sym typeface="Calibri"/>
              </a:rPr>
              <a:t>Two-Cycle Process (Instruction and Data in Memory)</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CPU follows a two-cycle process because both instructions and data are stored in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188038"/>
                </a:solidFill>
                <a:latin typeface="Calibri"/>
                <a:ea typeface="Calibri"/>
                <a:cs typeface="Calibri"/>
                <a:sym typeface="Calibri"/>
              </a:rPr>
              <a:t>Instruction Fetch Cycle</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first fetches the </a:t>
            </a:r>
            <a:r>
              <a:rPr b="1" lang="en" sz="1100">
                <a:solidFill>
                  <a:schemeClr val="dk1"/>
                </a:solidFill>
                <a:latin typeface="Calibri"/>
                <a:ea typeface="Calibri"/>
                <a:cs typeface="Calibri"/>
                <a:sym typeface="Calibri"/>
              </a:rPr>
              <a:t>instruction</a:t>
            </a:r>
            <a:r>
              <a:rPr lang="en" sz="1100">
                <a:solidFill>
                  <a:schemeClr val="dk1"/>
                </a:solidFill>
                <a:latin typeface="Calibri"/>
                <a:ea typeface="Calibri"/>
                <a:cs typeface="Calibri"/>
                <a:sym typeface="Calibri"/>
              </a:rPr>
              <a:t> from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b="1" lang="en" sz="1100">
                <a:solidFill>
                  <a:srgbClr val="188038"/>
                </a:solidFill>
                <a:latin typeface="Calibri"/>
                <a:ea typeface="Calibri"/>
                <a:cs typeface="Calibri"/>
                <a:sym typeface="Calibri"/>
              </a:rPr>
              <a:t>Data Fetch Cycle (when required)</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instruction needs some </a:t>
            </a:r>
            <a:r>
              <a:rPr b="1" lang="en" sz="1100">
                <a:solidFill>
                  <a:schemeClr val="dk1"/>
                </a:solidFill>
                <a:latin typeface="Calibri"/>
                <a:ea typeface="Calibri"/>
                <a:cs typeface="Calibri"/>
                <a:sym typeface="Calibri"/>
              </a:rPr>
              <a:t>data</a:t>
            </a:r>
            <a:r>
              <a:rPr lang="en" sz="1100">
                <a:solidFill>
                  <a:schemeClr val="dk1"/>
                </a:solidFill>
                <a:latin typeface="Calibri"/>
                <a:ea typeface="Calibri"/>
                <a:cs typeface="Calibri"/>
                <a:sym typeface="Calibri"/>
              </a:rPr>
              <a:t> (e.g., numbers for a calculation), the CPU fetches that from memory in the next cycle.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For example: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an instruction is to </a:t>
            </a:r>
            <a:r>
              <a:rPr b="1" lang="en" sz="1100">
                <a:solidFill>
                  <a:schemeClr val="dk1"/>
                </a:solidFill>
                <a:latin typeface="Calibri"/>
                <a:ea typeface="Calibri"/>
                <a:cs typeface="Calibri"/>
                <a:sym typeface="Calibri"/>
              </a:rPr>
              <a:t>load</a:t>
            </a:r>
            <a:r>
              <a:rPr lang="en" sz="1100">
                <a:solidFill>
                  <a:schemeClr val="dk1"/>
                </a:solidFill>
                <a:latin typeface="Calibri"/>
                <a:ea typeface="Calibri"/>
                <a:cs typeface="Calibri"/>
                <a:sym typeface="Calibri"/>
              </a:rPr>
              <a:t> a number from memory into a register, it first fetches the instruction telling it to perform the load, and then in the next cycle, it fetches the actual number from memory.</a:t>
            </a:r>
            <a:endParaRPr sz="120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5"/>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a:t>
            </a:r>
            <a:r>
              <a:rPr b="1" lang="en" sz="1100">
                <a:solidFill>
                  <a:srgbClr val="FF9900"/>
                </a:solidFill>
                <a:latin typeface="Calibri"/>
                <a:ea typeface="Calibri"/>
                <a:cs typeface="Calibri"/>
                <a:sym typeface="Calibri"/>
              </a:rPr>
              <a:t>Additional Notes</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The register that holds the memory address of the next instruction to be executed.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 The register where the currently fetched instruction is stored.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Arithmetic Logic Unit (ALU)</a:t>
            </a:r>
            <a:r>
              <a:rPr lang="en" sz="1100">
                <a:solidFill>
                  <a:schemeClr val="dk1"/>
                </a:solidFill>
                <a:latin typeface="Calibri"/>
                <a:ea typeface="Calibri"/>
                <a:cs typeface="Calibri"/>
                <a:sym typeface="Calibri"/>
              </a:rPr>
              <a:t>: The part of the CPU that performs arithmetic and logic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Control Unit</a:t>
            </a:r>
            <a:r>
              <a:rPr lang="en" sz="1100">
                <a:solidFill>
                  <a:schemeClr val="dk1"/>
                </a:solidFill>
                <a:latin typeface="Calibri"/>
                <a:ea typeface="Calibri"/>
                <a:cs typeface="Calibri"/>
                <a:sym typeface="Calibri"/>
              </a:rPr>
              <a:t>: The component of the CPU that decodes instructions and directs other parts of the CPU to perform the necessary operations.</a:t>
            </a:r>
            <a:endParaRPr sz="1100">
              <a:solidFill>
                <a:schemeClr val="dk1"/>
              </a:solidFill>
              <a:latin typeface="Calibri"/>
              <a:ea typeface="Calibri"/>
              <a:cs typeface="Calibri"/>
              <a:sym typeface="Calibri"/>
            </a:endParaRPr>
          </a:p>
        </p:txBody>
      </p:sp>
      <p:sp>
        <p:nvSpPr>
          <p:cNvPr id="497" name="Google Shape;497;p85"/>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5. </a:t>
            </a:r>
            <a:r>
              <a:rPr b="1" lang="en" sz="1100">
                <a:solidFill>
                  <a:srgbClr val="FF9900"/>
                </a:solidFill>
                <a:latin typeface="Calibri"/>
                <a:ea typeface="Calibri"/>
                <a:cs typeface="Calibri"/>
                <a:sym typeface="Calibri"/>
              </a:rPr>
              <a:t>Example of the Fetch-Execute Cycle in Practice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Let’s assume a simple program is loaded into memory that asks the CPU to add two numbers: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5A. Memory Contents</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Address 100: </a:t>
            </a:r>
            <a:r>
              <a:rPr lang="en" sz="1100">
                <a:solidFill>
                  <a:srgbClr val="188038"/>
                </a:solidFill>
                <a:latin typeface="Calibri"/>
                <a:ea typeface="Calibri"/>
                <a:cs typeface="Calibri"/>
                <a:sym typeface="Calibri"/>
              </a:rPr>
              <a:t>LOAD R1, #50</a:t>
            </a:r>
            <a:r>
              <a:rPr lang="en" sz="1100">
                <a:solidFill>
                  <a:schemeClr val="dk1"/>
                </a:solidFill>
                <a:latin typeface="Calibri"/>
                <a:ea typeface="Calibri"/>
                <a:cs typeface="Calibri"/>
                <a:sym typeface="Calibri"/>
              </a:rPr>
              <a:t> (Load the number 50 into register R1)</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Address 101: </a:t>
            </a:r>
            <a:r>
              <a:rPr lang="en" sz="1100">
                <a:solidFill>
                  <a:srgbClr val="188038"/>
                </a:solidFill>
                <a:latin typeface="Calibri"/>
                <a:ea typeface="Calibri"/>
                <a:cs typeface="Calibri"/>
                <a:sym typeface="Calibri"/>
              </a:rPr>
              <a:t>LOAD R2, #25</a:t>
            </a:r>
            <a:r>
              <a:rPr lang="en" sz="1100">
                <a:solidFill>
                  <a:schemeClr val="dk1"/>
                </a:solidFill>
                <a:latin typeface="Calibri"/>
                <a:ea typeface="Calibri"/>
                <a:cs typeface="Calibri"/>
                <a:sym typeface="Calibri"/>
              </a:rPr>
              <a:t> (Load the number 25 into register R2)</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Address 102: </a:t>
            </a:r>
            <a:r>
              <a:rPr lang="en" sz="1100">
                <a:solidFill>
                  <a:srgbClr val="188038"/>
                </a:solidFill>
                <a:latin typeface="Calibri"/>
                <a:ea typeface="Calibri"/>
                <a:cs typeface="Calibri"/>
                <a:sym typeface="Calibri"/>
              </a:rPr>
              <a:t>ADD R3, R1, R2</a:t>
            </a:r>
            <a:r>
              <a:rPr lang="en" sz="1100">
                <a:solidFill>
                  <a:schemeClr val="dk1"/>
                </a:solidFill>
                <a:latin typeface="Calibri"/>
                <a:ea typeface="Calibri"/>
                <a:cs typeface="Calibri"/>
                <a:sym typeface="Calibri"/>
              </a:rPr>
              <a:t> (Add the contents of R1 and R2 and store the result in R3)</a:t>
            </a:r>
            <a:endParaRPr sz="12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6"/>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6. </a:t>
            </a:r>
            <a:r>
              <a:rPr b="1" lang="en" sz="1100">
                <a:solidFill>
                  <a:srgbClr val="FF9900"/>
                </a:solidFill>
                <a:latin typeface="Calibri"/>
                <a:ea typeface="Calibri"/>
                <a:cs typeface="Calibri"/>
                <a:sym typeface="Calibri"/>
              </a:rPr>
              <a:t>Step-by-Step Execution</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Fetch</a:t>
            </a:r>
            <a:r>
              <a:rPr lang="en" sz="1100">
                <a:solidFill>
                  <a:schemeClr val="dk1"/>
                </a:solidFill>
                <a:latin typeface="Calibri"/>
                <a:ea typeface="Calibri"/>
                <a:cs typeface="Calibri"/>
                <a:sym typeface="Calibri"/>
              </a:rPr>
              <a:t> the first instruction (</a:t>
            </a:r>
            <a:r>
              <a:rPr lang="en" sz="1100">
                <a:solidFill>
                  <a:srgbClr val="188038"/>
                </a:solidFill>
                <a:latin typeface="Calibri"/>
                <a:ea typeface="Calibri"/>
                <a:cs typeface="Calibri"/>
                <a:sym typeface="Calibri"/>
              </a:rPr>
              <a:t>LOAD R1, #50</a:t>
            </a:r>
            <a:r>
              <a:rPr lang="en" sz="1100">
                <a:solidFill>
                  <a:schemeClr val="dk1"/>
                </a:solidFill>
                <a:latin typeface="Calibri"/>
                <a:ea typeface="Calibri"/>
                <a:cs typeface="Calibri"/>
                <a:sym typeface="Calibri"/>
              </a:rPr>
              <a:t>) from memory address 100. The instruction is loaded into the Instruction Register (IR).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Decode</a:t>
            </a:r>
            <a:r>
              <a:rPr lang="en" sz="1100">
                <a:solidFill>
                  <a:schemeClr val="dk1"/>
                </a:solidFill>
                <a:latin typeface="Calibri"/>
                <a:ea typeface="Calibri"/>
                <a:cs typeface="Calibri"/>
                <a:sym typeface="Calibri"/>
              </a:rPr>
              <a:t> the instruction to determine that the CPU needs to load the number 50 into register R1.</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Execute</a:t>
            </a:r>
            <a:r>
              <a:rPr lang="en" sz="1100">
                <a:solidFill>
                  <a:schemeClr val="dk1"/>
                </a:solidFill>
                <a:latin typeface="Calibri"/>
                <a:ea typeface="Calibri"/>
                <a:cs typeface="Calibri"/>
                <a:sym typeface="Calibri"/>
              </a:rPr>
              <a:t> the operation by loading the number 50 into register R1.</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Next</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Fetch</a:t>
            </a:r>
            <a:r>
              <a:rPr lang="en" sz="1100">
                <a:solidFill>
                  <a:schemeClr val="dk1"/>
                </a:solidFill>
                <a:latin typeface="Calibri"/>
                <a:ea typeface="Calibri"/>
                <a:cs typeface="Calibri"/>
                <a:sym typeface="Calibri"/>
              </a:rPr>
              <a:t> the second instruction (</a:t>
            </a:r>
            <a:r>
              <a:rPr lang="en" sz="1100">
                <a:solidFill>
                  <a:srgbClr val="188038"/>
                </a:solidFill>
                <a:latin typeface="Calibri"/>
                <a:ea typeface="Calibri"/>
                <a:cs typeface="Calibri"/>
                <a:sym typeface="Calibri"/>
              </a:rPr>
              <a:t>LOAD R2, #25</a:t>
            </a:r>
            <a:r>
              <a:rPr lang="en" sz="1100">
                <a:solidFill>
                  <a:schemeClr val="dk1"/>
                </a:solidFill>
                <a:latin typeface="Calibri"/>
                <a:ea typeface="Calibri"/>
                <a:cs typeface="Calibri"/>
                <a:sym typeface="Calibri"/>
              </a:rPr>
              <a:t>) from memory address 101.</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Decode</a:t>
            </a:r>
            <a:r>
              <a:rPr lang="en" sz="1100">
                <a:solidFill>
                  <a:schemeClr val="dk1"/>
                </a:solidFill>
                <a:latin typeface="Calibri"/>
                <a:ea typeface="Calibri"/>
                <a:cs typeface="Calibri"/>
                <a:sym typeface="Calibri"/>
              </a:rPr>
              <a:t> the instruction to load the number 25 into register R2.</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Execute</a:t>
            </a:r>
            <a:r>
              <a:rPr lang="en" sz="1100">
                <a:solidFill>
                  <a:schemeClr val="dk1"/>
                </a:solidFill>
                <a:latin typeface="Calibri"/>
                <a:ea typeface="Calibri"/>
                <a:cs typeface="Calibri"/>
                <a:sym typeface="Calibri"/>
              </a:rPr>
              <a:t> the operation by loading 25 into register R2.</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Finally</a:t>
            </a:r>
            <a:r>
              <a:rPr b="1"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Fetch</a:t>
            </a:r>
            <a:r>
              <a:rPr lang="en" sz="1100">
                <a:solidFill>
                  <a:schemeClr val="dk1"/>
                </a:solidFill>
                <a:latin typeface="Calibri"/>
                <a:ea typeface="Calibri"/>
                <a:cs typeface="Calibri"/>
                <a:sym typeface="Calibri"/>
              </a:rPr>
              <a:t> the third instruction (</a:t>
            </a:r>
            <a:r>
              <a:rPr lang="en" sz="1100">
                <a:solidFill>
                  <a:srgbClr val="188038"/>
                </a:solidFill>
                <a:latin typeface="Calibri"/>
                <a:ea typeface="Calibri"/>
                <a:cs typeface="Calibri"/>
                <a:sym typeface="Calibri"/>
              </a:rPr>
              <a:t>ADD R3, R1, R2</a:t>
            </a:r>
            <a:r>
              <a:rPr lang="en" sz="1100">
                <a:solidFill>
                  <a:schemeClr val="dk1"/>
                </a:solidFill>
                <a:latin typeface="Calibri"/>
                <a:ea typeface="Calibri"/>
                <a:cs typeface="Calibri"/>
                <a:sym typeface="Calibri"/>
              </a:rPr>
              <a:t>) from memory address 102.</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Decode</a:t>
            </a:r>
            <a:r>
              <a:rPr lang="en" sz="1100">
                <a:solidFill>
                  <a:schemeClr val="dk1"/>
                </a:solidFill>
                <a:latin typeface="Calibri"/>
                <a:ea typeface="Calibri"/>
                <a:cs typeface="Calibri"/>
                <a:sym typeface="Calibri"/>
              </a:rPr>
              <a:t> the instruction to add the contents of registers R1 and R2.</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Execute</a:t>
            </a:r>
            <a:r>
              <a:rPr lang="en" sz="1100">
                <a:solidFill>
                  <a:schemeClr val="dk1"/>
                </a:solidFill>
                <a:latin typeface="Calibri"/>
                <a:ea typeface="Calibri"/>
                <a:cs typeface="Calibri"/>
                <a:sym typeface="Calibri"/>
              </a:rPr>
              <a:t> the addition operation by adding the values (50 + 25 = 75) and storing the result in register R3.</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This cycle repeats continuously, allowing the CPU to process instructions in a program step by step.</a:t>
            </a:r>
            <a:endParaRPr sz="1100">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7"/>
          <p:cNvSpPr txBox="1"/>
          <p:nvPr>
            <p:ph type="title"/>
          </p:nvPr>
        </p:nvSpPr>
        <p:spPr>
          <a:xfrm>
            <a:off x="0" y="0"/>
            <a:ext cx="62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LMC vs. CPU (Fetch and Execute Cycle</a:t>
            </a:r>
            <a:endParaRPr b="1" sz="3000">
              <a:solidFill>
                <a:srgbClr val="FF0080"/>
              </a:solidFill>
              <a:latin typeface="Calibri"/>
              <a:ea typeface="Calibri"/>
              <a:cs typeface="Calibri"/>
              <a:sym typeface="Calibri"/>
            </a:endParaRPr>
          </a:p>
        </p:txBody>
      </p:sp>
      <p:sp>
        <p:nvSpPr>
          <p:cNvPr id="508" name="Google Shape;508;p87"/>
          <p:cNvSpPr txBox="1"/>
          <p:nvPr>
            <p:ph idx="1" type="body"/>
          </p:nvPr>
        </p:nvSpPr>
        <p:spPr>
          <a:xfrm>
            <a:off x="2920275" y="572700"/>
            <a:ext cx="6223800" cy="45711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image appears to represent a visual analogy between the </a:t>
            </a:r>
            <a:r>
              <a:rPr b="1" lang="en" sz="1100">
                <a:solidFill>
                  <a:schemeClr val="dk1"/>
                </a:solidFill>
                <a:latin typeface="Calibri"/>
                <a:ea typeface="Calibri"/>
                <a:cs typeface="Calibri"/>
                <a:sym typeface="Calibri"/>
              </a:rPr>
              <a:t>Little Man Computer (LMC)</a:t>
            </a:r>
            <a:r>
              <a:rPr lang="en" sz="1100">
                <a:solidFill>
                  <a:schemeClr val="dk1"/>
                </a:solidFill>
                <a:latin typeface="Calibri"/>
                <a:ea typeface="Calibri"/>
                <a:cs typeface="Calibri"/>
                <a:sym typeface="Calibri"/>
              </a:rPr>
              <a:t> model and a </a:t>
            </a:r>
            <a:r>
              <a:rPr b="1" lang="en" sz="1100">
                <a:solidFill>
                  <a:schemeClr val="dk1"/>
                </a:solidFill>
                <a:latin typeface="Calibri"/>
                <a:ea typeface="Calibri"/>
                <a:cs typeface="Calibri"/>
                <a:sym typeface="Calibri"/>
              </a:rPr>
              <a:t>real CPU</a:t>
            </a:r>
            <a:r>
              <a:rPr lang="en" sz="1100">
                <a:solidFill>
                  <a:schemeClr val="dk1"/>
                </a:solidFill>
                <a:latin typeface="Calibri"/>
                <a:ea typeface="Calibri"/>
                <a:cs typeface="Calibri"/>
                <a:sym typeface="Calibri"/>
              </a:rPr>
              <a:t>, focusing on the </a:t>
            </a:r>
            <a:r>
              <a:rPr b="1" lang="en" sz="1100">
                <a:solidFill>
                  <a:schemeClr val="dk1"/>
                </a:solidFill>
                <a:latin typeface="Calibri"/>
                <a:ea typeface="Calibri"/>
                <a:cs typeface="Calibri"/>
                <a:sym typeface="Calibri"/>
              </a:rPr>
              <a:t>Fetch-Execute Cycle</a:t>
            </a:r>
            <a:r>
              <a:rPr lang="en" sz="1100">
                <a:solidFill>
                  <a:schemeClr val="dk1"/>
                </a:solidFill>
                <a:latin typeface="Calibri"/>
                <a:ea typeface="Calibri"/>
                <a:cs typeface="Calibri"/>
                <a:sym typeface="Calibri"/>
              </a:rPr>
              <a:t>. Let's explore the similarities between the two systems and explain the Fetch and Execute cycle for each.</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9900"/>
                </a:solidFill>
                <a:latin typeface="Calibri"/>
                <a:ea typeface="Calibri"/>
                <a:cs typeface="Calibri"/>
                <a:sym typeface="Calibri"/>
              </a:rPr>
              <a:t>Little Man Computer (LMC)</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LMC</a:t>
            </a:r>
            <a:r>
              <a:rPr lang="en" sz="1100">
                <a:solidFill>
                  <a:schemeClr val="dk1"/>
                </a:solidFill>
                <a:latin typeface="Calibri"/>
                <a:ea typeface="Calibri"/>
                <a:cs typeface="Calibri"/>
                <a:sym typeface="Calibri"/>
              </a:rPr>
              <a:t> is a simplified computer model designed to help learners understand how a CPU functions at a basic level. In this analogy, the "Little Man" represents the CPU, and various operations, like fetching instructions and data, are depicted as the Little Man interacting with different elements like a mailbox (memory), location counter (Program Counter), and calculator (Arithmetic Logic Unit - ALU).</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LMC Fetch-Execute Cycle Steps (Left Side)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LM reads location counter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location counter</a:t>
            </a:r>
            <a:r>
              <a:rPr lang="en" sz="1100">
                <a:solidFill>
                  <a:schemeClr val="dk1"/>
                </a:solidFill>
                <a:latin typeface="Calibri"/>
                <a:ea typeface="Calibri"/>
                <a:cs typeface="Calibri"/>
                <a:sym typeface="Calibri"/>
              </a:rPr>
              <a:t> is equivalent to the Program Counter (PC) in a real CPU. It keeps track of the next instruction to execute.</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Little Man (LM) starts by reading the </a:t>
            </a:r>
            <a:r>
              <a:rPr b="1" lang="en" sz="1100">
                <a:solidFill>
                  <a:schemeClr val="dk1"/>
                </a:solidFill>
                <a:latin typeface="Calibri"/>
                <a:ea typeface="Calibri"/>
                <a:cs typeface="Calibri"/>
                <a:sym typeface="Calibri"/>
              </a:rPr>
              <a:t>location counter</a:t>
            </a:r>
            <a:r>
              <a:rPr lang="en" sz="1100">
                <a:solidFill>
                  <a:schemeClr val="dk1"/>
                </a:solidFill>
                <a:latin typeface="Calibri"/>
                <a:ea typeface="Calibri"/>
                <a:cs typeface="Calibri"/>
                <a:sym typeface="Calibri"/>
              </a:rPr>
              <a:t> to see where to fetch the next instruction from.</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Walks to mailbox indicated by location counter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Little Man uses the value from the location counter to find the corresponding mailbox (representing memory).</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He walks over to the mailbox, which contains the instruction.</a:t>
            </a:r>
            <a:endParaRPr sz="1100">
              <a:solidFill>
                <a:schemeClr val="dk1"/>
              </a:solidFill>
              <a:latin typeface="Calibri"/>
              <a:ea typeface="Calibri"/>
              <a:cs typeface="Calibri"/>
              <a:sym typeface="Calibri"/>
            </a:endParaRPr>
          </a:p>
        </p:txBody>
      </p:sp>
      <p:pic>
        <p:nvPicPr>
          <p:cNvPr id="509" name="Google Shape;509;p87"/>
          <p:cNvPicPr preferRelativeResize="0"/>
          <p:nvPr/>
        </p:nvPicPr>
        <p:blipFill rotWithShape="1">
          <a:blip r:embed="rId3">
            <a:alphaModFix/>
          </a:blip>
          <a:srcRect b="2271" l="13536" r="13449" t="2271"/>
          <a:stretch/>
        </p:blipFill>
        <p:spPr>
          <a:xfrm>
            <a:off x="0" y="631000"/>
            <a:ext cx="2772703" cy="45128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8"/>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Reads the instruction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Little Man reads the instruction from the mailbox and understands what operation it requires (e.g., a STORE operation).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LM reads address field in instruction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instruction may contain additional data or an address. In the case of a STORE operation, the Little Man reads the address where the value should be stored.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Goes to calculator (ALU)</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calculator represents the </a:t>
            </a:r>
            <a:r>
              <a:rPr b="1" lang="en" sz="1100">
                <a:solidFill>
                  <a:schemeClr val="dk1"/>
                </a:solidFill>
                <a:latin typeface="Calibri"/>
                <a:ea typeface="Calibri"/>
                <a:cs typeface="Calibri"/>
                <a:sym typeface="Calibri"/>
              </a:rPr>
              <a:t>Arithmetic Logic Unit (ALU)</a:t>
            </a:r>
            <a:r>
              <a:rPr lang="en" sz="1100">
                <a:solidFill>
                  <a:schemeClr val="dk1"/>
                </a:solidFill>
                <a:latin typeface="Calibri"/>
                <a:ea typeface="Calibri"/>
                <a:cs typeface="Calibri"/>
                <a:sym typeface="Calibri"/>
              </a:rPr>
              <a:t> of the CPU.</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Little Man performs any necessary calculations or operations, such as writing a value on a piece of paper (performing the arithmetic).</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rgbClr val="188038"/>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Puts the paper into the mailbox</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After performing the operation (e.g., STORE), the Little Man puts the result or data back into the appropriate mailbox (memory).</a:t>
            </a:r>
            <a:endParaRPr sz="1100">
              <a:solidFill>
                <a:schemeClr val="dk1"/>
              </a:solidFill>
              <a:latin typeface="Calibri"/>
              <a:ea typeface="Calibri"/>
              <a:cs typeface="Calibri"/>
              <a:sym typeface="Calibri"/>
            </a:endParaRPr>
          </a:p>
        </p:txBody>
      </p:sp>
      <p:sp>
        <p:nvSpPr>
          <p:cNvPr id="515" name="Google Shape;515;p88"/>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Walks to location counter and increments it</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After finishing the current instruction, the Little Man increments the location counter so that the next instruction can be fetched.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cycle repeats from step 1.</a:t>
            </a:r>
            <a:endParaRPr sz="1200">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9"/>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1B. CPU Fetch-Execute Cycle (Right Side)</a:t>
            </a:r>
            <a:endParaRPr b="1" sz="1100">
              <a:solidFill>
                <a:srgbClr val="1155CC"/>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This is the equivalent cycle in a modern CPU with more technical terminology.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PC → MAR (Program Counter → Memory Address Register)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holds the memory address of the next instruction to be executed.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copies the PC's value into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which holds the address of the memory location to be accessed.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MDR → IR (Memory Data Register → Instruction Register)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fetches the instruction from memory and places it in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Then, it moves the instruction into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 for decoding.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IR[add] → MAR (Instruction Register's address → Memory Address Register)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address part of the instruction (if present) is transferred 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This tells the CPU where to fetch or store data, depending on the instruction.</a:t>
            </a:r>
            <a:endParaRPr sz="1100">
              <a:solidFill>
                <a:schemeClr val="dk1"/>
              </a:solidFill>
              <a:latin typeface="Calibri"/>
              <a:ea typeface="Calibri"/>
              <a:cs typeface="Calibri"/>
              <a:sym typeface="Calibri"/>
            </a:endParaRPr>
          </a:p>
        </p:txBody>
      </p:sp>
      <p:sp>
        <p:nvSpPr>
          <p:cNvPr id="521" name="Google Shape;521;p89"/>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 → MDR (Accumulator → Memory Data Register)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instruction involves a data operation (e.g., STORE), the value from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 (a register used to hold intermediate data in the CPU) is placed in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MDR is responsible for temporarily holding data that will be written to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PC + 1 → PC (Program Counter + 1 → Program Counter)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is incremented by 1 so that the CPU knows where the next instruction is located.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completes the fetch-execute cycle, and the CPU is ready to process the next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90"/>
          <p:cNvSpPr txBox="1"/>
          <p:nvPr>
            <p:ph idx="1" type="body"/>
          </p:nvPr>
        </p:nvSpPr>
        <p:spPr>
          <a:xfrm>
            <a:off x="0" y="-50"/>
            <a:ext cx="4653600" cy="3156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2. </a:t>
            </a:r>
            <a:r>
              <a:rPr b="1" lang="en" sz="1100">
                <a:solidFill>
                  <a:srgbClr val="FF9900"/>
                </a:solidFill>
                <a:latin typeface="Calibri"/>
                <a:ea typeface="Calibri"/>
                <a:cs typeface="Calibri"/>
                <a:sym typeface="Calibri"/>
              </a:rPr>
              <a:t>Comparison of LMC and CPU</a:t>
            </a:r>
            <a:endParaRPr sz="1100">
              <a:solidFill>
                <a:srgbClr val="FF9900"/>
              </a:solidFill>
              <a:latin typeface="Calibri"/>
              <a:ea typeface="Calibri"/>
              <a:cs typeface="Calibri"/>
              <a:sym typeface="Calibri"/>
            </a:endParaRPr>
          </a:p>
        </p:txBody>
      </p:sp>
      <p:sp>
        <p:nvSpPr>
          <p:cNvPr id="527" name="Google Shape;527;p90"/>
          <p:cNvSpPr txBox="1"/>
          <p:nvPr>
            <p:ph idx="1" type="body"/>
          </p:nvPr>
        </p:nvSpPr>
        <p:spPr>
          <a:xfrm>
            <a:off x="4791300" y="0"/>
            <a:ext cx="43527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Example For Both Systems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assume an instruction in both systems tells the computer to </a:t>
            </a:r>
            <a:r>
              <a:rPr b="1" lang="en" sz="1100">
                <a:solidFill>
                  <a:schemeClr val="dk1"/>
                </a:solidFill>
                <a:latin typeface="Calibri"/>
                <a:ea typeface="Calibri"/>
                <a:cs typeface="Calibri"/>
                <a:sym typeface="Calibri"/>
              </a:rPr>
              <a:t>add two numbers and store the result</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LMC 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location counter tells the Little Man to go to a mailbox with an instruction that says "ADD the numbers in mailboxes 5 and 6."</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Little Man retrieves the numbers from mailbox 5 and mailbox 6, goes to the calculator, adds them, and then stores the result back into another mailbox (say mailbox 7).</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CPU 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Program Counter points to a memory address where the instruction "ADD R1, R2, R3" is stored.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CPU fetches the instruction, decodes it to understand that it needs to add the values in registers R2 and R3, performs the addition in the ALU, and stores the result in register R1.</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Both systems execute the same conceptual operation: fetching an instruction, decoding it, performing the operation, and storing the result. The LMC simplifies the process for educational purposes, while the CPU handles this process at a lower, more technical level in hardware.</a:t>
            </a:r>
            <a:endParaRPr sz="1100">
              <a:solidFill>
                <a:schemeClr val="dk1"/>
              </a:solidFill>
              <a:latin typeface="Calibri"/>
              <a:ea typeface="Calibri"/>
              <a:cs typeface="Calibri"/>
              <a:sym typeface="Calibri"/>
            </a:endParaRPr>
          </a:p>
        </p:txBody>
      </p:sp>
      <p:graphicFrame>
        <p:nvGraphicFramePr>
          <p:cNvPr id="528" name="Google Shape;528;p90"/>
          <p:cNvGraphicFramePr/>
          <p:nvPr/>
        </p:nvGraphicFramePr>
        <p:xfrm>
          <a:off x="0" y="315550"/>
          <a:ext cx="3000000" cy="3000000"/>
        </p:xfrm>
        <a:graphic>
          <a:graphicData uri="http://schemas.openxmlformats.org/drawingml/2006/table">
            <a:tbl>
              <a:tblPr>
                <a:noFill/>
                <a:tableStyleId>{0DB39900-C5FF-4B8C-8225-28877EF8AC6F}</a:tableStyleId>
              </a:tblPr>
              <a:tblGrid>
                <a:gridCol w="1063475"/>
                <a:gridCol w="1916975"/>
                <a:gridCol w="1673125"/>
              </a:tblGrid>
              <a:tr h="35525">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Aspect</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Little Man Computer (LMC)</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CPU</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r>
              <a:tr h="54900">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Location Counter / PC</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Little Man reads the location counter</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CPU’s Program Counter (PC)</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4900">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Instruction Fetch</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Little Man fetches instruction from mailbox</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CPU fetches instruction from memory</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4900">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Decode Operation</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Little Man interprets the instruction</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CPU decodes the instruction in IR</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4900">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Address Fetch</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Little Man reads the address field</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CPU moves address to MAR</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4900">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Arithmetic Operations</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Little Man uses a calculator (ALU)</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CPU uses the Arithmetic Logic Unit</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4900">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Data Store</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Little Man puts the value in a mailbox</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CPU stores data using MDR</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54900">
                <a:tc>
                  <a:txBody>
                    <a:bodyPr/>
                    <a:lstStyle/>
                    <a:p>
                      <a:pPr indent="0" lvl="0" marL="0" rtl="0" algn="ctr">
                        <a:lnSpc>
                          <a:spcPct val="130000"/>
                        </a:lnSpc>
                        <a:spcBef>
                          <a:spcPts val="0"/>
                        </a:spcBef>
                        <a:spcAft>
                          <a:spcPts val="0"/>
                        </a:spcAft>
                        <a:buNone/>
                      </a:pPr>
                      <a:r>
                        <a:rPr b="1" lang="en" sz="1100">
                          <a:solidFill>
                            <a:srgbClr val="FFFFFF"/>
                          </a:solidFill>
                          <a:latin typeface="Calibri"/>
                          <a:ea typeface="Calibri"/>
                          <a:cs typeface="Calibri"/>
                          <a:sym typeface="Calibri"/>
                        </a:rPr>
                        <a:t>Cycle Control</a:t>
                      </a:r>
                      <a:endParaRPr b="1" sz="1100">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Little Man increments location counter</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lnSpc>
                          <a:spcPct val="130000"/>
                        </a:lnSpc>
                        <a:spcBef>
                          <a:spcPts val="0"/>
                        </a:spcBef>
                        <a:spcAft>
                          <a:spcPts val="0"/>
                        </a:spcAft>
                        <a:buNone/>
                      </a:pPr>
                      <a:r>
                        <a:rPr lang="en" sz="1100">
                          <a:latin typeface="Calibri"/>
                          <a:ea typeface="Calibri"/>
                          <a:cs typeface="Calibri"/>
                          <a:sym typeface="Calibri"/>
                        </a:rPr>
                        <a:t>CPU increments the Program Counter</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1"/>
          <p:cNvSpPr txBox="1"/>
          <p:nvPr>
            <p:ph type="title"/>
          </p:nvPr>
        </p:nvSpPr>
        <p:spPr>
          <a:xfrm>
            <a:off x="0" y="0"/>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Load Fetch / Execute Cycle</a:t>
            </a:r>
            <a:endParaRPr b="1" sz="3000">
              <a:solidFill>
                <a:srgbClr val="FF0080"/>
              </a:solidFill>
              <a:latin typeface="Calibri"/>
              <a:ea typeface="Calibri"/>
              <a:cs typeface="Calibri"/>
              <a:sym typeface="Calibri"/>
            </a:endParaRPr>
          </a:p>
        </p:txBody>
      </p:sp>
      <p:sp>
        <p:nvSpPr>
          <p:cNvPr id="534" name="Google Shape;534;p91"/>
          <p:cNvSpPr txBox="1"/>
          <p:nvPr>
            <p:ph idx="1" type="body"/>
          </p:nvPr>
        </p:nvSpPr>
        <p:spPr>
          <a:xfrm>
            <a:off x="4653600" y="300"/>
            <a:ext cx="4490400" cy="14601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Suppose the instruction to be fetched is at memory address </a:t>
            </a:r>
            <a:r>
              <a:rPr b="1" lang="en" sz="1100">
                <a:solidFill>
                  <a:schemeClr val="dk1"/>
                </a:solidFill>
                <a:latin typeface="Calibri"/>
                <a:ea typeface="Calibri"/>
                <a:cs typeface="Calibri"/>
                <a:sym typeface="Calibri"/>
              </a:rPr>
              <a:t>300</a:t>
            </a:r>
            <a:r>
              <a:rPr lang="en" sz="1100">
                <a:solidFill>
                  <a:schemeClr val="dk1"/>
                </a:solidFill>
                <a:latin typeface="Calibri"/>
                <a:ea typeface="Calibri"/>
                <a:cs typeface="Calibri"/>
                <a:sym typeface="Calibri"/>
              </a:rPr>
              <a:t>. The value </a:t>
            </a:r>
            <a:r>
              <a:rPr b="1" lang="en" sz="1100">
                <a:solidFill>
                  <a:schemeClr val="dk1"/>
                </a:solidFill>
                <a:latin typeface="Calibri"/>
                <a:ea typeface="Calibri"/>
                <a:cs typeface="Calibri"/>
                <a:sym typeface="Calibri"/>
              </a:rPr>
              <a:t>300</a:t>
            </a:r>
            <a:r>
              <a:rPr lang="en" sz="1100">
                <a:solidFill>
                  <a:schemeClr val="dk1"/>
                </a:solidFill>
                <a:latin typeface="Calibri"/>
                <a:ea typeface="Calibri"/>
                <a:cs typeface="Calibri"/>
                <a:sym typeface="Calibri"/>
              </a:rPr>
              <a:t> is stored in the Program Counter (PC).</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this step, the value </a:t>
            </a:r>
            <a:r>
              <a:rPr b="1" lang="en" sz="1100">
                <a:solidFill>
                  <a:schemeClr val="dk1"/>
                </a:solidFill>
                <a:latin typeface="Calibri"/>
                <a:ea typeface="Calibri"/>
                <a:cs typeface="Calibri"/>
                <a:sym typeface="Calibri"/>
              </a:rPr>
              <a:t>300</a:t>
            </a:r>
            <a:r>
              <a:rPr lang="en" sz="1100">
                <a:solidFill>
                  <a:schemeClr val="dk1"/>
                </a:solidFill>
                <a:latin typeface="Calibri"/>
                <a:ea typeface="Calibri"/>
                <a:cs typeface="Calibri"/>
                <a:sym typeface="Calibri"/>
              </a:rPr>
              <a:t> is transferred from the PC to the MAR, so the CPU knows to fetch the instruction from memory address </a:t>
            </a:r>
            <a:r>
              <a:rPr b="1" lang="en" sz="1100">
                <a:solidFill>
                  <a:schemeClr val="dk1"/>
                </a:solidFill>
                <a:latin typeface="Calibri"/>
                <a:ea typeface="Calibri"/>
                <a:cs typeface="Calibri"/>
                <a:sym typeface="Calibri"/>
              </a:rPr>
              <a:t>300</a:t>
            </a:r>
            <a:r>
              <a:rPr lang="en"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p:txBody>
      </p:sp>
      <p:sp>
        <p:nvSpPr>
          <p:cNvPr id="535" name="Google Shape;535;p91"/>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Load Fetch/Execute Cycle</a:t>
            </a:r>
            <a:r>
              <a:rPr lang="en" sz="1100">
                <a:solidFill>
                  <a:schemeClr val="dk1"/>
                </a:solidFill>
                <a:latin typeface="Calibri"/>
                <a:ea typeface="Calibri"/>
                <a:cs typeface="Calibri"/>
                <a:sym typeface="Calibri"/>
              </a:rPr>
              <a:t> refers to the process where the CPU retrieves an instruction from memory and performs the operation specified by the instruction, specifically focusing on </a:t>
            </a:r>
            <a:r>
              <a:rPr b="1" lang="en" sz="1100">
                <a:solidFill>
                  <a:schemeClr val="dk1"/>
                </a:solidFill>
                <a:latin typeface="Calibri"/>
                <a:ea typeface="Calibri"/>
                <a:cs typeface="Calibri"/>
                <a:sym typeface="Calibri"/>
              </a:rPr>
              <a:t>load instructions</a:t>
            </a:r>
            <a:r>
              <a:rPr lang="en" sz="1100">
                <a:solidFill>
                  <a:schemeClr val="dk1"/>
                </a:solidFill>
                <a:latin typeface="Calibri"/>
                <a:ea typeface="Calibri"/>
                <a:cs typeface="Calibri"/>
                <a:sym typeface="Calibri"/>
              </a:rPr>
              <a:t> (which transfer data from memory to a CPU register). Below is an in-depth explanation of each step involved in the cycle along with an example: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9900"/>
                </a:solidFill>
                <a:latin typeface="Calibri"/>
                <a:ea typeface="Calibri"/>
                <a:cs typeface="Calibri"/>
                <a:sym typeface="Calibri"/>
              </a:rPr>
              <a:t>Step-</a:t>
            </a:r>
            <a:r>
              <a:rPr b="1" lang="en" sz="1100">
                <a:solidFill>
                  <a:srgbClr val="FF9900"/>
                </a:solidFill>
                <a:latin typeface="Calibri"/>
                <a:ea typeface="Calibri"/>
                <a:cs typeface="Calibri"/>
                <a:sym typeface="Calibri"/>
              </a:rPr>
              <a:t>By</a:t>
            </a:r>
            <a:r>
              <a:rPr b="1" lang="en" sz="1100">
                <a:solidFill>
                  <a:srgbClr val="FF9900"/>
                </a:solidFill>
                <a:latin typeface="Calibri"/>
                <a:ea typeface="Calibri"/>
                <a:cs typeface="Calibri"/>
                <a:sym typeface="Calibri"/>
              </a:rPr>
              <a:t>-</a:t>
            </a:r>
            <a:r>
              <a:rPr b="1" lang="en" sz="1100">
                <a:solidFill>
                  <a:srgbClr val="FF9900"/>
                </a:solidFill>
                <a:latin typeface="Calibri"/>
                <a:ea typeface="Calibri"/>
                <a:cs typeface="Calibri"/>
                <a:sym typeface="Calibri"/>
              </a:rPr>
              <a:t>Step Explanation Of The Load Fetch/Execute Cycle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a:t>
            </a:r>
            <a:r>
              <a:rPr b="1" lang="en" sz="1100">
                <a:solidFill>
                  <a:srgbClr val="FF0000"/>
                </a:solidFill>
                <a:latin typeface="Calibri"/>
                <a:ea typeface="Calibri"/>
                <a:cs typeface="Calibri"/>
                <a:sym typeface="Calibri"/>
              </a:rPr>
              <a:t>PC → MAR</a:t>
            </a:r>
            <a:r>
              <a:rPr b="1" lang="en" sz="1100">
                <a:solidFill>
                  <a:srgbClr val="1155CC"/>
                </a:solidFill>
                <a:latin typeface="Calibri"/>
                <a:ea typeface="Calibri"/>
                <a:cs typeface="Calibri"/>
                <a:sym typeface="Calibri"/>
              </a:rPr>
              <a:t> (Program Counter to Memory Address Register)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rgbClr val="FF0000"/>
                </a:solidFill>
                <a:latin typeface="Calibri"/>
                <a:ea typeface="Calibri"/>
                <a:cs typeface="Calibri"/>
                <a:sym typeface="Calibri"/>
              </a:rPr>
              <a:t>Program Counter (PC)</a:t>
            </a:r>
            <a:r>
              <a:rPr lang="en" sz="1100">
                <a:solidFill>
                  <a:srgbClr val="FF0000"/>
                </a:solidFill>
                <a:latin typeface="Calibri"/>
                <a:ea typeface="Calibri"/>
                <a:cs typeface="Calibri"/>
                <a:sym typeface="Calibri"/>
              </a:rPr>
              <a:t> holds the memory address of the next instruction to execute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a:t>
            </a:r>
            <a:r>
              <a:rPr lang="en" sz="1100">
                <a:solidFill>
                  <a:srgbClr val="FF0000"/>
                </a:solidFill>
                <a:latin typeface="Calibri"/>
                <a:ea typeface="Calibri"/>
                <a:cs typeface="Calibri"/>
                <a:sym typeface="Calibri"/>
              </a:rPr>
              <a:t>transfers this address to the </a:t>
            </a:r>
            <a:r>
              <a:rPr b="1" lang="en" sz="1100">
                <a:solidFill>
                  <a:srgbClr val="FF0000"/>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which stores the address of the memory location where the instruction resides.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prepares the CPU to fetch the instruction from the specified memory location.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p:txBody>
      </p:sp>
      <p:sp>
        <p:nvSpPr>
          <p:cNvPr id="536" name="Google Shape;536;p91"/>
          <p:cNvSpPr txBox="1"/>
          <p:nvPr>
            <p:ph idx="1" type="body"/>
          </p:nvPr>
        </p:nvSpPr>
        <p:spPr>
          <a:xfrm>
            <a:off x="4653600" y="1460450"/>
            <a:ext cx="4490400" cy="36831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1B</a:t>
            </a:r>
            <a:r>
              <a:rPr b="1" lang="en" sz="1100">
                <a:solidFill>
                  <a:srgbClr val="1155CC"/>
                </a:solidFill>
                <a:latin typeface="Calibri"/>
                <a:ea typeface="Calibri"/>
                <a:cs typeface="Calibri"/>
                <a:sym typeface="Calibri"/>
              </a:rPr>
              <a:t>. </a:t>
            </a:r>
            <a:r>
              <a:rPr b="1" lang="en" sz="1100">
                <a:solidFill>
                  <a:srgbClr val="FF0000"/>
                </a:solidFill>
                <a:latin typeface="Calibri"/>
                <a:ea typeface="Calibri"/>
                <a:cs typeface="Calibri"/>
                <a:sym typeface="Calibri"/>
              </a:rPr>
              <a:t>MDR → IR</a:t>
            </a:r>
            <a:r>
              <a:rPr b="1" lang="en" sz="1100">
                <a:solidFill>
                  <a:srgbClr val="1155CC"/>
                </a:solidFill>
                <a:latin typeface="Calibri"/>
                <a:ea typeface="Calibri"/>
                <a:cs typeface="Calibri"/>
                <a:sym typeface="Calibri"/>
              </a:rPr>
              <a:t> (Memory Data Register to Instruction Register)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lang="en" sz="1100">
                <a:solidFill>
                  <a:srgbClr val="FF0000"/>
                </a:solidFill>
                <a:latin typeface="Calibri"/>
                <a:ea typeface="Calibri"/>
                <a:cs typeface="Calibri"/>
                <a:sym typeface="Calibri"/>
              </a:rPr>
              <a:t>CPU fetches the instruction from memory</a:t>
            </a:r>
            <a:r>
              <a:rPr lang="en" sz="1100">
                <a:solidFill>
                  <a:schemeClr val="dk1"/>
                </a:solidFill>
                <a:latin typeface="Calibri"/>
                <a:ea typeface="Calibri"/>
                <a:cs typeface="Calibri"/>
                <a:sym typeface="Calibri"/>
              </a:rPr>
              <a:t> (using the address stored in the MAR), a</a:t>
            </a:r>
            <a:r>
              <a:rPr lang="en" sz="1100">
                <a:solidFill>
                  <a:srgbClr val="FF0000"/>
                </a:solidFill>
                <a:latin typeface="Calibri"/>
                <a:ea typeface="Calibri"/>
                <a:cs typeface="Calibri"/>
                <a:sym typeface="Calibri"/>
              </a:rPr>
              <a:t>nd the fetched instruction is placed in the </a:t>
            </a:r>
            <a:r>
              <a:rPr b="1" lang="en" sz="1100">
                <a:solidFill>
                  <a:srgbClr val="FF0000"/>
                </a:solidFill>
                <a:latin typeface="Calibri"/>
                <a:ea typeface="Calibri"/>
                <a:cs typeface="Calibri"/>
                <a:sym typeface="Calibri"/>
              </a:rPr>
              <a:t>Memory Data Register</a:t>
            </a:r>
            <a:r>
              <a:rPr b="1" lang="en" sz="1100">
                <a:solidFill>
                  <a:schemeClr val="dk1"/>
                </a:solidFill>
                <a:latin typeface="Calibri"/>
                <a:ea typeface="Calibri"/>
                <a:cs typeface="Calibri"/>
                <a:sym typeface="Calibri"/>
              </a:rPr>
              <a:t> (MDR)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is </a:t>
            </a:r>
            <a:r>
              <a:rPr lang="en" sz="1100">
                <a:solidFill>
                  <a:srgbClr val="FF0000"/>
                </a:solidFill>
                <a:latin typeface="Calibri"/>
                <a:ea typeface="Calibri"/>
                <a:cs typeface="Calibri"/>
                <a:sym typeface="Calibri"/>
              </a:rPr>
              <a:t>then transferred from the MDR to the </a:t>
            </a:r>
            <a:r>
              <a:rPr b="1" lang="en" sz="1100">
                <a:solidFill>
                  <a:srgbClr val="FF0000"/>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 where it is held for decoding.</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completes the fetch phase of the cycle.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located at memory address </a:t>
            </a:r>
            <a:r>
              <a:rPr b="1" lang="en" sz="1100">
                <a:solidFill>
                  <a:schemeClr val="dk1"/>
                </a:solidFill>
                <a:latin typeface="Calibri"/>
                <a:ea typeface="Calibri"/>
                <a:cs typeface="Calibri"/>
                <a:sym typeface="Calibri"/>
              </a:rPr>
              <a:t>300</a:t>
            </a:r>
            <a:r>
              <a:rPr lang="en" sz="1100">
                <a:solidFill>
                  <a:schemeClr val="dk1"/>
                </a:solidFill>
                <a:latin typeface="Calibri"/>
                <a:ea typeface="Calibri"/>
                <a:cs typeface="Calibri"/>
                <a:sym typeface="Calibri"/>
              </a:rPr>
              <a:t> is </a:t>
            </a:r>
            <a:r>
              <a:rPr lang="en" sz="1100">
                <a:solidFill>
                  <a:srgbClr val="188038"/>
                </a:solidFill>
                <a:latin typeface="Calibri"/>
                <a:ea typeface="Calibri"/>
                <a:cs typeface="Calibri"/>
                <a:sym typeface="Calibri"/>
              </a:rPr>
              <a:t>LOAD R1, 500</a:t>
            </a:r>
            <a:r>
              <a:rPr lang="en" sz="1100">
                <a:solidFill>
                  <a:schemeClr val="dk1"/>
                </a:solidFill>
                <a:latin typeface="Calibri"/>
                <a:ea typeface="Calibri"/>
                <a:cs typeface="Calibri"/>
                <a:sym typeface="Calibri"/>
              </a:rPr>
              <a:t>. This means "load the value at memory address 500 into register R1."</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a:t>
            </a:r>
            <a:r>
              <a:rPr lang="en" sz="1100">
                <a:solidFill>
                  <a:srgbClr val="188038"/>
                </a:solidFill>
                <a:latin typeface="Calibri"/>
                <a:ea typeface="Calibri"/>
                <a:cs typeface="Calibri"/>
                <a:sym typeface="Calibri"/>
              </a:rPr>
              <a:t>LOAD R1, 500</a:t>
            </a:r>
            <a:r>
              <a:rPr lang="en" sz="1100">
                <a:solidFill>
                  <a:schemeClr val="dk1"/>
                </a:solidFill>
                <a:latin typeface="Calibri"/>
                <a:ea typeface="Calibri"/>
                <a:cs typeface="Calibri"/>
                <a:sym typeface="Calibri"/>
              </a:rPr>
              <a:t> is fetched from memory and placed in the MDR.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instruction is then transferred from the MDR to the IR for decoding.</a:t>
            </a:r>
            <a:endParaRPr b="1" sz="1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go deeper into the CPU's core functions (Fetch, Decode, Execute, Store) and how the control unit (CU), arithmetic logic unit (ALU), and registers come into play. We’ll keep using the kitchen and chef analogy to break it down, so it’s easy to relate to real-world tasks. Along the way, we’ll detail each step with examples to paint a full picture.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1. Detailed Breakdown Of The Cpu Process</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Fetch (Step 1)</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Description</a:t>
            </a:r>
            <a:r>
              <a:rPr lang="en" sz="1100">
                <a:solidFill>
                  <a:schemeClr val="dk1"/>
                </a:solidFill>
                <a:latin typeface="Calibri"/>
                <a:ea typeface="Calibri"/>
                <a:cs typeface="Calibri"/>
                <a:sym typeface="Calibri"/>
              </a:rPr>
              <a:t>: The CPU first needs to "fetch" an instruction from memory (RAM) before it can do anything. This instruction could be something simple like “add two numbers” or “load data.”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Imagine the chef in a kitchen with a recipe book (which is the program or instructions). The first thing the chef does is read the first line of the recipe. This is the "fetch" phase: grabbing the instructions from the recipe book.</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Let’s say the CPU is running VLC media player, and it has an instruction to "play an MP3 file." The CPU fetches this instruction from RAM, just like the chef fetching the first line from the recipe, which says "Preheat the oven."</a:t>
            </a:r>
            <a:endParaRPr sz="1100">
              <a:solidFill>
                <a:schemeClr val="dk1"/>
              </a:solidFill>
              <a:latin typeface="Calibri"/>
              <a:ea typeface="Calibri"/>
              <a:cs typeface="Calibri"/>
              <a:sym typeface="Calibri"/>
            </a:endParaRPr>
          </a:p>
        </p:txBody>
      </p:sp>
      <p:sp>
        <p:nvSpPr>
          <p:cNvPr id="98" name="Google Shape;98;p20"/>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1B. Decode (Step 2)</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Description</a:t>
            </a:r>
            <a:r>
              <a:rPr lang="en" sz="1100">
                <a:solidFill>
                  <a:schemeClr val="dk1"/>
                </a:solidFill>
                <a:latin typeface="Calibri"/>
                <a:ea typeface="Calibri"/>
                <a:cs typeface="Calibri"/>
                <a:sym typeface="Calibri"/>
              </a:rPr>
              <a:t>: After fetching the instruction, the CPU must "decode" it. The decoding process is all about understanding what the instruction means—what kind of operation needs to be performed (e.g., addition, subtraction, etc.).</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After reading the first line of the recipe, the chef needs to understand what it means. For instance, if the recipe says, "preheat the oven to 180°C," the chef needs to know how to turn on the oven and set it to 180°C.</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After fetching the instruction to "play the MP3 file," the CPU decodes it and understands that it needs to read the audio data and send it to the speakers.</a:t>
            </a:r>
            <a:endParaRPr sz="1200">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2"/>
          <p:cNvSpPr txBox="1"/>
          <p:nvPr>
            <p:ph idx="1" type="body"/>
          </p:nvPr>
        </p:nvSpPr>
        <p:spPr>
          <a:xfrm>
            <a:off x="0" y="-5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1C</a:t>
            </a:r>
            <a:r>
              <a:rPr b="1" lang="en" sz="1100">
                <a:solidFill>
                  <a:srgbClr val="1155CC"/>
                </a:solidFill>
                <a:latin typeface="Calibri"/>
                <a:ea typeface="Calibri"/>
                <a:cs typeface="Calibri"/>
                <a:sym typeface="Calibri"/>
              </a:rPr>
              <a:t>. </a:t>
            </a:r>
            <a:r>
              <a:rPr b="1" lang="en" sz="1100">
                <a:solidFill>
                  <a:srgbClr val="FF0000"/>
                </a:solidFill>
                <a:latin typeface="Calibri"/>
                <a:ea typeface="Calibri"/>
                <a:cs typeface="Calibri"/>
                <a:sym typeface="Calibri"/>
              </a:rPr>
              <a:t>IR[address] → MAR</a:t>
            </a:r>
            <a:r>
              <a:rPr b="1" lang="en" sz="1100">
                <a:solidFill>
                  <a:srgbClr val="1155CC"/>
                </a:solidFill>
                <a:latin typeface="Calibri"/>
                <a:ea typeface="Calibri"/>
                <a:cs typeface="Calibri"/>
                <a:sym typeface="Calibri"/>
              </a:rPr>
              <a:t> (Address portion of the instruction to Memory Address Register)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After the instruction is loaded into the Instruction Register (IR), the CPU decodes the instruction.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rgbClr val="FF0000"/>
                </a:solidFill>
                <a:latin typeface="Calibri"/>
                <a:ea typeface="Calibri"/>
                <a:cs typeface="Calibri"/>
                <a:sym typeface="Calibri"/>
              </a:rPr>
              <a:t>If the instruction is a </a:t>
            </a:r>
            <a:r>
              <a:rPr b="1" lang="en" sz="1100">
                <a:solidFill>
                  <a:srgbClr val="FF0000"/>
                </a:solidFill>
                <a:latin typeface="Calibri"/>
                <a:ea typeface="Calibri"/>
                <a:cs typeface="Calibri"/>
                <a:sym typeface="Calibri"/>
              </a:rPr>
              <a:t>load</a:t>
            </a:r>
            <a:r>
              <a:rPr lang="en" sz="1100">
                <a:solidFill>
                  <a:srgbClr val="FF0000"/>
                </a:solidFill>
                <a:latin typeface="Calibri"/>
                <a:ea typeface="Calibri"/>
                <a:cs typeface="Calibri"/>
                <a:sym typeface="Calibri"/>
              </a:rPr>
              <a:t> instruction</a:t>
            </a:r>
            <a:r>
              <a:rPr lang="en" sz="1100">
                <a:solidFill>
                  <a:schemeClr val="dk1"/>
                </a:solidFill>
                <a:latin typeface="Calibri"/>
                <a:ea typeface="Calibri"/>
                <a:cs typeface="Calibri"/>
                <a:sym typeface="Calibri"/>
              </a:rPr>
              <a:t>,</a:t>
            </a:r>
            <a:r>
              <a:rPr lang="en" sz="1100">
                <a:solidFill>
                  <a:srgbClr val="FF0000"/>
                </a:solidFill>
                <a:latin typeface="Calibri"/>
                <a:ea typeface="Calibri"/>
                <a:cs typeface="Calibri"/>
                <a:sym typeface="Calibri"/>
              </a:rPr>
              <a:t> it contains an address specifying where to load the data from</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rgbClr val="FF0000"/>
                </a:solidFill>
                <a:latin typeface="Calibri"/>
                <a:ea typeface="Calibri"/>
                <a:cs typeface="Calibri"/>
                <a:sym typeface="Calibri"/>
              </a:rPr>
              <a:t>The address portion of the instruction</a:t>
            </a:r>
            <a:r>
              <a:rPr lang="en" sz="1100">
                <a:solidFill>
                  <a:schemeClr val="dk1"/>
                </a:solidFill>
                <a:latin typeface="Calibri"/>
                <a:ea typeface="Calibri"/>
                <a:cs typeface="Calibri"/>
                <a:sym typeface="Calibri"/>
              </a:rPr>
              <a:t> (in this case,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is extracted from the IR and transferred to the </a:t>
            </a:r>
            <a:r>
              <a:rPr b="1" lang="en" sz="1100">
                <a:solidFill>
                  <a:srgbClr val="FF0000"/>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This allows the CPU to locate the data in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a:t>
            </a:r>
            <a:r>
              <a:rPr lang="en" sz="1100">
                <a:solidFill>
                  <a:srgbClr val="188038"/>
                </a:solidFill>
                <a:latin typeface="Calibri"/>
                <a:ea typeface="Calibri"/>
                <a:cs typeface="Calibri"/>
                <a:sym typeface="Calibri"/>
              </a:rPr>
              <a:t>LOAD R1, 500</a:t>
            </a:r>
            <a:r>
              <a:rPr lang="en" sz="1100">
                <a:solidFill>
                  <a:schemeClr val="dk1"/>
                </a:solidFill>
                <a:latin typeface="Calibri"/>
                <a:ea typeface="Calibri"/>
                <a:cs typeface="Calibri"/>
                <a:sym typeface="Calibri"/>
              </a:rPr>
              <a:t> tells the CPU to load data from memory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into register R1.</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decodes the instruction and identifies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as the memory address to load data from. The value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is transferred from the IR to the MAR, ready for the next memory access.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542" name="Google Shape;542;p92"/>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t>
            </a:r>
            <a:r>
              <a:rPr b="1" lang="en" sz="1100">
                <a:solidFill>
                  <a:srgbClr val="1155CC"/>
                </a:solidFill>
                <a:latin typeface="Calibri"/>
                <a:ea typeface="Calibri"/>
                <a:cs typeface="Calibri"/>
                <a:sym typeface="Calibri"/>
              </a:rPr>
              <a:t>D. </a:t>
            </a:r>
            <a:r>
              <a:rPr b="1" lang="en" sz="1100">
                <a:solidFill>
                  <a:srgbClr val="FF0000"/>
                </a:solidFill>
                <a:latin typeface="Calibri"/>
                <a:ea typeface="Calibri"/>
                <a:cs typeface="Calibri"/>
                <a:sym typeface="Calibri"/>
              </a:rPr>
              <a:t>MDR → A </a:t>
            </a:r>
            <a:r>
              <a:rPr b="1" lang="en" sz="1100">
                <a:solidFill>
                  <a:srgbClr val="1155CC"/>
                </a:solidFill>
                <a:latin typeface="Calibri"/>
                <a:ea typeface="Calibri"/>
                <a:cs typeface="Calibri"/>
                <a:sym typeface="Calibri"/>
              </a:rPr>
              <a:t>(Memory Data Register to Accumulator)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Once the address (500) is placed in the MAR,</a:t>
            </a:r>
            <a:r>
              <a:rPr lang="en" sz="1100">
                <a:solidFill>
                  <a:srgbClr val="FF0000"/>
                </a:solidFill>
                <a:latin typeface="Calibri"/>
                <a:ea typeface="Calibri"/>
                <a:cs typeface="Calibri"/>
                <a:sym typeface="Calibri"/>
              </a:rPr>
              <a:t> the CPU uses it to fetch the actual data from memory</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data from memory location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is loaded into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then transfers this data from the MDR into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 or the specified register (depending on the architecture). The accumulator is a special register used for arithmetic and logic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Memory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contains the value </a:t>
            </a:r>
            <a:r>
              <a:rPr b="1" lang="en" sz="1100">
                <a:solidFill>
                  <a:schemeClr val="dk1"/>
                </a:solidFill>
                <a:latin typeface="Calibri"/>
                <a:ea typeface="Calibri"/>
                <a:cs typeface="Calibri"/>
                <a:sym typeface="Calibri"/>
              </a:rPr>
              <a:t>42</a:t>
            </a:r>
            <a:r>
              <a:rPr lang="en" sz="1100">
                <a:solidFill>
                  <a:schemeClr val="dk1"/>
                </a:solidFill>
                <a:latin typeface="Calibri"/>
                <a:ea typeface="Calibri"/>
                <a:cs typeface="Calibri"/>
                <a:sym typeface="Calibri"/>
              </a:rPr>
              <a:t>. The CPU fetches the value </a:t>
            </a:r>
            <a:r>
              <a:rPr b="1" lang="en" sz="1100">
                <a:solidFill>
                  <a:schemeClr val="dk1"/>
                </a:solidFill>
                <a:latin typeface="Calibri"/>
                <a:ea typeface="Calibri"/>
                <a:cs typeface="Calibri"/>
                <a:sym typeface="Calibri"/>
              </a:rPr>
              <a:t>42</a:t>
            </a:r>
            <a:r>
              <a:rPr lang="en" sz="1100">
                <a:solidFill>
                  <a:schemeClr val="dk1"/>
                </a:solidFill>
                <a:latin typeface="Calibri"/>
                <a:ea typeface="Calibri"/>
                <a:cs typeface="Calibri"/>
                <a:sym typeface="Calibri"/>
              </a:rPr>
              <a:t> from memory and places it in the MDR.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value </a:t>
            </a:r>
            <a:r>
              <a:rPr b="1" lang="en" sz="1100">
                <a:solidFill>
                  <a:schemeClr val="dk1"/>
                </a:solidFill>
                <a:latin typeface="Calibri"/>
                <a:ea typeface="Calibri"/>
                <a:cs typeface="Calibri"/>
                <a:sym typeface="Calibri"/>
              </a:rPr>
              <a:t>42</a:t>
            </a:r>
            <a:r>
              <a:rPr lang="en" sz="1100">
                <a:solidFill>
                  <a:schemeClr val="dk1"/>
                </a:solidFill>
                <a:latin typeface="Calibri"/>
                <a:ea typeface="Calibri"/>
                <a:cs typeface="Calibri"/>
                <a:sym typeface="Calibri"/>
              </a:rPr>
              <a:t> is then transferred from the MDR to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 (or register </a:t>
            </a:r>
            <a:r>
              <a:rPr b="1" lang="en" sz="1100">
                <a:solidFill>
                  <a:schemeClr val="dk1"/>
                </a:solidFill>
                <a:latin typeface="Calibri"/>
                <a:ea typeface="Calibri"/>
                <a:cs typeface="Calibri"/>
                <a:sym typeface="Calibri"/>
              </a:rPr>
              <a:t>R1</a:t>
            </a:r>
            <a:r>
              <a:rPr lang="en" sz="1100">
                <a:solidFill>
                  <a:schemeClr val="dk1"/>
                </a:solidFill>
                <a:latin typeface="Calibri"/>
                <a:ea typeface="Calibri"/>
                <a:cs typeface="Calibri"/>
                <a:sym typeface="Calibri"/>
              </a:rPr>
              <a:t>, depending on the specific architecture), ready for further operations.</a:t>
            </a:r>
            <a:endParaRPr sz="1200">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3"/>
          <p:cNvSpPr txBox="1"/>
          <p:nvPr>
            <p:ph idx="1" type="body"/>
          </p:nvPr>
        </p:nvSpPr>
        <p:spPr>
          <a:xfrm>
            <a:off x="0" y="-5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1E</a:t>
            </a:r>
            <a:r>
              <a:rPr b="1" lang="en" sz="1100">
                <a:solidFill>
                  <a:srgbClr val="1155CC"/>
                </a:solidFill>
                <a:latin typeface="Calibri"/>
                <a:ea typeface="Calibri"/>
                <a:cs typeface="Calibri"/>
                <a:sym typeface="Calibri"/>
              </a:rPr>
              <a:t>. </a:t>
            </a:r>
            <a:r>
              <a:rPr b="1" lang="en" sz="1100">
                <a:solidFill>
                  <a:srgbClr val="FF0000"/>
                </a:solidFill>
                <a:latin typeface="Calibri"/>
                <a:ea typeface="Calibri"/>
                <a:cs typeface="Calibri"/>
                <a:sym typeface="Calibri"/>
              </a:rPr>
              <a:t>PC + 1 → PC</a:t>
            </a:r>
            <a:r>
              <a:rPr b="1" lang="en" sz="1100">
                <a:solidFill>
                  <a:srgbClr val="1155CC"/>
                </a:solidFill>
                <a:latin typeface="Calibri"/>
                <a:ea typeface="Calibri"/>
                <a:cs typeface="Calibri"/>
                <a:sym typeface="Calibri"/>
              </a:rPr>
              <a:t> (Program Counter incremented)</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After the current instruction is executed, </a:t>
            </a:r>
            <a:r>
              <a:rPr lang="en" sz="1100">
                <a:solidFill>
                  <a:srgbClr val="FF0000"/>
                </a:solidFill>
                <a:latin typeface="Calibri"/>
                <a:ea typeface="Calibri"/>
                <a:cs typeface="Calibri"/>
                <a:sym typeface="Calibri"/>
              </a:rPr>
              <a:t>the CPU increments the </a:t>
            </a:r>
            <a:r>
              <a:rPr b="1" lang="en" sz="1100">
                <a:solidFill>
                  <a:srgbClr val="FF0000"/>
                </a:solidFill>
                <a:latin typeface="Calibri"/>
                <a:ea typeface="Calibri"/>
                <a:cs typeface="Calibri"/>
                <a:sym typeface="Calibri"/>
              </a:rPr>
              <a:t>Program Counter (PC)</a:t>
            </a:r>
            <a:r>
              <a:rPr lang="en" sz="1100">
                <a:solidFill>
                  <a:srgbClr val="FF0000"/>
                </a:solidFill>
                <a:latin typeface="Calibri"/>
                <a:ea typeface="Calibri"/>
                <a:cs typeface="Calibri"/>
                <a:sym typeface="Calibri"/>
              </a:rPr>
              <a:t> by 1</a:t>
            </a:r>
            <a:r>
              <a:rPr lang="en" sz="1100">
                <a:solidFill>
                  <a:schemeClr val="dk1"/>
                </a:solidFill>
                <a:latin typeface="Calibri"/>
                <a:ea typeface="Calibri"/>
                <a:cs typeface="Calibri"/>
                <a:sym typeface="Calibri"/>
              </a:rPr>
              <a:t>. This allows the CPU to point to the next instruction in memory.</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incrementing the PC, the CPU ensures that it will continue executing instructions in sequence.</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some systems, the PC is incremented by the size of the instruction (which might be more than 1, depending on instruction length).</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current instruction was at memory address </a:t>
            </a:r>
            <a:r>
              <a:rPr b="1" lang="en" sz="1100">
                <a:solidFill>
                  <a:schemeClr val="dk1"/>
                </a:solidFill>
                <a:latin typeface="Calibri"/>
                <a:ea typeface="Calibri"/>
                <a:cs typeface="Calibri"/>
                <a:sym typeface="Calibri"/>
              </a:rPr>
              <a:t>300</a:t>
            </a:r>
            <a:r>
              <a:rPr lang="en" sz="1100">
                <a:solidFill>
                  <a:schemeClr val="dk1"/>
                </a:solidFill>
                <a:latin typeface="Calibri"/>
                <a:ea typeface="Calibri"/>
                <a:cs typeface="Calibri"/>
                <a:sym typeface="Calibri"/>
              </a:rPr>
              <a:t>, after executing this instruction, the Program Counter is updated to </a:t>
            </a:r>
            <a:r>
              <a:rPr b="1" lang="en" sz="1100">
                <a:solidFill>
                  <a:schemeClr val="dk1"/>
                </a:solidFill>
                <a:latin typeface="Calibri"/>
                <a:ea typeface="Calibri"/>
                <a:cs typeface="Calibri"/>
                <a:sym typeface="Calibri"/>
              </a:rPr>
              <a:t>301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is now ready to fetch the next instruction, located at memory address </a:t>
            </a:r>
            <a:r>
              <a:rPr b="1" lang="en" sz="1100">
                <a:solidFill>
                  <a:schemeClr val="dk1"/>
                </a:solidFill>
                <a:latin typeface="Calibri"/>
                <a:ea typeface="Calibri"/>
                <a:cs typeface="Calibri"/>
                <a:sym typeface="Calibri"/>
              </a:rPr>
              <a:t>301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548" name="Google Shape;548;p93"/>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a:t>
            </a:r>
            <a:r>
              <a:rPr b="1" lang="en" sz="1100">
                <a:solidFill>
                  <a:srgbClr val="FF9900"/>
                </a:solidFill>
                <a:latin typeface="Calibri"/>
                <a:ea typeface="Calibri"/>
                <a:cs typeface="Calibri"/>
                <a:sym typeface="Calibri"/>
              </a:rPr>
              <a:t>Summarized Flow of the Load Fetch/Execute Cycle:</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PC → MAR</a:t>
            </a:r>
            <a:r>
              <a:rPr lang="en" sz="1100">
                <a:solidFill>
                  <a:schemeClr val="dk1"/>
                </a:solidFill>
                <a:latin typeface="Calibri"/>
                <a:ea typeface="Calibri"/>
                <a:cs typeface="Calibri"/>
                <a:sym typeface="Calibri"/>
              </a:rPr>
              <a:t>: The Program Counter (PC) value, which holds the address of the next instruction, is transferred to the Memory Address Register (MAR). This indicates where the next instruction is located in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MDR → IR</a:t>
            </a:r>
            <a:r>
              <a:rPr lang="en" sz="1100">
                <a:solidFill>
                  <a:schemeClr val="dk1"/>
                </a:solidFill>
                <a:latin typeface="Calibri"/>
                <a:ea typeface="Calibri"/>
                <a:cs typeface="Calibri"/>
                <a:sym typeface="Calibri"/>
              </a:rPr>
              <a:t>: The CPU fetches the instruction from memory and places it in the Memory Data Register (MDR). Then, the instruction is moved to the Instruction Register (IR) for decoding.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IR[address] → MAR</a:t>
            </a:r>
            <a:r>
              <a:rPr lang="en" sz="1100">
                <a:solidFill>
                  <a:schemeClr val="dk1"/>
                </a:solidFill>
                <a:latin typeface="Calibri"/>
                <a:ea typeface="Calibri"/>
                <a:cs typeface="Calibri"/>
                <a:sym typeface="Calibri"/>
              </a:rPr>
              <a:t>: The address specified in the instruction is extracted and placed into the MAR. This is the address where the data to be loaded resides in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MDR → A</a:t>
            </a:r>
            <a:r>
              <a:rPr lang="en" sz="1100">
                <a:solidFill>
                  <a:schemeClr val="dk1"/>
                </a:solidFill>
                <a:latin typeface="Calibri"/>
                <a:ea typeface="Calibri"/>
                <a:cs typeface="Calibri"/>
                <a:sym typeface="Calibri"/>
              </a:rPr>
              <a:t>: The CPU fetches the data from the memory location pointed to by the MAR, stores it in the MDR, and then transfers it into the Accumulator (A) or a specific register.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PC + 1 → PC</a:t>
            </a:r>
            <a:r>
              <a:rPr lang="en" sz="1100">
                <a:solidFill>
                  <a:schemeClr val="dk1"/>
                </a:solidFill>
                <a:latin typeface="Calibri"/>
                <a:ea typeface="Calibri"/>
                <a:cs typeface="Calibri"/>
                <a:sym typeface="Calibri"/>
              </a:rPr>
              <a:t>: Finally, the Program Counter (PC) is incremented to point to the next instruction in memory, and the cycle is ready to repeat.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4"/>
          <p:cNvSpPr txBox="1"/>
          <p:nvPr>
            <p:ph idx="1" type="body"/>
          </p:nvPr>
        </p:nvSpPr>
        <p:spPr>
          <a:xfrm>
            <a:off x="0" y="-5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a:t>
            </a:r>
            <a:r>
              <a:rPr b="1" lang="en" sz="1100">
                <a:solidFill>
                  <a:srgbClr val="FF9900"/>
                </a:solidFill>
                <a:latin typeface="Calibri"/>
                <a:ea typeface="Calibri"/>
                <a:cs typeface="Calibri"/>
                <a:sym typeface="Calibri"/>
              </a:rPr>
              <a:t>Detailed Example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assume we have the following scenario:</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current Program Counter (PC) value is </a:t>
            </a:r>
            <a:r>
              <a:rPr b="1" lang="en" sz="1100">
                <a:solidFill>
                  <a:schemeClr val="dk1"/>
                </a:solidFill>
                <a:latin typeface="Calibri"/>
                <a:ea typeface="Calibri"/>
                <a:cs typeface="Calibri"/>
                <a:sym typeface="Calibri"/>
              </a:rPr>
              <a:t>300</a:t>
            </a:r>
            <a:r>
              <a:rPr lang="en" sz="1100">
                <a:solidFill>
                  <a:schemeClr val="dk1"/>
                </a:solidFill>
                <a:latin typeface="Calibri"/>
                <a:ea typeface="Calibri"/>
                <a:cs typeface="Calibri"/>
                <a:sym typeface="Calibri"/>
              </a:rPr>
              <a:t>, and it points to an instruction in memory located at address </a:t>
            </a:r>
            <a:r>
              <a:rPr b="1" lang="en" sz="1100">
                <a:solidFill>
                  <a:schemeClr val="dk1"/>
                </a:solidFill>
                <a:latin typeface="Calibri"/>
                <a:ea typeface="Calibri"/>
                <a:cs typeface="Calibri"/>
                <a:sym typeface="Calibri"/>
              </a:rPr>
              <a:t>300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at memory address </a:t>
            </a:r>
            <a:r>
              <a:rPr b="1" lang="en" sz="1100">
                <a:solidFill>
                  <a:schemeClr val="dk1"/>
                </a:solidFill>
                <a:latin typeface="Calibri"/>
                <a:ea typeface="Calibri"/>
                <a:cs typeface="Calibri"/>
                <a:sym typeface="Calibri"/>
              </a:rPr>
              <a:t>300</a:t>
            </a:r>
            <a:r>
              <a:rPr lang="en" sz="1100">
                <a:solidFill>
                  <a:schemeClr val="dk1"/>
                </a:solidFill>
                <a:latin typeface="Calibri"/>
                <a:ea typeface="Calibri"/>
                <a:cs typeface="Calibri"/>
                <a:sym typeface="Calibri"/>
              </a:rPr>
              <a:t> is </a:t>
            </a:r>
            <a:r>
              <a:rPr lang="en" sz="1100">
                <a:solidFill>
                  <a:srgbClr val="188038"/>
                </a:solidFill>
                <a:latin typeface="Calibri"/>
                <a:ea typeface="Calibri"/>
                <a:cs typeface="Calibri"/>
                <a:sym typeface="Calibri"/>
              </a:rPr>
              <a:t>LOAD R1, 500</a:t>
            </a:r>
            <a:r>
              <a:rPr lang="en" sz="1100">
                <a:solidFill>
                  <a:schemeClr val="dk1"/>
                </a:solidFill>
                <a:latin typeface="Calibri"/>
                <a:ea typeface="Calibri"/>
                <a:cs typeface="Calibri"/>
                <a:sym typeface="Calibri"/>
              </a:rPr>
              <a:t>, which means "load the value at memory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into register </a:t>
            </a:r>
            <a:r>
              <a:rPr b="1" lang="en" sz="1100">
                <a:solidFill>
                  <a:schemeClr val="dk1"/>
                </a:solidFill>
                <a:latin typeface="Calibri"/>
                <a:ea typeface="Calibri"/>
                <a:cs typeface="Calibri"/>
                <a:sym typeface="Calibri"/>
              </a:rPr>
              <a:t>R1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Memory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contains the value </a:t>
            </a:r>
            <a:r>
              <a:rPr b="1" lang="en" sz="1100">
                <a:solidFill>
                  <a:schemeClr val="dk1"/>
                </a:solidFill>
                <a:latin typeface="Calibri"/>
                <a:ea typeface="Calibri"/>
                <a:cs typeface="Calibri"/>
                <a:sym typeface="Calibri"/>
              </a:rPr>
              <a:t>42</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3A. Execution Of The LOAD Instruction</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PC →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value of the Program Counter (PC), which is </a:t>
            </a:r>
            <a:r>
              <a:rPr b="1" lang="en" sz="1100">
                <a:solidFill>
                  <a:schemeClr val="dk1"/>
                </a:solidFill>
                <a:latin typeface="Calibri"/>
                <a:ea typeface="Calibri"/>
                <a:cs typeface="Calibri"/>
                <a:sym typeface="Calibri"/>
              </a:rPr>
              <a:t>300</a:t>
            </a:r>
            <a:r>
              <a:rPr lang="en" sz="1100">
                <a:solidFill>
                  <a:schemeClr val="dk1"/>
                </a:solidFill>
                <a:latin typeface="Calibri"/>
                <a:ea typeface="Calibri"/>
                <a:cs typeface="Calibri"/>
                <a:sym typeface="Calibri"/>
              </a:rPr>
              <a:t>, is transferred to the Memory Address Register (MAR).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is now ready to fetch the instruction at memory address </a:t>
            </a:r>
            <a:r>
              <a:rPr b="1" lang="en" sz="1100">
                <a:solidFill>
                  <a:schemeClr val="dk1"/>
                </a:solidFill>
                <a:latin typeface="Calibri"/>
                <a:ea typeface="Calibri"/>
                <a:cs typeface="Calibri"/>
                <a:sym typeface="Calibri"/>
              </a:rPr>
              <a:t>300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MDR → IR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a:t>
            </a:r>
            <a:r>
              <a:rPr lang="en" sz="1100">
                <a:solidFill>
                  <a:srgbClr val="188038"/>
                </a:solidFill>
                <a:latin typeface="Calibri"/>
                <a:ea typeface="Calibri"/>
                <a:cs typeface="Calibri"/>
                <a:sym typeface="Calibri"/>
              </a:rPr>
              <a:t>LOAD R1, 500</a:t>
            </a:r>
            <a:r>
              <a:rPr lang="en" sz="1100">
                <a:solidFill>
                  <a:schemeClr val="dk1"/>
                </a:solidFill>
                <a:latin typeface="Calibri"/>
                <a:ea typeface="Calibri"/>
                <a:cs typeface="Calibri"/>
                <a:sym typeface="Calibri"/>
              </a:rPr>
              <a:t> is fetched from memory address </a:t>
            </a:r>
            <a:r>
              <a:rPr b="1" lang="en" sz="1100">
                <a:solidFill>
                  <a:schemeClr val="dk1"/>
                </a:solidFill>
                <a:latin typeface="Calibri"/>
                <a:ea typeface="Calibri"/>
                <a:cs typeface="Calibri"/>
                <a:sym typeface="Calibri"/>
              </a:rPr>
              <a:t>300</a:t>
            </a:r>
            <a:r>
              <a:rPr lang="en" sz="1100">
                <a:solidFill>
                  <a:schemeClr val="dk1"/>
                </a:solidFill>
                <a:latin typeface="Calibri"/>
                <a:ea typeface="Calibri"/>
                <a:cs typeface="Calibri"/>
                <a:sym typeface="Calibri"/>
              </a:rPr>
              <a:t> and placed into the Memory Data Register (MDR).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instruction is then transferred to the Instruction Register (IR) for decoding.</a:t>
            </a:r>
            <a:endParaRPr sz="1100">
              <a:solidFill>
                <a:schemeClr val="dk1"/>
              </a:solidFill>
              <a:latin typeface="Calibri"/>
              <a:ea typeface="Calibri"/>
              <a:cs typeface="Calibri"/>
              <a:sym typeface="Calibri"/>
            </a:endParaRPr>
          </a:p>
        </p:txBody>
      </p:sp>
      <p:sp>
        <p:nvSpPr>
          <p:cNvPr id="554" name="Google Shape;554;p94"/>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IR[address] →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decodes the instruction and extracts the address part (</a:t>
            </a:r>
            <a:r>
              <a:rPr lang="en" sz="1100">
                <a:solidFill>
                  <a:srgbClr val="188038"/>
                </a:solidFill>
                <a:latin typeface="Calibri"/>
                <a:ea typeface="Calibri"/>
                <a:cs typeface="Calibri"/>
                <a:sym typeface="Calibri"/>
              </a:rPr>
              <a:t>500</a:t>
            </a:r>
            <a:r>
              <a:rPr lang="en" sz="1100">
                <a:solidFill>
                  <a:schemeClr val="dk1"/>
                </a:solidFill>
                <a:latin typeface="Calibri"/>
                <a:ea typeface="Calibri"/>
                <a:cs typeface="Calibri"/>
                <a:sym typeface="Calibri"/>
              </a:rPr>
              <a:t>) from the instruction.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is transferred to the Memory Address Register (MAR) so the CPU can fetch the data stored at memory location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MDR → A</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fetches the data from memory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which is </a:t>
            </a:r>
            <a:r>
              <a:rPr b="1" lang="en" sz="1100">
                <a:solidFill>
                  <a:schemeClr val="dk1"/>
                </a:solidFill>
                <a:latin typeface="Calibri"/>
                <a:ea typeface="Calibri"/>
                <a:cs typeface="Calibri"/>
                <a:sym typeface="Calibri"/>
              </a:rPr>
              <a:t>42</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This data (</a:t>
            </a:r>
            <a:r>
              <a:rPr lang="en" sz="1100">
                <a:solidFill>
                  <a:srgbClr val="188038"/>
                </a:solidFill>
                <a:latin typeface="Calibri"/>
                <a:ea typeface="Calibri"/>
                <a:cs typeface="Calibri"/>
                <a:sym typeface="Calibri"/>
              </a:rPr>
              <a:t>42</a:t>
            </a:r>
            <a:r>
              <a:rPr lang="en" sz="1100">
                <a:solidFill>
                  <a:schemeClr val="dk1"/>
                </a:solidFill>
                <a:latin typeface="Calibri"/>
                <a:ea typeface="Calibri"/>
                <a:cs typeface="Calibri"/>
                <a:sym typeface="Calibri"/>
              </a:rPr>
              <a:t>) is placed into the Memory Data Register (MDR).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value </a:t>
            </a:r>
            <a:r>
              <a:rPr b="1" lang="en" sz="1100">
                <a:solidFill>
                  <a:schemeClr val="dk1"/>
                </a:solidFill>
                <a:latin typeface="Calibri"/>
                <a:ea typeface="Calibri"/>
                <a:cs typeface="Calibri"/>
                <a:sym typeface="Calibri"/>
              </a:rPr>
              <a:t>42</a:t>
            </a:r>
            <a:r>
              <a:rPr lang="en" sz="1100">
                <a:solidFill>
                  <a:schemeClr val="dk1"/>
                </a:solidFill>
                <a:latin typeface="Calibri"/>
                <a:ea typeface="Calibri"/>
                <a:cs typeface="Calibri"/>
                <a:sym typeface="Calibri"/>
              </a:rPr>
              <a:t> is then transferred from the MDR to the Accumulator (A) or register </a:t>
            </a:r>
            <a:r>
              <a:rPr b="1" lang="en" sz="1100">
                <a:solidFill>
                  <a:schemeClr val="dk1"/>
                </a:solidFill>
                <a:latin typeface="Calibri"/>
                <a:ea typeface="Calibri"/>
                <a:cs typeface="Calibri"/>
                <a:sym typeface="Calibri"/>
              </a:rPr>
              <a:t>R1</a:t>
            </a:r>
            <a:r>
              <a:rPr lang="en" sz="1100">
                <a:solidFill>
                  <a:schemeClr val="dk1"/>
                </a:solidFill>
                <a:latin typeface="Calibri"/>
                <a:ea typeface="Calibri"/>
                <a:cs typeface="Calibri"/>
                <a:sym typeface="Calibri"/>
              </a:rPr>
              <a:t> (depending on the architecture).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PC + 1 → PC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Program Counter (PC) is incremented by </a:t>
            </a:r>
            <a:r>
              <a:rPr b="1" lang="en" sz="1100">
                <a:solidFill>
                  <a:schemeClr val="dk1"/>
                </a:solidFill>
                <a:latin typeface="Calibri"/>
                <a:ea typeface="Calibri"/>
                <a:cs typeface="Calibri"/>
                <a:sym typeface="Calibri"/>
              </a:rPr>
              <a:t>1</a:t>
            </a:r>
            <a:r>
              <a:rPr lang="en" sz="1100">
                <a:solidFill>
                  <a:schemeClr val="dk1"/>
                </a:solidFill>
                <a:latin typeface="Calibri"/>
                <a:ea typeface="Calibri"/>
                <a:cs typeface="Calibri"/>
                <a:sym typeface="Calibri"/>
              </a:rPr>
              <a:t> to point to the next instruction in memory (memory address </a:t>
            </a:r>
            <a:r>
              <a:rPr b="1" lang="en" sz="1100">
                <a:solidFill>
                  <a:schemeClr val="dk1"/>
                </a:solidFill>
                <a:latin typeface="Calibri"/>
                <a:ea typeface="Calibri"/>
                <a:cs typeface="Calibri"/>
                <a:sym typeface="Calibri"/>
              </a:rPr>
              <a:t>301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CPU is now ready to execute the next instruction in sequence.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5"/>
          <p:cNvSpPr txBox="1"/>
          <p:nvPr>
            <p:ph idx="1" type="body"/>
          </p:nvPr>
        </p:nvSpPr>
        <p:spPr>
          <a:xfrm>
            <a:off x="0" y="-5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This cycle describes how the CPU loads data from memory into a register or the accumulator through a sequence of fetch, decode, and execute steps. The key steps involve transferring addresses and data between the Program Counter (PC), Memory Address Register (MAR), Memory Data Register (MDR), Instruction Register (IR), and the Accumulator (A).</a:t>
            </a:r>
            <a:endParaRPr sz="1100">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6"/>
          <p:cNvSpPr txBox="1"/>
          <p:nvPr>
            <p:ph type="title"/>
          </p:nvPr>
        </p:nvSpPr>
        <p:spPr>
          <a:xfrm>
            <a:off x="0" y="0"/>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Store Fetch / Execute Cycle</a:t>
            </a:r>
            <a:endParaRPr b="1" sz="3000">
              <a:solidFill>
                <a:srgbClr val="FF0080"/>
              </a:solidFill>
              <a:latin typeface="Calibri"/>
              <a:ea typeface="Calibri"/>
              <a:cs typeface="Calibri"/>
              <a:sym typeface="Calibri"/>
            </a:endParaRPr>
          </a:p>
        </p:txBody>
      </p:sp>
      <p:sp>
        <p:nvSpPr>
          <p:cNvPr id="565" name="Google Shape;565;p96"/>
          <p:cNvSpPr txBox="1"/>
          <p:nvPr>
            <p:ph idx="1" type="body"/>
          </p:nvPr>
        </p:nvSpPr>
        <p:spPr>
          <a:xfrm>
            <a:off x="4653600" y="30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Suppose the Program Counter contains </a:t>
            </a:r>
            <a:r>
              <a:rPr b="1" lang="en" sz="1100">
                <a:solidFill>
                  <a:schemeClr val="dk1"/>
                </a:solidFill>
                <a:latin typeface="Calibri"/>
                <a:ea typeface="Calibri"/>
                <a:cs typeface="Calibri"/>
                <a:sym typeface="Calibri"/>
              </a:rPr>
              <a:t>address 400</a:t>
            </a:r>
            <a:r>
              <a:rPr lang="en" sz="1100">
                <a:solidFill>
                  <a:schemeClr val="dk1"/>
                </a:solidFill>
                <a:latin typeface="Calibri"/>
                <a:ea typeface="Calibri"/>
                <a:cs typeface="Calibri"/>
                <a:sym typeface="Calibri"/>
              </a:rPr>
              <a:t>. The CPU transfers this value to the MAR.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will now fetch the instruction located at memory address </a:t>
            </a:r>
            <a:r>
              <a:rPr b="1" lang="en" sz="1100">
                <a:solidFill>
                  <a:schemeClr val="dk1"/>
                </a:solidFill>
                <a:latin typeface="Calibri"/>
                <a:ea typeface="Calibri"/>
                <a:cs typeface="Calibri"/>
                <a:sym typeface="Calibri"/>
              </a:rPr>
              <a:t>400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1B. </a:t>
            </a:r>
            <a:r>
              <a:rPr b="1" lang="en" sz="1100">
                <a:solidFill>
                  <a:srgbClr val="FF0000"/>
                </a:solidFill>
                <a:latin typeface="Calibri"/>
                <a:ea typeface="Calibri"/>
                <a:cs typeface="Calibri"/>
                <a:sym typeface="Calibri"/>
              </a:rPr>
              <a:t>MDR → IR </a:t>
            </a:r>
            <a:r>
              <a:rPr b="1" lang="en" sz="1100">
                <a:solidFill>
                  <a:srgbClr val="1155CC"/>
                </a:solidFill>
                <a:latin typeface="Calibri"/>
                <a:ea typeface="Calibri"/>
                <a:cs typeface="Calibri"/>
                <a:sym typeface="Calibri"/>
              </a:rPr>
              <a:t>(Memory Data Register to Instruction Register)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fetches the instruction from memory (at the address specified by the MAR) and stores it in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is then transferred from the MDR to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 for decoding.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located at memory address </a:t>
            </a:r>
            <a:r>
              <a:rPr b="1" lang="en" sz="1100">
                <a:solidFill>
                  <a:schemeClr val="dk1"/>
                </a:solidFill>
                <a:latin typeface="Calibri"/>
                <a:ea typeface="Calibri"/>
                <a:cs typeface="Calibri"/>
                <a:sym typeface="Calibri"/>
              </a:rPr>
              <a:t>400</a:t>
            </a:r>
            <a:r>
              <a:rPr lang="en" sz="1100">
                <a:solidFill>
                  <a:schemeClr val="dk1"/>
                </a:solidFill>
                <a:latin typeface="Calibri"/>
                <a:ea typeface="Calibri"/>
                <a:cs typeface="Calibri"/>
                <a:sym typeface="Calibri"/>
              </a:rPr>
              <a:t> is </a:t>
            </a:r>
            <a:r>
              <a:rPr lang="en" sz="1100">
                <a:solidFill>
                  <a:srgbClr val="188038"/>
                </a:solidFill>
                <a:latin typeface="Calibri"/>
                <a:ea typeface="Calibri"/>
                <a:cs typeface="Calibri"/>
                <a:sym typeface="Calibri"/>
              </a:rPr>
              <a:t>STORE 500</a:t>
            </a:r>
            <a:r>
              <a:rPr lang="en" sz="1100">
                <a:solidFill>
                  <a:schemeClr val="dk1"/>
                </a:solidFill>
                <a:latin typeface="Calibri"/>
                <a:ea typeface="Calibri"/>
                <a:cs typeface="Calibri"/>
                <a:sym typeface="Calibri"/>
              </a:rPr>
              <a:t>, which means "store the value in the Accumulator (A) at memory address 500."</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instruction is fetched from memory and placed in the MDR, then transferred to the IR.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100">
              <a:solidFill>
                <a:schemeClr val="dk1"/>
              </a:solidFill>
              <a:latin typeface="Calibri"/>
              <a:ea typeface="Calibri"/>
              <a:cs typeface="Calibri"/>
              <a:sym typeface="Calibri"/>
            </a:endParaRPr>
          </a:p>
        </p:txBody>
      </p:sp>
      <p:sp>
        <p:nvSpPr>
          <p:cNvPr id="566" name="Google Shape;566;p96"/>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rgbClr val="FF0000"/>
                </a:solidFill>
                <a:latin typeface="Calibri"/>
                <a:ea typeface="Calibri"/>
                <a:cs typeface="Calibri"/>
                <a:sym typeface="Calibri"/>
              </a:rPr>
              <a:t>The </a:t>
            </a:r>
            <a:r>
              <a:rPr b="1" lang="en" sz="1100">
                <a:solidFill>
                  <a:srgbClr val="FF0000"/>
                </a:solidFill>
                <a:latin typeface="Calibri"/>
                <a:ea typeface="Calibri"/>
                <a:cs typeface="Calibri"/>
                <a:sym typeface="Calibri"/>
              </a:rPr>
              <a:t>Store Fetch/Execute Cycle</a:t>
            </a:r>
            <a:r>
              <a:rPr lang="en" sz="1100">
                <a:solidFill>
                  <a:srgbClr val="FF0000"/>
                </a:solidFill>
                <a:latin typeface="Calibri"/>
                <a:ea typeface="Calibri"/>
                <a:cs typeface="Calibri"/>
                <a:sym typeface="Calibri"/>
              </a:rPr>
              <a:t> deals with instructions that store data from the CPU’s registers (like the accumulator) into memory. This is similar to the </a:t>
            </a:r>
            <a:r>
              <a:rPr b="1" lang="en" sz="1100">
                <a:solidFill>
                  <a:srgbClr val="FF0000"/>
                </a:solidFill>
                <a:latin typeface="Calibri"/>
                <a:ea typeface="Calibri"/>
                <a:cs typeface="Calibri"/>
                <a:sym typeface="Calibri"/>
              </a:rPr>
              <a:t>Load Fetch/Execute Cycle</a:t>
            </a:r>
            <a:r>
              <a:rPr lang="en" sz="1100">
                <a:solidFill>
                  <a:srgbClr val="FF0000"/>
                </a:solidFill>
                <a:latin typeface="Calibri"/>
                <a:ea typeface="Calibri"/>
                <a:cs typeface="Calibri"/>
                <a:sym typeface="Calibri"/>
              </a:rPr>
              <a:t>, but the key difference is that instead of loading data from memory into the CPU, the data is written from the CPU to memory.</a:t>
            </a:r>
            <a:endParaRPr sz="1100">
              <a:solidFill>
                <a:srgbClr val="FF00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go step-by-step through the </a:t>
            </a:r>
            <a:r>
              <a:rPr b="1" lang="en" sz="1100">
                <a:solidFill>
                  <a:schemeClr val="dk1"/>
                </a:solidFill>
                <a:latin typeface="Calibri"/>
                <a:ea typeface="Calibri"/>
                <a:cs typeface="Calibri"/>
                <a:sym typeface="Calibri"/>
              </a:rPr>
              <a:t>Store Fetch/Execute Cycle</a:t>
            </a:r>
            <a:r>
              <a:rPr lang="en" sz="1100">
                <a:solidFill>
                  <a:schemeClr val="dk1"/>
                </a:solidFill>
                <a:latin typeface="Calibri"/>
                <a:ea typeface="Calibri"/>
                <a:cs typeface="Calibri"/>
                <a:sym typeface="Calibri"/>
              </a:rPr>
              <a:t>, explaining each stage with a detailed explanation and a working example. The key difference between </a:t>
            </a:r>
            <a:r>
              <a:rPr b="1" lang="en" sz="1100">
                <a:solidFill>
                  <a:schemeClr val="dk1"/>
                </a:solidFill>
                <a:latin typeface="Calibri"/>
                <a:ea typeface="Calibri"/>
                <a:cs typeface="Calibri"/>
                <a:sym typeface="Calibri"/>
              </a:rPr>
              <a:t>LOAD</a:t>
            </a:r>
            <a:r>
              <a:rPr lang="en" sz="1100">
                <a:solidFill>
                  <a:schemeClr val="dk1"/>
                </a:solidFill>
                <a:latin typeface="Calibri"/>
                <a:ea typeface="Calibri"/>
                <a:cs typeface="Calibri"/>
                <a:sym typeface="Calibri"/>
              </a:rPr>
              <a:t> and </a:t>
            </a:r>
            <a:r>
              <a:rPr b="1" lang="en" sz="1100">
                <a:solidFill>
                  <a:schemeClr val="dk1"/>
                </a:solidFill>
                <a:latin typeface="Calibri"/>
                <a:ea typeface="Calibri"/>
                <a:cs typeface="Calibri"/>
                <a:sym typeface="Calibri"/>
              </a:rPr>
              <a:t>STORE</a:t>
            </a:r>
            <a:r>
              <a:rPr lang="en" sz="1100">
                <a:solidFill>
                  <a:schemeClr val="dk1"/>
                </a:solidFill>
                <a:latin typeface="Calibri"/>
                <a:ea typeface="Calibri"/>
                <a:cs typeface="Calibri"/>
                <a:sym typeface="Calibri"/>
              </a:rPr>
              <a:t> operations is in </a:t>
            </a:r>
            <a:r>
              <a:rPr b="1" lang="en" sz="1100">
                <a:solidFill>
                  <a:schemeClr val="dk1"/>
                </a:solidFill>
                <a:latin typeface="Calibri"/>
                <a:ea typeface="Calibri"/>
                <a:cs typeface="Calibri"/>
                <a:sym typeface="Calibri"/>
              </a:rPr>
              <a:t>Step 4</a:t>
            </a:r>
            <a:r>
              <a:rPr lang="en" sz="1100">
                <a:solidFill>
                  <a:schemeClr val="dk1"/>
                </a:solidFill>
                <a:latin typeface="Calibri"/>
                <a:ea typeface="Calibri"/>
                <a:cs typeface="Calibri"/>
                <a:sym typeface="Calibri"/>
              </a:rPr>
              <a:t>, where instead of reading data from memory into the Accumulator (A), data from the Accumulator is written to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9900"/>
                </a:solidFill>
                <a:latin typeface="Calibri"/>
                <a:ea typeface="Calibri"/>
                <a:cs typeface="Calibri"/>
                <a:sym typeface="Calibri"/>
              </a:rPr>
              <a:t>Step-by-Step Explanation of the Store Fetch/Execute Cycle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a:t>
            </a:r>
            <a:r>
              <a:rPr b="1" lang="en" sz="1100">
                <a:solidFill>
                  <a:srgbClr val="FF0000"/>
                </a:solidFill>
                <a:latin typeface="Calibri"/>
                <a:ea typeface="Calibri"/>
                <a:cs typeface="Calibri"/>
                <a:sym typeface="Calibri"/>
              </a:rPr>
              <a:t>PC → MAR</a:t>
            </a:r>
            <a:r>
              <a:rPr b="1" lang="en" sz="1100">
                <a:solidFill>
                  <a:srgbClr val="1155CC"/>
                </a:solidFill>
                <a:latin typeface="Calibri"/>
                <a:ea typeface="Calibri"/>
                <a:cs typeface="Calibri"/>
                <a:sym typeface="Calibri"/>
              </a:rPr>
              <a:t> (Program Counter to Memory Address Register)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contains the address of the next instruction to be executed.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transfers this address from the PC 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which holds the memory location of the instruction.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step prepares the CPU to fetch the next instruction.</a:t>
            </a:r>
            <a:endParaRPr sz="1100">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7"/>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1C</a:t>
            </a:r>
            <a:r>
              <a:rPr b="1" lang="en" sz="1100">
                <a:solidFill>
                  <a:srgbClr val="1155CC"/>
                </a:solidFill>
                <a:latin typeface="Calibri"/>
                <a:ea typeface="Calibri"/>
                <a:cs typeface="Calibri"/>
                <a:sym typeface="Calibri"/>
              </a:rPr>
              <a:t>. </a:t>
            </a:r>
            <a:r>
              <a:rPr b="1" lang="en" sz="1100">
                <a:solidFill>
                  <a:srgbClr val="FF0000"/>
                </a:solidFill>
                <a:latin typeface="Calibri"/>
                <a:ea typeface="Calibri"/>
                <a:cs typeface="Calibri"/>
                <a:sym typeface="Calibri"/>
              </a:rPr>
              <a:t>IR[address] → MAR </a:t>
            </a:r>
            <a:r>
              <a:rPr b="1" lang="en" sz="1100">
                <a:solidFill>
                  <a:srgbClr val="1155CC"/>
                </a:solidFill>
                <a:latin typeface="Calibri"/>
                <a:ea typeface="Calibri"/>
                <a:cs typeface="Calibri"/>
                <a:sym typeface="Calibri"/>
              </a:rPr>
              <a:t>(Address portion of the instruction to Memory Address Register)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in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 is now decoded by the CPU.</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For a </a:t>
            </a:r>
            <a:r>
              <a:rPr b="1" lang="en" sz="1100">
                <a:solidFill>
                  <a:schemeClr val="dk1"/>
                </a:solidFill>
                <a:latin typeface="Calibri"/>
                <a:ea typeface="Calibri"/>
                <a:cs typeface="Calibri"/>
                <a:sym typeface="Calibri"/>
              </a:rPr>
              <a:t>STORE</a:t>
            </a:r>
            <a:r>
              <a:rPr lang="en" sz="1100">
                <a:solidFill>
                  <a:schemeClr val="dk1"/>
                </a:solidFill>
                <a:latin typeface="Calibri"/>
                <a:ea typeface="Calibri"/>
                <a:cs typeface="Calibri"/>
                <a:sym typeface="Calibri"/>
              </a:rPr>
              <a:t> operation, the instruction contains an address where data should be written (in this case,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This address portion is extracted from the IR and transferred 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which is now pointing to the memory location where the data will be stored.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a:t>
            </a:r>
            <a:r>
              <a:rPr lang="en" sz="1100">
                <a:solidFill>
                  <a:srgbClr val="188038"/>
                </a:solidFill>
                <a:latin typeface="Calibri"/>
                <a:ea typeface="Calibri"/>
                <a:cs typeface="Calibri"/>
                <a:sym typeface="Calibri"/>
              </a:rPr>
              <a:t>STORE 500</a:t>
            </a:r>
            <a:r>
              <a:rPr lang="en" sz="1100">
                <a:solidFill>
                  <a:schemeClr val="dk1"/>
                </a:solidFill>
                <a:latin typeface="Calibri"/>
                <a:ea typeface="Calibri"/>
                <a:cs typeface="Calibri"/>
                <a:sym typeface="Calibri"/>
              </a:rPr>
              <a:t> tells the CPU to store data in memory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is extracted from the instruction and placed into the MAR, so the CPU can access memory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572" name="Google Shape;572;p97"/>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1D. </a:t>
            </a:r>
            <a:r>
              <a:rPr b="1" lang="en" sz="1100">
                <a:solidFill>
                  <a:srgbClr val="FF0000"/>
                </a:solidFill>
                <a:latin typeface="Calibri"/>
                <a:ea typeface="Calibri"/>
                <a:cs typeface="Calibri"/>
                <a:sym typeface="Calibri"/>
              </a:rPr>
              <a:t>A → MDR </a:t>
            </a:r>
            <a:r>
              <a:rPr b="1" lang="en" sz="1100">
                <a:solidFill>
                  <a:srgbClr val="1155CC"/>
                </a:solidFill>
                <a:latin typeface="Calibri"/>
                <a:ea typeface="Calibri"/>
                <a:cs typeface="Calibri"/>
                <a:sym typeface="Calibri"/>
              </a:rPr>
              <a:t>(Accumulator to Memory Data Register)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This is the key difference between a </a:t>
            </a:r>
            <a:r>
              <a:rPr b="1" lang="en" sz="1100">
                <a:solidFill>
                  <a:schemeClr val="dk1"/>
                </a:solidFill>
                <a:latin typeface="Calibri"/>
                <a:ea typeface="Calibri"/>
                <a:cs typeface="Calibri"/>
                <a:sym typeface="Calibri"/>
              </a:rPr>
              <a:t>LOAD</a:t>
            </a:r>
            <a:r>
              <a:rPr lang="en" sz="1100">
                <a:solidFill>
                  <a:schemeClr val="dk1"/>
                </a:solidFill>
                <a:latin typeface="Calibri"/>
                <a:ea typeface="Calibri"/>
                <a:cs typeface="Calibri"/>
                <a:sym typeface="Calibri"/>
              </a:rPr>
              <a:t> and a </a:t>
            </a:r>
            <a:r>
              <a:rPr b="1" lang="en" sz="1100">
                <a:solidFill>
                  <a:schemeClr val="dk1"/>
                </a:solidFill>
                <a:latin typeface="Calibri"/>
                <a:ea typeface="Calibri"/>
                <a:cs typeface="Calibri"/>
                <a:sym typeface="Calibri"/>
              </a:rPr>
              <a:t>STORE</a:t>
            </a:r>
            <a:r>
              <a:rPr lang="en" sz="1100">
                <a:solidFill>
                  <a:schemeClr val="dk1"/>
                </a:solidFill>
                <a:latin typeface="Calibri"/>
                <a:ea typeface="Calibri"/>
                <a:cs typeface="Calibri"/>
                <a:sym typeface="Calibri"/>
              </a:rPr>
              <a:t> operation.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a </a:t>
            </a:r>
            <a:r>
              <a:rPr b="1" lang="en" sz="1100">
                <a:solidFill>
                  <a:schemeClr val="dk1"/>
                </a:solidFill>
                <a:latin typeface="Calibri"/>
                <a:ea typeface="Calibri"/>
                <a:cs typeface="Calibri"/>
                <a:sym typeface="Calibri"/>
              </a:rPr>
              <a:t>STORE</a:t>
            </a:r>
            <a:r>
              <a:rPr lang="en" sz="1100">
                <a:solidFill>
                  <a:schemeClr val="dk1"/>
                </a:solidFill>
                <a:latin typeface="Calibri"/>
                <a:ea typeface="Calibri"/>
                <a:cs typeface="Calibri"/>
                <a:sym typeface="Calibri"/>
              </a:rPr>
              <a:t> operation, the CPU writes data from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 into memory.</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data stored in the Accumulator is copied into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The MDR is responsible for holding the data that will be written into memory.</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then stores the value from the MDR into the memory location specified by the MAR (which was set to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in the previous step).</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Suppose the Accumulator (A) holds the value </a:t>
            </a:r>
            <a:r>
              <a:rPr b="1" lang="en" sz="1100">
                <a:solidFill>
                  <a:schemeClr val="dk1"/>
                </a:solidFill>
                <a:latin typeface="Calibri"/>
                <a:ea typeface="Calibri"/>
                <a:cs typeface="Calibri"/>
                <a:sym typeface="Calibri"/>
              </a:rPr>
              <a:t>42</a:t>
            </a:r>
            <a:r>
              <a:rPr lang="en" sz="1100">
                <a:solidFill>
                  <a:schemeClr val="dk1"/>
                </a:solidFill>
                <a:latin typeface="Calibri"/>
                <a:ea typeface="Calibri"/>
                <a:cs typeface="Calibri"/>
                <a:sym typeface="Calibri"/>
              </a:rPr>
              <a:t>. This value is transferred from the Accumulator to the MDR.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MDR now holds the value </a:t>
            </a:r>
            <a:r>
              <a:rPr b="1" lang="en" sz="1100">
                <a:solidFill>
                  <a:schemeClr val="dk1"/>
                </a:solidFill>
                <a:latin typeface="Calibri"/>
                <a:ea typeface="Calibri"/>
                <a:cs typeface="Calibri"/>
                <a:sym typeface="Calibri"/>
              </a:rPr>
              <a:t>42</a:t>
            </a:r>
            <a:r>
              <a:rPr lang="en" sz="1100">
                <a:solidFill>
                  <a:schemeClr val="dk1"/>
                </a:solidFill>
                <a:latin typeface="Calibri"/>
                <a:ea typeface="Calibri"/>
                <a:cs typeface="Calibri"/>
                <a:sym typeface="Calibri"/>
              </a:rPr>
              <a:t>, which will be written to memory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8"/>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1E.</a:t>
            </a:r>
            <a:r>
              <a:rPr b="1" lang="en" sz="1100">
                <a:solidFill>
                  <a:srgbClr val="FF0000"/>
                </a:solidFill>
                <a:latin typeface="Calibri"/>
                <a:ea typeface="Calibri"/>
                <a:cs typeface="Calibri"/>
                <a:sym typeface="Calibri"/>
              </a:rPr>
              <a:t> PC + 1 → PC</a:t>
            </a:r>
            <a:r>
              <a:rPr b="1" lang="en" sz="1100">
                <a:solidFill>
                  <a:srgbClr val="1155CC"/>
                </a:solidFill>
                <a:latin typeface="Calibri"/>
                <a:ea typeface="Calibri"/>
                <a:cs typeface="Calibri"/>
                <a:sym typeface="Calibri"/>
              </a:rPr>
              <a:t> (Program Counter incremented)</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After the instruction is executed, 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is incremented by 1 (or by the length of the instruction) to point to the next instruction.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ensures that the CPU fetches the next instruction in sequence during the next cycle.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current instruction was located at memory address </a:t>
            </a:r>
            <a:r>
              <a:rPr b="1" lang="en" sz="1100">
                <a:solidFill>
                  <a:schemeClr val="dk1"/>
                </a:solidFill>
                <a:latin typeface="Calibri"/>
                <a:ea typeface="Calibri"/>
                <a:cs typeface="Calibri"/>
                <a:sym typeface="Calibri"/>
              </a:rPr>
              <a:t>400</a:t>
            </a:r>
            <a:r>
              <a:rPr lang="en" sz="1100">
                <a:solidFill>
                  <a:schemeClr val="dk1"/>
                </a:solidFill>
                <a:latin typeface="Calibri"/>
                <a:ea typeface="Calibri"/>
                <a:cs typeface="Calibri"/>
                <a:sym typeface="Calibri"/>
              </a:rPr>
              <a:t>, the PC is incremented to </a:t>
            </a:r>
            <a:r>
              <a:rPr b="1" lang="en" sz="1100">
                <a:solidFill>
                  <a:schemeClr val="dk1"/>
                </a:solidFill>
                <a:latin typeface="Calibri"/>
                <a:ea typeface="Calibri"/>
                <a:cs typeface="Calibri"/>
                <a:sym typeface="Calibri"/>
              </a:rPr>
              <a:t>401</a:t>
            </a:r>
            <a:r>
              <a:rPr lang="en" sz="1100">
                <a:solidFill>
                  <a:schemeClr val="dk1"/>
                </a:solidFill>
                <a:latin typeface="Calibri"/>
                <a:ea typeface="Calibri"/>
                <a:cs typeface="Calibri"/>
                <a:sym typeface="Calibri"/>
              </a:rPr>
              <a:t> (or the next instruction’s address).</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CPU is now ready to fetch and execute the next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578" name="Google Shape;578;p98"/>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Summarized Flow of the Store Fetch/Execute Cycle</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PC → MAR</a:t>
            </a:r>
            <a:r>
              <a:rPr lang="en" sz="1100">
                <a:solidFill>
                  <a:schemeClr val="dk1"/>
                </a:solidFill>
                <a:latin typeface="Calibri"/>
                <a:ea typeface="Calibri"/>
                <a:cs typeface="Calibri"/>
                <a:sym typeface="Calibri"/>
              </a:rPr>
              <a:t>: The Program Counter (PC) transfers the address of the next instruction to the Memory Address Register (MAR).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MDR → IR</a:t>
            </a:r>
            <a:r>
              <a:rPr lang="en" sz="1100">
                <a:solidFill>
                  <a:schemeClr val="dk1"/>
                </a:solidFill>
                <a:latin typeface="Calibri"/>
                <a:ea typeface="Calibri"/>
                <a:cs typeface="Calibri"/>
                <a:sym typeface="Calibri"/>
              </a:rPr>
              <a:t>: The CPU fetches the instruction from memory (using the address in the MAR) and transfers it to the Instruction Register (IR) via the Memory Data Register (MDR).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IR[address] → MAR</a:t>
            </a:r>
            <a:r>
              <a:rPr lang="en" sz="1100">
                <a:solidFill>
                  <a:schemeClr val="dk1"/>
                </a:solidFill>
                <a:latin typeface="Calibri"/>
                <a:ea typeface="Calibri"/>
                <a:cs typeface="Calibri"/>
                <a:sym typeface="Calibri"/>
              </a:rPr>
              <a:t>: The CPU decodes the instruction and extracts the address portion, placing it into the MAR. This is the address where the data will be stored in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A → MDR</a:t>
            </a:r>
            <a:r>
              <a:rPr lang="en" sz="1100">
                <a:solidFill>
                  <a:schemeClr val="dk1"/>
                </a:solidFill>
                <a:latin typeface="Calibri"/>
                <a:ea typeface="Calibri"/>
                <a:cs typeface="Calibri"/>
                <a:sym typeface="Calibri"/>
              </a:rPr>
              <a:t>: The data in the Accumulator (A) is copied into the Memory Data Register (MDR). The data is then written from the MDR to the memory location specified by the MAR.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PC + 1 → PC</a:t>
            </a:r>
            <a:r>
              <a:rPr lang="en" sz="1100">
                <a:solidFill>
                  <a:schemeClr val="dk1"/>
                </a:solidFill>
                <a:latin typeface="Calibri"/>
                <a:ea typeface="Calibri"/>
                <a:cs typeface="Calibri"/>
                <a:sym typeface="Calibri"/>
              </a:rPr>
              <a:t>: The Program Counter (PC) is incremented to point to the next instruction in memory.</a:t>
            </a:r>
            <a:endParaRPr sz="1200">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9"/>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a:t>
            </a:r>
            <a:r>
              <a:rPr b="1" lang="en" sz="1100">
                <a:solidFill>
                  <a:srgbClr val="FF9900"/>
                </a:solidFill>
                <a:latin typeface="Calibri"/>
                <a:ea typeface="Calibri"/>
                <a:cs typeface="Calibri"/>
                <a:sym typeface="Calibri"/>
              </a:rPr>
              <a:t>Detailed Example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assume we have the following scenario:</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Program Counter (PC) holds </a:t>
            </a:r>
            <a:r>
              <a:rPr b="1" lang="en" sz="1100">
                <a:solidFill>
                  <a:schemeClr val="dk1"/>
                </a:solidFill>
                <a:latin typeface="Calibri"/>
                <a:ea typeface="Calibri"/>
                <a:cs typeface="Calibri"/>
                <a:sym typeface="Calibri"/>
              </a:rPr>
              <a:t>address 400</a:t>
            </a:r>
            <a:r>
              <a:rPr lang="en" sz="1100">
                <a:solidFill>
                  <a:schemeClr val="dk1"/>
                </a:solidFill>
                <a:latin typeface="Calibri"/>
                <a:ea typeface="Calibri"/>
                <a:cs typeface="Calibri"/>
                <a:sym typeface="Calibri"/>
              </a:rPr>
              <a:t>, which points to the next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at address </a:t>
            </a:r>
            <a:r>
              <a:rPr b="1" lang="en" sz="1100">
                <a:solidFill>
                  <a:schemeClr val="dk1"/>
                </a:solidFill>
                <a:latin typeface="Calibri"/>
                <a:ea typeface="Calibri"/>
                <a:cs typeface="Calibri"/>
                <a:sym typeface="Calibri"/>
              </a:rPr>
              <a:t>400</a:t>
            </a:r>
            <a:r>
              <a:rPr lang="en" sz="1100">
                <a:solidFill>
                  <a:schemeClr val="dk1"/>
                </a:solidFill>
                <a:latin typeface="Calibri"/>
                <a:ea typeface="Calibri"/>
                <a:cs typeface="Calibri"/>
                <a:sym typeface="Calibri"/>
              </a:rPr>
              <a:t> is </a:t>
            </a:r>
            <a:r>
              <a:rPr lang="en" sz="1100">
                <a:solidFill>
                  <a:srgbClr val="188038"/>
                </a:solidFill>
                <a:latin typeface="Calibri"/>
                <a:ea typeface="Calibri"/>
                <a:cs typeface="Calibri"/>
                <a:sym typeface="Calibri"/>
              </a:rPr>
              <a:t>STORE 500</a:t>
            </a:r>
            <a:r>
              <a:rPr lang="en" sz="1100">
                <a:solidFill>
                  <a:schemeClr val="dk1"/>
                </a:solidFill>
                <a:latin typeface="Calibri"/>
                <a:ea typeface="Calibri"/>
                <a:cs typeface="Calibri"/>
                <a:sym typeface="Calibri"/>
              </a:rPr>
              <a:t>, which means "store the value in the Accumulator at memory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 currently holds the value </a:t>
            </a:r>
            <a:r>
              <a:rPr b="1" lang="en" sz="1100">
                <a:solidFill>
                  <a:schemeClr val="dk1"/>
                </a:solidFill>
                <a:latin typeface="Calibri"/>
                <a:ea typeface="Calibri"/>
                <a:cs typeface="Calibri"/>
                <a:sym typeface="Calibri"/>
              </a:rPr>
              <a:t>42</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goal of this instruction is to store the value </a:t>
            </a:r>
            <a:r>
              <a:rPr b="1" lang="en" sz="1100">
                <a:solidFill>
                  <a:schemeClr val="dk1"/>
                </a:solidFill>
                <a:latin typeface="Calibri"/>
                <a:ea typeface="Calibri"/>
                <a:cs typeface="Calibri"/>
                <a:sym typeface="Calibri"/>
              </a:rPr>
              <a:t>42</a:t>
            </a:r>
            <a:r>
              <a:rPr lang="en" sz="1100">
                <a:solidFill>
                  <a:schemeClr val="dk1"/>
                </a:solidFill>
                <a:latin typeface="Calibri"/>
                <a:ea typeface="Calibri"/>
                <a:cs typeface="Calibri"/>
                <a:sym typeface="Calibri"/>
              </a:rPr>
              <a:t> from the Accumulator into memory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3A. Execution Of The Store Instruction</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PC →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Program Counter (PC) holds the value </a:t>
            </a:r>
            <a:r>
              <a:rPr b="1" lang="en" sz="1100">
                <a:solidFill>
                  <a:schemeClr val="dk1"/>
                </a:solidFill>
                <a:latin typeface="Calibri"/>
                <a:ea typeface="Calibri"/>
                <a:cs typeface="Calibri"/>
                <a:sym typeface="Calibri"/>
              </a:rPr>
              <a:t>400</a:t>
            </a:r>
            <a:r>
              <a:rPr lang="en" sz="1100">
                <a:solidFill>
                  <a:schemeClr val="dk1"/>
                </a:solidFill>
                <a:latin typeface="Calibri"/>
                <a:ea typeface="Calibri"/>
                <a:cs typeface="Calibri"/>
                <a:sym typeface="Calibri"/>
              </a:rPr>
              <a:t>. This value is transferred to the Memory Address Register (MAR).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is now ready to fetch the instruction at memory address </a:t>
            </a:r>
            <a:r>
              <a:rPr b="1" lang="en" sz="1100">
                <a:solidFill>
                  <a:schemeClr val="dk1"/>
                </a:solidFill>
                <a:latin typeface="Calibri"/>
                <a:ea typeface="Calibri"/>
                <a:cs typeface="Calibri"/>
                <a:sym typeface="Calibri"/>
              </a:rPr>
              <a:t>400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584" name="Google Shape;584;p99"/>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MDR → IR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at memory address </a:t>
            </a:r>
            <a:r>
              <a:rPr b="1" lang="en" sz="1100">
                <a:solidFill>
                  <a:schemeClr val="dk1"/>
                </a:solidFill>
                <a:latin typeface="Calibri"/>
                <a:ea typeface="Calibri"/>
                <a:cs typeface="Calibri"/>
                <a:sym typeface="Calibri"/>
              </a:rPr>
              <a:t>400</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STORE 500</a:t>
            </a:r>
            <a:r>
              <a:rPr lang="en" sz="1100">
                <a:solidFill>
                  <a:schemeClr val="dk1"/>
                </a:solidFill>
                <a:latin typeface="Calibri"/>
                <a:ea typeface="Calibri"/>
                <a:cs typeface="Calibri"/>
                <a:sym typeface="Calibri"/>
              </a:rPr>
              <a:t>) is fetched and placed into the Memory Data Register (MDR).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instruction is then transferred from the MDR to the Instruction Register (IR) for decoding.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IR[address] →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decodes the instruction (</a:t>
            </a:r>
            <a:r>
              <a:rPr lang="en" sz="1100">
                <a:solidFill>
                  <a:srgbClr val="188038"/>
                </a:solidFill>
                <a:latin typeface="Calibri"/>
                <a:ea typeface="Calibri"/>
                <a:cs typeface="Calibri"/>
                <a:sym typeface="Calibri"/>
              </a:rPr>
              <a:t>STORE 500</a:t>
            </a:r>
            <a:r>
              <a:rPr lang="en" sz="1100">
                <a:solidFill>
                  <a:schemeClr val="dk1"/>
                </a:solidFill>
                <a:latin typeface="Calibri"/>
                <a:ea typeface="Calibri"/>
                <a:cs typeface="Calibri"/>
                <a:sym typeface="Calibri"/>
              </a:rPr>
              <a:t>), which indicates that the data in the Accumulator should be stored at memory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address portion of the instruction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is transferred from the Instruction Register (IR) to the Memory Address Register (MAR).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MAR now points to memory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 where the data will be stored.</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00"/>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 → 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data in the Accumulator (A) is </a:t>
            </a:r>
            <a:r>
              <a:rPr b="1" lang="en" sz="1100">
                <a:solidFill>
                  <a:schemeClr val="dk1"/>
                </a:solidFill>
                <a:latin typeface="Calibri"/>
                <a:ea typeface="Calibri"/>
                <a:cs typeface="Calibri"/>
                <a:sym typeface="Calibri"/>
              </a:rPr>
              <a:t>42</a:t>
            </a:r>
            <a:r>
              <a:rPr lang="en" sz="1100">
                <a:solidFill>
                  <a:schemeClr val="dk1"/>
                </a:solidFill>
                <a:latin typeface="Calibri"/>
                <a:ea typeface="Calibri"/>
                <a:cs typeface="Calibri"/>
                <a:sym typeface="Calibri"/>
              </a:rPr>
              <a:t>. This value is copied from the Accumulator to the Memory Data Register (MDR).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then writes the value from the MDR into memory at the location specified by the MAR (which is memory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As a result, the value </a:t>
            </a:r>
            <a:r>
              <a:rPr b="1" lang="en" sz="1100">
                <a:solidFill>
                  <a:schemeClr val="dk1"/>
                </a:solidFill>
                <a:latin typeface="Calibri"/>
                <a:ea typeface="Calibri"/>
                <a:cs typeface="Calibri"/>
                <a:sym typeface="Calibri"/>
              </a:rPr>
              <a:t>42</a:t>
            </a:r>
            <a:r>
              <a:rPr lang="en" sz="1100">
                <a:solidFill>
                  <a:schemeClr val="dk1"/>
                </a:solidFill>
                <a:latin typeface="Calibri"/>
                <a:ea typeface="Calibri"/>
                <a:cs typeface="Calibri"/>
                <a:sym typeface="Calibri"/>
              </a:rPr>
              <a:t> is now stored in memory at address </a:t>
            </a:r>
            <a:r>
              <a:rPr b="1" lang="en" sz="1100">
                <a:solidFill>
                  <a:schemeClr val="dk1"/>
                </a:solidFill>
                <a:latin typeface="Calibri"/>
                <a:ea typeface="Calibri"/>
                <a:cs typeface="Calibri"/>
                <a:sym typeface="Calibri"/>
              </a:rPr>
              <a:t>500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PC + 1 → PC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After executing the </a:t>
            </a:r>
            <a:r>
              <a:rPr lang="en" sz="1100">
                <a:solidFill>
                  <a:srgbClr val="188038"/>
                </a:solidFill>
                <a:latin typeface="Calibri"/>
                <a:ea typeface="Calibri"/>
                <a:cs typeface="Calibri"/>
                <a:sym typeface="Calibri"/>
              </a:rPr>
              <a:t>STORE 500</a:t>
            </a:r>
            <a:r>
              <a:rPr lang="en" sz="1100">
                <a:solidFill>
                  <a:schemeClr val="dk1"/>
                </a:solidFill>
                <a:latin typeface="Calibri"/>
                <a:ea typeface="Calibri"/>
                <a:cs typeface="Calibri"/>
                <a:sym typeface="Calibri"/>
              </a:rPr>
              <a:t> instruction, the Program Counter (PC) is incremented by </a:t>
            </a:r>
            <a:r>
              <a:rPr b="1" lang="en" sz="1100">
                <a:solidFill>
                  <a:schemeClr val="dk1"/>
                </a:solidFill>
                <a:latin typeface="Calibri"/>
                <a:ea typeface="Calibri"/>
                <a:cs typeface="Calibri"/>
                <a:sym typeface="Calibri"/>
              </a:rPr>
              <a:t>1</a:t>
            </a:r>
            <a:r>
              <a:rPr lang="en" sz="1100">
                <a:solidFill>
                  <a:schemeClr val="dk1"/>
                </a:solidFill>
                <a:latin typeface="Calibri"/>
                <a:ea typeface="Calibri"/>
                <a:cs typeface="Calibri"/>
                <a:sym typeface="Calibri"/>
              </a:rPr>
              <a:t> to point to the next instruction.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current instruction was at address </a:t>
            </a:r>
            <a:r>
              <a:rPr b="1" lang="en" sz="1100">
                <a:solidFill>
                  <a:schemeClr val="dk1"/>
                </a:solidFill>
                <a:latin typeface="Calibri"/>
                <a:ea typeface="Calibri"/>
                <a:cs typeface="Calibri"/>
                <a:sym typeface="Calibri"/>
              </a:rPr>
              <a:t>400</a:t>
            </a:r>
            <a:r>
              <a:rPr lang="en" sz="1100">
                <a:solidFill>
                  <a:schemeClr val="dk1"/>
                </a:solidFill>
                <a:latin typeface="Calibri"/>
                <a:ea typeface="Calibri"/>
                <a:cs typeface="Calibri"/>
                <a:sym typeface="Calibri"/>
              </a:rPr>
              <a:t>, the PC will be updated to </a:t>
            </a:r>
            <a:r>
              <a:rPr b="1" lang="en" sz="1100">
                <a:solidFill>
                  <a:schemeClr val="dk1"/>
                </a:solidFill>
                <a:latin typeface="Calibri"/>
                <a:ea typeface="Calibri"/>
                <a:cs typeface="Calibri"/>
                <a:sym typeface="Calibri"/>
              </a:rPr>
              <a:t>401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CPU is now ready to fetch and execute the next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590" name="Google Shape;590;p100"/>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Difference Between LOAD and STORE in Step 4</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4A. LOAD</a:t>
            </a:r>
            <a:endParaRPr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a </a:t>
            </a:r>
            <a:r>
              <a:rPr b="1" lang="en" sz="1100">
                <a:solidFill>
                  <a:schemeClr val="dk1"/>
                </a:solidFill>
                <a:latin typeface="Calibri"/>
                <a:ea typeface="Calibri"/>
                <a:cs typeface="Calibri"/>
                <a:sym typeface="Calibri"/>
              </a:rPr>
              <a:t>LOAD</a:t>
            </a:r>
            <a:r>
              <a:rPr lang="en" sz="1100">
                <a:solidFill>
                  <a:schemeClr val="dk1"/>
                </a:solidFill>
                <a:latin typeface="Calibri"/>
                <a:ea typeface="Calibri"/>
                <a:cs typeface="Calibri"/>
                <a:sym typeface="Calibri"/>
              </a:rPr>
              <a:t> operation, data is </a:t>
            </a:r>
            <a:r>
              <a:rPr b="1" lang="en" sz="1100">
                <a:solidFill>
                  <a:schemeClr val="dk1"/>
                </a:solidFill>
                <a:latin typeface="Calibri"/>
                <a:ea typeface="Calibri"/>
                <a:cs typeface="Calibri"/>
                <a:sym typeface="Calibri"/>
              </a:rPr>
              <a:t>read from memory</a:t>
            </a:r>
            <a:r>
              <a:rPr lang="en" sz="1100">
                <a:solidFill>
                  <a:schemeClr val="dk1"/>
                </a:solidFill>
                <a:latin typeface="Calibri"/>
                <a:ea typeface="Calibri"/>
                <a:cs typeface="Calibri"/>
                <a:sym typeface="Calibri"/>
              </a:rPr>
              <a:t> and transferred </a:t>
            </a:r>
            <a:r>
              <a:rPr b="1" lang="en" sz="1100">
                <a:solidFill>
                  <a:schemeClr val="dk1"/>
                </a:solidFill>
                <a:latin typeface="Calibri"/>
                <a:ea typeface="Calibri"/>
                <a:cs typeface="Calibri"/>
                <a:sym typeface="Calibri"/>
              </a:rPr>
              <a:t>into the Accumulator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key step is fetching data from memory and copying it into the CPU (Accumulator or register).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4 in LOAD</a:t>
            </a:r>
            <a:r>
              <a:rPr lang="en" sz="1100">
                <a:solidFill>
                  <a:schemeClr val="dk1"/>
                </a:solidFill>
                <a:latin typeface="Calibri"/>
                <a:ea typeface="Calibri"/>
                <a:cs typeface="Calibri"/>
                <a:sym typeface="Calibri"/>
              </a:rPr>
              <a:t>: Memory Data Register (MDR) → Accumulator (A).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4B. STORE</a:t>
            </a:r>
            <a:endParaRPr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a </a:t>
            </a:r>
            <a:r>
              <a:rPr b="1" lang="en" sz="1100">
                <a:solidFill>
                  <a:schemeClr val="dk1"/>
                </a:solidFill>
                <a:latin typeface="Calibri"/>
                <a:ea typeface="Calibri"/>
                <a:cs typeface="Calibri"/>
                <a:sym typeface="Calibri"/>
              </a:rPr>
              <a:t>STORE</a:t>
            </a:r>
            <a:r>
              <a:rPr lang="en" sz="1100">
                <a:solidFill>
                  <a:schemeClr val="dk1"/>
                </a:solidFill>
                <a:latin typeface="Calibri"/>
                <a:ea typeface="Calibri"/>
                <a:cs typeface="Calibri"/>
                <a:sym typeface="Calibri"/>
              </a:rPr>
              <a:t> operation, data is </a:t>
            </a:r>
            <a:r>
              <a:rPr b="1" lang="en" sz="1100">
                <a:solidFill>
                  <a:schemeClr val="dk1"/>
                </a:solidFill>
                <a:latin typeface="Calibri"/>
                <a:ea typeface="Calibri"/>
                <a:cs typeface="Calibri"/>
                <a:sym typeface="Calibri"/>
              </a:rPr>
              <a:t>written from the Accumulator</a:t>
            </a:r>
            <a:r>
              <a:rPr lang="en" sz="1100">
                <a:solidFill>
                  <a:schemeClr val="dk1"/>
                </a:solidFill>
                <a:latin typeface="Calibri"/>
                <a:ea typeface="Calibri"/>
                <a:cs typeface="Calibri"/>
                <a:sym typeface="Calibri"/>
              </a:rPr>
              <a:t> into a specified memory address.</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key step is transferring the data from the CPU (Accumulator) into memory.</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Step 4 in STORE</a:t>
            </a:r>
            <a:r>
              <a:rPr lang="en" sz="1100">
                <a:solidFill>
                  <a:schemeClr val="dk1"/>
                </a:solidFill>
                <a:latin typeface="Calibri"/>
                <a:ea typeface="Calibri"/>
                <a:cs typeface="Calibri"/>
                <a:sym typeface="Calibri"/>
              </a:rPr>
              <a:t>: Accumulator (A) → Memory Data Register (MDR).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Store Fetch/Execute Cycle</a:t>
            </a:r>
            <a:r>
              <a:rPr lang="en" sz="1100">
                <a:solidFill>
                  <a:schemeClr val="dk1"/>
                </a:solidFill>
                <a:latin typeface="Calibri"/>
                <a:ea typeface="Calibri"/>
                <a:cs typeface="Calibri"/>
                <a:sym typeface="Calibri"/>
              </a:rPr>
              <a:t> involves fetching a store instruction, decoding it to determine where data should be written, and then writing the data from the CPU's Accumulator (or another register) into memory. The process mirrors the </a:t>
            </a:r>
            <a:r>
              <a:rPr b="1" lang="en" sz="1100">
                <a:solidFill>
                  <a:schemeClr val="dk1"/>
                </a:solidFill>
                <a:latin typeface="Calibri"/>
                <a:ea typeface="Calibri"/>
                <a:cs typeface="Calibri"/>
                <a:sym typeface="Calibri"/>
              </a:rPr>
              <a:t>Load Fetch/Execute Cycle</a:t>
            </a:r>
            <a:r>
              <a:rPr lang="en" sz="1100">
                <a:solidFill>
                  <a:schemeClr val="dk1"/>
                </a:solidFill>
                <a:latin typeface="Calibri"/>
                <a:ea typeface="Calibri"/>
                <a:cs typeface="Calibri"/>
                <a:sym typeface="Calibri"/>
              </a:rPr>
              <a:t>, with the primary difference being that in a </a:t>
            </a:r>
            <a:r>
              <a:rPr b="1" lang="en" sz="1100">
                <a:solidFill>
                  <a:schemeClr val="dk1"/>
                </a:solidFill>
                <a:latin typeface="Calibri"/>
                <a:ea typeface="Calibri"/>
                <a:cs typeface="Calibri"/>
                <a:sym typeface="Calibri"/>
              </a:rPr>
              <a:t>STORE</a:t>
            </a:r>
            <a:r>
              <a:rPr lang="en" sz="1100">
                <a:solidFill>
                  <a:schemeClr val="dk1"/>
                </a:solidFill>
                <a:latin typeface="Calibri"/>
                <a:ea typeface="Calibri"/>
                <a:cs typeface="Calibri"/>
                <a:sym typeface="Calibri"/>
              </a:rPr>
              <a:t> operation, the data flows from the Accumulator into memory, rather than from memory into the Accumulator as in a </a:t>
            </a:r>
            <a:r>
              <a:rPr b="1" lang="en" sz="1100">
                <a:solidFill>
                  <a:schemeClr val="dk1"/>
                </a:solidFill>
                <a:latin typeface="Calibri"/>
                <a:ea typeface="Calibri"/>
                <a:cs typeface="Calibri"/>
                <a:sym typeface="Calibri"/>
              </a:rPr>
              <a:t>LOAD</a:t>
            </a:r>
            <a:r>
              <a:rPr lang="en" sz="1100">
                <a:solidFill>
                  <a:schemeClr val="dk1"/>
                </a:solidFill>
                <a:latin typeface="Calibri"/>
                <a:ea typeface="Calibri"/>
                <a:cs typeface="Calibri"/>
                <a:sym typeface="Calibri"/>
              </a:rPr>
              <a:t> operation.</a:t>
            </a:r>
            <a:endParaRPr sz="1200">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101"/>
          <p:cNvSpPr txBox="1"/>
          <p:nvPr>
            <p:ph type="title"/>
          </p:nvPr>
        </p:nvSpPr>
        <p:spPr>
          <a:xfrm>
            <a:off x="0" y="0"/>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ADD </a:t>
            </a:r>
            <a:r>
              <a:rPr b="1" lang="en" sz="3000">
                <a:solidFill>
                  <a:srgbClr val="FF0080"/>
                </a:solidFill>
                <a:latin typeface="Calibri"/>
                <a:ea typeface="Calibri"/>
                <a:cs typeface="Calibri"/>
                <a:sym typeface="Calibri"/>
              </a:rPr>
              <a:t>Fetch / Execute Cycle</a:t>
            </a:r>
            <a:endParaRPr b="1" sz="3000">
              <a:solidFill>
                <a:srgbClr val="FF0080"/>
              </a:solidFill>
              <a:latin typeface="Calibri"/>
              <a:ea typeface="Calibri"/>
              <a:cs typeface="Calibri"/>
              <a:sym typeface="Calibri"/>
            </a:endParaRPr>
          </a:p>
        </p:txBody>
      </p:sp>
      <p:sp>
        <p:nvSpPr>
          <p:cNvPr id="596" name="Google Shape;596;p101"/>
          <p:cNvSpPr txBox="1"/>
          <p:nvPr>
            <p:ph idx="1" type="body"/>
          </p:nvPr>
        </p:nvSpPr>
        <p:spPr>
          <a:xfrm>
            <a:off x="4653600" y="30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1B</a:t>
            </a:r>
            <a:r>
              <a:rPr b="1" lang="en" sz="1100">
                <a:solidFill>
                  <a:srgbClr val="1155CC"/>
                </a:solidFill>
                <a:latin typeface="Calibri"/>
                <a:ea typeface="Calibri"/>
                <a:cs typeface="Calibri"/>
                <a:sym typeface="Calibri"/>
              </a:rPr>
              <a:t>. </a:t>
            </a:r>
            <a:r>
              <a:rPr b="1" lang="en" sz="1100">
                <a:solidFill>
                  <a:srgbClr val="FF0000"/>
                </a:solidFill>
                <a:latin typeface="Calibri"/>
                <a:ea typeface="Calibri"/>
                <a:cs typeface="Calibri"/>
                <a:sym typeface="Calibri"/>
              </a:rPr>
              <a:t>MDR → IR</a:t>
            </a:r>
            <a:r>
              <a:rPr b="1" lang="en" sz="1100">
                <a:solidFill>
                  <a:srgbClr val="1155CC"/>
                </a:solidFill>
                <a:latin typeface="Calibri"/>
                <a:ea typeface="Calibri"/>
                <a:cs typeface="Calibri"/>
                <a:sym typeface="Calibri"/>
              </a:rPr>
              <a:t> (Memory Data Register to Instruction Register)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fetches the instruction from the memory address specified by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and stores it in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is then transferred from the MDR to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 where it is held for decoding.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at memory address </a:t>
            </a:r>
            <a:r>
              <a:rPr b="1" lang="en" sz="1100">
                <a:solidFill>
                  <a:schemeClr val="dk1"/>
                </a:solidFill>
                <a:latin typeface="Calibri"/>
                <a:ea typeface="Calibri"/>
                <a:cs typeface="Calibri"/>
                <a:sym typeface="Calibri"/>
              </a:rPr>
              <a:t>100</a:t>
            </a:r>
            <a:r>
              <a:rPr lang="en" sz="1100">
                <a:solidFill>
                  <a:schemeClr val="dk1"/>
                </a:solidFill>
                <a:latin typeface="Calibri"/>
                <a:ea typeface="Calibri"/>
                <a:cs typeface="Calibri"/>
                <a:sym typeface="Calibri"/>
              </a:rPr>
              <a:t> is </a:t>
            </a:r>
            <a:r>
              <a:rPr lang="en" sz="1100">
                <a:solidFill>
                  <a:srgbClr val="188038"/>
                </a:solidFill>
                <a:latin typeface="Calibri"/>
                <a:ea typeface="Calibri"/>
                <a:cs typeface="Calibri"/>
                <a:sym typeface="Calibri"/>
              </a:rPr>
              <a:t>ADD 200</a:t>
            </a:r>
            <a:r>
              <a:rPr lang="en" sz="1100">
                <a:solidFill>
                  <a:schemeClr val="dk1"/>
                </a:solidFill>
                <a:latin typeface="Calibri"/>
                <a:ea typeface="Calibri"/>
                <a:cs typeface="Calibri"/>
                <a:sym typeface="Calibri"/>
              </a:rPr>
              <a:t>, which means "add the value stored in memory address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 to the value in the Accumulator (A)."</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a:t>
            </a:r>
            <a:r>
              <a:rPr lang="en" sz="1100">
                <a:solidFill>
                  <a:srgbClr val="188038"/>
                </a:solidFill>
                <a:latin typeface="Calibri"/>
                <a:ea typeface="Calibri"/>
                <a:cs typeface="Calibri"/>
                <a:sym typeface="Calibri"/>
              </a:rPr>
              <a:t>ADD 200</a:t>
            </a:r>
            <a:r>
              <a:rPr lang="en" sz="1100">
                <a:solidFill>
                  <a:schemeClr val="dk1"/>
                </a:solidFill>
                <a:latin typeface="Calibri"/>
                <a:ea typeface="Calibri"/>
                <a:cs typeface="Calibri"/>
                <a:sym typeface="Calibri"/>
              </a:rPr>
              <a:t> is fetched from memory and placed in the MDR, then transferred to the IR.</a:t>
            </a:r>
            <a:endParaRPr b="1" sz="1100">
              <a:solidFill>
                <a:schemeClr val="dk1"/>
              </a:solidFill>
              <a:latin typeface="Calibri"/>
              <a:ea typeface="Calibri"/>
              <a:cs typeface="Calibri"/>
              <a:sym typeface="Calibri"/>
            </a:endParaRPr>
          </a:p>
        </p:txBody>
      </p:sp>
      <p:sp>
        <p:nvSpPr>
          <p:cNvPr id="597" name="Google Shape;597;p101"/>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ADD Fetch/Execute Cycle</a:t>
            </a:r>
            <a:r>
              <a:rPr lang="en" sz="1100">
                <a:solidFill>
                  <a:schemeClr val="dk1"/>
                </a:solidFill>
                <a:latin typeface="Calibri"/>
                <a:ea typeface="Calibri"/>
                <a:cs typeface="Calibri"/>
                <a:sym typeface="Calibri"/>
              </a:rPr>
              <a:t> describes how the CPU fetches an </a:t>
            </a:r>
            <a:r>
              <a:rPr b="1" lang="en" sz="1100">
                <a:solidFill>
                  <a:schemeClr val="dk1"/>
                </a:solidFill>
                <a:latin typeface="Calibri"/>
                <a:ea typeface="Calibri"/>
                <a:cs typeface="Calibri"/>
                <a:sym typeface="Calibri"/>
              </a:rPr>
              <a:t>ADD</a:t>
            </a:r>
            <a:r>
              <a:rPr lang="en" sz="1100">
                <a:solidFill>
                  <a:schemeClr val="dk1"/>
                </a:solidFill>
                <a:latin typeface="Calibri"/>
                <a:ea typeface="Calibri"/>
                <a:cs typeface="Calibri"/>
                <a:sym typeface="Calibri"/>
              </a:rPr>
              <a:t> instruction from memory and then executes it by adding a value from memory to the value in the accumulator. Here's an in-depth explanation of each step involved in the cycle, along with a detailed example.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9900"/>
                </a:solidFill>
                <a:latin typeface="Calibri"/>
                <a:ea typeface="Calibri"/>
                <a:cs typeface="Calibri"/>
                <a:sym typeface="Calibri"/>
              </a:rPr>
              <a:t>Step-by-Step Explanation of the ADD Fetch/Execute Cycle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a:t>
            </a:r>
            <a:r>
              <a:rPr b="1" lang="en" sz="1100">
                <a:solidFill>
                  <a:srgbClr val="FF0000"/>
                </a:solidFill>
                <a:latin typeface="Calibri"/>
                <a:ea typeface="Calibri"/>
                <a:cs typeface="Calibri"/>
                <a:sym typeface="Calibri"/>
              </a:rPr>
              <a:t>PC → MAR</a:t>
            </a:r>
            <a:r>
              <a:rPr b="1" lang="en" sz="1100">
                <a:solidFill>
                  <a:srgbClr val="1155CC"/>
                </a:solidFill>
                <a:latin typeface="Calibri"/>
                <a:ea typeface="Calibri"/>
                <a:cs typeface="Calibri"/>
                <a:sym typeface="Calibri"/>
              </a:rPr>
              <a:t> (Program Counter to Memory Address Register)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holds the address of the next instruction to be executed.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address from the PC is transferred 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which stores the address of the memory location where the instruction is located.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prepares the CPU to fetch the next instruction from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Suppose the current instruction is located at memory address </a:t>
            </a:r>
            <a:r>
              <a:rPr b="1" lang="en" sz="1100">
                <a:solidFill>
                  <a:schemeClr val="dk1"/>
                </a:solidFill>
                <a:latin typeface="Calibri"/>
                <a:ea typeface="Calibri"/>
                <a:cs typeface="Calibri"/>
                <a:sym typeface="Calibri"/>
              </a:rPr>
              <a:t>100</a:t>
            </a:r>
            <a:r>
              <a:rPr lang="en" sz="1100">
                <a:solidFill>
                  <a:schemeClr val="dk1"/>
                </a:solidFill>
                <a:latin typeface="Calibri"/>
                <a:ea typeface="Calibri"/>
                <a:cs typeface="Calibri"/>
                <a:sym typeface="Calibri"/>
              </a:rPr>
              <a:t>. The value </a:t>
            </a:r>
            <a:r>
              <a:rPr b="1" lang="en" sz="1100">
                <a:solidFill>
                  <a:schemeClr val="dk1"/>
                </a:solidFill>
                <a:latin typeface="Calibri"/>
                <a:ea typeface="Calibri"/>
                <a:cs typeface="Calibri"/>
                <a:sym typeface="Calibri"/>
              </a:rPr>
              <a:t>100</a:t>
            </a:r>
            <a:r>
              <a:rPr lang="en" sz="1100">
                <a:solidFill>
                  <a:schemeClr val="dk1"/>
                </a:solidFill>
                <a:latin typeface="Calibri"/>
                <a:ea typeface="Calibri"/>
                <a:cs typeface="Calibri"/>
                <a:sym typeface="Calibri"/>
              </a:rPr>
              <a:t> is transferred from the PC to the MAR, so the CPU knows to fetch the instruction from memory location </a:t>
            </a:r>
            <a:r>
              <a:rPr b="1" lang="en" sz="1100">
                <a:solidFill>
                  <a:schemeClr val="dk1"/>
                </a:solidFill>
                <a:latin typeface="Calibri"/>
                <a:ea typeface="Calibri"/>
                <a:cs typeface="Calibri"/>
                <a:sym typeface="Calibri"/>
              </a:rPr>
              <a:t>100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1C</a:t>
            </a:r>
            <a:r>
              <a:rPr b="1" lang="en" sz="1100">
                <a:solidFill>
                  <a:srgbClr val="1155CC"/>
                </a:solidFill>
                <a:latin typeface="Calibri"/>
                <a:ea typeface="Calibri"/>
                <a:cs typeface="Calibri"/>
                <a:sym typeface="Calibri"/>
              </a:rPr>
              <a:t>. Execute (Step 3)</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Description</a:t>
            </a:r>
            <a:r>
              <a:rPr lang="en" sz="1100">
                <a:solidFill>
                  <a:schemeClr val="dk1"/>
                </a:solidFill>
                <a:latin typeface="Calibri"/>
                <a:ea typeface="Calibri"/>
                <a:cs typeface="Calibri"/>
                <a:sym typeface="Calibri"/>
              </a:rPr>
              <a:t>: Once the instruction is decoded, the CPU executes it. This is where actual processing takes place. For instance, if the instruction was to add two numbers, the CPU will perform that addition.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Now that the chef knows the instruction, it's time to perform the task. If the decoded instruction was "preheat the oven," the chef will walk over and turn the oven knob to 180°C. This is the execution phase.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The CPU begins executing the instruction to play the MP3 file. It sends chunks of the audio data to the speakers in real time.</a:t>
            </a:r>
            <a:endParaRPr sz="1100">
              <a:solidFill>
                <a:schemeClr val="dk1"/>
              </a:solidFill>
              <a:latin typeface="Calibri"/>
              <a:ea typeface="Calibri"/>
              <a:cs typeface="Calibri"/>
              <a:sym typeface="Calibri"/>
            </a:endParaRPr>
          </a:p>
        </p:txBody>
      </p:sp>
      <p:sp>
        <p:nvSpPr>
          <p:cNvPr id="104" name="Google Shape;104;p21"/>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1D</a:t>
            </a:r>
            <a:r>
              <a:rPr b="1" lang="en" sz="1100">
                <a:solidFill>
                  <a:srgbClr val="1155CC"/>
                </a:solidFill>
                <a:latin typeface="Calibri"/>
                <a:ea typeface="Calibri"/>
                <a:cs typeface="Calibri"/>
                <a:sym typeface="Calibri"/>
              </a:rPr>
              <a:t>. Store (Step 4)</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Description</a:t>
            </a:r>
            <a:r>
              <a:rPr lang="en" sz="1100">
                <a:solidFill>
                  <a:schemeClr val="dk1"/>
                </a:solidFill>
                <a:latin typeface="Calibri"/>
                <a:ea typeface="Calibri"/>
                <a:cs typeface="Calibri"/>
                <a:sym typeface="Calibri"/>
              </a:rPr>
              <a:t>: After executing the instruction, the result is typically stored back in memory or registers. This could be storing a calculated value or a completed operations result.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Analogy</a:t>
            </a:r>
            <a:r>
              <a:rPr lang="en" sz="1100">
                <a:solidFill>
                  <a:schemeClr val="dk1"/>
                </a:solidFill>
                <a:latin typeface="Calibri"/>
                <a:ea typeface="Calibri"/>
                <a:cs typeface="Calibri"/>
                <a:sym typeface="Calibri"/>
              </a:rPr>
              <a:t>: After the chef preheats the oven, they might need to store the information that the oven is now ready for baking. In a real scenario, after chopping an ingredient, the chef places it in a bowl (storage) for later use.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 After decoding and executing the instruction to play music, the CPU stores the current playback position in RAM, so it knows where to resume from if paused.</a:t>
            </a:r>
            <a:endParaRPr sz="1200">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02"/>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1C</a:t>
            </a:r>
            <a:r>
              <a:rPr b="1" lang="en" sz="1100">
                <a:solidFill>
                  <a:srgbClr val="1155CC"/>
                </a:solidFill>
                <a:latin typeface="Calibri"/>
                <a:ea typeface="Calibri"/>
                <a:cs typeface="Calibri"/>
                <a:sym typeface="Calibri"/>
              </a:rPr>
              <a:t>. </a:t>
            </a:r>
            <a:r>
              <a:rPr b="1" lang="en" sz="1100">
                <a:solidFill>
                  <a:srgbClr val="FF0000"/>
                </a:solidFill>
                <a:latin typeface="Calibri"/>
                <a:ea typeface="Calibri"/>
                <a:cs typeface="Calibri"/>
                <a:sym typeface="Calibri"/>
              </a:rPr>
              <a:t>IR[address] → MAR</a:t>
            </a:r>
            <a:r>
              <a:rPr b="1" lang="en" sz="1100">
                <a:solidFill>
                  <a:srgbClr val="1155CC"/>
                </a:solidFill>
                <a:latin typeface="Calibri"/>
                <a:ea typeface="Calibri"/>
                <a:cs typeface="Calibri"/>
                <a:sym typeface="Calibri"/>
              </a:rPr>
              <a:t> (Address portion of the instruction to Memory Address Register)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After the instruction is loaded into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 the CPU decodes it.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For an </a:t>
            </a:r>
            <a:r>
              <a:rPr b="1" lang="en" sz="1100">
                <a:solidFill>
                  <a:schemeClr val="dk1"/>
                </a:solidFill>
                <a:latin typeface="Calibri"/>
                <a:ea typeface="Calibri"/>
                <a:cs typeface="Calibri"/>
                <a:sym typeface="Calibri"/>
              </a:rPr>
              <a:t>ADD</a:t>
            </a:r>
            <a:r>
              <a:rPr lang="en" sz="1100">
                <a:solidFill>
                  <a:schemeClr val="dk1"/>
                </a:solidFill>
                <a:latin typeface="Calibri"/>
                <a:ea typeface="Calibri"/>
                <a:cs typeface="Calibri"/>
                <a:sym typeface="Calibri"/>
              </a:rPr>
              <a:t> operation, the instruction contains the address of the memory location that holds the data to be added.</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address portion of the instruction (in this case,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 is extracted from the IR and transferred 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a:t>
            </a:r>
            <a:r>
              <a:rPr lang="en" sz="1100">
                <a:solidFill>
                  <a:srgbClr val="188038"/>
                </a:solidFill>
                <a:latin typeface="Calibri"/>
                <a:ea typeface="Calibri"/>
                <a:cs typeface="Calibri"/>
                <a:sym typeface="Calibri"/>
              </a:rPr>
              <a:t>ADD 200</a:t>
            </a:r>
            <a:r>
              <a:rPr lang="en" sz="1100">
                <a:solidFill>
                  <a:schemeClr val="dk1"/>
                </a:solidFill>
                <a:latin typeface="Calibri"/>
                <a:ea typeface="Calibri"/>
                <a:cs typeface="Calibri"/>
                <a:sym typeface="Calibri"/>
              </a:rPr>
              <a:t> specifies that the CPU should add the value stored at memory address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 to the Accumulator.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address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 is extracted from the instruction and transferred to the MAR so the CPU can fetch the data at memory address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603" name="Google Shape;603;p102"/>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1D. </a:t>
            </a:r>
            <a:r>
              <a:rPr b="1" lang="en" sz="1100">
                <a:solidFill>
                  <a:srgbClr val="FF0000"/>
                </a:solidFill>
                <a:latin typeface="Calibri"/>
                <a:ea typeface="Calibri"/>
                <a:cs typeface="Calibri"/>
                <a:sym typeface="Calibri"/>
              </a:rPr>
              <a:t>A + MDR → A </a:t>
            </a:r>
            <a:r>
              <a:rPr b="1" lang="en" sz="1100">
                <a:solidFill>
                  <a:srgbClr val="1155CC"/>
                </a:solidFill>
                <a:latin typeface="Calibri"/>
                <a:ea typeface="Calibri"/>
                <a:cs typeface="Calibri"/>
                <a:sym typeface="Calibri"/>
              </a:rPr>
              <a:t>(Contents of MDR added to Accumulator)</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now fetches the data from memory at the address specified in the </a:t>
            </a:r>
            <a:r>
              <a:rPr b="1" lang="en" sz="1100">
                <a:solidFill>
                  <a:schemeClr val="dk1"/>
                </a:solidFill>
                <a:latin typeface="Calibri"/>
                <a:ea typeface="Calibri"/>
                <a:cs typeface="Calibri"/>
                <a:sym typeface="Calibri"/>
              </a:rPr>
              <a:t>MAR</a:t>
            </a:r>
            <a:r>
              <a:rPr lang="en" sz="1100">
                <a:solidFill>
                  <a:schemeClr val="dk1"/>
                </a:solidFill>
                <a:latin typeface="Calibri"/>
                <a:ea typeface="Calibri"/>
                <a:cs typeface="Calibri"/>
                <a:sym typeface="Calibri"/>
              </a:rPr>
              <a:t> (which is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This data is placed into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value stored in the MDR is added to the value already in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 and the result is stored back in the Accumulator.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 is the register used to store the result of arithmetic and logic operations.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Suppose memory address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 contains the value </a:t>
            </a:r>
            <a:r>
              <a:rPr b="1" lang="en" sz="1100">
                <a:solidFill>
                  <a:schemeClr val="dk1"/>
                </a:solidFill>
                <a:latin typeface="Calibri"/>
                <a:ea typeface="Calibri"/>
                <a:cs typeface="Calibri"/>
                <a:sym typeface="Calibri"/>
              </a:rPr>
              <a:t>15</a:t>
            </a:r>
            <a:r>
              <a:rPr lang="en" sz="1100">
                <a:solidFill>
                  <a:schemeClr val="dk1"/>
                </a:solidFill>
                <a:latin typeface="Calibri"/>
                <a:ea typeface="Calibri"/>
                <a:cs typeface="Calibri"/>
                <a:sym typeface="Calibri"/>
              </a:rPr>
              <a:t>, and the current value in the Accumulator is </a:t>
            </a:r>
            <a:r>
              <a:rPr b="1" lang="en" sz="1100">
                <a:solidFill>
                  <a:schemeClr val="dk1"/>
                </a:solidFill>
                <a:latin typeface="Calibri"/>
                <a:ea typeface="Calibri"/>
                <a:cs typeface="Calibri"/>
                <a:sym typeface="Calibri"/>
              </a:rPr>
              <a:t>10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fetches the value </a:t>
            </a:r>
            <a:r>
              <a:rPr b="1" lang="en" sz="1100">
                <a:solidFill>
                  <a:schemeClr val="dk1"/>
                </a:solidFill>
                <a:latin typeface="Calibri"/>
                <a:ea typeface="Calibri"/>
                <a:cs typeface="Calibri"/>
                <a:sym typeface="Calibri"/>
              </a:rPr>
              <a:t>15</a:t>
            </a:r>
            <a:r>
              <a:rPr lang="en" sz="1100">
                <a:solidFill>
                  <a:schemeClr val="dk1"/>
                </a:solidFill>
                <a:latin typeface="Calibri"/>
                <a:ea typeface="Calibri"/>
                <a:cs typeface="Calibri"/>
                <a:sym typeface="Calibri"/>
              </a:rPr>
              <a:t> from memory address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 and places it into the MDR.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then adds </a:t>
            </a:r>
            <a:r>
              <a:rPr b="1" lang="en" sz="1100">
                <a:solidFill>
                  <a:schemeClr val="dk1"/>
                </a:solidFill>
                <a:latin typeface="Calibri"/>
                <a:ea typeface="Calibri"/>
                <a:cs typeface="Calibri"/>
                <a:sym typeface="Calibri"/>
              </a:rPr>
              <a:t>15</a:t>
            </a:r>
            <a:r>
              <a:rPr lang="en" sz="1100">
                <a:solidFill>
                  <a:schemeClr val="dk1"/>
                </a:solidFill>
                <a:latin typeface="Calibri"/>
                <a:ea typeface="Calibri"/>
                <a:cs typeface="Calibri"/>
                <a:sym typeface="Calibri"/>
              </a:rPr>
              <a:t> (MDR) to </a:t>
            </a:r>
            <a:r>
              <a:rPr b="1" lang="en" sz="1100">
                <a:solidFill>
                  <a:schemeClr val="dk1"/>
                </a:solidFill>
                <a:latin typeface="Calibri"/>
                <a:ea typeface="Calibri"/>
                <a:cs typeface="Calibri"/>
                <a:sym typeface="Calibri"/>
              </a:rPr>
              <a:t>10</a:t>
            </a:r>
            <a:r>
              <a:rPr lang="en" sz="1100">
                <a:solidFill>
                  <a:schemeClr val="dk1"/>
                </a:solidFill>
                <a:latin typeface="Calibri"/>
                <a:ea typeface="Calibri"/>
                <a:cs typeface="Calibri"/>
                <a:sym typeface="Calibri"/>
              </a:rPr>
              <a:t> (Accumulator), resulting in </a:t>
            </a:r>
            <a:r>
              <a:rPr b="1" lang="en" sz="1100">
                <a:solidFill>
                  <a:schemeClr val="dk1"/>
                </a:solidFill>
                <a:latin typeface="Calibri"/>
                <a:ea typeface="Calibri"/>
                <a:cs typeface="Calibri"/>
                <a:sym typeface="Calibri"/>
              </a:rPr>
              <a:t>25</a:t>
            </a:r>
            <a:r>
              <a:rPr lang="en" sz="1100">
                <a:solidFill>
                  <a:schemeClr val="dk1"/>
                </a:solidFill>
                <a:latin typeface="Calibri"/>
                <a:ea typeface="Calibri"/>
                <a:cs typeface="Calibri"/>
                <a:sym typeface="Calibri"/>
              </a:rPr>
              <a:t>, and stores this result back in the Accumulator (A).</a:t>
            </a:r>
            <a:endParaRPr sz="1200">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3"/>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1E</a:t>
            </a:r>
            <a:r>
              <a:rPr b="1" lang="en" sz="1100">
                <a:solidFill>
                  <a:srgbClr val="1155CC"/>
                </a:solidFill>
                <a:latin typeface="Calibri"/>
                <a:ea typeface="Calibri"/>
                <a:cs typeface="Calibri"/>
                <a:sym typeface="Calibri"/>
              </a:rPr>
              <a:t>. </a:t>
            </a:r>
            <a:r>
              <a:rPr b="1" lang="en" sz="1100">
                <a:solidFill>
                  <a:srgbClr val="FF0000"/>
                </a:solidFill>
                <a:latin typeface="Calibri"/>
                <a:ea typeface="Calibri"/>
                <a:cs typeface="Calibri"/>
                <a:sym typeface="Calibri"/>
              </a:rPr>
              <a:t>PC + 1 → PC </a:t>
            </a:r>
            <a:r>
              <a:rPr b="1" lang="en" sz="1100">
                <a:solidFill>
                  <a:srgbClr val="1155CC"/>
                </a:solidFill>
                <a:latin typeface="Calibri"/>
                <a:ea typeface="Calibri"/>
                <a:cs typeface="Calibri"/>
                <a:sym typeface="Calibri"/>
              </a:rPr>
              <a:t>(Program Counter incremented)</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Explanation</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After the current instruction is executed, 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is incremented by </a:t>
            </a:r>
            <a:r>
              <a:rPr b="1" lang="en" sz="1100">
                <a:solidFill>
                  <a:schemeClr val="dk1"/>
                </a:solidFill>
                <a:latin typeface="Calibri"/>
                <a:ea typeface="Calibri"/>
                <a:cs typeface="Calibri"/>
                <a:sym typeface="Calibri"/>
              </a:rPr>
              <a:t>1</a:t>
            </a:r>
            <a:r>
              <a:rPr lang="en" sz="1100">
                <a:solidFill>
                  <a:schemeClr val="dk1"/>
                </a:solidFill>
                <a:latin typeface="Calibri"/>
                <a:ea typeface="Calibri"/>
                <a:cs typeface="Calibri"/>
                <a:sym typeface="Calibri"/>
              </a:rPr>
              <a:t> to point to the next instruction.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ensures that the CPU will continue executing instructions in sequence.</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 some systems, the PC might be incremented by the size of the instruction (which could be more than </a:t>
            </a:r>
            <a:r>
              <a:rPr b="1" lang="en" sz="1100">
                <a:solidFill>
                  <a:schemeClr val="dk1"/>
                </a:solidFill>
                <a:latin typeface="Calibri"/>
                <a:ea typeface="Calibri"/>
                <a:cs typeface="Calibri"/>
                <a:sym typeface="Calibri"/>
              </a:rPr>
              <a:t>1</a:t>
            </a:r>
            <a:r>
              <a:rPr lang="en" sz="1100">
                <a:solidFill>
                  <a:schemeClr val="dk1"/>
                </a:solidFill>
                <a:latin typeface="Calibri"/>
                <a:ea typeface="Calibri"/>
                <a:cs typeface="Calibri"/>
                <a:sym typeface="Calibri"/>
              </a:rPr>
              <a:t>, depending on the instruction length).</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Example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current instruction was located at memory address </a:t>
            </a:r>
            <a:r>
              <a:rPr b="1" lang="en" sz="1100">
                <a:solidFill>
                  <a:schemeClr val="dk1"/>
                </a:solidFill>
                <a:latin typeface="Calibri"/>
                <a:ea typeface="Calibri"/>
                <a:cs typeface="Calibri"/>
                <a:sym typeface="Calibri"/>
              </a:rPr>
              <a:t>100</a:t>
            </a:r>
            <a:r>
              <a:rPr lang="en" sz="1100">
                <a:solidFill>
                  <a:schemeClr val="dk1"/>
                </a:solidFill>
                <a:latin typeface="Calibri"/>
                <a:ea typeface="Calibri"/>
                <a:cs typeface="Calibri"/>
                <a:sym typeface="Calibri"/>
              </a:rPr>
              <a:t>, after executing the instruction, the Program Counter will be incremented to </a:t>
            </a:r>
            <a:r>
              <a:rPr b="1" lang="en" sz="1100">
                <a:solidFill>
                  <a:schemeClr val="dk1"/>
                </a:solidFill>
                <a:latin typeface="Calibri"/>
                <a:ea typeface="Calibri"/>
                <a:cs typeface="Calibri"/>
                <a:sym typeface="Calibri"/>
              </a:rPr>
              <a:t>101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is now ready to fetch the next instruction from memory address </a:t>
            </a:r>
            <a:r>
              <a:rPr b="1" lang="en" sz="1100">
                <a:solidFill>
                  <a:schemeClr val="dk1"/>
                </a:solidFill>
                <a:latin typeface="Calibri"/>
                <a:ea typeface="Calibri"/>
                <a:cs typeface="Calibri"/>
                <a:sym typeface="Calibri"/>
              </a:rPr>
              <a:t>101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609" name="Google Shape;609;p103"/>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2.  Summarized Flow of the ADD Fetch/Execute Cycle</a:t>
            </a:r>
            <a:endParaRPr b="1" sz="1100">
              <a:solidFill>
                <a:srgbClr val="FF9900"/>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PC → MAR</a:t>
            </a:r>
            <a:r>
              <a:rPr lang="en" sz="1100">
                <a:solidFill>
                  <a:schemeClr val="dk1"/>
                </a:solidFill>
                <a:latin typeface="Calibri"/>
                <a:ea typeface="Calibri"/>
                <a:cs typeface="Calibri"/>
                <a:sym typeface="Calibri"/>
              </a:rPr>
              <a:t>: The Program Counter (PC) value, which holds the address of the next instruction, is transferred to the Memory Address Register (MAR). This allows the CPU to fetch the next instruction from memory.</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MDR → IR</a:t>
            </a:r>
            <a:r>
              <a:rPr lang="en" sz="1100">
                <a:solidFill>
                  <a:schemeClr val="dk1"/>
                </a:solidFill>
                <a:latin typeface="Calibri"/>
                <a:ea typeface="Calibri"/>
                <a:cs typeface="Calibri"/>
                <a:sym typeface="Calibri"/>
              </a:rPr>
              <a:t>: The instruction is fetched from the memory location specified by the MAR and stored in the Memory Data Register (MDR). It is then transferred to the Instruction Register (IR) for decoding.</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IR[address] → MAR</a:t>
            </a:r>
            <a:r>
              <a:rPr lang="en" sz="1100">
                <a:solidFill>
                  <a:schemeClr val="dk1"/>
                </a:solidFill>
                <a:latin typeface="Calibri"/>
                <a:ea typeface="Calibri"/>
                <a:cs typeface="Calibri"/>
                <a:sym typeface="Calibri"/>
              </a:rPr>
              <a:t>: The address portion of the instruction (the address of the data to be added) is extracted from the IR and placed into the MAR. The CPU will use this address to fetch the data to be added to the Accumulator.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A + MDR → A</a:t>
            </a:r>
            <a:r>
              <a:rPr lang="en" sz="1100">
                <a:solidFill>
                  <a:schemeClr val="dk1"/>
                </a:solidFill>
                <a:latin typeface="Calibri"/>
                <a:ea typeface="Calibri"/>
                <a:cs typeface="Calibri"/>
                <a:sym typeface="Calibri"/>
              </a:rPr>
              <a:t>: The data from memory is fetched into the MDR, and this value is added to the current value in the Accumulator (A). The result is stored back in the Accumulator.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155CC"/>
                </a:solidFill>
                <a:latin typeface="Calibri"/>
                <a:ea typeface="Calibri"/>
                <a:cs typeface="Calibri"/>
                <a:sym typeface="Calibri"/>
              </a:rPr>
              <a:t>PC + 1 → PC</a:t>
            </a:r>
            <a:r>
              <a:rPr lang="en" sz="1100">
                <a:solidFill>
                  <a:schemeClr val="dk1"/>
                </a:solidFill>
                <a:latin typeface="Calibri"/>
                <a:ea typeface="Calibri"/>
                <a:cs typeface="Calibri"/>
                <a:sym typeface="Calibri"/>
              </a:rPr>
              <a:t>: The Program Counter (PC) is incremented to point to the next instruction, so the CPU can fetch and execute the next instruction.</a:t>
            </a:r>
            <a:endParaRPr sz="1200">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4"/>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Detailed Example</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Let’s consider an example:</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Program Counter (PC) holds </a:t>
            </a:r>
            <a:r>
              <a:rPr b="1" lang="en" sz="1100">
                <a:solidFill>
                  <a:schemeClr val="dk1"/>
                </a:solidFill>
                <a:latin typeface="Calibri"/>
                <a:ea typeface="Calibri"/>
                <a:cs typeface="Calibri"/>
                <a:sym typeface="Calibri"/>
              </a:rPr>
              <a:t>address 100</a:t>
            </a:r>
            <a:r>
              <a:rPr lang="en" sz="1100">
                <a:solidFill>
                  <a:schemeClr val="dk1"/>
                </a:solidFill>
                <a:latin typeface="Calibri"/>
                <a:ea typeface="Calibri"/>
                <a:cs typeface="Calibri"/>
                <a:sym typeface="Calibri"/>
              </a:rPr>
              <a:t>, which is the location of the next instruction.</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at memory address </a:t>
            </a:r>
            <a:r>
              <a:rPr b="1" lang="en" sz="1100">
                <a:solidFill>
                  <a:schemeClr val="dk1"/>
                </a:solidFill>
                <a:latin typeface="Calibri"/>
                <a:ea typeface="Calibri"/>
                <a:cs typeface="Calibri"/>
                <a:sym typeface="Calibri"/>
              </a:rPr>
              <a:t>100</a:t>
            </a:r>
            <a:r>
              <a:rPr lang="en" sz="1100">
                <a:solidFill>
                  <a:schemeClr val="dk1"/>
                </a:solidFill>
                <a:latin typeface="Calibri"/>
                <a:ea typeface="Calibri"/>
                <a:cs typeface="Calibri"/>
                <a:sym typeface="Calibri"/>
              </a:rPr>
              <a:t> is </a:t>
            </a:r>
            <a:r>
              <a:rPr lang="en" sz="1100">
                <a:solidFill>
                  <a:srgbClr val="188038"/>
                </a:solidFill>
                <a:latin typeface="Calibri"/>
                <a:ea typeface="Calibri"/>
                <a:cs typeface="Calibri"/>
                <a:sym typeface="Calibri"/>
              </a:rPr>
              <a:t>ADD 200</a:t>
            </a:r>
            <a:r>
              <a:rPr lang="en" sz="1100">
                <a:solidFill>
                  <a:schemeClr val="dk1"/>
                </a:solidFill>
                <a:latin typeface="Calibri"/>
                <a:ea typeface="Calibri"/>
                <a:cs typeface="Calibri"/>
                <a:sym typeface="Calibri"/>
              </a:rPr>
              <a:t>, which means "add the value stored at memory address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 to the Accumulator."</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value at memory address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 is </a:t>
            </a:r>
            <a:r>
              <a:rPr b="1" lang="en" sz="1100">
                <a:solidFill>
                  <a:schemeClr val="dk1"/>
                </a:solidFill>
                <a:latin typeface="Calibri"/>
                <a:ea typeface="Calibri"/>
                <a:cs typeface="Calibri"/>
                <a:sym typeface="Calibri"/>
              </a:rPr>
              <a:t>15</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current value in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 is </a:t>
            </a:r>
            <a:r>
              <a:rPr b="1" lang="en" sz="1100">
                <a:solidFill>
                  <a:schemeClr val="dk1"/>
                </a:solidFill>
                <a:latin typeface="Calibri"/>
                <a:ea typeface="Calibri"/>
                <a:cs typeface="Calibri"/>
                <a:sym typeface="Calibri"/>
              </a:rPr>
              <a:t>10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3A. Execution of the ADD instruction</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PC →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Program Counter (PC) holds the value </a:t>
            </a:r>
            <a:r>
              <a:rPr b="1" lang="en" sz="1100">
                <a:solidFill>
                  <a:schemeClr val="dk1"/>
                </a:solidFill>
                <a:latin typeface="Calibri"/>
                <a:ea typeface="Calibri"/>
                <a:cs typeface="Calibri"/>
                <a:sym typeface="Calibri"/>
              </a:rPr>
              <a:t>100</a:t>
            </a:r>
            <a:r>
              <a:rPr lang="en" sz="1100">
                <a:solidFill>
                  <a:schemeClr val="dk1"/>
                </a:solidFill>
                <a:latin typeface="Calibri"/>
                <a:ea typeface="Calibri"/>
                <a:cs typeface="Calibri"/>
                <a:sym typeface="Calibri"/>
              </a:rPr>
              <a:t>. This value is transferred to the Memory Address Register (MAR).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is now ready to fetch the instruction at memory address </a:t>
            </a:r>
            <a:r>
              <a:rPr b="1" lang="en" sz="1100">
                <a:solidFill>
                  <a:schemeClr val="dk1"/>
                </a:solidFill>
                <a:latin typeface="Calibri"/>
                <a:ea typeface="Calibri"/>
                <a:cs typeface="Calibri"/>
                <a:sym typeface="Calibri"/>
              </a:rPr>
              <a:t>100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MDR → IR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at memory address </a:t>
            </a:r>
            <a:r>
              <a:rPr b="1" lang="en" sz="1100">
                <a:solidFill>
                  <a:schemeClr val="dk1"/>
                </a:solidFill>
                <a:latin typeface="Calibri"/>
                <a:ea typeface="Calibri"/>
                <a:cs typeface="Calibri"/>
                <a:sym typeface="Calibri"/>
              </a:rPr>
              <a:t>100</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ADD 200</a:t>
            </a:r>
            <a:r>
              <a:rPr lang="en" sz="1100">
                <a:solidFill>
                  <a:schemeClr val="dk1"/>
                </a:solidFill>
                <a:latin typeface="Calibri"/>
                <a:ea typeface="Calibri"/>
                <a:cs typeface="Calibri"/>
                <a:sym typeface="Calibri"/>
              </a:rPr>
              <a:t>) is fetched and placed into the Memory Data Register (MDR).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instruction is then transferred from the MDR to the Instruction Register (IR) for decoding.</a:t>
            </a:r>
            <a:endParaRPr sz="1100">
              <a:solidFill>
                <a:schemeClr val="dk1"/>
              </a:solidFill>
              <a:latin typeface="Calibri"/>
              <a:ea typeface="Calibri"/>
              <a:cs typeface="Calibri"/>
              <a:sym typeface="Calibri"/>
            </a:endParaRPr>
          </a:p>
        </p:txBody>
      </p:sp>
      <p:sp>
        <p:nvSpPr>
          <p:cNvPr id="615" name="Google Shape;615;p104"/>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IR[address] →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decodes the instruction </a:t>
            </a:r>
            <a:r>
              <a:rPr lang="en" sz="1100">
                <a:solidFill>
                  <a:srgbClr val="188038"/>
                </a:solidFill>
                <a:latin typeface="Calibri"/>
                <a:ea typeface="Calibri"/>
                <a:cs typeface="Calibri"/>
                <a:sym typeface="Calibri"/>
              </a:rPr>
              <a:t>ADD 200</a:t>
            </a:r>
            <a:r>
              <a:rPr lang="en" sz="1100">
                <a:solidFill>
                  <a:schemeClr val="dk1"/>
                </a:solidFill>
                <a:latin typeface="Calibri"/>
                <a:ea typeface="Calibri"/>
                <a:cs typeface="Calibri"/>
                <a:sym typeface="Calibri"/>
              </a:rPr>
              <a:t>, which tells the CPU to add the value stored at memory address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 to the Accumulator.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address portion of the instruction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 is transferred from the Instruction Register (IR) to the Memory Address Register (MAR).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is now ready to fetch the data from memory address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A + MDR → A</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fetches the data from memory address </a:t>
            </a:r>
            <a:r>
              <a:rPr b="1" lang="en" sz="1100">
                <a:solidFill>
                  <a:schemeClr val="dk1"/>
                </a:solidFill>
                <a:latin typeface="Calibri"/>
                <a:ea typeface="Calibri"/>
                <a:cs typeface="Calibri"/>
                <a:sym typeface="Calibri"/>
              </a:rPr>
              <a:t>200</a:t>
            </a:r>
            <a:r>
              <a:rPr lang="en" sz="1100">
                <a:solidFill>
                  <a:schemeClr val="dk1"/>
                </a:solidFill>
                <a:latin typeface="Calibri"/>
                <a:ea typeface="Calibri"/>
                <a:cs typeface="Calibri"/>
                <a:sym typeface="Calibri"/>
              </a:rPr>
              <a:t>, which is </a:t>
            </a:r>
            <a:r>
              <a:rPr b="1" lang="en" sz="1100">
                <a:solidFill>
                  <a:schemeClr val="dk1"/>
                </a:solidFill>
                <a:latin typeface="Calibri"/>
                <a:ea typeface="Calibri"/>
                <a:cs typeface="Calibri"/>
                <a:sym typeface="Calibri"/>
              </a:rPr>
              <a:t>15</a:t>
            </a:r>
            <a:r>
              <a:rPr lang="en" sz="1100">
                <a:solidFill>
                  <a:schemeClr val="dk1"/>
                </a:solidFill>
                <a:latin typeface="Calibri"/>
                <a:ea typeface="Calibri"/>
                <a:cs typeface="Calibri"/>
                <a:sym typeface="Calibri"/>
              </a:rPr>
              <a:t>, and places it into the Memory Data Register (MDR).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adds </a:t>
            </a:r>
            <a:r>
              <a:rPr b="1" lang="en" sz="1100">
                <a:solidFill>
                  <a:schemeClr val="dk1"/>
                </a:solidFill>
                <a:latin typeface="Calibri"/>
                <a:ea typeface="Calibri"/>
                <a:cs typeface="Calibri"/>
                <a:sym typeface="Calibri"/>
              </a:rPr>
              <a:t>15</a:t>
            </a:r>
            <a:r>
              <a:rPr lang="en" sz="1100">
                <a:solidFill>
                  <a:schemeClr val="dk1"/>
                </a:solidFill>
                <a:latin typeface="Calibri"/>
                <a:ea typeface="Calibri"/>
                <a:cs typeface="Calibri"/>
                <a:sym typeface="Calibri"/>
              </a:rPr>
              <a:t> (MDR) to </a:t>
            </a:r>
            <a:r>
              <a:rPr b="1" lang="en" sz="1100">
                <a:solidFill>
                  <a:schemeClr val="dk1"/>
                </a:solidFill>
                <a:latin typeface="Calibri"/>
                <a:ea typeface="Calibri"/>
                <a:cs typeface="Calibri"/>
                <a:sym typeface="Calibri"/>
              </a:rPr>
              <a:t>10</a:t>
            </a:r>
            <a:r>
              <a:rPr lang="en" sz="1100">
                <a:solidFill>
                  <a:schemeClr val="dk1"/>
                </a:solidFill>
                <a:latin typeface="Calibri"/>
                <a:ea typeface="Calibri"/>
                <a:cs typeface="Calibri"/>
                <a:sym typeface="Calibri"/>
              </a:rPr>
              <a:t> (Accumulator), resulting in </a:t>
            </a:r>
            <a:r>
              <a:rPr b="1" lang="en" sz="1100">
                <a:solidFill>
                  <a:schemeClr val="dk1"/>
                </a:solidFill>
                <a:latin typeface="Calibri"/>
                <a:ea typeface="Calibri"/>
                <a:cs typeface="Calibri"/>
                <a:sym typeface="Calibri"/>
              </a:rPr>
              <a:t>25</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result (</a:t>
            </a:r>
            <a:r>
              <a:rPr b="1" lang="en" sz="1100">
                <a:solidFill>
                  <a:schemeClr val="dk1"/>
                </a:solidFill>
                <a:latin typeface="Calibri"/>
                <a:ea typeface="Calibri"/>
                <a:cs typeface="Calibri"/>
                <a:sym typeface="Calibri"/>
              </a:rPr>
              <a:t>25</a:t>
            </a:r>
            <a:r>
              <a:rPr lang="en" sz="1100">
                <a:solidFill>
                  <a:schemeClr val="dk1"/>
                </a:solidFill>
                <a:latin typeface="Calibri"/>
                <a:ea typeface="Calibri"/>
                <a:cs typeface="Calibri"/>
                <a:sym typeface="Calibri"/>
              </a:rPr>
              <a:t>) is stored back in the Accumulator (A).</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rgbClr val="188038"/>
                </a:solidFill>
                <a:latin typeface="Calibri"/>
                <a:ea typeface="Calibri"/>
                <a:cs typeface="Calibri"/>
                <a:sym typeface="Calibri"/>
              </a:rPr>
              <a:t>PC + 1 → PC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After executing the </a:t>
            </a:r>
            <a:r>
              <a:rPr lang="en" sz="1100">
                <a:solidFill>
                  <a:srgbClr val="188038"/>
                </a:solidFill>
                <a:latin typeface="Calibri"/>
                <a:ea typeface="Calibri"/>
                <a:cs typeface="Calibri"/>
                <a:sym typeface="Calibri"/>
              </a:rPr>
              <a:t>ADD 200</a:t>
            </a:r>
            <a:r>
              <a:rPr lang="en" sz="1100">
                <a:solidFill>
                  <a:schemeClr val="dk1"/>
                </a:solidFill>
                <a:latin typeface="Calibri"/>
                <a:ea typeface="Calibri"/>
                <a:cs typeface="Calibri"/>
                <a:sym typeface="Calibri"/>
              </a:rPr>
              <a:t> instruction, the Program Counter (PC) is incremented by </a:t>
            </a:r>
            <a:r>
              <a:rPr b="1" lang="en" sz="1100">
                <a:solidFill>
                  <a:schemeClr val="dk1"/>
                </a:solidFill>
                <a:latin typeface="Calibri"/>
                <a:ea typeface="Calibri"/>
                <a:cs typeface="Calibri"/>
                <a:sym typeface="Calibri"/>
              </a:rPr>
              <a:t>1</a:t>
            </a:r>
            <a:r>
              <a:rPr lang="en" sz="1100">
                <a:solidFill>
                  <a:schemeClr val="dk1"/>
                </a:solidFill>
                <a:latin typeface="Calibri"/>
                <a:ea typeface="Calibri"/>
                <a:cs typeface="Calibri"/>
                <a:sym typeface="Calibri"/>
              </a:rPr>
              <a:t> to point to the next instruction (address </a:t>
            </a:r>
            <a:r>
              <a:rPr b="1" lang="en" sz="1100">
                <a:solidFill>
                  <a:schemeClr val="dk1"/>
                </a:solidFill>
                <a:latin typeface="Calibri"/>
                <a:ea typeface="Calibri"/>
                <a:cs typeface="Calibri"/>
                <a:sym typeface="Calibri"/>
              </a:rPr>
              <a:t>101</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CPU is now ready to fetch and execute the next instruction from memory address </a:t>
            </a:r>
            <a:r>
              <a:rPr b="1" lang="en" sz="1100">
                <a:solidFill>
                  <a:schemeClr val="dk1"/>
                </a:solidFill>
                <a:latin typeface="Calibri"/>
                <a:ea typeface="Calibri"/>
                <a:cs typeface="Calibri"/>
                <a:sym typeface="Calibri"/>
              </a:rPr>
              <a:t>101</a:t>
            </a:r>
            <a:r>
              <a:rPr lang="en" sz="11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5"/>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980000"/>
                </a:solidFill>
                <a:latin typeface="Calibri"/>
                <a:ea typeface="Calibri"/>
                <a:cs typeface="Calibri"/>
                <a:sym typeface="Calibri"/>
              </a:rPr>
              <a:t>Conclusion</a:t>
            </a:r>
            <a:endParaRPr b="1" sz="1100">
              <a:solidFill>
                <a:srgbClr val="9800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ADD Fetch/Execute Cycle</a:t>
            </a:r>
            <a:r>
              <a:rPr lang="en" sz="1100">
                <a:solidFill>
                  <a:schemeClr val="dk1"/>
                </a:solidFill>
                <a:latin typeface="Calibri"/>
                <a:ea typeface="Calibri"/>
                <a:cs typeface="Calibri"/>
                <a:sym typeface="Calibri"/>
              </a:rPr>
              <a:t> describes how the CPU fetches an </a:t>
            </a:r>
            <a:r>
              <a:rPr b="1" lang="en" sz="1100">
                <a:solidFill>
                  <a:schemeClr val="dk1"/>
                </a:solidFill>
                <a:latin typeface="Calibri"/>
                <a:ea typeface="Calibri"/>
                <a:cs typeface="Calibri"/>
                <a:sym typeface="Calibri"/>
              </a:rPr>
              <a:t>ADD</a:t>
            </a:r>
            <a:r>
              <a:rPr lang="en" sz="1100">
                <a:solidFill>
                  <a:schemeClr val="dk1"/>
                </a:solidFill>
                <a:latin typeface="Calibri"/>
                <a:ea typeface="Calibri"/>
                <a:cs typeface="Calibri"/>
                <a:sym typeface="Calibri"/>
              </a:rPr>
              <a:t> instruction from memory, retrieves the data to be added, and performs the addition operation by adding the value from memory to the value in the Accumulator. The primary arithmetic step occurs in </a:t>
            </a:r>
            <a:r>
              <a:rPr b="1" lang="en" sz="1100">
                <a:solidFill>
                  <a:schemeClr val="dk1"/>
                </a:solidFill>
                <a:latin typeface="Calibri"/>
                <a:ea typeface="Calibri"/>
                <a:cs typeface="Calibri"/>
                <a:sym typeface="Calibri"/>
              </a:rPr>
              <a:t>Step 4</a:t>
            </a:r>
            <a:r>
              <a:rPr lang="en" sz="1100">
                <a:solidFill>
                  <a:schemeClr val="dk1"/>
                </a:solidFill>
                <a:latin typeface="Calibri"/>
                <a:ea typeface="Calibri"/>
                <a:cs typeface="Calibri"/>
                <a:sym typeface="Calibri"/>
              </a:rPr>
              <a:t>, where the value from memory (stored in the MDR) is added to the value in the Accumulator (A), and the result is stored back in the Accumulator. Finally, the Program Counter (PC) is incremented to move to the next instruction, continuing the execution flow.</a:t>
            </a:r>
            <a:endParaRPr sz="1100">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6"/>
          <p:cNvSpPr txBox="1"/>
          <p:nvPr>
            <p:ph type="title"/>
          </p:nvPr>
        </p:nvSpPr>
        <p:spPr>
          <a:xfrm>
            <a:off x="0" y="0"/>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80"/>
                </a:solidFill>
                <a:latin typeface="Calibri"/>
                <a:ea typeface="Calibri"/>
                <a:cs typeface="Calibri"/>
                <a:sym typeface="Calibri"/>
              </a:rPr>
              <a:t>LMC Fetch / Execute</a:t>
            </a:r>
            <a:endParaRPr b="1" sz="3000">
              <a:solidFill>
                <a:srgbClr val="FF0080"/>
              </a:solidFill>
              <a:latin typeface="Calibri"/>
              <a:ea typeface="Calibri"/>
              <a:cs typeface="Calibri"/>
              <a:sym typeface="Calibri"/>
            </a:endParaRPr>
          </a:p>
        </p:txBody>
      </p:sp>
      <p:sp>
        <p:nvSpPr>
          <p:cNvPr id="626" name="Google Shape;626;p106"/>
          <p:cNvSpPr txBox="1"/>
          <p:nvPr>
            <p:ph idx="1" type="body"/>
          </p:nvPr>
        </p:nvSpPr>
        <p:spPr>
          <a:xfrm>
            <a:off x="4653600" y="300"/>
            <a:ext cx="4490400" cy="5143500"/>
          </a:xfrm>
          <a:prstGeom prst="rect">
            <a:avLst/>
          </a:prstGeom>
          <a:noFill/>
        </p:spPr>
        <p:txBody>
          <a:bodyPr anchorCtr="0" anchor="t" bIns="91425" lIns="91425" spcFirstLastPara="1" rIns="91425" wrap="square" tIns="91425">
            <a:noAutofit/>
          </a:bodyPr>
          <a:lstStyle/>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MDR → IR </a:t>
            </a:r>
            <a:r>
              <a:rPr b="1" lang="en" sz="1100">
                <a:solidFill>
                  <a:srgbClr val="188038"/>
                </a:solidFill>
                <a:latin typeface="Calibri"/>
                <a:ea typeface="Calibri"/>
                <a:cs typeface="Calibri"/>
                <a:sym typeface="Calibri"/>
              </a:rPr>
              <a:t>(Memory Data Register to Instruction Register)</a:t>
            </a:r>
            <a:endParaRPr b="1" sz="1100">
              <a:solidFill>
                <a:srgbClr val="188038"/>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is fetched from memory, placed in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and then transferred to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IR[addr] → MAR</a:t>
            </a:r>
            <a:r>
              <a:rPr b="1" lang="en" sz="1100">
                <a:solidFill>
                  <a:srgbClr val="188038"/>
                </a:solidFill>
                <a:latin typeface="Calibri"/>
                <a:ea typeface="Calibri"/>
                <a:cs typeface="Calibri"/>
                <a:sym typeface="Calibri"/>
              </a:rPr>
              <a:t> (Address portion of the instruction to Memory Address Register)</a:t>
            </a:r>
            <a:endParaRPr b="1" sz="1100">
              <a:solidFill>
                <a:srgbClr val="188038"/>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address portion of the SUBTRACT instruction (the memory address of the value to subtract) is extracted from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 and placed into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A – MDR → A</a:t>
            </a:r>
            <a:r>
              <a:rPr b="1" lang="en" sz="1100">
                <a:solidFill>
                  <a:srgbClr val="188038"/>
                </a:solidFill>
                <a:latin typeface="Calibri"/>
                <a:ea typeface="Calibri"/>
                <a:cs typeface="Calibri"/>
                <a:sym typeface="Calibri"/>
              </a:rPr>
              <a:t> (Accumulator minus Memory Data Register into Accumulator)</a:t>
            </a:r>
            <a:endParaRPr b="1" sz="1100">
              <a:solidFill>
                <a:srgbClr val="188038"/>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value from the memory address specified by the MAR is loaded into the MDR.</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value in the MDR is subtracted from the value in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 and the result is stored back in the </a:t>
            </a:r>
            <a:r>
              <a:rPr b="1" lang="en" sz="1100">
                <a:solidFill>
                  <a:schemeClr val="dk1"/>
                </a:solidFill>
                <a:latin typeface="Calibri"/>
                <a:ea typeface="Calibri"/>
                <a:cs typeface="Calibri"/>
                <a:sym typeface="Calibri"/>
              </a:rPr>
              <a:t>Accumulator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PC + 1 → PC </a:t>
            </a:r>
            <a:r>
              <a:rPr b="1" lang="en" sz="1100">
                <a:solidFill>
                  <a:srgbClr val="188038"/>
                </a:solidFill>
                <a:latin typeface="Calibri"/>
                <a:ea typeface="Calibri"/>
                <a:cs typeface="Calibri"/>
                <a:sym typeface="Calibri"/>
              </a:rPr>
              <a:t>(Increment the Program Counter)</a:t>
            </a:r>
            <a:endParaRPr b="1" sz="1100">
              <a:solidFill>
                <a:srgbClr val="188038"/>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is incremented to point to the next instruction.</a:t>
            </a:r>
            <a:endParaRPr b="1" sz="1100">
              <a:solidFill>
                <a:schemeClr val="dk1"/>
              </a:solidFill>
              <a:latin typeface="Calibri"/>
              <a:ea typeface="Calibri"/>
              <a:cs typeface="Calibri"/>
              <a:sym typeface="Calibri"/>
            </a:endParaRPr>
          </a:p>
        </p:txBody>
      </p:sp>
      <p:sp>
        <p:nvSpPr>
          <p:cNvPr id="627" name="Google Shape;627;p106"/>
          <p:cNvSpPr txBox="1"/>
          <p:nvPr>
            <p:ph idx="1" type="body"/>
          </p:nvPr>
        </p:nvSpPr>
        <p:spPr>
          <a:xfrm>
            <a:off x="0" y="498925"/>
            <a:ext cx="4490400" cy="46446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LMC (Little Man Computer)</a:t>
            </a:r>
            <a:r>
              <a:rPr lang="en" sz="1100">
                <a:solidFill>
                  <a:schemeClr val="dk1"/>
                </a:solidFill>
                <a:latin typeface="Calibri"/>
                <a:ea typeface="Calibri"/>
                <a:cs typeface="Calibri"/>
                <a:sym typeface="Calibri"/>
              </a:rPr>
              <a:t> is a simplified model of a computer that helps to illustrate the </a:t>
            </a:r>
            <a:r>
              <a:rPr b="1" lang="en" sz="1100">
                <a:solidFill>
                  <a:schemeClr val="dk1"/>
                </a:solidFill>
                <a:latin typeface="Calibri"/>
                <a:ea typeface="Calibri"/>
                <a:cs typeface="Calibri"/>
                <a:sym typeface="Calibri"/>
              </a:rPr>
              <a:t>Fetch-Execute Cycle</a:t>
            </a:r>
            <a:r>
              <a:rPr lang="en" sz="1100">
                <a:solidFill>
                  <a:schemeClr val="dk1"/>
                </a:solidFill>
                <a:latin typeface="Calibri"/>
                <a:ea typeface="Calibri"/>
                <a:cs typeface="Calibri"/>
                <a:sym typeface="Calibri"/>
              </a:rPr>
              <a:t> of a CPU. Below, I will explain each </a:t>
            </a:r>
            <a:r>
              <a:rPr b="1" lang="en" sz="1100">
                <a:solidFill>
                  <a:schemeClr val="dk1"/>
                </a:solidFill>
                <a:latin typeface="Calibri"/>
                <a:ea typeface="Calibri"/>
                <a:cs typeface="Calibri"/>
                <a:sym typeface="Calibri"/>
              </a:rPr>
              <a:t>LMC instruction</a:t>
            </a:r>
            <a:r>
              <a:rPr lang="en" sz="1100">
                <a:solidFill>
                  <a:schemeClr val="dk1"/>
                </a:solidFill>
                <a:latin typeface="Calibri"/>
                <a:ea typeface="Calibri"/>
                <a:cs typeface="Calibri"/>
                <a:sym typeface="Calibri"/>
              </a:rPr>
              <a:t> (SUBTRACT, IN, OUT, HALT, BRANCH, BRANCH on Condition) in detail, describing how it is fetched from memory and executed. Each section includes an explanation of the steps involved, followed by a further example.</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1. </a:t>
            </a:r>
            <a:r>
              <a:rPr b="1" lang="en" sz="1100">
                <a:solidFill>
                  <a:srgbClr val="FF0000"/>
                </a:solidFill>
                <a:latin typeface="Calibri"/>
                <a:ea typeface="Calibri"/>
                <a:cs typeface="Calibri"/>
                <a:sym typeface="Calibri"/>
              </a:rPr>
              <a:t>SUBTRACT </a:t>
            </a:r>
            <a:r>
              <a:rPr b="1" lang="en" sz="1100">
                <a:solidFill>
                  <a:srgbClr val="FF9900"/>
                </a:solidFill>
                <a:latin typeface="Calibri"/>
                <a:ea typeface="Calibri"/>
                <a:cs typeface="Calibri"/>
                <a:sym typeface="Calibri"/>
              </a:rPr>
              <a:t>(SUB)</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SUBTRACT</a:t>
            </a:r>
            <a:r>
              <a:rPr lang="en" sz="1100">
                <a:solidFill>
                  <a:schemeClr val="dk1"/>
                </a:solidFill>
                <a:latin typeface="Calibri"/>
                <a:ea typeface="Calibri"/>
                <a:cs typeface="Calibri"/>
                <a:sym typeface="Calibri"/>
              </a:rPr>
              <a:t> instruction subtracts the value at a specified memory location from the value in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1A. Steps in the Fetch-Execute Cycle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PC → MAR </a:t>
            </a:r>
            <a:r>
              <a:rPr b="1" lang="en" sz="1100">
                <a:solidFill>
                  <a:srgbClr val="188038"/>
                </a:solidFill>
                <a:latin typeface="Calibri"/>
                <a:ea typeface="Calibri"/>
                <a:cs typeface="Calibri"/>
                <a:sym typeface="Calibri"/>
              </a:rPr>
              <a:t>(Program Counter to Memory Address Register)</a:t>
            </a:r>
            <a:endParaRPr b="1" sz="1100">
              <a:solidFill>
                <a:srgbClr val="188038"/>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holds the address of the SUBTRACT instruction.</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address is transferred 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 preparing the CPU to fetch the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07"/>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1B. </a:t>
            </a:r>
            <a:r>
              <a:rPr b="1" lang="en" sz="1100">
                <a:solidFill>
                  <a:srgbClr val="1155CC"/>
                </a:solidFill>
                <a:latin typeface="Calibri"/>
                <a:ea typeface="Calibri"/>
                <a:cs typeface="Calibri"/>
                <a:sym typeface="Calibri"/>
              </a:rPr>
              <a:t>Example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b="1" lang="en" sz="1100">
                <a:solidFill>
                  <a:schemeClr val="dk1"/>
                </a:solidFill>
                <a:latin typeface="Calibri"/>
                <a:ea typeface="Calibri"/>
                <a:cs typeface="Calibri"/>
                <a:sym typeface="Calibri"/>
              </a:rPr>
              <a:t>PC</a:t>
            </a:r>
            <a:r>
              <a:rPr lang="en" sz="1100">
                <a:solidFill>
                  <a:schemeClr val="dk1"/>
                </a:solidFill>
                <a:latin typeface="Calibri"/>
                <a:ea typeface="Calibri"/>
                <a:cs typeface="Calibri"/>
                <a:sym typeface="Calibri"/>
              </a:rPr>
              <a:t> holds address </a:t>
            </a:r>
            <a:r>
              <a:rPr b="1" lang="en" sz="1100">
                <a:solidFill>
                  <a:schemeClr val="dk1"/>
                </a:solidFill>
                <a:latin typeface="Calibri"/>
                <a:ea typeface="Calibri"/>
                <a:cs typeface="Calibri"/>
                <a:sym typeface="Calibri"/>
              </a:rPr>
              <a:t>5</a:t>
            </a:r>
            <a:r>
              <a:rPr lang="en" sz="1100">
                <a:solidFill>
                  <a:schemeClr val="dk1"/>
                </a:solidFill>
                <a:latin typeface="Calibri"/>
                <a:ea typeface="Calibri"/>
                <a:cs typeface="Calibri"/>
                <a:sym typeface="Calibri"/>
              </a:rPr>
              <a:t>, which contains the instruction </a:t>
            </a:r>
            <a:r>
              <a:rPr lang="en" sz="1100">
                <a:solidFill>
                  <a:srgbClr val="188038"/>
                </a:solidFill>
                <a:latin typeface="Calibri"/>
                <a:ea typeface="Calibri"/>
                <a:cs typeface="Calibri"/>
                <a:sym typeface="Calibri"/>
              </a:rPr>
              <a:t>SUB 10</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value stored at memory address </a:t>
            </a:r>
            <a:r>
              <a:rPr b="1" lang="en" sz="1100">
                <a:solidFill>
                  <a:schemeClr val="dk1"/>
                </a:solidFill>
                <a:latin typeface="Calibri"/>
                <a:ea typeface="Calibri"/>
                <a:cs typeface="Calibri"/>
                <a:sym typeface="Calibri"/>
              </a:rPr>
              <a:t>10</a:t>
            </a:r>
            <a:r>
              <a:rPr lang="en" sz="1100">
                <a:solidFill>
                  <a:schemeClr val="dk1"/>
                </a:solidFill>
                <a:latin typeface="Calibri"/>
                <a:ea typeface="Calibri"/>
                <a:cs typeface="Calibri"/>
                <a:sym typeface="Calibri"/>
              </a:rPr>
              <a:t> is </a:t>
            </a:r>
            <a:r>
              <a:rPr b="1" lang="en" sz="1100">
                <a:solidFill>
                  <a:schemeClr val="dk1"/>
                </a:solidFill>
                <a:latin typeface="Calibri"/>
                <a:ea typeface="Calibri"/>
                <a:cs typeface="Calibri"/>
                <a:sym typeface="Calibri"/>
              </a:rPr>
              <a:t>3</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If the current value in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 is </a:t>
            </a:r>
            <a:r>
              <a:rPr b="1" lang="en" sz="1100">
                <a:solidFill>
                  <a:schemeClr val="dk1"/>
                </a:solidFill>
                <a:latin typeface="Calibri"/>
                <a:ea typeface="Calibri"/>
                <a:cs typeface="Calibri"/>
                <a:sym typeface="Calibri"/>
              </a:rPr>
              <a:t>8</a:t>
            </a:r>
            <a:r>
              <a:rPr lang="en" sz="1100">
                <a:solidFill>
                  <a:schemeClr val="dk1"/>
                </a:solidFill>
                <a:latin typeface="Calibri"/>
                <a:ea typeface="Calibri"/>
                <a:cs typeface="Calibri"/>
                <a:sym typeface="Calibri"/>
              </a:rPr>
              <a:t>, after the </a:t>
            </a:r>
            <a:r>
              <a:rPr b="1" lang="en" sz="1100">
                <a:solidFill>
                  <a:schemeClr val="dk1"/>
                </a:solidFill>
                <a:latin typeface="Calibri"/>
                <a:ea typeface="Calibri"/>
                <a:cs typeface="Calibri"/>
                <a:sym typeface="Calibri"/>
              </a:rPr>
              <a:t>SUBTRACT</a:t>
            </a:r>
            <a:r>
              <a:rPr lang="en" sz="1100">
                <a:solidFill>
                  <a:schemeClr val="dk1"/>
                </a:solidFill>
                <a:latin typeface="Calibri"/>
                <a:ea typeface="Calibri"/>
                <a:cs typeface="Calibri"/>
                <a:sym typeface="Calibri"/>
              </a:rPr>
              <a:t> operation, the </a:t>
            </a:r>
            <a:r>
              <a:rPr b="1" lang="en" sz="1100">
                <a:solidFill>
                  <a:schemeClr val="dk1"/>
                </a:solidFill>
                <a:latin typeface="Calibri"/>
                <a:ea typeface="Calibri"/>
                <a:cs typeface="Calibri"/>
                <a:sym typeface="Calibri"/>
              </a:rPr>
              <a:t>Accumulator</a:t>
            </a:r>
            <a:r>
              <a:rPr lang="en" sz="1100">
                <a:solidFill>
                  <a:schemeClr val="dk1"/>
                </a:solidFill>
                <a:latin typeface="Calibri"/>
                <a:ea typeface="Calibri"/>
                <a:cs typeface="Calibri"/>
                <a:sym typeface="Calibri"/>
              </a:rPr>
              <a:t> will contain </a:t>
            </a:r>
            <a:r>
              <a:rPr b="1" lang="en" sz="1100">
                <a:solidFill>
                  <a:schemeClr val="dk1"/>
                </a:solidFill>
                <a:latin typeface="Calibri"/>
                <a:ea typeface="Calibri"/>
                <a:cs typeface="Calibri"/>
                <a:sym typeface="Calibri"/>
              </a:rPr>
              <a:t>5</a:t>
            </a:r>
            <a:r>
              <a:rPr lang="en" sz="1100">
                <a:solidFill>
                  <a:schemeClr val="dk1"/>
                </a:solidFill>
                <a:latin typeface="Calibri"/>
                <a:ea typeface="Calibri"/>
                <a:cs typeface="Calibri"/>
                <a:sym typeface="Calibri"/>
              </a:rPr>
              <a:t> (</a:t>
            </a:r>
            <a:r>
              <a:rPr lang="en" sz="1100">
                <a:solidFill>
                  <a:srgbClr val="188038"/>
                </a:solidFill>
                <a:latin typeface="Calibri"/>
                <a:ea typeface="Calibri"/>
                <a:cs typeface="Calibri"/>
                <a:sym typeface="Calibri"/>
              </a:rPr>
              <a:t>8 - 3 = 5</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08"/>
          <p:cNvSpPr txBox="1"/>
          <p:nvPr>
            <p:ph idx="1" type="body"/>
          </p:nvPr>
        </p:nvSpPr>
        <p:spPr>
          <a:xfrm>
            <a:off x="465360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2B. Example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user enters </a:t>
            </a:r>
            <a:r>
              <a:rPr b="1" lang="en" sz="1100">
                <a:solidFill>
                  <a:schemeClr val="dk1"/>
                </a:solidFill>
                <a:latin typeface="Calibri"/>
                <a:ea typeface="Calibri"/>
                <a:cs typeface="Calibri"/>
                <a:sym typeface="Calibri"/>
              </a:rPr>
              <a:t>7</a:t>
            </a:r>
            <a:r>
              <a:rPr lang="en" sz="1100">
                <a:solidFill>
                  <a:schemeClr val="dk1"/>
                </a:solidFill>
                <a:latin typeface="Calibri"/>
                <a:ea typeface="Calibri"/>
                <a:cs typeface="Calibri"/>
                <a:sym typeface="Calibri"/>
              </a:rPr>
              <a:t> as input.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After the </a:t>
            </a:r>
            <a:r>
              <a:rPr b="1" lang="en" sz="1100">
                <a:solidFill>
                  <a:schemeClr val="dk1"/>
                </a:solidFill>
                <a:latin typeface="Calibri"/>
                <a:ea typeface="Calibri"/>
                <a:cs typeface="Calibri"/>
                <a:sym typeface="Calibri"/>
              </a:rPr>
              <a:t>IN</a:t>
            </a:r>
            <a:r>
              <a:rPr lang="en" sz="1100">
                <a:solidFill>
                  <a:schemeClr val="dk1"/>
                </a:solidFill>
                <a:latin typeface="Calibri"/>
                <a:ea typeface="Calibri"/>
                <a:cs typeface="Calibri"/>
                <a:sym typeface="Calibri"/>
              </a:rPr>
              <a:t> instruction, the value </a:t>
            </a:r>
            <a:r>
              <a:rPr b="1" lang="en" sz="1100">
                <a:solidFill>
                  <a:schemeClr val="dk1"/>
                </a:solidFill>
                <a:latin typeface="Calibri"/>
                <a:ea typeface="Calibri"/>
                <a:cs typeface="Calibri"/>
                <a:sym typeface="Calibri"/>
              </a:rPr>
              <a:t>7</a:t>
            </a:r>
            <a:r>
              <a:rPr lang="en" sz="1100">
                <a:solidFill>
                  <a:schemeClr val="dk1"/>
                </a:solidFill>
                <a:latin typeface="Calibri"/>
                <a:ea typeface="Calibri"/>
                <a:cs typeface="Calibri"/>
                <a:sym typeface="Calibri"/>
              </a:rPr>
              <a:t> is stored in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
        <p:nvSpPr>
          <p:cNvPr id="638" name="Google Shape;638;p108"/>
          <p:cNvSpPr txBox="1"/>
          <p:nvPr>
            <p:ph idx="1" type="body"/>
          </p:nvPr>
        </p:nvSpPr>
        <p:spPr>
          <a:xfrm>
            <a:off x="0" y="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b="1" lang="en" sz="1100">
                <a:solidFill>
                  <a:srgbClr val="FF9900"/>
                </a:solidFill>
                <a:latin typeface="Calibri"/>
                <a:ea typeface="Calibri"/>
                <a:cs typeface="Calibri"/>
                <a:sym typeface="Calibri"/>
              </a:rPr>
              <a:t>2. </a:t>
            </a:r>
            <a:r>
              <a:rPr b="1" lang="en" sz="1100">
                <a:solidFill>
                  <a:srgbClr val="FF0000"/>
                </a:solidFill>
                <a:latin typeface="Calibri"/>
                <a:ea typeface="Calibri"/>
                <a:cs typeface="Calibri"/>
                <a:sym typeface="Calibri"/>
              </a:rPr>
              <a:t>IN </a:t>
            </a:r>
            <a:r>
              <a:rPr b="1" lang="en" sz="1100">
                <a:solidFill>
                  <a:srgbClr val="FF9900"/>
                </a:solidFill>
                <a:latin typeface="Calibri"/>
                <a:ea typeface="Calibri"/>
                <a:cs typeface="Calibri"/>
                <a:sym typeface="Calibri"/>
              </a:rPr>
              <a:t>(Input)</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IN</a:t>
            </a:r>
            <a:r>
              <a:rPr lang="en" sz="1100">
                <a:solidFill>
                  <a:schemeClr val="dk1"/>
                </a:solidFill>
                <a:latin typeface="Calibri"/>
                <a:ea typeface="Calibri"/>
                <a:cs typeface="Calibri"/>
                <a:sym typeface="Calibri"/>
              </a:rPr>
              <a:t> instruction takes input from the user (via the </a:t>
            </a:r>
            <a:r>
              <a:rPr b="1" lang="en" sz="1100">
                <a:solidFill>
                  <a:schemeClr val="dk1"/>
                </a:solidFill>
                <a:latin typeface="Calibri"/>
                <a:ea typeface="Calibri"/>
                <a:cs typeface="Calibri"/>
                <a:sym typeface="Calibri"/>
              </a:rPr>
              <a:t>Input/Output Register (IOR)</a:t>
            </a:r>
            <a:r>
              <a:rPr lang="en" sz="1100">
                <a:solidFill>
                  <a:schemeClr val="dk1"/>
                </a:solidFill>
                <a:latin typeface="Calibri"/>
                <a:ea typeface="Calibri"/>
                <a:cs typeface="Calibri"/>
                <a:sym typeface="Calibri"/>
              </a:rPr>
              <a:t>) and stores it in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b="1"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rPr b="1" lang="en" sz="1100">
                <a:solidFill>
                  <a:srgbClr val="1155CC"/>
                </a:solidFill>
                <a:latin typeface="Calibri"/>
                <a:ea typeface="Calibri"/>
                <a:cs typeface="Calibri"/>
                <a:sym typeface="Calibri"/>
              </a:rPr>
              <a:t>2A. Steps in the Fetch-Execute Cycle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PC → MAR</a:t>
            </a:r>
            <a:endParaRPr b="1" sz="1100">
              <a:solidFill>
                <a:srgbClr val="FF00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contains the address of the </a:t>
            </a:r>
            <a:r>
              <a:rPr b="1" lang="en" sz="1100">
                <a:solidFill>
                  <a:schemeClr val="dk1"/>
                </a:solidFill>
                <a:latin typeface="Calibri"/>
                <a:ea typeface="Calibri"/>
                <a:cs typeface="Calibri"/>
                <a:sym typeface="Calibri"/>
              </a:rPr>
              <a:t>IN</a:t>
            </a:r>
            <a:r>
              <a:rPr lang="en" sz="1100">
                <a:solidFill>
                  <a:schemeClr val="dk1"/>
                </a:solidFill>
                <a:latin typeface="Calibri"/>
                <a:ea typeface="Calibri"/>
                <a:cs typeface="Calibri"/>
                <a:sym typeface="Calibri"/>
              </a:rPr>
              <a:t> instruction, which is transferred 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MDR → IR</a:t>
            </a:r>
            <a:endParaRPr b="1" sz="1100">
              <a:solidFill>
                <a:srgbClr val="FF00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IN</a:t>
            </a:r>
            <a:r>
              <a:rPr lang="en" sz="1100">
                <a:solidFill>
                  <a:schemeClr val="dk1"/>
                </a:solidFill>
                <a:latin typeface="Calibri"/>
                <a:ea typeface="Calibri"/>
                <a:cs typeface="Calibri"/>
                <a:sym typeface="Calibri"/>
              </a:rPr>
              <a:t> instruction is fetched from memory, placed in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and then transferred to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IOR → A </a:t>
            </a:r>
            <a:r>
              <a:rPr b="1" lang="en" sz="1100">
                <a:solidFill>
                  <a:srgbClr val="188038"/>
                </a:solidFill>
                <a:latin typeface="Calibri"/>
                <a:ea typeface="Calibri"/>
                <a:cs typeface="Calibri"/>
                <a:sym typeface="Calibri"/>
              </a:rPr>
              <a:t>(Input/Output Register to Accumulator)</a:t>
            </a:r>
            <a:endParaRPr b="1" sz="1100">
              <a:solidFill>
                <a:srgbClr val="188038"/>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Input is taken from the user via the </a:t>
            </a:r>
            <a:r>
              <a:rPr b="1" lang="en" sz="1100">
                <a:solidFill>
                  <a:schemeClr val="dk1"/>
                </a:solidFill>
                <a:latin typeface="Calibri"/>
                <a:ea typeface="Calibri"/>
                <a:cs typeface="Calibri"/>
                <a:sym typeface="Calibri"/>
              </a:rPr>
              <a:t>Input/Output Register (IOR)</a:t>
            </a:r>
            <a:r>
              <a:rPr lang="en" sz="1100">
                <a:solidFill>
                  <a:schemeClr val="dk1"/>
                </a:solidFill>
                <a:latin typeface="Calibri"/>
                <a:ea typeface="Calibri"/>
                <a:cs typeface="Calibri"/>
                <a:sym typeface="Calibri"/>
              </a:rPr>
              <a:t> and transferred to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PC + 1 → PC</a:t>
            </a:r>
            <a:endParaRPr b="1" sz="1100">
              <a:solidFill>
                <a:srgbClr val="FF00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is incremented to point to the next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09"/>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3. </a:t>
            </a:r>
            <a:r>
              <a:rPr b="1" lang="en" sz="1100">
                <a:solidFill>
                  <a:srgbClr val="FF0000"/>
                </a:solidFill>
                <a:latin typeface="Calibri"/>
                <a:ea typeface="Calibri"/>
                <a:cs typeface="Calibri"/>
                <a:sym typeface="Calibri"/>
              </a:rPr>
              <a:t>OUT </a:t>
            </a:r>
            <a:r>
              <a:rPr b="1" lang="en" sz="1100">
                <a:solidFill>
                  <a:srgbClr val="FF9900"/>
                </a:solidFill>
                <a:latin typeface="Calibri"/>
                <a:ea typeface="Calibri"/>
                <a:cs typeface="Calibri"/>
                <a:sym typeface="Calibri"/>
              </a:rPr>
              <a:t>(Output)</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OUT</a:t>
            </a:r>
            <a:r>
              <a:rPr lang="en" sz="1100">
                <a:solidFill>
                  <a:schemeClr val="dk1"/>
                </a:solidFill>
                <a:latin typeface="Calibri"/>
                <a:ea typeface="Calibri"/>
                <a:cs typeface="Calibri"/>
                <a:sym typeface="Calibri"/>
              </a:rPr>
              <a:t> instruction outputs the value in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 to the user via the </a:t>
            </a:r>
            <a:r>
              <a:rPr b="1" lang="en" sz="1100">
                <a:solidFill>
                  <a:schemeClr val="dk1"/>
                </a:solidFill>
                <a:latin typeface="Calibri"/>
                <a:ea typeface="Calibri"/>
                <a:cs typeface="Calibri"/>
                <a:sym typeface="Calibri"/>
              </a:rPr>
              <a:t>Input/Output Register (IOR)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3A. Steps in the Fetch-Execute Cycle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PC → MAR</a:t>
            </a:r>
            <a:endParaRPr b="1" sz="1100">
              <a:solidFill>
                <a:srgbClr val="FF00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contains the address of the </a:t>
            </a:r>
            <a:r>
              <a:rPr b="1" lang="en" sz="1100">
                <a:solidFill>
                  <a:schemeClr val="dk1"/>
                </a:solidFill>
                <a:latin typeface="Calibri"/>
                <a:ea typeface="Calibri"/>
                <a:cs typeface="Calibri"/>
                <a:sym typeface="Calibri"/>
              </a:rPr>
              <a:t>OUT</a:t>
            </a:r>
            <a:r>
              <a:rPr lang="en" sz="1100">
                <a:solidFill>
                  <a:schemeClr val="dk1"/>
                </a:solidFill>
                <a:latin typeface="Calibri"/>
                <a:ea typeface="Calibri"/>
                <a:cs typeface="Calibri"/>
                <a:sym typeface="Calibri"/>
              </a:rPr>
              <a:t> instruction, which is transferred 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MDR → IR</a:t>
            </a:r>
            <a:endParaRPr b="1" sz="1100">
              <a:solidFill>
                <a:srgbClr val="FF00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OUT</a:t>
            </a:r>
            <a:r>
              <a:rPr lang="en" sz="1100">
                <a:solidFill>
                  <a:schemeClr val="dk1"/>
                </a:solidFill>
                <a:latin typeface="Calibri"/>
                <a:ea typeface="Calibri"/>
                <a:cs typeface="Calibri"/>
                <a:sym typeface="Calibri"/>
              </a:rPr>
              <a:t> instruction is fetched from memory, placed in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and then transferred to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A → IOR </a:t>
            </a:r>
            <a:r>
              <a:rPr b="1" lang="en" sz="1100">
                <a:solidFill>
                  <a:srgbClr val="188038"/>
                </a:solidFill>
                <a:latin typeface="Calibri"/>
                <a:ea typeface="Calibri"/>
                <a:cs typeface="Calibri"/>
                <a:sym typeface="Calibri"/>
              </a:rPr>
              <a:t>(Accumulator to Input/Output Register)</a:t>
            </a:r>
            <a:endParaRPr b="1" sz="1100">
              <a:solidFill>
                <a:srgbClr val="188038"/>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value in 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 is transferred to the </a:t>
            </a:r>
            <a:r>
              <a:rPr b="1" lang="en" sz="1100">
                <a:solidFill>
                  <a:schemeClr val="dk1"/>
                </a:solidFill>
                <a:latin typeface="Calibri"/>
                <a:ea typeface="Calibri"/>
                <a:cs typeface="Calibri"/>
                <a:sym typeface="Calibri"/>
              </a:rPr>
              <a:t>Input/Output Register (IOR)</a:t>
            </a:r>
            <a:r>
              <a:rPr lang="en" sz="1100">
                <a:solidFill>
                  <a:schemeClr val="dk1"/>
                </a:solidFill>
                <a:latin typeface="Calibri"/>
                <a:ea typeface="Calibri"/>
                <a:cs typeface="Calibri"/>
                <a:sym typeface="Calibri"/>
              </a:rPr>
              <a:t>, where it is output to the user.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PC + 1 → PC</a:t>
            </a:r>
            <a:endParaRPr b="1" sz="1100">
              <a:solidFill>
                <a:srgbClr val="FF00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is incremented to point to the next instruction.</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644" name="Google Shape;644;p109"/>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3B. </a:t>
            </a:r>
            <a:r>
              <a:rPr b="1" lang="en" sz="1100">
                <a:solidFill>
                  <a:srgbClr val="1155CC"/>
                </a:solidFill>
                <a:latin typeface="Calibri"/>
                <a:ea typeface="Calibri"/>
                <a:cs typeface="Calibri"/>
                <a:sym typeface="Calibri"/>
              </a:rPr>
              <a:t>Example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Accumulator (A)</a:t>
            </a:r>
            <a:r>
              <a:rPr lang="en" sz="1100">
                <a:solidFill>
                  <a:schemeClr val="dk1"/>
                </a:solidFill>
                <a:latin typeface="Calibri"/>
                <a:ea typeface="Calibri"/>
                <a:cs typeface="Calibri"/>
                <a:sym typeface="Calibri"/>
              </a:rPr>
              <a:t> contains </a:t>
            </a:r>
            <a:r>
              <a:rPr b="1" lang="en" sz="1100">
                <a:solidFill>
                  <a:schemeClr val="dk1"/>
                </a:solidFill>
                <a:latin typeface="Calibri"/>
                <a:ea typeface="Calibri"/>
                <a:cs typeface="Calibri"/>
                <a:sym typeface="Calibri"/>
              </a:rPr>
              <a:t>5</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After the </a:t>
            </a:r>
            <a:r>
              <a:rPr b="1" lang="en" sz="1100">
                <a:solidFill>
                  <a:schemeClr val="dk1"/>
                </a:solidFill>
                <a:latin typeface="Calibri"/>
                <a:ea typeface="Calibri"/>
                <a:cs typeface="Calibri"/>
                <a:sym typeface="Calibri"/>
              </a:rPr>
              <a:t>OUT</a:t>
            </a:r>
            <a:r>
              <a:rPr lang="en" sz="1100">
                <a:solidFill>
                  <a:schemeClr val="dk1"/>
                </a:solidFill>
                <a:latin typeface="Calibri"/>
                <a:ea typeface="Calibri"/>
                <a:cs typeface="Calibri"/>
                <a:sym typeface="Calibri"/>
              </a:rPr>
              <a:t> instruction, the value </a:t>
            </a:r>
            <a:r>
              <a:rPr b="1" lang="en" sz="1100">
                <a:solidFill>
                  <a:schemeClr val="dk1"/>
                </a:solidFill>
                <a:latin typeface="Calibri"/>
                <a:ea typeface="Calibri"/>
                <a:cs typeface="Calibri"/>
                <a:sym typeface="Calibri"/>
              </a:rPr>
              <a:t>5</a:t>
            </a:r>
            <a:r>
              <a:rPr lang="en" sz="1100">
                <a:solidFill>
                  <a:schemeClr val="dk1"/>
                </a:solidFill>
                <a:latin typeface="Calibri"/>
                <a:ea typeface="Calibri"/>
                <a:cs typeface="Calibri"/>
                <a:sym typeface="Calibri"/>
              </a:rPr>
              <a:t> is displayed to the user.</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10"/>
          <p:cNvSpPr txBox="1"/>
          <p:nvPr>
            <p:ph idx="1" type="body"/>
          </p:nvPr>
        </p:nvSpPr>
        <p:spPr>
          <a:xfrm>
            <a:off x="0" y="-50"/>
            <a:ext cx="4490400" cy="5143500"/>
          </a:xfrm>
          <a:prstGeom prst="rect">
            <a:avLst/>
          </a:prstGeom>
          <a:solidFill>
            <a:srgbClr val="FFF2CC"/>
          </a:solid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4. </a:t>
            </a:r>
            <a:r>
              <a:rPr b="1" lang="en" sz="1100">
                <a:solidFill>
                  <a:srgbClr val="FF0000"/>
                </a:solidFill>
                <a:latin typeface="Calibri"/>
                <a:ea typeface="Calibri"/>
                <a:cs typeface="Calibri"/>
                <a:sym typeface="Calibri"/>
              </a:rPr>
              <a:t>HALT </a:t>
            </a:r>
            <a:r>
              <a:rPr b="1" lang="en" sz="1100">
                <a:solidFill>
                  <a:srgbClr val="FF9900"/>
                </a:solidFill>
                <a:latin typeface="Calibri"/>
                <a:ea typeface="Calibri"/>
                <a:cs typeface="Calibri"/>
                <a:sym typeface="Calibri"/>
              </a:rPr>
              <a:t>(HLT)</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HALT</a:t>
            </a:r>
            <a:r>
              <a:rPr lang="en" sz="1100">
                <a:solidFill>
                  <a:schemeClr val="dk1"/>
                </a:solidFill>
                <a:latin typeface="Calibri"/>
                <a:ea typeface="Calibri"/>
                <a:cs typeface="Calibri"/>
                <a:sym typeface="Calibri"/>
              </a:rPr>
              <a:t> instruction stops the execution of the program.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4A. Steps in the Fetch-Execute Cycle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PC → MAR</a:t>
            </a:r>
            <a:endParaRPr b="1" sz="1100">
              <a:solidFill>
                <a:srgbClr val="FF00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contains the address of the </a:t>
            </a:r>
            <a:r>
              <a:rPr b="1" lang="en" sz="1100">
                <a:solidFill>
                  <a:schemeClr val="dk1"/>
                </a:solidFill>
                <a:latin typeface="Calibri"/>
                <a:ea typeface="Calibri"/>
                <a:cs typeface="Calibri"/>
                <a:sym typeface="Calibri"/>
              </a:rPr>
              <a:t>HALT</a:t>
            </a:r>
            <a:r>
              <a:rPr lang="en" sz="1100">
                <a:solidFill>
                  <a:schemeClr val="dk1"/>
                </a:solidFill>
                <a:latin typeface="Calibri"/>
                <a:ea typeface="Calibri"/>
                <a:cs typeface="Calibri"/>
                <a:sym typeface="Calibri"/>
              </a:rPr>
              <a:t> instruction, which is transferred 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MDR → IR</a:t>
            </a:r>
            <a:endParaRPr b="1" sz="1100">
              <a:solidFill>
                <a:srgbClr val="FF00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HALT</a:t>
            </a:r>
            <a:r>
              <a:rPr lang="en" sz="1100">
                <a:solidFill>
                  <a:schemeClr val="dk1"/>
                </a:solidFill>
                <a:latin typeface="Calibri"/>
                <a:ea typeface="Calibri"/>
                <a:cs typeface="Calibri"/>
                <a:sym typeface="Calibri"/>
              </a:rPr>
              <a:t> instruction is fetched from memory, placed in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and then transferred to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188038"/>
                </a:solidFill>
                <a:latin typeface="Calibri"/>
                <a:ea typeface="Calibri"/>
                <a:cs typeface="Calibri"/>
                <a:sym typeface="Calibri"/>
              </a:rPr>
              <a:t>HALT Execution</a:t>
            </a:r>
            <a:endParaRPr b="1" sz="1100">
              <a:solidFill>
                <a:srgbClr val="188038"/>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CPU halts its operations and stops the program.</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4B. Example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After executing the </a:t>
            </a:r>
            <a:r>
              <a:rPr b="1" lang="en" sz="1100">
                <a:solidFill>
                  <a:schemeClr val="dk1"/>
                </a:solidFill>
                <a:latin typeface="Calibri"/>
                <a:ea typeface="Calibri"/>
                <a:cs typeface="Calibri"/>
                <a:sym typeface="Calibri"/>
              </a:rPr>
              <a:t>HALT</a:t>
            </a:r>
            <a:r>
              <a:rPr lang="en" sz="1100">
                <a:solidFill>
                  <a:schemeClr val="dk1"/>
                </a:solidFill>
                <a:latin typeface="Calibri"/>
                <a:ea typeface="Calibri"/>
                <a:cs typeface="Calibri"/>
                <a:sym typeface="Calibri"/>
              </a:rPr>
              <a:t> instruction, the CPU ceases to process further instructions.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1"/>
          <p:cNvSpPr txBox="1"/>
          <p:nvPr>
            <p:ph idx="1" type="body"/>
          </p:nvPr>
        </p:nvSpPr>
        <p:spPr>
          <a:xfrm>
            <a:off x="0" y="-50"/>
            <a:ext cx="4490400" cy="51435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FF9900"/>
                </a:solidFill>
                <a:latin typeface="Calibri"/>
                <a:ea typeface="Calibri"/>
                <a:cs typeface="Calibri"/>
                <a:sym typeface="Calibri"/>
              </a:rPr>
              <a:t>5. </a:t>
            </a:r>
            <a:r>
              <a:rPr b="1" lang="en" sz="1100">
                <a:solidFill>
                  <a:srgbClr val="FF0000"/>
                </a:solidFill>
                <a:latin typeface="Calibri"/>
                <a:ea typeface="Calibri"/>
                <a:cs typeface="Calibri"/>
                <a:sym typeface="Calibri"/>
              </a:rPr>
              <a:t>BRANCH </a:t>
            </a:r>
            <a:r>
              <a:rPr b="1" lang="en" sz="1100">
                <a:solidFill>
                  <a:srgbClr val="FF9900"/>
                </a:solidFill>
                <a:latin typeface="Calibri"/>
                <a:ea typeface="Calibri"/>
                <a:cs typeface="Calibri"/>
                <a:sym typeface="Calibri"/>
              </a:rPr>
              <a:t>(BR)</a:t>
            </a:r>
            <a:endParaRPr b="1" sz="1100">
              <a:solidFill>
                <a:srgbClr val="FF9900"/>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BRANCH</a:t>
            </a:r>
            <a:r>
              <a:rPr lang="en" sz="1100">
                <a:solidFill>
                  <a:schemeClr val="dk1"/>
                </a:solidFill>
                <a:latin typeface="Calibri"/>
                <a:ea typeface="Calibri"/>
                <a:cs typeface="Calibri"/>
                <a:sym typeface="Calibri"/>
              </a:rPr>
              <a:t> instruction causes the program to jump to a specific memory address.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5A. Steps in the Fetch-Execute Cycle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PC → MAR</a:t>
            </a:r>
            <a:endParaRPr b="1" sz="1100">
              <a:solidFill>
                <a:srgbClr val="FF00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contains the address of the </a:t>
            </a:r>
            <a:r>
              <a:rPr b="1" lang="en" sz="1100">
                <a:solidFill>
                  <a:schemeClr val="dk1"/>
                </a:solidFill>
                <a:latin typeface="Calibri"/>
                <a:ea typeface="Calibri"/>
                <a:cs typeface="Calibri"/>
                <a:sym typeface="Calibri"/>
              </a:rPr>
              <a:t>BRANCH</a:t>
            </a:r>
            <a:r>
              <a:rPr lang="en" sz="1100">
                <a:solidFill>
                  <a:schemeClr val="dk1"/>
                </a:solidFill>
                <a:latin typeface="Calibri"/>
                <a:ea typeface="Calibri"/>
                <a:cs typeface="Calibri"/>
                <a:sym typeface="Calibri"/>
              </a:rPr>
              <a:t> instruction, which is transferred to the </a:t>
            </a:r>
            <a:r>
              <a:rPr b="1" lang="en" sz="1100">
                <a:solidFill>
                  <a:schemeClr val="dk1"/>
                </a:solidFill>
                <a:latin typeface="Calibri"/>
                <a:ea typeface="Calibri"/>
                <a:cs typeface="Calibri"/>
                <a:sym typeface="Calibri"/>
              </a:rPr>
              <a:t>Memory Address Register (MAR)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MDR → IR</a:t>
            </a:r>
            <a:endParaRPr b="1" sz="1100">
              <a:solidFill>
                <a:srgbClr val="FF0000"/>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t>
            </a:r>
            <a:r>
              <a:rPr b="1" lang="en" sz="1100">
                <a:solidFill>
                  <a:schemeClr val="dk1"/>
                </a:solidFill>
                <a:latin typeface="Calibri"/>
                <a:ea typeface="Calibri"/>
                <a:cs typeface="Calibri"/>
                <a:sym typeface="Calibri"/>
              </a:rPr>
              <a:t>BRANCH</a:t>
            </a:r>
            <a:r>
              <a:rPr lang="en" sz="1100">
                <a:solidFill>
                  <a:schemeClr val="dk1"/>
                </a:solidFill>
                <a:latin typeface="Calibri"/>
                <a:ea typeface="Calibri"/>
                <a:cs typeface="Calibri"/>
                <a:sym typeface="Calibri"/>
              </a:rPr>
              <a:t> instruction is fetched from memory, placed in the </a:t>
            </a:r>
            <a:r>
              <a:rPr b="1" lang="en" sz="1100">
                <a:solidFill>
                  <a:schemeClr val="dk1"/>
                </a:solidFill>
                <a:latin typeface="Calibri"/>
                <a:ea typeface="Calibri"/>
                <a:cs typeface="Calibri"/>
                <a:sym typeface="Calibri"/>
              </a:rPr>
              <a:t>Memory Data Register (MDR)</a:t>
            </a:r>
            <a:r>
              <a:rPr lang="en" sz="1100">
                <a:solidFill>
                  <a:schemeClr val="dk1"/>
                </a:solidFill>
                <a:latin typeface="Calibri"/>
                <a:ea typeface="Calibri"/>
                <a:cs typeface="Calibri"/>
                <a:sym typeface="Calibri"/>
              </a:rPr>
              <a:t>, and then transferred to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298450" lvl="0" marL="457200" rtl="0" algn="just">
              <a:lnSpc>
                <a:spcPct val="130000"/>
              </a:lnSpc>
              <a:spcBef>
                <a:spcPts val="0"/>
              </a:spcBef>
              <a:spcAft>
                <a:spcPts val="0"/>
              </a:spcAft>
              <a:buClr>
                <a:srgbClr val="000000"/>
              </a:buClr>
              <a:buSzPts val="1100"/>
              <a:buFont typeface="Calibri"/>
              <a:buChar char="●"/>
            </a:pPr>
            <a:r>
              <a:rPr b="1" lang="en" sz="1100">
                <a:solidFill>
                  <a:srgbClr val="FF0000"/>
                </a:solidFill>
                <a:latin typeface="Calibri"/>
                <a:ea typeface="Calibri"/>
                <a:cs typeface="Calibri"/>
                <a:sym typeface="Calibri"/>
              </a:rPr>
              <a:t>IR[addr] → PC</a:t>
            </a:r>
            <a:r>
              <a:rPr b="1" lang="en" sz="1100">
                <a:solidFill>
                  <a:srgbClr val="188038"/>
                </a:solidFill>
                <a:latin typeface="Calibri"/>
                <a:ea typeface="Calibri"/>
                <a:cs typeface="Calibri"/>
                <a:sym typeface="Calibri"/>
              </a:rPr>
              <a:t> (Address portion of the instruction to Program Counter)</a:t>
            </a:r>
            <a:endParaRPr b="1" sz="1100">
              <a:solidFill>
                <a:srgbClr val="188038"/>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address portion of the </a:t>
            </a:r>
            <a:r>
              <a:rPr b="1" lang="en" sz="1100">
                <a:solidFill>
                  <a:schemeClr val="dk1"/>
                </a:solidFill>
                <a:latin typeface="Calibri"/>
                <a:ea typeface="Calibri"/>
                <a:cs typeface="Calibri"/>
                <a:sym typeface="Calibri"/>
              </a:rPr>
              <a:t>BRANCH</a:t>
            </a:r>
            <a:r>
              <a:rPr lang="en" sz="1100">
                <a:solidFill>
                  <a:schemeClr val="dk1"/>
                </a:solidFill>
                <a:latin typeface="Calibri"/>
                <a:ea typeface="Calibri"/>
                <a:cs typeface="Calibri"/>
                <a:sym typeface="Calibri"/>
              </a:rPr>
              <a:t> instruction is extracted from the </a:t>
            </a:r>
            <a:r>
              <a:rPr b="1" lang="en" sz="1100">
                <a:solidFill>
                  <a:schemeClr val="dk1"/>
                </a:solidFill>
                <a:latin typeface="Calibri"/>
                <a:ea typeface="Calibri"/>
                <a:cs typeface="Calibri"/>
                <a:sym typeface="Calibri"/>
              </a:rPr>
              <a:t>Instruction Register (IR)</a:t>
            </a:r>
            <a:r>
              <a:rPr lang="en" sz="1100">
                <a:solidFill>
                  <a:schemeClr val="dk1"/>
                </a:solidFill>
                <a:latin typeface="Calibri"/>
                <a:ea typeface="Calibri"/>
                <a:cs typeface="Calibri"/>
                <a:sym typeface="Calibri"/>
              </a:rPr>
              <a:t> and loaded into 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just">
              <a:lnSpc>
                <a:spcPct val="13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CPU jumps to the new instruction located at the specified address.</a:t>
            </a:r>
            <a:endParaRPr sz="1100">
              <a:solidFill>
                <a:schemeClr val="dk1"/>
              </a:solidFill>
              <a:latin typeface="Calibri"/>
              <a:ea typeface="Calibri"/>
              <a:cs typeface="Calibri"/>
              <a:sym typeface="Calibri"/>
            </a:endParaRPr>
          </a:p>
          <a:p>
            <a:pPr indent="0" lvl="0" marL="0" rtl="0" algn="just">
              <a:lnSpc>
                <a:spcPct val="130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655" name="Google Shape;655;p111"/>
          <p:cNvSpPr txBox="1"/>
          <p:nvPr>
            <p:ph idx="1" type="body"/>
          </p:nvPr>
        </p:nvSpPr>
        <p:spPr>
          <a:xfrm>
            <a:off x="4653600" y="0"/>
            <a:ext cx="4490400" cy="51435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100"/>
              <a:buFont typeface="Arial"/>
              <a:buNone/>
            </a:pPr>
            <a:r>
              <a:rPr b="1" lang="en" sz="1100">
                <a:solidFill>
                  <a:srgbClr val="1155CC"/>
                </a:solidFill>
                <a:latin typeface="Calibri"/>
                <a:ea typeface="Calibri"/>
                <a:cs typeface="Calibri"/>
                <a:sym typeface="Calibri"/>
              </a:rPr>
              <a:t>5B. </a:t>
            </a:r>
            <a:r>
              <a:rPr b="1" lang="en" sz="1100">
                <a:solidFill>
                  <a:srgbClr val="1155CC"/>
                </a:solidFill>
                <a:latin typeface="Calibri"/>
                <a:ea typeface="Calibri"/>
                <a:cs typeface="Calibri"/>
                <a:sym typeface="Calibri"/>
              </a:rPr>
              <a:t>Example</a:t>
            </a:r>
            <a:endParaRPr b="1" sz="1100">
              <a:solidFill>
                <a:srgbClr val="1155CC"/>
              </a:solidFill>
              <a:latin typeface="Calibri"/>
              <a:ea typeface="Calibri"/>
              <a:cs typeface="Calibri"/>
              <a:sym typeface="Calibri"/>
            </a:endParaRPr>
          </a:p>
          <a:p>
            <a:pPr indent="-298450" lvl="0" marL="457200" rtl="0" algn="just">
              <a:lnSpc>
                <a:spcPct val="130000"/>
              </a:lnSpc>
              <a:spcBef>
                <a:spcPts val="0"/>
              </a:spcBef>
              <a:spcAft>
                <a:spcPts val="0"/>
              </a:spcAft>
              <a:buClr>
                <a:schemeClr val="dk1"/>
              </a:buClr>
              <a:buSzPts val="1100"/>
              <a:buChar char="●"/>
            </a:pPr>
            <a:r>
              <a:rPr lang="en" sz="1100">
                <a:solidFill>
                  <a:schemeClr val="dk1"/>
                </a:solidFill>
                <a:latin typeface="Calibri"/>
                <a:ea typeface="Calibri"/>
                <a:cs typeface="Calibri"/>
                <a:sym typeface="Calibri"/>
              </a:rPr>
              <a:t>The instruction </a:t>
            </a:r>
            <a:r>
              <a:rPr lang="en" sz="1100">
                <a:solidFill>
                  <a:srgbClr val="188038"/>
                </a:solidFill>
                <a:latin typeface="Calibri"/>
                <a:ea typeface="Calibri"/>
                <a:cs typeface="Calibri"/>
                <a:sym typeface="Calibri"/>
              </a:rPr>
              <a:t>BR 25</a:t>
            </a:r>
            <a:r>
              <a:rPr lang="en" sz="1100">
                <a:solidFill>
                  <a:schemeClr val="dk1"/>
                </a:solidFill>
                <a:latin typeface="Calibri"/>
                <a:ea typeface="Calibri"/>
                <a:cs typeface="Calibri"/>
                <a:sym typeface="Calibri"/>
              </a:rPr>
              <a:t> causes the </a:t>
            </a:r>
            <a:r>
              <a:rPr b="1" lang="en" sz="1100">
                <a:solidFill>
                  <a:schemeClr val="dk1"/>
                </a:solidFill>
                <a:latin typeface="Calibri"/>
                <a:ea typeface="Calibri"/>
                <a:cs typeface="Calibri"/>
                <a:sym typeface="Calibri"/>
              </a:rPr>
              <a:t>Program Counter (PC)</a:t>
            </a:r>
            <a:r>
              <a:rPr lang="en" sz="1100">
                <a:solidFill>
                  <a:schemeClr val="dk1"/>
                </a:solidFill>
                <a:latin typeface="Calibri"/>
                <a:ea typeface="Calibri"/>
                <a:cs typeface="Calibri"/>
                <a:sym typeface="Calibri"/>
              </a:rPr>
              <a:t> to jump to memory address </a:t>
            </a:r>
            <a:r>
              <a:rPr b="1" lang="en" sz="1100">
                <a:solidFill>
                  <a:schemeClr val="dk1"/>
                </a:solidFill>
                <a:latin typeface="Calibri"/>
                <a:ea typeface="Calibri"/>
                <a:cs typeface="Calibri"/>
                <a:sym typeface="Calibri"/>
              </a:rPr>
              <a:t>25</a:t>
            </a:r>
            <a:r>
              <a:rPr lang="en" sz="1100">
                <a:solidFill>
                  <a:schemeClr val="dk1"/>
                </a:solidFill>
                <a:latin typeface="Calibri"/>
                <a:ea typeface="Calibri"/>
                <a:cs typeface="Calibri"/>
                <a:sym typeface="Calibri"/>
              </a:rPr>
              <a:t>, from which the next instruction will be fetched.</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