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257" r:id="rId3"/>
    <p:sldId id="258" r:id="rId4"/>
    <p:sldId id="261" r:id="rId5"/>
    <p:sldId id="27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A224-3FEC-4930-8C00-B3FCAA910A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5230-72A9-473E-8B53-9D8EF5E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capital.com/special-reports?issueid=yw0d4m2xby4z&amp;article=yvxqw7jjps82" TargetMode="External"/><Relationship Id="rId2" Type="http://schemas.openxmlformats.org/officeDocument/2006/relationships/hyperlink" Target="https://inavukic.com/2012/12/18/croatia-how-governments-kicking-the-can-along-economic-junk-r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1345" y="676195"/>
            <a:ext cx="10529455" cy="419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динаміки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річної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ставки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довгострокових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облігацій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Хорватії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86300"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Градовий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Ігор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Вікторович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1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338" y="463743"/>
            <a:ext cx="6774868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2865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Перевірка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моделі</a:t>
            </a:r>
            <a:r>
              <a:rPr lang="ru-RU" sz="2400" b="1" dirty="0">
                <a:latin typeface="Times New Roman" panose="02020603050405020304" pitchFamily="18" charset="0"/>
              </a:rPr>
              <a:t> на н</a:t>
            </a:r>
            <a:r>
              <a:rPr lang="uk-UA" sz="2400" b="1" dirty="0" err="1">
                <a:latin typeface="Times New Roman" panose="02020603050405020304" pitchFamily="18" charset="0"/>
              </a:rPr>
              <a:t>ормальність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збурень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44" y="1108364"/>
            <a:ext cx="7836017" cy="3769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91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5" y="527999"/>
            <a:ext cx="1113905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>
              <a:lnSpc>
                <a:spcPct val="107000"/>
              </a:lnSpc>
              <a:spcAft>
                <a:spcPts val="800"/>
              </a:spcAft>
            </a:pPr>
            <a:r>
              <a:rPr lang="uk-UA" sz="2400" b="1" dirty="0">
                <a:latin typeface="Times New Roman" panose="02020603050405020304" pitchFamily="18" charset="0"/>
              </a:rPr>
              <a:t>Перевірка моделі на стійкість. </a:t>
            </a:r>
            <a:r>
              <a:rPr lang="ru-RU" sz="2400" b="1" dirty="0" err="1">
                <a:latin typeface="Times New Roman" panose="02020603050405020304" pitchFamily="18" charset="0"/>
              </a:rPr>
              <a:t>Перевірка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стабільності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параметрів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моделі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1556323"/>
            <a:ext cx="9154737" cy="2893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8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876" y="417561"/>
            <a:ext cx="7902933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8580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Перевірка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моделі</a:t>
            </a:r>
            <a:r>
              <a:rPr lang="ru-RU" sz="2400" b="1" dirty="0">
                <a:latin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</a:rPr>
              <a:t>гетероскедастичність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збурень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34" y="1312565"/>
            <a:ext cx="7693271" cy="3638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52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909" y="519161"/>
            <a:ext cx="5803512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2865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Перевірка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моделі</a:t>
            </a:r>
            <a:r>
              <a:rPr lang="ru-RU" sz="2400" b="1" dirty="0">
                <a:latin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</a:rPr>
              <a:t>автокореляцію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003" y="1705831"/>
            <a:ext cx="530563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>
              <a:lnSpc>
                <a:spcPct val="150000"/>
              </a:lnSpc>
              <a:spcAft>
                <a:spcPts val="800"/>
              </a:spcAft>
            </a:pPr>
            <a:r>
              <a:rPr lang="uk-UA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Статистика </a:t>
            </a:r>
            <a:r>
              <a:rPr lang="uk-UA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Дарбіна-Уотсона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28650">
              <a:lnSpc>
                <a:spcPct val="150000"/>
              </a:lnSpc>
              <a:spcAft>
                <a:spcPts val="800"/>
              </a:spcAft>
            </a:pPr>
            <a:r>
              <a:rPr lang="uk-U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~50,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=4) = 1.38, 1.72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28650"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DW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1.401525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28650">
              <a:lnSpc>
                <a:spcPct val="150000"/>
              </a:lnSpc>
              <a:spcAft>
                <a:spcPts val="800"/>
              </a:spcAft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DW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отже встановити наявність автокореляції неможливо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10036" y="1705831"/>
            <a:ext cx="50984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Статистика </a:t>
            </a:r>
            <a:r>
              <a:rPr kumimoji="0" lang="uk-UA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Бройша-Годфрі</a:t>
            </a:r>
            <a:r>
              <a:rPr kumimoji="0" lang="uk-U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(LM-метод)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15" y="2558474"/>
            <a:ext cx="4930319" cy="9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10115" y="3666470"/>
            <a:ext cx="493031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286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тестом, автокореляція відсутня із рівнем надійності 95%.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286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0.05</a:t>
            </a:r>
            <a:endParaRPr kumimoji="0" lang="ru-RU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651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99" y="390389"/>
            <a:ext cx="1126836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kern="0" dirty="0">
                <a:latin typeface="Times New Roman" panose="02020603050405020304" pitchFamily="18" charset="0"/>
              </a:rPr>
              <a:t>Порівняння факторів за ступенем їхнього впливу на залежну змінну</a:t>
            </a:r>
            <a:endParaRPr lang="en-US" sz="2400" b="1" kern="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01" y="1454380"/>
            <a:ext cx="7624781" cy="4124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89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564" y="293340"/>
            <a:ext cx="5497018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kern="0" dirty="0">
                <a:latin typeface="Times New Roman" panose="02020603050405020304" pitchFamily="18" charset="0"/>
              </a:rPr>
              <a:t>Економічна інтерпретація моделі</a:t>
            </a:r>
            <a:endParaRPr lang="en-US" sz="2400" b="1" kern="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164" y="1245085"/>
            <a:ext cx="10778836" cy="441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uk-U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Дохідність облігацій Хорватії зменшується при зростанні рівня інфляції та відношення боргу до ВВП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uk-UA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Дохідність облігацій є вищими, коли є нижчими </a:t>
            </a:r>
            <a:r>
              <a:rPr lang="uk-UA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питові</a:t>
            </a:r>
            <a:r>
              <a:rPr lang="uk-UA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витрати на працю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uk-UA" sz="2200" dirty="0"/>
              <a:t>Велику роль у формуванні попиту на облігації відіграє саме відносний рівень економічного розвитку країни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uk-UA" sz="2200" dirty="0"/>
              <a:t>Для здійснення регуляції доходності облігацій державою, </a:t>
            </a:r>
            <a:r>
              <a:rPr lang="uk-UA" sz="2200" dirty="0" err="1"/>
              <a:t>пріорітетним</a:t>
            </a:r>
            <a:r>
              <a:rPr lang="uk-UA" sz="2200" dirty="0"/>
              <a:t> напрямом впливу є стимулювання розвитку </a:t>
            </a:r>
            <a:r>
              <a:rPr lang="uk-UA" sz="2200" dirty="0" err="1"/>
              <a:t>країнового</a:t>
            </a:r>
            <a:r>
              <a:rPr lang="uk-UA" sz="2200" dirty="0"/>
              <a:t> виробництва для підвищення власної інвестиційної привабливості.</a:t>
            </a:r>
            <a:endParaRPr lang="uk-UA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3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459" y="256394"/>
            <a:ext cx="621088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kern="0" dirty="0">
                <a:latin typeface="Times New Roman" panose="02020603050405020304" pitchFamily="18" charset="0"/>
              </a:rPr>
              <a:t>Прогноз на основі побудованої моделі</a:t>
            </a:r>
            <a:endParaRPr lang="en-US" sz="2400" b="1" kern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0437" y="4622251"/>
                <a:ext cx="9395970" cy="93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𝑹𝑴𝑺𝑫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0.020938742∗90 + 0.007037317∗91 + 0.04755749∗92 + 0.264159163∗92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=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0.2924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37" y="4622251"/>
                <a:ext cx="9395970" cy="933012"/>
              </a:xfrm>
              <a:prstGeom prst="rect">
                <a:avLst/>
              </a:prstGeom>
              <a:blipFill>
                <a:blip r:embed="rId2"/>
                <a:stretch>
                  <a:fillRect r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0437" y="5555263"/>
                <a:ext cx="3688510" cy="443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𝑽𝒂𝒓𝒊𝒂𝒏𝒄𝒆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0.2924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2.7677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i="1" dirty="0" smtClean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= 10.56%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37" y="5555263"/>
                <a:ext cx="3688510" cy="443839"/>
              </a:xfrm>
              <a:prstGeom prst="rect">
                <a:avLst/>
              </a:prstGeom>
              <a:blipFill>
                <a:blip r:embed="rId3"/>
                <a:stretch>
                  <a:fillRect r="-314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89848"/>
              </p:ext>
            </p:extLst>
          </p:nvPr>
        </p:nvGraphicFramePr>
        <p:xfrm>
          <a:off x="480292" y="1086039"/>
          <a:ext cx="11109575" cy="3070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417">
                  <a:extLst>
                    <a:ext uri="{9D8B030D-6E8A-4147-A177-3AD203B41FA5}">
                      <a16:colId xmlns:a16="http://schemas.microsoft.com/office/drawing/2014/main" val="878835302"/>
                    </a:ext>
                  </a:extLst>
                </a:gridCol>
                <a:gridCol w="947922">
                  <a:extLst>
                    <a:ext uri="{9D8B030D-6E8A-4147-A177-3AD203B41FA5}">
                      <a16:colId xmlns:a16="http://schemas.microsoft.com/office/drawing/2014/main" val="3865925452"/>
                    </a:ext>
                  </a:extLst>
                </a:gridCol>
                <a:gridCol w="1465891">
                  <a:extLst>
                    <a:ext uri="{9D8B030D-6E8A-4147-A177-3AD203B41FA5}">
                      <a16:colId xmlns:a16="http://schemas.microsoft.com/office/drawing/2014/main" val="3114444365"/>
                    </a:ext>
                  </a:extLst>
                </a:gridCol>
                <a:gridCol w="1928524">
                  <a:extLst>
                    <a:ext uri="{9D8B030D-6E8A-4147-A177-3AD203B41FA5}">
                      <a16:colId xmlns:a16="http://schemas.microsoft.com/office/drawing/2014/main" val="2489515668"/>
                    </a:ext>
                  </a:extLst>
                </a:gridCol>
                <a:gridCol w="956248">
                  <a:extLst>
                    <a:ext uri="{9D8B030D-6E8A-4147-A177-3AD203B41FA5}">
                      <a16:colId xmlns:a16="http://schemas.microsoft.com/office/drawing/2014/main" val="856127555"/>
                    </a:ext>
                  </a:extLst>
                </a:gridCol>
                <a:gridCol w="947701">
                  <a:extLst>
                    <a:ext uri="{9D8B030D-6E8A-4147-A177-3AD203B41FA5}">
                      <a16:colId xmlns:a16="http://schemas.microsoft.com/office/drawing/2014/main" val="717721903"/>
                    </a:ext>
                  </a:extLst>
                </a:gridCol>
                <a:gridCol w="1031039">
                  <a:extLst>
                    <a:ext uri="{9D8B030D-6E8A-4147-A177-3AD203B41FA5}">
                      <a16:colId xmlns:a16="http://schemas.microsoft.com/office/drawing/2014/main" val="651715707"/>
                    </a:ext>
                  </a:extLst>
                </a:gridCol>
                <a:gridCol w="863295">
                  <a:extLst>
                    <a:ext uri="{9D8B030D-6E8A-4147-A177-3AD203B41FA5}">
                      <a16:colId xmlns:a16="http://schemas.microsoft.com/office/drawing/2014/main" val="2713403169"/>
                    </a:ext>
                  </a:extLst>
                </a:gridCol>
                <a:gridCol w="1157113">
                  <a:extLst>
                    <a:ext uri="{9D8B030D-6E8A-4147-A177-3AD203B41FA5}">
                      <a16:colId xmlns:a16="http://schemas.microsoft.com/office/drawing/2014/main" val="1340371992"/>
                    </a:ext>
                  </a:extLst>
                </a:gridCol>
                <a:gridCol w="740425">
                  <a:extLst>
                    <a:ext uri="{9D8B030D-6E8A-4147-A177-3AD203B41FA5}">
                      <a16:colId xmlns:a16="http://schemas.microsoft.com/office/drawing/2014/main" val="937894383"/>
                    </a:ext>
                  </a:extLst>
                </a:gridCol>
              </a:tblGrid>
              <a:tr h="867096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UNIT_LAB_COST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GROSS_GV_DEBT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HCPI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DUMMY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FORECAST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(ACTUAL - FORECAST)</a:t>
                      </a:r>
                      <a:r>
                        <a:rPr lang="ru-RU" sz="1600" baseline="30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066211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coeficient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-11.4979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0.213</a:t>
                      </a:r>
                      <a:r>
                        <a:rPr lang="ru-RU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-0.0555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-0.1262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0.305776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8516339"/>
                  </a:ext>
                </a:extLst>
              </a:tr>
              <a:tr h="406222"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2017Q1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82.689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2.7513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109146"/>
                  </a:ext>
                </a:extLst>
              </a:tr>
              <a:tr h="406222"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2017Q2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78.377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3.024</a:t>
                      </a:r>
                      <a:r>
                        <a:rPr lang="ru-RU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2.940</a:t>
                      </a:r>
                      <a:r>
                        <a:rPr lang="ru-RU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877145"/>
                  </a:ext>
                </a:extLst>
              </a:tr>
              <a:tr h="406222"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2017Q3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78.458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2.7875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1294037"/>
                  </a:ext>
                </a:extLst>
              </a:tr>
              <a:tr h="406222"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2017Q4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77.485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3.106</a:t>
                      </a:r>
                      <a:r>
                        <a:rPr lang="ru-RU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2.5927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50800" indent="-114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09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1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0358"/>
            <a:ext cx="609173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kern="0" dirty="0">
                <a:latin typeface="Times New Roman" panose="02020603050405020304" pitchFamily="18" charset="0"/>
              </a:rPr>
              <a:t>Прогноз на основі побудованої моделі</a:t>
            </a:r>
            <a:endParaRPr lang="en-US" sz="2400" b="1" kern="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09" y="1443337"/>
            <a:ext cx="6814590" cy="490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25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45" y="268919"/>
            <a:ext cx="10510981" cy="5054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200" b="1" kern="0" dirty="0">
                <a:effectLst/>
                <a:latin typeface="Times New Roman" panose="02020603050405020304" pitchFamily="18" charset="0"/>
              </a:rPr>
              <a:t>Посилання та використана література</a:t>
            </a:r>
            <a:endParaRPr lang="en-US" sz="2200" b="1" kern="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Vukic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Croatia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Government’s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Kicking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Along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Junk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18.12, 2012 [Джерело]: </a:t>
            </a:r>
            <a:r>
              <a:rPr lang="uk-UA" sz="2000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https://inavukic.com/2012/12/18/croatia-how-governments-kicking-the-can-along-economic-junk-road/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GlobalCapital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Croatia's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downgrade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junk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matters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2013 [Джерело] </a:t>
            </a:r>
            <a:r>
              <a:rPr lang="uk-UA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https://www.globalcapital.com/special-reports?issueid=yw0d4m2xby4z&amp;article=yvxqw7jjps82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Черняк О. І.,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Ставицький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 В.,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Баженова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О. В.,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Шебаніна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О. В. Економетрика: підручник. 2-ге вид., перероб. та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- За ред. О. І. Черняка. – Миколаїв: МНАУ, 2014.  – 414 с.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Офіційний сайт 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к.е.н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Андрія 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Ставицького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Andriy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Stavytskyy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home page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andriystav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https://www.investopedia.com/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291" y="381152"/>
            <a:ext cx="106680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kern="0" dirty="0">
                <a:latin typeface="Times New Roman" panose="02020603050405020304" pitchFamily="18" charset="0"/>
              </a:rPr>
              <a:t>Аналіз динаміки річної ставки довгострокових облігацій Хорватії</a:t>
            </a:r>
            <a:endParaRPr lang="en-US" sz="2400" b="1" kern="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491" y="1202750"/>
            <a:ext cx="10751127" cy="35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Динаміка значення залежної змінної характеризується зростанням доходності довгострокових облігацій до 2008 року і спадом до початкового значення.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Спостерігаються 2 ключові моменти динаміки залежної зміни: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Зростання доходності облігацій із наступним поверненням у 2009 році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Спад значення залежної змінної у 2012 році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8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345" y="949721"/>
            <a:ext cx="5264728" cy="225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Гіпотеза</a:t>
            </a:r>
            <a:r>
              <a:rPr lang="ru-RU" sz="2400" b="1" dirty="0">
                <a:latin typeface="Times New Roman" panose="02020603050405020304" pitchFamily="18" charset="0"/>
              </a:rPr>
              <a:t> 1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Інфляція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Державний борг до ВВП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Питомі витрати на робочу силу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9345" y="949721"/>
            <a:ext cx="5069146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Гіпотеза</a:t>
            </a:r>
            <a:r>
              <a:rPr lang="ru-RU" sz="2400" b="1" dirty="0">
                <a:latin typeface="Times New Roman" panose="02020603050405020304" pitchFamily="18" charset="0"/>
              </a:rPr>
              <a:t> 2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Темп зміни М2, Єврозона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Валові державні витрати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Питомі витрати на робочу силу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345" y="3760837"/>
            <a:ext cx="6096000" cy="22520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865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Гіпотеза</a:t>
            </a:r>
            <a:r>
              <a:rPr lang="ru-RU" sz="2400" b="1" dirty="0">
                <a:latin typeface="Times New Roman" panose="02020603050405020304" pitchFamily="18" charset="0"/>
              </a:rPr>
              <a:t> 3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USD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Державний борг до ВВП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6400" y="141284"/>
            <a:ext cx="10954327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Кінцевий вигляд моделі: </a:t>
            </a:r>
          </a:p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BOND_YIELD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-11.4978618475 - 0.126244749684*HCPI + 0.213281008831*UNIT_LAB_COST - 0.0555093010547*GROSS_GV_DEBT + 0.3057761432*DUMMY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2466109"/>
            <a:ext cx="9296255" cy="42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873" y="390666"/>
            <a:ext cx="1095432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lnSpc>
                <a:spcPct val="150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Економічне обґрунтування використання фіктивної змінної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417" y="1126837"/>
            <a:ext cx="108157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Економічний зміст фіктивної змінної полягає у наявності факторів, що визначають інвестиційну привабливість облігацій окрім об’єктивних макроекономічних показників, наприклад, загальна економічна невизначеність або рейтинги конкретного активу, що відігравали значну роль під час кризи 2008 та виборів 2011.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3065829"/>
            <a:ext cx="6814560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94327" y="402185"/>
            <a:ext cx="9458037" cy="77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indent="628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altLang="en-US" sz="24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еревірка</a:t>
            </a:r>
            <a:r>
              <a:rPr kumimoji="0" lang="ru-RU" altLang="en-US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kumimoji="0" lang="ru-RU" altLang="en-US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ru-RU" altLang="en-US" sz="24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адекватність</a:t>
            </a:r>
            <a:r>
              <a:rPr kumimoji="0" lang="ru-RU" altLang="en-US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RU" altLang="en-US" sz="24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значущість</a:t>
            </a:r>
            <a:endParaRPr kumimoji="0" lang="ru-RU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48" y="1057413"/>
            <a:ext cx="7004375" cy="549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69818" y="4118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4728" y="463770"/>
            <a:ext cx="5957272" cy="84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uk-UA" altLang="en-US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еревірка моделі на пропущені змінні</a:t>
            </a:r>
            <a:endParaRPr kumimoji="0" lang="ru-RU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2" y="1013562"/>
            <a:ext cx="6650183" cy="52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73019" y="45940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0235" y="417561"/>
            <a:ext cx="4720075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</a:rPr>
              <a:t>Перевірка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моделі</a:t>
            </a:r>
            <a:r>
              <a:rPr lang="ru-RU" sz="2400" b="1" dirty="0">
                <a:latin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</a:rPr>
              <a:t>зайві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</a:rPr>
              <a:t>змінні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5" y="1117600"/>
            <a:ext cx="6299199" cy="501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5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1"/>
            <a:ext cx="13152963" cy="75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49" y="1351829"/>
            <a:ext cx="6303757" cy="40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" y="326938"/>
            <a:ext cx="1315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28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kumimoji="0" lang="uk-UA" altLang="en-US" sz="2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еревірка моделі на наявність </a:t>
            </a:r>
            <a:r>
              <a:rPr kumimoji="0" lang="uk-UA" altLang="en-US" sz="24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мультиколінеарності</a:t>
            </a:r>
            <a:r>
              <a:rPr kumimoji="0" lang="uk-U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7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591</Words>
  <Application>Microsoft Office PowerPoint</Application>
  <PresentationFormat>Широкоэкранный</PresentationFormat>
  <Paragraphs>119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</dc:creator>
  <cp:lastModifiedBy>Admin</cp:lastModifiedBy>
  <cp:revision>12</cp:revision>
  <dcterms:created xsi:type="dcterms:W3CDTF">2018-11-25T13:52:00Z</dcterms:created>
  <dcterms:modified xsi:type="dcterms:W3CDTF">2019-08-05T19:36:52Z</dcterms:modified>
</cp:coreProperties>
</file>