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7" r:id="rId2"/>
    <p:sldId id="260" r:id="rId3"/>
    <p:sldId id="259" r:id="rId4"/>
    <p:sldId id="267" r:id="rId5"/>
    <p:sldId id="527" r:id="rId6"/>
    <p:sldId id="268" r:id="rId7"/>
    <p:sldId id="528" r:id="rId8"/>
    <p:sldId id="497" r:id="rId9"/>
    <p:sldId id="530" r:id="rId10"/>
    <p:sldId id="539" r:id="rId11"/>
    <p:sldId id="538" r:id="rId12"/>
    <p:sldId id="535" r:id="rId13"/>
    <p:sldId id="540" r:id="rId14"/>
    <p:sldId id="529" r:id="rId15"/>
    <p:sldId id="507" r:id="rId16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368" userDrawn="1">
          <p15:clr>
            <a:srgbClr val="A4A3A4"/>
          </p15:clr>
        </p15:guide>
        <p15:guide id="3" orient="horz" pos="68" userDrawn="1">
          <p15:clr>
            <a:srgbClr val="A4A3A4"/>
          </p15:clr>
        </p15:guide>
        <p15:guide id="4" orient="horz" pos="3243" userDrawn="1">
          <p15:clr>
            <a:srgbClr val="A4A3A4"/>
          </p15:clr>
        </p15:guide>
        <p15:guide id="6" pos="759" userDrawn="1">
          <p15:clr>
            <a:srgbClr val="A4A3A4"/>
          </p15:clr>
        </p15:guide>
        <p15:guide id="7" pos="3481" userDrawn="1">
          <p15:clr>
            <a:srgbClr val="A4A3A4"/>
          </p15:clr>
        </p15:guide>
        <p15:guide id="8" pos="328" userDrawn="1">
          <p15:clr>
            <a:srgbClr val="A4A3A4"/>
          </p15:clr>
        </p15:guide>
        <p15:guide id="11" orient="horz" pos="635" userDrawn="1">
          <p15:clr>
            <a:srgbClr val="A4A3A4"/>
          </p15:clr>
        </p15:guide>
        <p15:guide id="12" pos="642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wang Ingue" initials="HI" lastIdx="1" clrIdx="0">
    <p:extLst>
      <p:ext uri="{19B8F6BF-5375-455C-9EA6-DF929625EA0E}">
        <p15:presenceInfo xmlns:p15="http://schemas.microsoft.com/office/powerpoint/2012/main" userId="2bc4b83748ec44c6" providerId="Windows Live"/>
      </p:ext>
    </p:extLst>
  </p:cmAuthor>
  <p:cmAuthor id="2" name="11348" initials="1" lastIdx="1" clrIdx="1">
    <p:extLst>
      <p:ext uri="{19B8F6BF-5375-455C-9EA6-DF929625EA0E}">
        <p15:presenceInfo xmlns:p15="http://schemas.microsoft.com/office/powerpoint/2012/main" userId="S::X11348@365e.me::88290268-d68a-4a64-8595-c79f80fe71e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2C6"/>
    <a:srgbClr val="0511FF"/>
    <a:srgbClr val="FF1D1D"/>
    <a:srgbClr val="00B050"/>
    <a:srgbClr val="8588FF"/>
    <a:srgbClr val="3F64FF"/>
    <a:srgbClr val="C1CBFF"/>
    <a:srgbClr val="FFBDBD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7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44" y="120"/>
      </p:cViewPr>
      <p:guideLst>
        <p:guide pos="3368"/>
        <p:guide orient="horz" pos="68"/>
        <p:guide orient="horz" pos="3243"/>
        <p:guide pos="759"/>
        <p:guide pos="3481"/>
        <p:guide pos="328"/>
        <p:guide orient="horz" pos="635"/>
        <p:guide pos="64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ejo\Desktop\JDBC,R2DBC_PerformanceTestRepo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Sheet2!$U$7</c:f>
              <c:strCache>
                <c:ptCount val="1"/>
                <c:pt idx="0">
                  <c:v>수신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Sheet2!$V$5:$AG$6</c:f>
              <c:multiLvlStrCache>
                <c:ptCount val="12"/>
                <c:lvl>
                  <c:pt idx="0">
                    <c:v>Thead 100</c:v>
                  </c:pt>
                  <c:pt idx="1">
                    <c:v>Thead 200</c:v>
                  </c:pt>
                  <c:pt idx="2">
                    <c:v>Thead 500</c:v>
                  </c:pt>
                  <c:pt idx="3">
                    <c:v>Thead 1000</c:v>
                  </c:pt>
                  <c:pt idx="4">
                    <c:v>Thead 100</c:v>
                  </c:pt>
                  <c:pt idx="5">
                    <c:v>Thead 200</c:v>
                  </c:pt>
                  <c:pt idx="6">
                    <c:v>Thead 500</c:v>
                  </c:pt>
                  <c:pt idx="7">
                    <c:v>Thead 1000</c:v>
                  </c:pt>
                  <c:pt idx="8">
                    <c:v>Thead 100</c:v>
                  </c:pt>
                  <c:pt idx="9">
                    <c:v>Thead 200</c:v>
                  </c:pt>
                  <c:pt idx="10">
                    <c:v>Thead 500</c:v>
                  </c:pt>
                  <c:pt idx="11">
                    <c:v>Thead 1000</c:v>
                  </c:pt>
                </c:lvl>
                <c:lvl>
                  <c:pt idx="0">
                    <c:v>JDBC</c:v>
                  </c:pt>
                  <c:pt idx="4">
                    <c:v>R2dbc</c:v>
                  </c:pt>
                  <c:pt idx="8">
                    <c:v>mongor2dbc</c:v>
                  </c:pt>
                </c:lvl>
              </c:multiLvlStrCache>
            </c:multiLvlStrRef>
          </c:cat>
          <c:val>
            <c:numRef>
              <c:f>Sheet2!$V$7:$AG$7</c:f>
              <c:numCache>
                <c:formatCode>General</c:formatCode>
                <c:ptCount val="12"/>
                <c:pt idx="0">
                  <c:v>9</c:v>
                </c:pt>
                <c:pt idx="1">
                  <c:v>24.88</c:v>
                </c:pt>
                <c:pt idx="2">
                  <c:v>43.49</c:v>
                </c:pt>
                <c:pt idx="3">
                  <c:v>228.34</c:v>
                </c:pt>
                <c:pt idx="4">
                  <c:v>6.32</c:v>
                </c:pt>
                <c:pt idx="5">
                  <c:v>11.84</c:v>
                </c:pt>
                <c:pt idx="6">
                  <c:v>19.75</c:v>
                </c:pt>
                <c:pt idx="7">
                  <c:v>26.79</c:v>
                </c:pt>
                <c:pt idx="8">
                  <c:v>4.8499999999999996</c:v>
                </c:pt>
                <c:pt idx="9">
                  <c:v>8.31</c:v>
                </c:pt>
                <c:pt idx="10">
                  <c:v>14.03</c:v>
                </c:pt>
                <c:pt idx="11">
                  <c:v>33.97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42-48B4-B223-42C1EC69C25E}"/>
            </c:ext>
          </c:extLst>
        </c:ser>
        <c:ser>
          <c:idx val="1"/>
          <c:order val="1"/>
          <c:tx>
            <c:strRef>
              <c:f>Sheet2!$U$8</c:f>
              <c:strCache>
                <c:ptCount val="1"/>
                <c:pt idx="0">
                  <c:v>전송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Sheet2!$V$5:$AG$6</c:f>
              <c:multiLvlStrCache>
                <c:ptCount val="12"/>
                <c:lvl>
                  <c:pt idx="0">
                    <c:v>Thead 100</c:v>
                  </c:pt>
                  <c:pt idx="1">
                    <c:v>Thead 200</c:v>
                  </c:pt>
                  <c:pt idx="2">
                    <c:v>Thead 500</c:v>
                  </c:pt>
                  <c:pt idx="3">
                    <c:v>Thead 1000</c:v>
                  </c:pt>
                  <c:pt idx="4">
                    <c:v>Thead 100</c:v>
                  </c:pt>
                  <c:pt idx="5">
                    <c:v>Thead 200</c:v>
                  </c:pt>
                  <c:pt idx="6">
                    <c:v>Thead 500</c:v>
                  </c:pt>
                  <c:pt idx="7">
                    <c:v>Thead 1000</c:v>
                  </c:pt>
                  <c:pt idx="8">
                    <c:v>Thead 100</c:v>
                  </c:pt>
                  <c:pt idx="9">
                    <c:v>Thead 200</c:v>
                  </c:pt>
                  <c:pt idx="10">
                    <c:v>Thead 500</c:v>
                  </c:pt>
                  <c:pt idx="11">
                    <c:v>Thead 1000</c:v>
                  </c:pt>
                </c:lvl>
                <c:lvl>
                  <c:pt idx="0">
                    <c:v>JDBC</c:v>
                  </c:pt>
                  <c:pt idx="4">
                    <c:v>R2dbc</c:v>
                  </c:pt>
                  <c:pt idx="8">
                    <c:v>mongor2dbc</c:v>
                  </c:pt>
                </c:lvl>
              </c:multiLvlStrCache>
            </c:multiLvlStrRef>
          </c:cat>
          <c:val>
            <c:numRef>
              <c:f>Sheet2!$V$8:$AG$8</c:f>
              <c:numCache>
                <c:formatCode>General</c:formatCode>
                <c:ptCount val="12"/>
                <c:pt idx="0">
                  <c:v>3.18</c:v>
                </c:pt>
                <c:pt idx="1">
                  <c:v>8.7899999999999991</c:v>
                </c:pt>
                <c:pt idx="2">
                  <c:v>15.36</c:v>
                </c:pt>
                <c:pt idx="3">
                  <c:v>80.66</c:v>
                </c:pt>
                <c:pt idx="4">
                  <c:v>4.1900000000000004</c:v>
                </c:pt>
                <c:pt idx="5">
                  <c:v>7.83</c:v>
                </c:pt>
                <c:pt idx="6">
                  <c:v>12.48</c:v>
                </c:pt>
                <c:pt idx="7">
                  <c:v>16.739999999999998</c:v>
                </c:pt>
                <c:pt idx="8">
                  <c:v>3.73</c:v>
                </c:pt>
                <c:pt idx="9">
                  <c:v>6.4</c:v>
                </c:pt>
                <c:pt idx="10">
                  <c:v>10.81</c:v>
                </c:pt>
                <c:pt idx="11">
                  <c:v>25.64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42-48B4-B223-42C1EC69C2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1323760"/>
        <c:axId val="1231326672"/>
      </c:barChart>
      <c:lineChart>
        <c:grouping val="standard"/>
        <c:varyColors val="0"/>
        <c:ser>
          <c:idx val="2"/>
          <c:order val="2"/>
          <c:tx>
            <c:strRef>
              <c:f>Sheet2!$U$9</c:f>
              <c:strCache>
                <c:ptCount val="1"/>
                <c:pt idx="0">
                  <c:v>오류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multiLvlStrRef>
              <c:f>Sheet2!$V$5:$AG$6</c:f>
              <c:multiLvlStrCache>
                <c:ptCount val="12"/>
                <c:lvl>
                  <c:pt idx="0">
                    <c:v>Thead 100</c:v>
                  </c:pt>
                  <c:pt idx="1">
                    <c:v>Thead 200</c:v>
                  </c:pt>
                  <c:pt idx="2">
                    <c:v>Thead 500</c:v>
                  </c:pt>
                  <c:pt idx="3">
                    <c:v>Thead 1000</c:v>
                  </c:pt>
                  <c:pt idx="4">
                    <c:v>Thead 100</c:v>
                  </c:pt>
                  <c:pt idx="5">
                    <c:v>Thead 200</c:v>
                  </c:pt>
                  <c:pt idx="6">
                    <c:v>Thead 500</c:v>
                  </c:pt>
                  <c:pt idx="7">
                    <c:v>Thead 1000</c:v>
                  </c:pt>
                  <c:pt idx="8">
                    <c:v>Thead 100</c:v>
                  </c:pt>
                  <c:pt idx="9">
                    <c:v>Thead 200</c:v>
                  </c:pt>
                  <c:pt idx="10">
                    <c:v>Thead 500</c:v>
                  </c:pt>
                  <c:pt idx="11">
                    <c:v>Thead 1000</c:v>
                  </c:pt>
                </c:lvl>
                <c:lvl>
                  <c:pt idx="0">
                    <c:v>JDBC</c:v>
                  </c:pt>
                  <c:pt idx="4">
                    <c:v>R2dbc</c:v>
                  </c:pt>
                  <c:pt idx="8">
                    <c:v>mongor2dbc</c:v>
                  </c:pt>
                </c:lvl>
              </c:multiLvlStrCache>
            </c:multiLvlStrRef>
          </c:cat>
          <c:val>
            <c:numRef>
              <c:f>Sheet2!$V$9:$AG$9</c:f>
              <c:numCache>
                <c:formatCode>0.0%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5.0299999999999997E-2</c:v>
                </c:pt>
                <c:pt idx="6">
                  <c:v>0.69479999999999997</c:v>
                </c:pt>
                <c:pt idx="7">
                  <c:v>0.86229999999999996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1.1999999999999999E-3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D42-48B4-B223-42C1EC69C2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1324592"/>
        <c:axId val="1231324176"/>
      </c:lineChart>
      <c:catAx>
        <c:axId val="1231323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31326672"/>
        <c:crosses val="autoZero"/>
        <c:auto val="1"/>
        <c:lblAlgn val="ctr"/>
        <c:lblOffset val="100"/>
        <c:noMultiLvlLbl val="0"/>
      </c:catAx>
      <c:valAx>
        <c:axId val="123132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31323760"/>
        <c:crosses val="autoZero"/>
        <c:crossBetween val="between"/>
      </c:valAx>
      <c:valAx>
        <c:axId val="1231324176"/>
        <c:scaling>
          <c:orientation val="minMax"/>
        </c:scaling>
        <c:delete val="0"/>
        <c:axPos val="r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31324592"/>
        <c:crosses val="max"/>
        <c:crossBetween val="between"/>
      </c:valAx>
      <c:catAx>
        <c:axId val="12313245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313241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55550-828B-4A8E-8211-415862594F04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12893-135A-4D7E-8717-995F7E69D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17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2ABA4A56-71AD-4E0C-AA09-EEA0040D155D}"/>
              </a:ext>
            </a:extLst>
          </p:cNvPr>
          <p:cNvGrpSpPr/>
          <p:nvPr userDrawn="1"/>
        </p:nvGrpSpPr>
        <p:grpSpPr>
          <a:xfrm>
            <a:off x="4518752" y="5282688"/>
            <a:ext cx="6173061" cy="2276987"/>
            <a:chOff x="4518752" y="5282688"/>
            <a:chExt cx="6173061" cy="2276987"/>
          </a:xfrm>
        </p:grpSpPr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EB53D1A8-DA47-47B1-B529-762122634A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58408"/>
            <a:stretch/>
          </p:blipFill>
          <p:spPr>
            <a:xfrm>
              <a:off x="4518752" y="6099028"/>
              <a:ext cx="5853113" cy="1460647"/>
            </a:xfrm>
            <a:prstGeom prst="rect">
              <a:avLst/>
            </a:prstGeom>
          </p:spPr>
        </p:pic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1333D49D-B95E-4960-A372-C4B8DA8D42A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r="32931"/>
            <a:stretch/>
          </p:blipFill>
          <p:spPr>
            <a:xfrm>
              <a:off x="8446228" y="5282688"/>
              <a:ext cx="2245585" cy="2008902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446EDF5B-42A1-452E-ADB6-32776FC35FF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318" y="0"/>
            <a:ext cx="10690495" cy="7559675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B7D6DB71-7397-43C6-BA3C-CB06CF25CF5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9948" y="6904229"/>
            <a:ext cx="1328548" cy="2898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7679E0-3235-4255-B893-9E3F1D42B57D}"/>
              </a:ext>
            </a:extLst>
          </p:cNvPr>
          <p:cNvPicPr/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48" y="365581"/>
            <a:ext cx="1550015" cy="289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5508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" userDrawn="1">
          <p15:clr>
            <a:srgbClr val="FBAE40"/>
          </p15:clr>
        </p15:guide>
        <p15:guide id="2" pos="6180" userDrawn="1">
          <p15:clr>
            <a:srgbClr val="FBAE40"/>
          </p15:clr>
        </p15:guide>
        <p15:guide id="3" orient="horz" pos="453" userDrawn="1">
          <p15:clr>
            <a:srgbClr val="FBAE40"/>
          </p15:clr>
        </p15:guide>
        <p15:guide id="4" orient="horz" pos="430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59AA77-8729-4665-9541-1D59E32066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18" y="0"/>
            <a:ext cx="10183134" cy="72008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3EF3B7-F6B8-4839-BDF1-975CBD1284A3}"/>
              </a:ext>
            </a:extLst>
          </p:cNvPr>
          <p:cNvSpPr txBox="1"/>
          <p:nvPr userDrawn="1"/>
        </p:nvSpPr>
        <p:spPr>
          <a:xfrm>
            <a:off x="869949" y="2490201"/>
            <a:ext cx="1854482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9E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</a:t>
            </a:r>
            <a:r>
              <a:rPr lang="en-US" altLang="ko-KR" sz="3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ontents</a:t>
            </a:r>
            <a:endParaRPr lang="ko-KR" altLang="en-US" sz="4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340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E2054D6-385C-4BB8-BEFF-FD19B1D97C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18" y="0"/>
            <a:ext cx="10690495" cy="755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23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" userDrawn="1">
          <p15:clr>
            <a:srgbClr val="FBAE40"/>
          </p15:clr>
        </p15:guide>
        <p15:guide id="2" pos="6180" userDrawn="1">
          <p15:clr>
            <a:srgbClr val="FBAE40"/>
          </p15:clr>
        </p15:guide>
        <p15:guide id="3" orient="horz" pos="4309" userDrawn="1">
          <p15:clr>
            <a:srgbClr val="FBAE40"/>
          </p15:clr>
        </p15:guide>
        <p15:guide id="4" orient="horz" pos="45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2EE77D-9795-4FDA-9079-73AF932776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58" y="0"/>
            <a:ext cx="1069049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22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468">
          <p15:clr>
            <a:srgbClr val="FBAE40"/>
          </p15:clr>
        </p15:guide>
        <p15:guide id="2" pos="3367">
          <p15:clr>
            <a:srgbClr val="FBAE40"/>
          </p15:clr>
        </p15:guide>
        <p15:guide id="3" pos="306">
          <p15:clr>
            <a:srgbClr val="FBAE40"/>
          </p15:clr>
        </p15:guide>
        <p15:guide id="4" pos="64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851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468">
          <p15:clr>
            <a:srgbClr val="FBAE40"/>
          </p15:clr>
        </p15:guide>
        <p15:guide id="2" pos="3367">
          <p15:clr>
            <a:srgbClr val="FBAE40"/>
          </p15:clr>
        </p15:guide>
        <p15:guide id="3" pos="306">
          <p15:clr>
            <a:srgbClr val="FBAE40"/>
          </p15:clr>
        </p15:guide>
        <p15:guide id="4" pos="642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B8F8918-0B07-43C0-9A24-91C628C39B8E}"/>
              </a:ext>
            </a:extLst>
          </p:cNvPr>
          <p:cNvSpPr txBox="1"/>
          <p:nvPr userDrawn="1"/>
        </p:nvSpPr>
        <p:spPr>
          <a:xfrm>
            <a:off x="5165568" y="7249368"/>
            <a:ext cx="36067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fld id="{8B96599A-A4B6-4587-812E-E740DF164689}" type="slidenum">
              <a:rPr lang="en-US" altLang="ko-KR" sz="10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‹#›</a:t>
            </a:fld>
            <a:r>
              <a:rPr lang="en-US" altLang="ko-KR" sz="1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/00</a:t>
            </a:r>
            <a:endParaRPr lang="ko-KR" altLang="en-US" sz="10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91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468" userDrawn="1">
          <p15:clr>
            <a:srgbClr val="FBAE40"/>
          </p15:clr>
        </p15:guide>
        <p15:guide id="2" pos="3367" userDrawn="1">
          <p15:clr>
            <a:srgbClr val="FBAE40"/>
          </p15:clr>
        </p15:guide>
        <p15:guide id="3" pos="306" userDrawn="1">
          <p15:clr>
            <a:srgbClr val="FBAE40"/>
          </p15:clr>
        </p15:guide>
        <p15:guide id="4" pos="642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4852FD-1886-47BE-A976-90E10B89B00C}"/>
              </a:ext>
            </a:extLst>
          </p:cNvPr>
          <p:cNvSpPr/>
          <p:nvPr userDrawn="1"/>
        </p:nvSpPr>
        <p:spPr>
          <a:xfrm>
            <a:off x="1" y="938823"/>
            <a:ext cx="7618218" cy="288000"/>
          </a:xfrm>
          <a:prstGeom prst="rect">
            <a:avLst/>
          </a:prstGeom>
          <a:solidFill>
            <a:srgbClr val="E9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8F66F2-8DDF-4D47-86B0-B3EFBD1FE172}"/>
              </a:ext>
            </a:extLst>
          </p:cNvPr>
          <p:cNvSpPr/>
          <p:nvPr userDrawn="1"/>
        </p:nvSpPr>
        <p:spPr>
          <a:xfrm>
            <a:off x="7618217" y="938823"/>
            <a:ext cx="3073595" cy="288000"/>
          </a:xfrm>
          <a:prstGeom prst="rect">
            <a:avLst/>
          </a:prstGeom>
          <a:solidFill>
            <a:srgbClr val="E9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C4E779-F13E-4025-B7F2-A474C2274D6C}"/>
              </a:ext>
            </a:extLst>
          </p:cNvPr>
          <p:cNvCxnSpPr>
            <a:cxnSpLocks/>
          </p:cNvCxnSpPr>
          <p:nvPr userDrawn="1"/>
        </p:nvCxnSpPr>
        <p:spPr>
          <a:xfrm>
            <a:off x="0" y="7097683"/>
            <a:ext cx="106918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73D25A8-F0A2-4C3B-9D86-D09E19BE1E24}"/>
              </a:ext>
            </a:extLst>
          </p:cNvPr>
          <p:cNvCxnSpPr>
            <a:cxnSpLocks/>
          </p:cNvCxnSpPr>
          <p:nvPr userDrawn="1"/>
        </p:nvCxnSpPr>
        <p:spPr>
          <a:xfrm flipV="1">
            <a:off x="7618226" y="1226823"/>
            <a:ext cx="0" cy="58708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E0EC87A-D296-4ECB-915E-ECF653C527AA}"/>
              </a:ext>
            </a:extLst>
          </p:cNvPr>
          <p:cNvCxnSpPr>
            <a:cxnSpLocks/>
          </p:cNvCxnSpPr>
          <p:nvPr userDrawn="1"/>
        </p:nvCxnSpPr>
        <p:spPr>
          <a:xfrm flipV="1">
            <a:off x="7618226" y="938823"/>
            <a:ext cx="0" cy="28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63DC0E-5AA4-4BAB-AA13-FD841BEEDA9E}"/>
              </a:ext>
            </a:extLst>
          </p:cNvPr>
          <p:cNvSpPr/>
          <p:nvPr userDrawn="1"/>
        </p:nvSpPr>
        <p:spPr>
          <a:xfrm>
            <a:off x="0" y="0"/>
            <a:ext cx="10691813" cy="944880"/>
          </a:xfrm>
          <a:prstGeom prst="rect">
            <a:avLst/>
          </a:prstGeom>
          <a:solidFill>
            <a:srgbClr val="3745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598547-4B96-400D-9A3F-075996F29559}"/>
              </a:ext>
            </a:extLst>
          </p:cNvPr>
          <p:cNvSpPr txBox="1"/>
          <p:nvPr userDrawn="1"/>
        </p:nvSpPr>
        <p:spPr>
          <a:xfrm>
            <a:off x="5165568" y="7249368"/>
            <a:ext cx="36067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fld id="{8B96599A-A4B6-4587-812E-E740DF164689}" type="slidenum">
              <a:rPr lang="en-US" altLang="ko-KR" sz="10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‹#›</a:t>
            </a:fld>
            <a:r>
              <a:rPr lang="en-US" altLang="ko-KR" sz="1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/00</a:t>
            </a:r>
            <a:endParaRPr lang="ko-KR" altLang="en-US" sz="10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889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2B09EEB3-152A-41C0-ADDA-51166018D5D3}"/>
              </a:ext>
            </a:extLst>
          </p:cNvPr>
          <p:cNvGrpSpPr/>
          <p:nvPr userDrawn="1"/>
        </p:nvGrpSpPr>
        <p:grpSpPr>
          <a:xfrm>
            <a:off x="-933777" y="1966339"/>
            <a:ext cx="865645" cy="3626997"/>
            <a:chOff x="-933777" y="2198749"/>
            <a:chExt cx="865645" cy="3626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BFAD9B3-CF8A-458A-83B7-6082EE8D0C9C}"/>
                </a:ext>
              </a:extLst>
            </p:cNvPr>
            <p:cNvSpPr/>
            <p:nvPr/>
          </p:nvSpPr>
          <p:spPr>
            <a:xfrm>
              <a:off x="-476577" y="3119505"/>
              <a:ext cx="404349" cy="404348"/>
            </a:xfrm>
            <a:prstGeom prst="rect">
              <a:avLst/>
            </a:prstGeom>
            <a:solidFill>
              <a:srgbClr val="E1F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/>
            <a:lstStyle/>
            <a:p>
              <a:endPara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B02A64-71D9-45E0-B462-9799E82045F0}"/>
                </a:ext>
              </a:extLst>
            </p:cNvPr>
            <p:cNvSpPr/>
            <p:nvPr/>
          </p:nvSpPr>
          <p:spPr>
            <a:xfrm>
              <a:off x="-472481" y="4040261"/>
              <a:ext cx="404349" cy="404348"/>
            </a:xfrm>
            <a:prstGeom prst="rect">
              <a:avLst/>
            </a:prstGeom>
            <a:solidFill>
              <a:srgbClr val="E9EB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/>
            <a:lstStyle/>
            <a:p>
              <a:endPara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0CBA2D7-6571-42AC-ACC3-E9E49CF7A540}"/>
                </a:ext>
              </a:extLst>
            </p:cNvPr>
            <p:cNvSpPr/>
            <p:nvPr/>
          </p:nvSpPr>
          <p:spPr>
            <a:xfrm>
              <a:off x="-476577" y="2198749"/>
              <a:ext cx="404349" cy="404348"/>
            </a:xfrm>
            <a:prstGeom prst="rect">
              <a:avLst/>
            </a:prstGeom>
            <a:solidFill>
              <a:srgbClr val="0069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/>
            <a:lstStyle/>
            <a:p>
              <a:r>
                <a:rPr lang="en-US" altLang="ko-KR" sz="1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main</a:t>
              </a:r>
              <a:endPara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DD6157B-44DC-4B84-832F-48361CFF713D}"/>
                </a:ext>
              </a:extLst>
            </p:cNvPr>
            <p:cNvSpPr/>
            <p:nvPr/>
          </p:nvSpPr>
          <p:spPr>
            <a:xfrm>
              <a:off x="-476577" y="2659127"/>
              <a:ext cx="404349" cy="404348"/>
            </a:xfrm>
            <a:prstGeom prst="rect">
              <a:avLst/>
            </a:prstGeom>
            <a:solidFill>
              <a:srgbClr val="00C8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/>
            <a:lstStyle/>
            <a:p>
              <a:r>
                <a:rPr lang="en-US" altLang="ko-KR" sz="1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sub</a:t>
              </a:r>
              <a:endPara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AF56C94-93BE-4D38-B89A-03706F78BB7F}"/>
                </a:ext>
              </a:extLst>
            </p:cNvPr>
            <p:cNvSpPr/>
            <p:nvPr/>
          </p:nvSpPr>
          <p:spPr>
            <a:xfrm>
              <a:off x="-472482" y="3579883"/>
              <a:ext cx="404349" cy="404348"/>
            </a:xfrm>
            <a:prstGeom prst="rect">
              <a:avLst/>
            </a:prstGeom>
            <a:solidFill>
              <a:srgbClr val="FF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/>
            <a:lstStyle/>
            <a:p>
              <a:r>
                <a:rPr lang="en-US" altLang="ko-KR" sz="1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point</a:t>
              </a:r>
              <a:endPara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D97FFC9-128B-4DB5-A41B-F02A3DADC311}"/>
                </a:ext>
              </a:extLst>
            </p:cNvPr>
            <p:cNvSpPr/>
            <p:nvPr/>
          </p:nvSpPr>
          <p:spPr>
            <a:xfrm>
              <a:off x="-472481" y="4500639"/>
              <a:ext cx="404349" cy="404348"/>
            </a:xfrm>
            <a:prstGeom prst="rect">
              <a:avLst/>
            </a:prstGeom>
            <a:solidFill>
              <a:srgbClr val="B9B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/>
            <a:lstStyle/>
            <a:p>
              <a:endPara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A75748F-00D9-4FA7-AE17-E87AF5C3AB59}"/>
                </a:ext>
              </a:extLst>
            </p:cNvPr>
            <p:cNvSpPr/>
            <p:nvPr/>
          </p:nvSpPr>
          <p:spPr>
            <a:xfrm>
              <a:off x="-472481" y="4961017"/>
              <a:ext cx="404349" cy="404348"/>
            </a:xfrm>
            <a:prstGeom prst="rect">
              <a:avLst/>
            </a:prstGeom>
            <a:solidFill>
              <a:srgbClr val="646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/>
            <a:lstStyle/>
            <a:p>
              <a:endPara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AA49D-C464-4066-A96D-44277A7BF30D}"/>
                </a:ext>
              </a:extLst>
            </p:cNvPr>
            <p:cNvSpPr/>
            <p:nvPr userDrawn="1"/>
          </p:nvSpPr>
          <p:spPr>
            <a:xfrm>
              <a:off x="-472481" y="5421398"/>
              <a:ext cx="404349" cy="404348"/>
            </a:xfrm>
            <a:prstGeom prst="rect">
              <a:avLst/>
            </a:prstGeom>
            <a:solidFill>
              <a:srgbClr val="3745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/>
            <a:lstStyle/>
            <a:p>
              <a:endPara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90EC4E4-81DE-4E53-B7DD-9415F8FFCA6A}"/>
                </a:ext>
              </a:extLst>
            </p:cNvPr>
            <p:cNvSpPr/>
            <p:nvPr userDrawn="1"/>
          </p:nvSpPr>
          <p:spPr>
            <a:xfrm>
              <a:off x="-933777" y="2659127"/>
              <a:ext cx="404349" cy="40434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/>
            <a:lstStyle/>
            <a:p>
              <a:r>
                <a:rPr lang="en-US" altLang="ko-KR" sz="1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text</a:t>
              </a:r>
              <a:endPara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235C9AB-DE07-41F6-A018-DAA5E2A9D895}"/>
                </a:ext>
              </a:extLst>
            </p:cNvPr>
            <p:cNvSpPr/>
            <p:nvPr userDrawn="1"/>
          </p:nvSpPr>
          <p:spPr>
            <a:xfrm>
              <a:off x="-933777" y="4961017"/>
              <a:ext cx="404349" cy="404348"/>
            </a:xfrm>
            <a:prstGeom prst="rect">
              <a:avLst/>
            </a:prstGeom>
            <a:solidFill>
              <a:srgbClr val="A6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/>
            <a:lstStyle/>
            <a:p>
              <a:endPara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68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4" r:id="rId3"/>
    <p:sldLayoutId id="2147483663" r:id="rId4"/>
    <p:sldLayoutId id="2147483666" r:id="rId5"/>
    <p:sldLayoutId id="2147483661" r:id="rId6"/>
    <p:sldLayoutId id="2147483667" r:id="rId7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>
            <a:extLst>
              <a:ext uri="{FF2B5EF4-FFF2-40B4-BE49-F238E27FC236}">
                <a16:creationId xmlns:a16="http://schemas.microsoft.com/office/drawing/2014/main" id="{93FAB023-FFEC-46E4-A205-7BDF5A37440C}"/>
              </a:ext>
            </a:extLst>
          </p:cNvPr>
          <p:cNvGrpSpPr/>
          <p:nvPr/>
        </p:nvGrpSpPr>
        <p:grpSpPr>
          <a:xfrm>
            <a:off x="869949" y="2472857"/>
            <a:ext cx="8371459" cy="2613961"/>
            <a:chOff x="565149" y="2701260"/>
            <a:chExt cx="8371459" cy="2613961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E0A54A7-F880-4285-84DA-5078CB6359D4}"/>
                </a:ext>
              </a:extLst>
            </p:cNvPr>
            <p:cNvSpPr txBox="1"/>
            <p:nvPr/>
          </p:nvSpPr>
          <p:spPr>
            <a:xfrm>
              <a:off x="565149" y="2701260"/>
              <a:ext cx="8371459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69E6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Database Connect Server Spec </a:t>
              </a:r>
              <a:r>
                <a: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69E6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검토</a:t>
              </a:r>
              <a:endParaRPr lang="en-US" altLang="ko-KR" sz="4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9E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ABC7ECF-23F7-445E-BA96-47BCC5594C30}"/>
                </a:ext>
              </a:extLst>
            </p:cNvPr>
            <p:cNvSpPr txBox="1"/>
            <p:nvPr/>
          </p:nvSpPr>
          <p:spPr>
            <a:xfrm>
              <a:off x="596899" y="5099777"/>
              <a:ext cx="100027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2021. 10. 14</a:t>
              </a: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5ABDE46F-74E4-4242-9BA0-6D7C95C4EB5B}"/>
                </a:ext>
              </a:extLst>
            </p:cNvPr>
            <p:cNvCxnSpPr>
              <a:cxnSpLocks/>
            </p:cNvCxnSpPr>
            <p:nvPr/>
          </p:nvCxnSpPr>
          <p:spPr>
            <a:xfrm>
              <a:off x="599439" y="4742925"/>
              <a:ext cx="642621" cy="0"/>
            </a:xfrm>
            <a:prstGeom prst="line">
              <a:avLst/>
            </a:prstGeom>
            <a:ln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79FEB77-2F33-4E4A-9CEA-A4016188F63F}"/>
                </a:ext>
              </a:extLst>
            </p:cNvPr>
            <p:cNvSpPr txBox="1"/>
            <p:nvPr/>
          </p:nvSpPr>
          <p:spPr>
            <a:xfrm>
              <a:off x="596899" y="4825457"/>
              <a:ext cx="115416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UI Networks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9201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4ED6284-EC55-46F6-94F9-DE31A5DAFCC8}"/>
              </a:ext>
            </a:extLst>
          </p:cNvPr>
          <p:cNvGrpSpPr/>
          <p:nvPr/>
        </p:nvGrpSpPr>
        <p:grpSpPr>
          <a:xfrm>
            <a:off x="485906" y="1304581"/>
            <a:ext cx="9720000" cy="290777"/>
            <a:chOff x="593721" y="2030352"/>
            <a:chExt cx="9720000" cy="29077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30F356D-DA1E-4936-8026-7AA0771C4AEE}"/>
                </a:ext>
              </a:extLst>
            </p:cNvPr>
            <p:cNvGrpSpPr/>
            <p:nvPr/>
          </p:nvGrpSpPr>
          <p:grpSpPr>
            <a:xfrm>
              <a:off x="611982" y="2030352"/>
              <a:ext cx="3233216" cy="253492"/>
              <a:chOff x="611982" y="2030352"/>
              <a:chExt cx="3233216" cy="25349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166F20-8F62-4F02-840E-47A9D14DF3AE}"/>
                  </a:ext>
                </a:extLst>
              </p:cNvPr>
              <p:cNvSpPr txBox="1"/>
              <p:nvPr/>
            </p:nvSpPr>
            <p:spPr>
              <a:xfrm>
                <a:off x="723831" y="2030352"/>
                <a:ext cx="3121367" cy="253492"/>
              </a:xfrm>
              <a:prstGeom prst="rect">
                <a:avLst/>
              </a:prstGeom>
              <a:noFill/>
            </p:spPr>
            <p:txBody>
              <a:bodyPr wrap="none" lIns="0" tIns="7200" rIns="0" bIns="0" rtlCol="0" anchor="ctr">
                <a:spAutoFit/>
              </a:bodyPr>
              <a:lstStyle/>
              <a:p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1C1F2A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Database connect MongoDB</a:t>
                </a:r>
                <a:r>
                  <a: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1C1F2A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 </a:t>
                </a:r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1C1F2A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Info</a:t>
                </a:r>
                <a:endPara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1C1F2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6AB04D74-7E89-4480-899F-21C1989DAB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982" y="2085298"/>
                <a:ext cx="0" cy="162653"/>
              </a:xfrm>
              <a:prstGeom prst="line">
                <a:avLst/>
              </a:prstGeom>
              <a:ln w="38100" cap="rnd">
                <a:solidFill>
                  <a:srgbClr val="0069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92006CB-DCA7-4FA5-B103-66B87179CD36}"/>
                </a:ext>
              </a:extLst>
            </p:cNvPr>
            <p:cNvCxnSpPr>
              <a:cxnSpLocks/>
            </p:cNvCxnSpPr>
            <p:nvPr/>
          </p:nvCxnSpPr>
          <p:spPr>
            <a:xfrm>
              <a:off x="593721" y="2321129"/>
              <a:ext cx="9720000" cy="0"/>
            </a:xfrm>
            <a:prstGeom prst="line">
              <a:avLst/>
            </a:prstGeom>
            <a:solidFill>
              <a:schemeClr val="bg1"/>
            </a:solidFill>
            <a:ln w="63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778CC19-DF54-4F72-8799-1C37B63ABAA9}"/>
              </a:ext>
            </a:extLst>
          </p:cNvPr>
          <p:cNvGrpSpPr/>
          <p:nvPr/>
        </p:nvGrpSpPr>
        <p:grpSpPr>
          <a:xfrm>
            <a:off x="485775" y="667829"/>
            <a:ext cx="9720131" cy="304644"/>
            <a:chOff x="485775" y="667829"/>
            <a:chExt cx="9720131" cy="3046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E3E14F-0B65-40DF-9DD0-6AC85637EBBE}"/>
                </a:ext>
              </a:extLst>
            </p:cNvPr>
            <p:cNvSpPr txBox="1"/>
            <p:nvPr/>
          </p:nvSpPr>
          <p:spPr>
            <a:xfrm>
              <a:off x="485775" y="667829"/>
              <a:ext cx="112370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3.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성능 분석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98B58F8-554A-410E-9318-4E2E97F6B40A}"/>
                </a:ext>
              </a:extLst>
            </p:cNvPr>
            <p:cNvGrpSpPr/>
            <p:nvPr/>
          </p:nvGrpSpPr>
          <p:grpSpPr>
            <a:xfrm>
              <a:off x="485906" y="972473"/>
              <a:ext cx="9720000" cy="0"/>
              <a:chOff x="485906" y="972473"/>
              <a:chExt cx="9720000" cy="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0986D3F5-357A-4DFB-A8F1-D88FAAA82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906" y="972473"/>
                <a:ext cx="9720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F7B5334D-0577-43D4-B14A-73A7FF97D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906" y="972473"/>
                <a:ext cx="30657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CBC764E-D036-4265-91BD-F21ABC2F2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495337"/>
              </p:ext>
            </p:extLst>
          </p:nvPr>
        </p:nvGraphicFramePr>
        <p:xfrm>
          <a:off x="485775" y="1668537"/>
          <a:ext cx="9712643" cy="4282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3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기준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9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내 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9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103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Server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Localhost</a:t>
                      </a:r>
                      <a:endParaRPr lang="en-US" altLang="ko-KR" sz="1200" kern="1200" dirty="0">
                        <a:ln>
                          <a:solidFill>
                            <a:srgbClr val="13019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539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JDBC/R2dbc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R2dbc MongoDB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ko-KR" altLang="en-US" sz="1200" b="1" kern="120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제공사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Open Source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671053"/>
                  </a:ext>
                </a:extLst>
              </a:tr>
              <a:tr h="426813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ip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Localhost</a:t>
                      </a:r>
                      <a:endParaRPr lang="en-US" altLang="ko-KR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747842"/>
                  </a:ext>
                </a:extLst>
              </a:tr>
              <a:tr h="422273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Port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27017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2617582"/>
                  </a:ext>
                </a:extLst>
              </a:tr>
              <a:tr h="410547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database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MongoDB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44947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Setting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connection-pool / </a:t>
                      </a:r>
                      <a:r>
                        <a:rPr lang="en-US" altLang="ko-KR" sz="120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NoSetting</a:t>
                      </a:r>
                      <a:endParaRPr lang="en-US" altLang="ko-KR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013443"/>
                  </a:ext>
                </a:extLst>
              </a:tr>
              <a:tr h="429208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Test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tool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J Meter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056982"/>
                  </a:ext>
                </a:extLst>
              </a:tr>
              <a:tr h="632678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Test Rage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Thead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100, 200, 500, 1000 / Loop 1,3,5 / 3Cycle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0530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12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4ED6284-EC55-46F6-94F9-DE31A5DAFCC8}"/>
              </a:ext>
            </a:extLst>
          </p:cNvPr>
          <p:cNvGrpSpPr/>
          <p:nvPr/>
        </p:nvGrpSpPr>
        <p:grpSpPr>
          <a:xfrm>
            <a:off x="485906" y="1304581"/>
            <a:ext cx="9720000" cy="290777"/>
            <a:chOff x="593721" y="2030352"/>
            <a:chExt cx="9720000" cy="29077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30F356D-DA1E-4936-8026-7AA0771C4AEE}"/>
                </a:ext>
              </a:extLst>
            </p:cNvPr>
            <p:cNvGrpSpPr/>
            <p:nvPr/>
          </p:nvGrpSpPr>
          <p:grpSpPr>
            <a:xfrm>
              <a:off x="611982" y="2030352"/>
              <a:ext cx="3569975" cy="253492"/>
              <a:chOff x="611982" y="2030352"/>
              <a:chExt cx="3569975" cy="25349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166F20-8F62-4F02-840E-47A9D14DF3AE}"/>
                  </a:ext>
                </a:extLst>
              </p:cNvPr>
              <p:cNvSpPr txBox="1"/>
              <p:nvPr/>
            </p:nvSpPr>
            <p:spPr>
              <a:xfrm>
                <a:off x="723831" y="2030352"/>
                <a:ext cx="3458126" cy="253492"/>
              </a:xfrm>
              <a:prstGeom prst="rect">
                <a:avLst/>
              </a:prstGeom>
              <a:noFill/>
            </p:spPr>
            <p:txBody>
              <a:bodyPr wrap="none" lIns="0" tIns="7200" rIns="0" bIns="0" rtlCol="0" anchor="ctr">
                <a:spAutoFit/>
              </a:bodyPr>
              <a:lstStyle/>
              <a:p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1C1F2A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Database Connect Test 5Loop 3Cycle</a:t>
                </a:r>
                <a:endPara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1C1F2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6AB04D74-7E89-4480-899F-21C1989DAB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982" y="2085298"/>
                <a:ext cx="0" cy="162653"/>
              </a:xfrm>
              <a:prstGeom prst="line">
                <a:avLst/>
              </a:prstGeom>
              <a:ln w="38100" cap="rnd">
                <a:solidFill>
                  <a:srgbClr val="0069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92006CB-DCA7-4FA5-B103-66B87179CD36}"/>
                </a:ext>
              </a:extLst>
            </p:cNvPr>
            <p:cNvCxnSpPr>
              <a:cxnSpLocks/>
            </p:cNvCxnSpPr>
            <p:nvPr/>
          </p:nvCxnSpPr>
          <p:spPr>
            <a:xfrm>
              <a:off x="593721" y="2321129"/>
              <a:ext cx="9720000" cy="0"/>
            </a:xfrm>
            <a:prstGeom prst="line">
              <a:avLst/>
            </a:prstGeom>
            <a:solidFill>
              <a:schemeClr val="bg1"/>
            </a:solidFill>
            <a:ln w="63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778CC19-DF54-4F72-8799-1C37B63ABAA9}"/>
              </a:ext>
            </a:extLst>
          </p:cNvPr>
          <p:cNvGrpSpPr/>
          <p:nvPr/>
        </p:nvGrpSpPr>
        <p:grpSpPr>
          <a:xfrm>
            <a:off x="485775" y="667829"/>
            <a:ext cx="9720131" cy="304644"/>
            <a:chOff x="485775" y="667829"/>
            <a:chExt cx="9720131" cy="3046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E3E14F-0B65-40DF-9DD0-6AC85637EBBE}"/>
                </a:ext>
              </a:extLst>
            </p:cNvPr>
            <p:cNvSpPr txBox="1"/>
            <p:nvPr/>
          </p:nvSpPr>
          <p:spPr>
            <a:xfrm>
              <a:off x="485775" y="667829"/>
              <a:ext cx="112370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3.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성능 분석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98B58F8-554A-410E-9318-4E2E97F6B40A}"/>
                </a:ext>
              </a:extLst>
            </p:cNvPr>
            <p:cNvGrpSpPr/>
            <p:nvPr/>
          </p:nvGrpSpPr>
          <p:grpSpPr>
            <a:xfrm>
              <a:off x="485906" y="972473"/>
              <a:ext cx="9720000" cy="0"/>
              <a:chOff x="485906" y="972473"/>
              <a:chExt cx="9720000" cy="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0986D3F5-357A-4DFB-A8F1-D88FAAA82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906" y="972473"/>
                <a:ext cx="9720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F7B5334D-0577-43D4-B14A-73A7FF97D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906" y="972473"/>
                <a:ext cx="30657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BFEB7144-CEFE-4EDC-B643-CE9B797B2B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79960"/>
              </p:ext>
            </p:extLst>
          </p:nvPr>
        </p:nvGraphicFramePr>
        <p:xfrm>
          <a:off x="485775" y="1755093"/>
          <a:ext cx="9720000" cy="5205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0995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4ED6284-EC55-46F6-94F9-DE31A5DAFCC8}"/>
              </a:ext>
            </a:extLst>
          </p:cNvPr>
          <p:cNvGrpSpPr/>
          <p:nvPr/>
        </p:nvGrpSpPr>
        <p:grpSpPr>
          <a:xfrm>
            <a:off x="485906" y="1304581"/>
            <a:ext cx="9720000" cy="290777"/>
            <a:chOff x="593721" y="2030352"/>
            <a:chExt cx="9720000" cy="29077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30F356D-DA1E-4936-8026-7AA0771C4AEE}"/>
                </a:ext>
              </a:extLst>
            </p:cNvPr>
            <p:cNvGrpSpPr/>
            <p:nvPr/>
          </p:nvGrpSpPr>
          <p:grpSpPr>
            <a:xfrm>
              <a:off x="611982" y="2030352"/>
              <a:ext cx="2951088" cy="253492"/>
              <a:chOff x="611982" y="2030352"/>
              <a:chExt cx="2951088" cy="25349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166F20-8F62-4F02-840E-47A9D14DF3AE}"/>
                  </a:ext>
                </a:extLst>
              </p:cNvPr>
              <p:cNvSpPr txBox="1"/>
              <p:nvPr/>
            </p:nvSpPr>
            <p:spPr>
              <a:xfrm>
                <a:off x="723831" y="2030352"/>
                <a:ext cx="2839239" cy="253492"/>
              </a:xfrm>
              <a:prstGeom prst="rect">
                <a:avLst/>
              </a:prstGeom>
              <a:noFill/>
            </p:spPr>
            <p:txBody>
              <a:bodyPr wrap="none" lIns="0" tIns="7200" rIns="0" bIns="0" rtlCol="0" anchor="ctr">
                <a:spAutoFit/>
              </a:bodyPr>
              <a:lstStyle/>
              <a:p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1C1F2A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Database connect </a:t>
                </a:r>
                <a:r>
                  <a: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1C1F2A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성능 분석표</a:t>
                </a: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6AB04D74-7E89-4480-899F-21C1989DAB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982" y="2085298"/>
                <a:ext cx="0" cy="162653"/>
              </a:xfrm>
              <a:prstGeom prst="line">
                <a:avLst/>
              </a:prstGeom>
              <a:ln w="38100" cap="rnd">
                <a:solidFill>
                  <a:srgbClr val="0069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92006CB-DCA7-4FA5-B103-66B87179CD36}"/>
                </a:ext>
              </a:extLst>
            </p:cNvPr>
            <p:cNvCxnSpPr>
              <a:cxnSpLocks/>
            </p:cNvCxnSpPr>
            <p:nvPr/>
          </p:nvCxnSpPr>
          <p:spPr>
            <a:xfrm>
              <a:off x="593721" y="2321129"/>
              <a:ext cx="9720000" cy="0"/>
            </a:xfrm>
            <a:prstGeom prst="line">
              <a:avLst/>
            </a:prstGeom>
            <a:solidFill>
              <a:schemeClr val="bg1"/>
            </a:solidFill>
            <a:ln w="63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778CC19-DF54-4F72-8799-1C37B63ABAA9}"/>
              </a:ext>
            </a:extLst>
          </p:cNvPr>
          <p:cNvGrpSpPr/>
          <p:nvPr/>
        </p:nvGrpSpPr>
        <p:grpSpPr>
          <a:xfrm>
            <a:off x="485775" y="667829"/>
            <a:ext cx="9720131" cy="304644"/>
            <a:chOff x="485775" y="667829"/>
            <a:chExt cx="9720131" cy="3046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E3E14F-0B65-40DF-9DD0-6AC85637EBBE}"/>
                </a:ext>
              </a:extLst>
            </p:cNvPr>
            <p:cNvSpPr txBox="1"/>
            <p:nvPr/>
          </p:nvSpPr>
          <p:spPr>
            <a:xfrm>
              <a:off x="485775" y="667829"/>
              <a:ext cx="112370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3.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성능 분석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98B58F8-554A-410E-9318-4E2E97F6B40A}"/>
                </a:ext>
              </a:extLst>
            </p:cNvPr>
            <p:cNvGrpSpPr/>
            <p:nvPr/>
          </p:nvGrpSpPr>
          <p:grpSpPr>
            <a:xfrm>
              <a:off x="485906" y="972473"/>
              <a:ext cx="9720000" cy="0"/>
              <a:chOff x="485906" y="972473"/>
              <a:chExt cx="9720000" cy="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0986D3F5-357A-4DFB-A8F1-D88FAAA82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906" y="972473"/>
                <a:ext cx="9720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F7B5334D-0577-43D4-B14A-73A7FF97D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906" y="972473"/>
                <a:ext cx="30657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4FB3E0-1441-4A1A-AD06-615E99305004}"/>
              </a:ext>
            </a:extLst>
          </p:cNvPr>
          <p:cNvSpPr/>
          <p:nvPr/>
        </p:nvSpPr>
        <p:spPr>
          <a:xfrm>
            <a:off x="504167" y="1782147"/>
            <a:ext cx="9701739" cy="532777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675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4ED6284-EC55-46F6-94F9-DE31A5DAFCC8}"/>
              </a:ext>
            </a:extLst>
          </p:cNvPr>
          <p:cNvGrpSpPr/>
          <p:nvPr/>
        </p:nvGrpSpPr>
        <p:grpSpPr>
          <a:xfrm>
            <a:off x="485906" y="1304581"/>
            <a:ext cx="9720000" cy="290777"/>
            <a:chOff x="593721" y="2030352"/>
            <a:chExt cx="9720000" cy="29077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30F356D-DA1E-4936-8026-7AA0771C4AEE}"/>
                </a:ext>
              </a:extLst>
            </p:cNvPr>
            <p:cNvGrpSpPr/>
            <p:nvPr/>
          </p:nvGrpSpPr>
          <p:grpSpPr>
            <a:xfrm>
              <a:off x="611982" y="2030352"/>
              <a:ext cx="2951088" cy="253492"/>
              <a:chOff x="611982" y="2030352"/>
              <a:chExt cx="2951088" cy="25349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166F20-8F62-4F02-840E-47A9D14DF3AE}"/>
                  </a:ext>
                </a:extLst>
              </p:cNvPr>
              <p:cNvSpPr txBox="1"/>
              <p:nvPr/>
            </p:nvSpPr>
            <p:spPr>
              <a:xfrm>
                <a:off x="723831" y="2030352"/>
                <a:ext cx="2839239" cy="253492"/>
              </a:xfrm>
              <a:prstGeom prst="rect">
                <a:avLst/>
              </a:prstGeom>
              <a:noFill/>
            </p:spPr>
            <p:txBody>
              <a:bodyPr wrap="none" lIns="0" tIns="7200" rIns="0" bIns="0" rtlCol="0" anchor="ctr">
                <a:spAutoFit/>
              </a:bodyPr>
              <a:lstStyle/>
              <a:p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1C1F2A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Database connect </a:t>
                </a:r>
                <a:r>
                  <a: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1C1F2A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성능 분석표</a:t>
                </a: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6AB04D74-7E89-4480-899F-21C1989DAB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982" y="2085298"/>
                <a:ext cx="0" cy="162653"/>
              </a:xfrm>
              <a:prstGeom prst="line">
                <a:avLst/>
              </a:prstGeom>
              <a:ln w="38100" cap="rnd">
                <a:solidFill>
                  <a:srgbClr val="0069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92006CB-DCA7-4FA5-B103-66B87179CD36}"/>
                </a:ext>
              </a:extLst>
            </p:cNvPr>
            <p:cNvCxnSpPr>
              <a:cxnSpLocks/>
            </p:cNvCxnSpPr>
            <p:nvPr/>
          </p:nvCxnSpPr>
          <p:spPr>
            <a:xfrm>
              <a:off x="593721" y="2321129"/>
              <a:ext cx="9720000" cy="0"/>
            </a:xfrm>
            <a:prstGeom prst="line">
              <a:avLst/>
            </a:prstGeom>
            <a:solidFill>
              <a:schemeClr val="bg1"/>
            </a:solidFill>
            <a:ln w="63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778CC19-DF54-4F72-8799-1C37B63ABAA9}"/>
              </a:ext>
            </a:extLst>
          </p:cNvPr>
          <p:cNvGrpSpPr/>
          <p:nvPr/>
        </p:nvGrpSpPr>
        <p:grpSpPr>
          <a:xfrm>
            <a:off x="485775" y="667829"/>
            <a:ext cx="9720131" cy="304644"/>
            <a:chOff x="485775" y="667829"/>
            <a:chExt cx="9720131" cy="3046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E3E14F-0B65-40DF-9DD0-6AC85637EBBE}"/>
                </a:ext>
              </a:extLst>
            </p:cNvPr>
            <p:cNvSpPr txBox="1"/>
            <p:nvPr/>
          </p:nvSpPr>
          <p:spPr>
            <a:xfrm>
              <a:off x="485775" y="667829"/>
              <a:ext cx="112370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3.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성능 분석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98B58F8-554A-410E-9318-4E2E97F6B40A}"/>
                </a:ext>
              </a:extLst>
            </p:cNvPr>
            <p:cNvGrpSpPr/>
            <p:nvPr/>
          </p:nvGrpSpPr>
          <p:grpSpPr>
            <a:xfrm>
              <a:off x="485906" y="972473"/>
              <a:ext cx="9720000" cy="0"/>
              <a:chOff x="485906" y="972473"/>
              <a:chExt cx="9720000" cy="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0986D3F5-357A-4DFB-A8F1-D88FAAA82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906" y="972473"/>
                <a:ext cx="9720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F7B5334D-0577-43D4-B14A-73A7FF97D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906" y="972473"/>
                <a:ext cx="30657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4FB3E0-1441-4A1A-AD06-615E99305004}"/>
              </a:ext>
            </a:extLst>
          </p:cNvPr>
          <p:cNvSpPr/>
          <p:nvPr/>
        </p:nvSpPr>
        <p:spPr>
          <a:xfrm>
            <a:off x="504167" y="1782147"/>
            <a:ext cx="9701739" cy="532777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3142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0C26BC20-F60F-4951-83FB-E0BEF088BE31}"/>
              </a:ext>
            </a:extLst>
          </p:cNvPr>
          <p:cNvGrpSpPr/>
          <p:nvPr/>
        </p:nvGrpSpPr>
        <p:grpSpPr>
          <a:xfrm>
            <a:off x="869949" y="2713352"/>
            <a:ext cx="2167999" cy="1942847"/>
            <a:chOff x="869949" y="2847616"/>
            <a:chExt cx="2167999" cy="1942847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E54574E-0EFD-44F1-8B86-0E23346E4DD0}"/>
                </a:ext>
              </a:extLst>
            </p:cNvPr>
            <p:cNvCxnSpPr>
              <a:cxnSpLocks/>
            </p:cNvCxnSpPr>
            <p:nvPr/>
          </p:nvCxnSpPr>
          <p:spPr>
            <a:xfrm>
              <a:off x="882649" y="2847616"/>
              <a:ext cx="124620" cy="0"/>
            </a:xfrm>
            <a:prstGeom prst="line">
              <a:avLst/>
            </a:prstGeom>
            <a:ln w="25400" cap="rnd">
              <a:solidFill>
                <a:srgbClr val="00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074B10-CABC-4B4E-BBBB-A2472DF8A805}"/>
                </a:ext>
              </a:extLst>
            </p:cNvPr>
            <p:cNvSpPr txBox="1"/>
            <p:nvPr/>
          </p:nvSpPr>
          <p:spPr>
            <a:xfrm>
              <a:off x="869949" y="2847616"/>
              <a:ext cx="1886735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Contents</a:t>
              </a:r>
              <a:endParaRPr lang="ko-KR" altLang="en-US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6D8CF47-1FBD-43E9-BC1C-774DB48E75ED}"/>
                </a:ext>
              </a:extLst>
            </p:cNvPr>
            <p:cNvGrpSpPr/>
            <p:nvPr/>
          </p:nvGrpSpPr>
          <p:grpSpPr>
            <a:xfrm>
              <a:off x="869949" y="4136438"/>
              <a:ext cx="2167999" cy="654025"/>
              <a:chOff x="869949" y="4311698"/>
              <a:chExt cx="2167999" cy="65402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8DE9B2-EA58-43A6-A7F4-51391F3E8362}"/>
                  </a:ext>
                </a:extLst>
              </p:cNvPr>
              <p:cNvSpPr txBox="1"/>
              <p:nvPr/>
            </p:nvSpPr>
            <p:spPr>
              <a:xfrm>
                <a:off x="869949" y="4311698"/>
                <a:ext cx="282129" cy="654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</a:pPr>
                <a:r>
                  <a:rPr lang="en-US" altLang="ko-KR" sz="2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alpha val="30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</a:t>
                </a:r>
                <a:r>
                  <a:rPr lang="en-US" altLang="ko-KR" sz="2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4</a:t>
                </a:r>
                <a:endParaRPr lang="ko-KR" altLang="en-US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>
                  <a:spcBef>
                    <a:spcPts val="300"/>
                  </a:spcBef>
                </a:pPr>
                <a:endPara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32CE76-256D-4975-BBE8-D97A5A66195A}"/>
                  </a:ext>
                </a:extLst>
              </p:cNvPr>
              <p:cNvSpPr txBox="1"/>
              <p:nvPr/>
            </p:nvSpPr>
            <p:spPr>
              <a:xfrm>
                <a:off x="1319529" y="4311698"/>
                <a:ext cx="17184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성능 분석 결과</a:t>
                </a:r>
                <a:endPara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CD3FF4B-1DE6-4852-B4E4-B9E27C54399D}"/>
              </a:ext>
            </a:extLst>
          </p:cNvPr>
          <p:cNvSpPr txBox="1"/>
          <p:nvPr/>
        </p:nvSpPr>
        <p:spPr>
          <a:xfrm>
            <a:off x="6327762" y="702944"/>
            <a:ext cx="34977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FMS(Fleet Management System) </a:t>
            </a:r>
            <a:r>
              <a: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업무 프로세스 정의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C027C2-BFDC-4BFA-9194-F764A99DB62C}"/>
              </a:ext>
            </a:extLst>
          </p:cNvPr>
          <p:cNvSpPr txBox="1"/>
          <p:nvPr/>
        </p:nvSpPr>
        <p:spPr>
          <a:xfrm>
            <a:off x="5142552" y="2671140"/>
            <a:ext cx="341440" cy="438158"/>
          </a:xfrm>
          <a:prstGeom prst="rect">
            <a:avLst/>
          </a:prstGeom>
          <a:noFill/>
        </p:spPr>
        <p:txBody>
          <a:bodyPr wrap="none" lIns="0" tIns="7200" rIns="0" bIns="0" rtlCol="0" anchor="ctr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Ⅰ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453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D778CC19-DF54-4F72-8799-1C37B63ABAA9}"/>
              </a:ext>
            </a:extLst>
          </p:cNvPr>
          <p:cNvGrpSpPr/>
          <p:nvPr/>
        </p:nvGrpSpPr>
        <p:grpSpPr>
          <a:xfrm>
            <a:off x="485775" y="667829"/>
            <a:ext cx="9720131" cy="304644"/>
            <a:chOff x="485775" y="667829"/>
            <a:chExt cx="9720131" cy="3046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E3E14F-0B65-40DF-9DD0-6AC85637EBBE}"/>
                </a:ext>
              </a:extLst>
            </p:cNvPr>
            <p:cNvSpPr txBox="1"/>
            <p:nvPr/>
          </p:nvSpPr>
          <p:spPr>
            <a:xfrm>
              <a:off x="485775" y="667829"/>
              <a:ext cx="1461939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4.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성능분석결과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98B58F8-554A-410E-9318-4E2E97F6B40A}"/>
                </a:ext>
              </a:extLst>
            </p:cNvPr>
            <p:cNvGrpSpPr/>
            <p:nvPr/>
          </p:nvGrpSpPr>
          <p:grpSpPr>
            <a:xfrm>
              <a:off x="485906" y="972473"/>
              <a:ext cx="9720000" cy="0"/>
              <a:chOff x="485906" y="972473"/>
              <a:chExt cx="9720000" cy="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0986D3F5-357A-4DFB-A8F1-D88FAAA82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906" y="972473"/>
                <a:ext cx="9720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F7B5334D-0577-43D4-B14A-73A7FF97D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906" y="972473"/>
                <a:ext cx="30657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F80BE142-1953-4723-9A58-B0F34A0C4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732728"/>
              </p:ext>
            </p:extLst>
          </p:nvPr>
        </p:nvGraphicFramePr>
        <p:xfrm>
          <a:off x="511656" y="1693586"/>
          <a:ext cx="9586861" cy="5493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8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3059">
                  <a:extLst>
                    <a:ext uri="{9D8B030D-6E8A-4147-A177-3AD203B41FA5}">
                      <a16:colId xmlns:a16="http://schemas.microsoft.com/office/drawing/2014/main" val="2542877036"/>
                    </a:ext>
                  </a:extLst>
                </a:gridCol>
              </a:tblGrid>
              <a:tr h="1821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구분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9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내용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9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비고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9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0574"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Test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Result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분산되지 않은 단일 </a:t>
                      </a: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Database Server </a:t>
                      </a:r>
                      <a:r>
                        <a:rPr lang="ko-KR" altLang="en-US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환경에 </a:t>
                      </a: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Spring</a:t>
                      </a:r>
                      <a:r>
                        <a:rPr lang="ko-KR" altLang="en-US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Webflux</a:t>
                      </a: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dirty="0" err="1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연결시</a:t>
                      </a:r>
                      <a:r>
                        <a:rPr lang="ko-KR" altLang="en-US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</a:t>
                      </a:r>
                      <a:endParaRPr lang="en-US" altLang="ko-KR" sz="1200" kern="1200" dirty="0">
                        <a:ln>
                          <a:solidFill>
                            <a:srgbClr val="13019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비동기 처리방식으로 일정량 이상의 동시접속 발생시 </a:t>
                      </a:r>
                      <a:endParaRPr lang="en-US" altLang="ko-KR" sz="1200" kern="1200" dirty="0">
                        <a:ln>
                          <a:solidFill>
                            <a:srgbClr val="13019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Database Connect Error </a:t>
                      </a:r>
                      <a:r>
                        <a:rPr lang="ko-KR" altLang="en-US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발생</a:t>
                      </a: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(Database Server</a:t>
                      </a:r>
                      <a:r>
                        <a:rPr lang="ko-KR" altLang="en-US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Connect</a:t>
                      </a:r>
                      <a:r>
                        <a:rPr lang="ko-KR" altLang="en-US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량 초과</a:t>
                      </a: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)</a:t>
                      </a:r>
                    </a:p>
                    <a:p>
                      <a:pPr mar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Spring </a:t>
                      </a:r>
                      <a:r>
                        <a:rPr lang="en-US" altLang="ko-KR" sz="1200" kern="1200" dirty="0" err="1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Mvc</a:t>
                      </a: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사용시 동기화 처리로 오류 없이 처리 되었음</a:t>
                      </a: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None/>
                        <a:defRPr/>
                      </a:pPr>
                      <a:endParaRPr lang="en-US" altLang="ko-KR" sz="1200" kern="1200" dirty="0">
                        <a:ln>
                          <a:solidFill>
                            <a:srgbClr val="13019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85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BE6183-D933-49CC-B497-A9E6F20ADCB3}"/>
              </a:ext>
            </a:extLst>
          </p:cNvPr>
          <p:cNvSpPr txBox="1"/>
          <p:nvPr/>
        </p:nvSpPr>
        <p:spPr>
          <a:xfrm>
            <a:off x="898524" y="3181359"/>
            <a:ext cx="27106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FMS(Fleet Management System) </a:t>
            </a:r>
            <a:br>
              <a:rPr lang="en-US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업무 프로세스 정의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6AC96B8-FAF2-4274-A4CE-85F12E0C40AA}"/>
              </a:ext>
            </a:extLst>
          </p:cNvPr>
          <p:cNvGrpSpPr/>
          <p:nvPr/>
        </p:nvGrpSpPr>
        <p:grpSpPr>
          <a:xfrm>
            <a:off x="1282597" y="4101317"/>
            <a:ext cx="7721444" cy="2473763"/>
            <a:chOff x="5484540" y="2169913"/>
            <a:chExt cx="7721444" cy="2473763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2B8F9BB-25D5-46BD-8980-572A5FA172D8}"/>
                </a:ext>
              </a:extLst>
            </p:cNvPr>
            <p:cNvGrpSpPr/>
            <p:nvPr/>
          </p:nvGrpSpPr>
          <p:grpSpPr>
            <a:xfrm>
              <a:off x="5490952" y="2169913"/>
              <a:ext cx="7715032" cy="438158"/>
              <a:chOff x="5490952" y="2169913"/>
              <a:chExt cx="7715032" cy="43815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359182-754A-459A-9A2B-93FE4947D0F0}"/>
                  </a:ext>
                </a:extLst>
              </p:cNvPr>
              <p:cNvSpPr txBox="1"/>
              <p:nvPr/>
            </p:nvSpPr>
            <p:spPr>
              <a:xfrm>
                <a:off x="5976206" y="2200691"/>
                <a:ext cx="7229778" cy="376602"/>
              </a:xfrm>
              <a:prstGeom prst="rect">
                <a:avLst/>
              </a:prstGeom>
              <a:noFill/>
            </p:spPr>
            <p:txBody>
              <a:bodyPr wrap="square" lIns="0" tIns="7200" rIns="0" bIns="0" rtlCol="0" anchor="ctr">
                <a:spAutoFit/>
              </a:bodyPr>
              <a:lstStyle/>
              <a:p>
                <a:r>
                  <a:rPr lang="en-US" altLang="ko-KR" sz="2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Database Connect Server Spec </a:t>
                </a:r>
                <a:r>
                  <a:rPr lang="ko-KR" altLang="en-US" sz="2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검토 기준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FA8C69-C8EF-4AC6-9FBC-E04E6C1450ED}"/>
                  </a:ext>
                </a:extLst>
              </p:cNvPr>
              <p:cNvSpPr txBox="1"/>
              <p:nvPr/>
            </p:nvSpPr>
            <p:spPr>
              <a:xfrm>
                <a:off x="5490952" y="2169913"/>
                <a:ext cx="323807" cy="438158"/>
              </a:xfrm>
              <a:prstGeom prst="rect">
                <a:avLst/>
              </a:prstGeom>
              <a:noFill/>
            </p:spPr>
            <p:txBody>
              <a:bodyPr wrap="none" lIns="0" tIns="7200" rIns="0" bIns="0" rtlCol="0" anchor="ctr">
                <a:spAutoFit/>
              </a:bodyPr>
              <a:lstStyle/>
              <a:p>
                <a:r>
                  <a:rPr lang="en-US" altLang="ko-KR" sz="28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  <a:latin typeface="KoPub바탕체 Bold" panose="00000800000000000000" pitchFamily="2" charset="-127"/>
                    <a:ea typeface="KoPub바탕체 Bold" panose="00000800000000000000" pitchFamily="2" charset="-127"/>
                  </a:rPr>
                  <a:t>Ⅰ</a:t>
                </a:r>
                <a:endParaRPr lang="ko-KR" altLang="en-US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  <a:latin typeface="KoPub바탕체 Bold" panose="00000800000000000000" pitchFamily="2" charset="-127"/>
                  <a:ea typeface="KoPub바탕체 Bold" panose="00000800000000000000" pitchFamily="2" charset="-127"/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E9B5357-0ABB-4EE2-A075-2378ACED59EF}"/>
                </a:ext>
              </a:extLst>
            </p:cNvPr>
            <p:cNvGrpSpPr/>
            <p:nvPr/>
          </p:nvGrpSpPr>
          <p:grpSpPr>
            <a:xfrm>
              <a:off x="5484540" y="2848448"/>
              <a:ext cx="3082120" cy="438158"/>
              <a:chOff x="5484540" y="2865873"/>
              <a:chExt cx="3082120" cy="43815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41BCE5-0127-4305-9D95-A51C013111E9}"/>
                  </a:ext>
                </a:extLst>
              </p:cNvPr>
              <p:cNvSpPr txBox="1"/>
              <p:nvPr/>
            </p:nvSpPr>
            <p:spPr>
              <a:xfrm>
                <a:off x="5976207" y="2896651"/>
                <a:ext cx="2590453" cy="376602"/>
              </a:xfrm>
              <a:prstGeom prst="rect">
                <a:avLst/>
              </a:prstGeom>
              <a:noFill/>
            </p:spPr>
            <p:txBody>
              <a:bodyPr wrap="none" lIns="0" tIns="7200" rIns="0" bIns="0" rtlCol="0" anchor="ctr">
                <a:spAutoFit/>
              </a:bodyPr>
              <a:lstStyle/>
              <a:p>
                <a:r>
                  <a:rPr lang="ko-KR" altLang="en-US" sz="2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주요 기능 및 특징</a:t>
                </a:r>
                <a:r>
                  <a:rPr lang="en-US" altLang="ko-KR" sz="2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 </a:t>
                </a:r>
                <a:endParaRPr lang="ko-KR" altLang="en-US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C15C2D-C6C5-4810-AE66-19BA4596106A}"/>
                  </a:ext>
                </a:extLst>
              </p:cNvPr>
              <p:cNvSpPr txBox="1"/>
              <p:nvPr/>
            </p:nvSpPr>
            <p:spPr>
              <a:xfrm>
                <a:off x="5484540" y="2865873"/>
                <a:ext cx="336631" cy="438158"/>
              </a:xfrm>
              <a:prstGeom prst="rect">
                <a:avLst/>
              </a:prstGeom>
              <a:noFill/>
            </p:spPr>
            <p:txBody>
              <a:bodyPr wrap="none" lIns="0" tIns="7200" rIns="0" bIns="0" rtlCol="0" anchor="ctr">
                <a:spAutoFit/>
              </a:bodyPr>
              <a:lstStyle/>
              <a:p>
                <a:r>
                  <a:rPr lang="en-US" altLang="ko-KR" sz="28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  <a:latin typeface="KoPub바탕체 Bold" panose="00000800000000000000" pitchFamily="2" charset="-127"/>
                    <a:ea typeface="KoPub바탕체 Bold" panose="00000800000000000000" pitchFamily="2" charset="-127"/>
                  </a:rPr>
                  <a:t>Ⅱ</a:t>
                </a:r>
                <a:endParaRPr lang="ko-KR" altLang="en-US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  <a:latin typeface="KoPub바탕체 Bold" panose="00000800000000000000" pitchFamily="2" charset="-127"/>
                  <a:ea typeface="KoPub바탕체 Bold" panose="00000800000000000000" pitchFamily="2" charset="-127"/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497540A-3BB5-40E3-98B0-3D537CC32B4F}"/>
                </a:ext>
              </a:extLst>
            </p:cNvPr>
            <p:cNvGrpSpPr/>
            <p:nvPr/>
          </p:nvGrpSpPr>
          <p:grpSpPr>
            <a:xfrm>
              <a:off x="5484540" y="3526983"/>
              <a:ext cx="1831777" cy="438158"/>
              <a:chOff x="5484540" y="3561833"/>
              <a:chExt cx="1831777" cy="438158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6D25CA-4870-4282-A9FE-B6CFE6FF4810}"/>
                  </a:ext>
                </a:extLst>
              </p:cNvPr>
              <p:cNvSpPr txBox="1"/>
              <p:nvPr/>
            </p:nvSpPr>
            <p:spPr>
              <a:xfrm>
                <a:off x="5976207" y="3592611"/>
                <a:ext cx="1340110" cy="376602"/>
              </a:xfrm>
              <a:prstGeom prst="rect">
                <a:avLst/>
              </a:prstGeom>
              <a:noFill/>
            </p:spPr>
            <p:txBody>
              <a:bodyPr wrap="none" lIns="0" tIns="7200" rIns="0" bIns="0" rtlCol="0" anchor="ctr">
                <a:spAutoFit/>
              </a:bodyPr>
              <a:lstStyle/>
              <a:p>
                <a:r>
                  <a:rPr lang="ko-KR" altLang="en-US" sz="2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성능 분석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FF3F55-648F-4EF0-B0C1-EA80942864F9}"/>
                  </a:ext>
                </a:extLst>
              </p:cNvPr>
              <p:cNvSpPr txBox="1"/>
              <p:nvPr/>
            </p:nvSpPr>
            <p:spPr>
              <a:xfrm>
                <a:off x="5484540" y="3561833"/>
                <a:ext cx="336631" cy="438158"/>
              </a:xfrm>
              <a:prstGeom prst="rect">
                <a:avLst/>
              </a:prstGeom>
              <a:noFill/>
            </p:spPr>
            <p:txBody>
              <a:bodyPr wrap="none" lIns="0" tIns="7200" rIns="0" bIns="0" rtlCol="0" anchor="ctr">
                <a:spAutoFit/>
              </a:bodyPr>
              <a:lstStyle/>
              <a:p>
                <a:r>
                  <a:rPr lang="en-US" altLang="ko-KR" sz="28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  <a:latin typeface="KoPub바탕체 Bold" panose="00000800000000000000" pitchFamily="2" charset="-127"/>
                    <a:ea typeface="KoPub바탕체 Bold" panose="00000800000000000000" pitchFamily="2" charset="-127"/>
                  </a:rPr>
                  <a:t>Ⅲ</a:t>
                </a:r>
                <a:endParaRPr lang="ko-KR" altLang="en-US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  <a:latin typeface="KoPub바탕체 Bold" panose="00000800000000000000" pitchFamily="2" charset="-127"/>
                  <a:ea typeface="KoPub바탕체 Bold" panose="00000800000000000000" pitchFamily="2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D6CF9CFA-A62E-4F71-9B6C-A6CB352CF036}"/>
                </a:ext>
              </a:extLst>
            </p:cNvPr>
            <p:cNvGrpSpPr/>
            <p:nvPr/>
          </p:nvGrpSpPr>
          <p:grpSpPr>
            <a:xfrm>
              <a:off x="5484540" y="4205518"/>
              <a:ext cx="2556335" cy="438158"/>
              <a:chOff x="5484540" y="4261362"/>
              <a:chExt cx="2556335" cy="438158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7861E5-223A-4320-B4E6-1BA8562B14AE}"/>
                  </a:ext>
                </a:extLst>
              </p:cNvPr>
              <p:cNvSpPr txBox="1"/>
              <p:nvPr/>
            </p:nvSpPr>
            <p:spPr>
              <a:xfrm>
                <a:off x="5976207" y="4292140"/>
                <a:ext cx="2064668" cy="376602"/>
              </a:xfrm>
              <a:prstGeom prst="rect">
                <a:avLst/>
              </a:prstGeom>
              <a:noFill/>
            </p:spPr>
            <p:txBody>
              <a:bodyPr wrap="none" lIns="0" tIns="7200" rIns="0" bIns="0" rtlCol="0" anchor="ctr">
                <a:spAutoFit/>
              </a:bodyPr>
              <a:lstStyle/>
              <a:p>
                <a:r>
                  <a:rPr lang="ko-KR" altLang="en-US" sz="2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성능 분석 결과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8C3673-70F4-44EB-AB70-1FAEBD9585F2}"/>
                  </a:ext>
                </a:extLst>
              </p:cNvPr>
              <p:cNvSpPr txBox="1"/>
              <p:nvPr/>
            </p:nvSpPr>
            <p:spPr>
              <a:xfrm>
                <a:off x="5484540" y="4261362"/>
                <a:ext cx="336631" cy="438158"/>
              </a:xfrm>
              <a:prstGeom prst="rect">
                <a:avLst/>
              </a:prstGeom>
              <a:noFill/>
            </p:spPr>
            <p:txBody>
              <a:bodyPr wrap="none" lIns="0" tIns="7200" rIns="0" bIns="0" rtlCol="0" anchor="ctr">
                <a:spAutoFit/>
              </a:bodyPr>
              <a:lstStyle/>
              <a:p>
                <a:r>
                  <a:rPr lang="en-US" altLang="ko-KR" sz="28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  <a:alpha val="35000"/>
                      </a:schemeClr>
                    </a:solidFill>
                    <a:latin typeface="KoPub바탕체 Bold" panose="00000800000000000000" pitchFamily="2" charset="-127"/>
                    <a:ea typeface="KoPub바탕체 Bold" panose="00000800000000000000" pitchFamily="2" charset="-127"/>
                  </a:rPr>
                  <a:t>Ⅳ</a:t>
                </a:r>
                <a:endParaRPr lang="ko-KR" altLang="en-US" sz="2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  <a:alpha val="35000"/>
                    </a:schemeClr>
                  </a:solidFill>
                  <a:latin typeface="KoPub바탕체 Bold" panose="00000800000000000000" pitchFamily="2" charset="-127"/>
                  <a:ea typeface="KoPub바탕체 Bold" panose="000008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085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0C26BC20-F60F-4951-83FB-E0BEF088BE31}"/>
              </a:ext>
            </a:extLst>
          </p:cNvPr>
          <p:cNvGrpSpPr/>
          <p:nvPr/>
        </p:nvGrpSpPr>
        <p:grpSpPr>
          <a:xfrm>
            <a:off x="869949" y="2713352"/>
            <a:ext cx="5243649" cy="2289096"/>
            <a:chOff x="869949" y="2847616"/>
            <a:chExt cx="5243649" cy="2289096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E54574E-0EFD-44F1-8B86-0E23346E4DD0}"/>
                </a:ext>
              </a:extLst>
            </p:cNvPr>
            <p:cNvCxnSpPr>
              <a:cxnSpLocks/>
            </p:cNvCxnSpPr>
            <p:nvPr/>
          </p:nvCxnSpPr>
          <p:spPr>
            <a:xfrm>
              <a:off x="882649" y="2847616"/>
              <a:ext cx="124620" cy="0"/>
            </a:xfrm>
            <a:prstGeom prst="line">
              <a:avLst/>
            </a:prstGeom>
            <a:ln w="25400" cap="rnd">
              <a:solidFill>
                <a:srgbClr val="00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074B10-CABC-4B4E-BBBB-A2472DF8A805}"/>
                </a:ext>
              </a:extLst>
            </p:cNvPr>
            <p:cNvSpPr txBox="1"/>
            <p:nvPr/>
          </p:nvSpPr>
          <p:spPr>
            <a:xfrm>
              <a:off x="869949" y="2847616"/>
              <a:ext cx="1886735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Contents</a:t>
              </a:r>
              <a:endParaRPr lang="ko-KR" altLang="en-US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6D8CF47-1FBD-43E9-BC1C-774DB48E75ED}"/>
                </a:ext>
              </a:extLst>
            </p:cNvPr>
            <p:cNvGrpSpPr/>
            <p:nvPr/>
          </p:nvGrpSpPr>
          <p:grpSpPr>
            <a:xfrm>
              <a:off x="869949" y="4136438"/>
              <a:ext cx="5243649" cy="1000274"/>
              <a:chOff x="869949" y="4311698"/>
              <a:chExt cx="5243649" cy="100027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8DE9B2-EA58-43A6-A7F4-51391F3E8362}"/>
                  </a:ext>
                </a:extLst>
              </p:cNvPr>
              <p:cNvSpPr txBox="1"/>
              <p:nvPr/>
            </p:nvSpPr>
            <p:spPr>
              <a:xfrm>
                <a:off x="869949" y="4311698"/>
                <a:ext cx="288541" cy="10002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</a:pPr>
                <a:r>
                  <a:rPr lang="en-US" altLang="ko-KR" sz="2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alpha val="30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</a:t>
                </a:r>
                <a:r>
                  <a:rPr lang="en-US" altLang="ko-KR" sz="2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1</a:t>
                </a:r>
              </a:p>
              <a:p>
                <a:pPr>
                  <a:spcBef>
                    <a:spcPts val="300"/>
                  </a:spcBef>
                </a:pPr>
                <a:endParaRPr lang="ko-KR" altLang="en-US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>
                  <a:spcBef>
                    <a:spcPts val="300"/>
                  </a:spcBef>
                </a:pPr>
                <a:endPara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32CE76-256D-4975-BBE8-D97A5A66195A}"/>
                  </a:ext>
                </a:extLst>
              </p:cNvPr>
              <p:cNvSpPr txBox="1"/>
              <p:nvPr/>
            </p:nvSpPr>
            <p:spPr>
              <a:xfrm>
                <a:off x="1319529" y="4311698"/>
                <a:ext cx="4794069" cy="654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2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Database Connect Server Spec </a:t>
                </a:r>
                <a:r>
                  <a:rPr lang="ko-KR" altLang="en-US" sz="2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검토 기준</a:t>
                </a:r>
              </a:p>
              <a:p>
                <a:pPr>
                  <a:spcBef>
                    <a:spcPts val="300"/>
                  </a:spcBef>
                </a:pPr>
                <a:endPara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CD3FF4B-1DE6-4852-B4E4-B9E27C54399D}"/>
              </a:ext>
            </a:extLst>
          </p:cNvPr>
          <p:cNvSpPr txBox="1"/>
          <p:nvPr/>
        </p:nvSpPr>
        <p:spPr>
          <a:xfrm>
            <a:off x="6327762" y="702944"/>
            <a:ext cx="34977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FMS(Fleet Management System) </a:t>
            </a:r>
            <a:r>
              <a: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업무 프로세스 정의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C027C2-BFDC-4BFA-9194-F764A99DB62C}"/>
              </a:ext>
            </a:extLst>
          </p:cNvPr>
          <p:cNvSpPr txBox="1"/>
          <p:nvPr/>
        </p:nvSpPr>
        <p:spPr>
          <a:xfrm>
            <a:off x="5142552" y="2671140"/>
            <a:ext cx="341440" cy="438158"/>
          </a:xfrm>
          <a:prstGeom prst="rect">
            <a:avLst/>
          </a:prstGeom>
          <a:noFill/>
        </p:spPr>
        <p:txBody>
          <a:bodyPr wrap="none" lIns="0" tIns="7200" rIns="0" bIns="0" rtlCol="0" anchor="ctr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Ⅰ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8510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2015F748-7C72-4E5D-8547-1C8F33DACF37}"/>
              </a:ext>
            </a:extLst>
          </p:cNvPr>
          <p:cNvGrpSpPr/>
          <p:nvPr/>
        </p:nvGrpSpPr>
        <p:grpSpPr>
          <a:xfrm>
            <a:off x="485775" y="667829"/>
            <a:ext cx="9720131" cy="304644"/>
            <a:chOff x="485775" y="667829"/>
            <a:chExt cx="9720131" cy="304644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545F4D8-1AE1-4068-A378-3B89AB6D39FB}"/>
                </a:ext>
              </a:extLst>
            </p:cNvPr>
            <p:cNvSpPr txBox="1"/>
            <p:nvPr/>
          </p:nvSpPr>
          <p:spPr>
            <a:xfrm>
              <a:off x="485775" y="667829"/>
              <a:ext cx="4069960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1. Database Connect Server Spec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검토 기준</a:t>
              </a: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26249ED8-0BED-4800-8664-403C3FD3F78C}"/>
                </a:ext>
              </a:extLst>
            </p:cNvPr>
            <p:cNvGrpSpPr/>
            <p:nvPr/>
          </p:nvGrpSpPr>
          <p:grpSpPr>
            <a:xfrm>
              <a:off x="485906" y="972473"/>
              <a:ext cx="9720000" cy="0"/>
              <a:chOff x="485906" y="972473"/>
              <a:chExt cx="9720000" cy="0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CF38619-F34E-43EF-91DB-120F6C485D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906" y="972473"/>
                <a:ext cx="9720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3A1E9147-2446-4291-8811-E0B114150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906" y="972473"/>
                <a:ext cx="30657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AAE513D-5B12-4CE7-AE03-72289DAFC84D}"/>
              </a:ext>
            </a:extLst>
          </p:cNvPr>
          <p:cNvGrpSpPr/>
          <p:nvPr/>
        </p:nvGrpSpPr>
        <p:grpSpPr>
          <a:xfrm>
            <a:off x="485906" y="1247605"/>
            <a:ext cx="9720000" cy="290777"/>
            <a:chOff x="593721" y="2030352"/>
            <a:chExt cx="9720000" cy="290777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3701168-CC44-4869-81DE-B3D7D69CD3D4}"/>
                </a:ext>
              </a:extLst>
            </p:cNvPr>
            <p:cNvGrpSpPr/>
            <p:nvPr/>
          </p:nvGrpSpPr>
          <p:grpSpPr>
            <a:xfrm>
              <a:off x="611982" y="2030352"/>
              <a:ext cx="889306" cy="253492"/>
              <a:chOff x="611982" y="2030352"/>
              <a:chExt cx="889306" cy="253492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C313B2-809B-4721-9034-FBDBF9C30651}"/>
                  </a:ext>
                </a:extLst>
              </p:cNvPr>
              <p:cNvSpPr txBox="1"/>
              <p:nvPr/>
            </p:nvSpPr>
            <p:spPr>
              <a:xfrm>
                <a:off x="723831" y="2030352"/>
                <a:ext cx="777457" cy="253492"/>
              </a:xfrm>
              <a:prstGeom prst="rect">
                <a:avLst/>
              </a:prstGeom>
              <a:noFill/>
            </p:spPr>
            <p:txBody>
              <a:bodyPr wrap="none" lIns="0" tIns="7200" rIns="0" bIns="0" rtlCol="0" anchor="ctr">
                <a:spAutoFit/>
              </a:bodyPr>
              <a:lstStyle/>
              <a:p>
                <a:r>
                  <a: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1C1F2A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검토 기준</a:t>
                </a:r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98924790-75B7-4740-AB17-A2241BB93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982" y="2085298"/>
                <a:ext cx="0" cy="162653"/>
              </a:xfrm>
              <a:prstGeom prst="line">
                <a:avLst/>
              </a:prstGeom>
              <a:ln w="38100" cap="rnd">
                <a:solidFill>
                  <a:srgbClr val="0069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E6F4924-DD39-44B7-A992-2ADDCAF37761}"/>
                </a:ext>
              </a:extLst>
            </p:cNvPr>
            <p:cNvCxnSpPr>
              <a:cxnSpLocks/>
            </p:cNvCxnSpPr>
            <p:nvPr/>
          </p:nvCxnSpPr>
          <p:spPr>
            <a:xfrm>
              <a:off x="593721" y="2321129"/>
              <a:ext cx="9720000" cy="0"/>
            </a:xfrm>
            <a:prstGeom prst="line">
              <a:avLst/>
            </a:prstGeom>
            <a:solidFill>
              <a:schemeClr val="bg1"/>
            </a:solidFill>
            <a:ln w="63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47AF67F7-39EC-4648-A6A9-189706361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813245"/>
              </p:ext>
            </p:extLst>
          </p:nvPr>
        </p:nvGraphicFramePr>
        <p:xfrm>
          <a:off x="504167" y="1718402"/>
          <a:ext cx="9712643" cy="32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3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기준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9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내 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9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Open source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지원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Open source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우선</a:t>
                      </a:r>
                      <a:endParaRPr lang="en-US" altLang="ko-KR" sz="1200" kern="1200" dirty="0">
                        <a:ln>
                          <a:solidFill>
                            <a:srgbClr val="13019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Web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기반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Web</a:t>
                      </a:r>
                      <a:r>
                        <a:rPr lang="ko-KR" altLang="en-US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Service</a:t>
                      </a:r>
                      <a:r>
                        <a:rPr lang="ko-KR" altLang="en-US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로 구현 가능</a:t>
                      </a:r>
                      <a:endParaRPr lang="en-US" altLang="ko-KR" sz="1200" kern="1200" dirty="0">
                        <a:ln>
                          <a:solidFill>
                            <a:srgbClr val="13019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향후 </a:t>
                      </a: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Mobile </a:t>
                      </a:r>
                      <a:r>
                        <a:rPr lang="ko-KR" altLang="en-US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서비스로의 확장성 고려</a:t>
                      </a:r>
                      <a:endParaRPr lang="en-US" altLang="ko-KR" sz="1200" kern="1200" dirty="0">
                        <a:ln>
                          <a:solidFill>
                            <a:srgbClr val="13019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React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 </a:t>
                      </a:r>
                      <a:r>
                        <a:rPr lang="ko-KR" altLang="en-US" sz="120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이식성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 및 호환성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React</a:t>
                      </a:r>
                      <a:r>
                        <a:rPr lang="ko-KR" altLang="en-US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호환성 및 </a:t>
                      </a:r>
                      <a:r>
                        <a:rPr lang="ko-KR" altLang="en-US" sz="1200" kern="1200" dirty="0" err="1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이식성</a:t>
                      </a:r>
                      <a:r>
                        <a:rPr lang="ko-KR" altLang="en-US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검토</a:t>
                      </a:r>
                      <a:endParaRPr lang="en-US" altLang="ko-KR" sz="1200" kern="1200" dirty="0">
                        <a:ln>
                          <a:solidFill>
                            <a:srgbClr val="13019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67105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트래픽 처리 능력</a:t>
                      </a: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User Connect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트래픽 처리능력</a:t>
                      </a:r>
                      <a:endParaRPr lang="en-US" altLang="ko-KR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74784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Database Connect </a:t>
                      </a:r>
                      <a:r>
                        <a:rPr lang="ko-KR" altLang="en-US" sz="1200" b="1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처리 능력</a:t>
                      </a:r>
                      <a:r>
                        <a:rPr lang="en-US" altLang="ko-KR" sz="1200" b="1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 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Database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Connect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트래픽 처리능력</a:t>
                      </a:r>
                      <a:endParaRPr lang="en-US" altLang="ko-KR" sz="1200" b="1" kern="1200" dirty="0">
                        <a:ln>
                          <a:solidFill>
                            <a:srgbClr val="13019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398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14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0C26BC20-F60F-4951-83FB-E0BEF088BE31}"/>
              </a:ext>
            </a:extLst>
          </p:cNvPr>
          <p:cNvGrpSpPr/>
          <p:nvPr/>
        </p:nvGrpSpPr>
        <p:grpSpPr>
          <a:xfrm>
            <a:off x="869949" y="2713352"/>
            <a:ext cx="2514248" cy="2289096"/>
            <a:chOff x="869949" y="2847616"/>
            <a:chExt cx="2514248" cy="2289096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E54574E-0EFD-44F1-8B86-0E23346E4DD0}"/>
                </a:ext>
              </a:extLst>
            </p:cNvPr>
            <p:cNvCxnSpPr>
              <a:cxnSpLocks/>
            </p:cNvCxnSpPr>
            <p:nvPr/>
          </p:nvCxnSpPr>
          <p:spPr>
            <a:xfrm>
              <a:off x="882649" y="2847616"/>
              <a:ext cx="124620" cy="0"/>
            </a:xfrm>
            <a:prstGeom prst="line">
              <a:avLst/>
            </a:prstGeom>
            <a:ln w="25400" cap="rnd">
              <a:solidFill>
                <a:srgbClr val="00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074B10-CABC-4B4E-BBBB-A2472DF8A805}"/>
                </a:ext>
              </a:extLst>
            </p:cNvPr>
            <p:cNvSpPr txBox="1"/>
            <p:nvPr/>
          </p:nvSpPr>
          <p:spPr>
            <a:xfrm>
              <a:off x="869949" y="2847616"/>
              <a:ext cx="1886735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Contents</a:t>
              </a:r>
              <a:endParaRPr lang="ko-KR" altLang="en-US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6D8CF47-1FBD-43E9-BC1C-774DB48E75ED}"/>
                </a:ext>
              </a:extLst>
            </p:cNvPr>
            <p:cNvGrpSpPr/>
            <p:nvPr/>
          </p:nvGrpSpPr>
          <p:grpSpPr>
            <a:xfrm>
              <a:off x="869949" y="4136438"/>
              <a:ext cx="2514248" cy="1000274"/>
              <a:chOff x="869949" y="4311698"/>
              <a:chExt cx="2514248" cy="100027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8DE9B2-EA58-43A6-A7F4-51391F3E8362}"/>
                  </a:ext>
                </a:extLst>
              </p:cNvPr>
              <p:cNvSpPr txBox="1"/>
              <p:nvPr/>
            </p:nvSpPr>
            <p:spPr>
              <a:xfrm>
                <a:off x="869949" y="4311698"/>
                <a:ext cx="282129" cy="10002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</a:pPr>
                <a:r>
                  <a:rPr lang="en-US" altLang="ko-KR" sz="2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alpha val="30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</a:t>
                </a:r>
                <a:r>
                  <a:rPr lang="en-US" altLang="ko-KR" sz="2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2</a:t>
                </a:r>
              </a:p>
              <a:p>
                <a:pPr>
                  <a:spcBef>
                    <a:spcPts val="300"/>
                  </a:spcBef>
                </a:pPr>
                <a:endParaRPr lang="ko-KR" altLang="en-US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>
                  <a:spcBef>
                    <a:spcPts val="300"/>
                  </a:spcBef>
                </a:pPr>
                <a:endPara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32CE76-256D-4975-BBE8-D97A5A66195A}"/>
                  </a:ext>
                </a:extLst>
              </p:cNvPr>
              <p:cNvSpPr txBox="1"/>
              <p:nvPr/>
            </p:nvSpPr>
            <p:spPr>
              <a:xfrm>
                <a:off x="1319529" y="4311698"/>
                <a:ext cx="2064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주요 기능 및 특징</a:t>
                </a:r>
                <a:endPara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CD3FF4B-1DE6-4852-B4E4-B9E27C54399D}"/>
              </a:ext>
            </a:extLst>
          </p:cNvPr>
          <p:cNvSpPr txBox="1"/>
          <p:nvPr/>
        </p:nvSpPr>
        <p:spPr>
          <a:xfrm>
            <a:off x="6327762" y="702944"/>
            <a:ext cx="34977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FMS(Fleet Management System) </a:t>
            </a:r>
            <a:r>
              <a: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업무 프로세스 정의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C027C2-BFDC-4BFA-9194-F764A99DB62C}"/>
              </a:ext>
            </a:extLst>
          </p:cNvPr>
          <p:cNvSpPr txBox="1"/>
          <p:nvPr/>
        </p:nvSpPr>
        <p:spPr>
          <a:xfrm>
            <a:off x="5142552" y="2671140"/>
            <a:ext cx="341440" cy="438158"/>
          </a:xfrm>
          <a:prstGeom prst="rect">
            <a:avLst/>
          </a:prstGeom>
          <a:noFill/>
        </p:spPr>
        <p:txBody>
          <a:bodyPr wrap="none" lIns="0" tIns="7200" rIns="0" bIns="0" rtlCol="0" anchor="ctr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Ⅰ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05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2015F748-7C72-4E5D-8547-1C8F33DACF37}"/>
              </a:ext>
            </a:extLst>
          </p:cNvPr>
          <p:cNvGrpSpPr/>
          <p:nvPr/>
        </p:nvGrpSpPr>
        <p:grpSpPr>
          <a:xfrm>
            <a:off x="485775" y="667829"/>
            <a:ext cx="9720131" cy="304644"/>
            <a:chOff x="485775" y="667829"/>
            <a:chExt cx="9720131" cy="304644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545F4D8-1AE1-4068-A378-3B89AB6D39FB}"/>
                </a:ext>
              </a:extLst>
            </p:cNvPr>
            <p:cNvSpPr txBox="1"/>
            <p:nvPr/>
          </p:nvSpPr>
          <p:spPr>
            <a:xfrm>
              <a:off x="485775" y="667829"/>
              <a:ext cx="641201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2.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특징</a:t>
              </a: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26249ED8-0BED-4800-8664-403C3FD3F78C}"/>
                </a:ext>
              </a:extLst>
            </p:cNvPr>
            <p:cNvGrpSpPr/>
            <p:nvPr/>
          </p:nvGrpSpPr>
          <p:grpSpPr>
            <a:xfrm>
              <a:off x="485906" y="972473"/>
              <a:ext cx="9720000" cy="0"/>
              <a:chOff x="485906" y="972473"/>
              <a:chExt cx="9720000" cy="0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CF38619-F34E-43EF-91DB-120F6C485D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906" y="972473"/>
                <a:ext cx="9720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3A1E9147-2446-4291-8811-E0B114150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906" y="972473"/>
                <a:ext cx="30657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4ED6284-EC55-46F6-94F9-DE31A5DAFCC8}"/>
              </a:ext>
            </a:extLst>
          </p:cNvPr>
          <p:cNvGrpSpPr/>
          <p:nvPr/>
        </p:nvGrpSpPr>
        <p:grpSpPr>
          <a:xfrm>
            <a:off x="493395" y="1232393"/>
            <a:ext cx="9720000" cy="290777"/>
            <a:chOff x="593721" y="2030352"/>
            <a:chExt cx="9720000" cy="29077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30F356D-DA1E-4936-8026-7AA0771C4AEE}"/>
                </a:ext>
              </a:extLst>
            </p:cNvPr>
            <p:cNvGrpSpPr/>
            <p:nvPr/>
          </p:nvGrpSpPr>
          <p:grpSpPr>
            <a:xfrm>
              <a:off x="611982" y="2030352"/>
              <a:ext cx="1692410" cy="253492"/>
              <a:chOff x="611982" y="2030352"/>
              <a:chExt cx="1692410" cy="25349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166F20-8F62-4F02-840E-47A9D14DF3AE}"/>
                  </a:ext>
                </a:extLst>
              </p:cNvPr>
              <p:cNvSpPr txBox="1"/>
              <p:nvPr/>
            </p:nvSpPr>
            <p:spPr>
              <a:xfrm>
                <a:off x="723831" y="2030352"/>
                <a:ext cx="1580561" cy="253492"/>
              </a:xfrm>
              <a:prstGeom prst="rect">
                <a:avLst/>
              </a:prstGeom>
              <a:noFill/>
            </p:spPr>
            <p:txBody>
              <a:bodyPr wrap="none" lIns="0" tIns="7200" rIns="0" bIns="0" rtlCol="0" anchor="ctr">
                <a:spAutoFit/>
              </a:bodyPr>
              <a:lstStyle/>
              <a:p>
                <a:r>
                  <a: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1C1F2A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검토 서버 리스트</a:t>
                </a: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6AB04D74-7E89-4480-899F-21C1989DAB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982" y="2085298"/>
                <a:ext cx="0" cy="162653"/>
              </a:xfrm>
              <a:prstGeom prst="line">
                <a:avLst/>
              </a:prstGeom>
              <a:ln w="38100" cap="rnd">
                <a:solidFill>
                  <a:srgbClr val="0069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92006CB-DCA7-4FA5-B103-66B87179CD36}"/>
                </a:ext>
              </a:extLst>
            </p:cNvPr>
            <p:cNvCxnSpPr>
              <a:cxnSpLocks/>
            </p:cNvCxnSpPr>
            <p:nvPr/>
          </p:nvCxnSpPr>
          <p:spPr>
            <a:xfrm>
              <a:off x="593721" y="2321129"/>
              <a:ext cx="9720000" cy="0"/>
            </a:xfrm>
            <a:prstGeom prst="line">
              <a:avLst/>
            </a:prstGeom>
            <a:solidFill>
              <a:schemeClr val="bg1"/>
            </a:solidFill>
            <a:ln w="63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62EA18EC-A09C-4570-B959-9951CA172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933692"/>
              </p:ext>
            </p:extLst>
          </p:nvPr>
        </p:nvGraphicFramePr>
        <p:xfrm>
          <a:off x="511656" y="1693586"/>
          <a:ext cx="9586861" cy="5493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8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3059">
                  <a:extLst>
                    <a:ext uri="{9D8B030D-6E8A-4147-A177-3AD203B41FA5}">
                      <a16:colId xmlns:a16="http://schemas.microsoft.com/office/drawing/2014/main" val="2542877036"/>
                    </a:ext>
                  </a:extLst>
                </a:gridCol>
              </a:tblGrid>
              <a:tr h="182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Server</a:t>
                      </a:r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9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주요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9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비고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9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3087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Spring MVC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Tomcat Web Server </a:t>
                      </a:r>
                    </a:p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Singleton Pattern </a:t>
                      </a:r>
                    </a:p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Database Synchronization</a:t>
                      </a:r>
                    </a:p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One request per thread model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None/>
                        <a:defRPr/>
                      </a:pPr>
                      <a:endParaRPr lang="en-US" altLang="ko-KR" sz="1200" kern="1200" dirty="0">
                        <a:ln>
                          <a:solidFill>
                            <a:srgbClr val="13019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7487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Spring </a:t>
                      </a:r>
                      <a:r>
                        <a:rPr lang="en-US" altLang="ko-KR" sz="12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Webflux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kern="1200" dirty="0" err="1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Netty</a:t>
                      </a: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Web Server</a:t>
                      </a:r>
                    </a:p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Observer Pattern</a:t>
                      </a:r>
                    </a:p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Database Asynchronization</a:t>
                      </a:r>
                    </a:p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kern="1200" dirty="0" err="1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Reacteve</a:t>
                      </a: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Server Programing</a:t>
                      </a:r>
                    </a:p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kern="1200" dirty="0" err="1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Concurent</a:t>
                      </a: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connections</a:t>
                      </a:r>
                    </a:p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kern="1200" dirty="0" err="1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Mvc</a:t>
                      </a:r>
                      <a:r>
                        <a:rPr lang="ko-KR" altLang="en-US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대비 적은 </a:t>
                      </a:r>
                      <a:r>
                        <a:rPr lang="en-US" altLang="ko-KR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CPU, Memory </a:t>
                      </a:r>
                      <a:r>
                        <a:rPr lang="ko-KR" altLang="en-US" sz="1200" kern="1200" dirty="0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사용</a:t>
                      </a:r>
                      <a:endParaRPr lang="en-US" altLang="ko-KR" sz="1200" kern="1200" dirty="0">
                        <a:ln>
                          <a:solidFill>
                            <a:srgbClr val="13019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None/>
                        <a:defRPr/>
                      </a:pPr>
                      <a:endParaRPr lang="en-US" altLang="ko-KR" sz="1200" kern="1200" dirty="0">
                        <a:ln>
                          <a:solidFill>
                            <a:srgbClr val="13019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46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664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0C26BC20-F60F-4951-83FB-E0BEF088BE31}"/>
              </a:ext>
            </a:extLst>
          </p:cNvPr>
          <p:cNvGrpSpPr/>
          <p:nvPr/>
        </p:nvGrpSpPr>
        <p:grpSpPr>
          <a:xfrm>
            <a:off x="869949" y="2713352"/>
            <a:ext cx="1886735" cy="1942847"/>
            <a:chOff x="869949" y="2847616"/>
            <a:chExt cx="1886735" cy="1942847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E54574E-0EFD-44F1-8B86-0E23346E4DD0}"/>
                </a:ext>
              </a:extLst>
            </p:cNvPr>
            <p:cNvCxnSpPr>
              <a:cxnSpLocks/>
            </p:cNvCxnSpPr>
            <p:nvPr/>
          </p:nvCxnSpPr>
          <p:spPr>
            <a:xfrm>
              <a:off x="882649" y="2847616"/>
              <a:ext cx="124620" cy="0"/>
            </a:xfrm>
            <a:prstGeom prst="line">
              <a:avLst/>
            </a:prstGeom>
            <a:ln w="25400" cap="rnd">
              <a:solidFill>
                <a:srgbClr val="00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074B10-CABC-4B4E-BBBB-A2472DF8A805}"/>
                </a:ext>
              </a:extLst>
            </p:cNvPr>
            <p:cNvSpPr txBox="1"/>
            <p:nvPr/>
          </p:nvSpPr>
          <p:spPr>
            <a:xfrm>
              <a:off x="869949" y="2847616"/>
              <a:ext cx="1886735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Contents</a:t>
              </a:r>
              <a:endParaRPr lang="ko-KR" altLang="en-US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6D8CF47-1FBD-43E9-BC1C-774DB48E75ED}"/>
                </a:ext>
              </a:extLst>
            </p:cNvPr>
            <p:cNvGrpSpPr/>
            <p:nvPr/>
          </p:nvGrpSpPr>
          <p:grpSpPr>
            <a:xfrm>
              <a:off x="869949" y="4136438"/>
              <a:ext cx="1565270" cy="654025"/>
              <a:chOff x="869949" y="4311698"/>
              <a:chExt cx="1565270" cy="65402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8DE9B2-EA58-43A6-A7F4-51391F3E8362}"/>
                  </a:ext>
                </a:extLst>
              </p:cNvPr>
              <p:cNvSpPr txBox="1"/>
              <p:nvPr/>
            </p:nvSpPr>
            <p:spPr>
              <a:xfrm>
                <a:off x="869949" y="4311698"/>
                <a:ext cx="282129" cy="654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</a:pPr>
                <a:r>
                  <a:rPr lang="en-US" altLang="ko-KR" sz="2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alpha val="30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</a:t>
                </a:r>
                <a:r>
                  <a:rPr lang="en-US" altLang="ko-KR" sz="2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3</a:t>
                </a:r>
                <a:endParaRPr lang="ko-KR" altLang="en-US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>
                  <a:spcBef>
                    <a:spcPts val="300"/>
                  </a:spcBef>
                </a:pPr>
                <a:endPara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32CE76-256D-4975-BBE8-D97A5A66195A}"/>
                  </a:ext>
                </a:extLst>
              </p:cNvPr>
              <p:cNvSpPr txBox="1"/>
              <p:nvPr/>
            </p:nvSpPr>
            <p:spPr>
              <a:xfrm>
                <a:off x="1319529" y="4311698"/>
                <a:ext cx="11156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성능 분석</a:t>
                </a:r>
                <a:endPara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CD3FF4B-1DE6-4852-B4E4-B9E27C54399D}"/>
              </a:ext>
            </a:extLst>
          </p:cNvPr>
          <p:cNvSpPr txBox="1"/>
          <p:nvPr/>
        </p:nvSpPr>
        <p:spPr>
          <a:xfrm>
            <a:off x="6327762" y="702944"/>
            <a:ext cx="34977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FMS(Fleet Management System) </a:t>
            </a:r>
            <a:r>
              <a:rPr lang="ko-KR" altLang="en-US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업무 프로세스 정의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C027C2-BFDC-4BFA-9194-F764A99DB62C}"/>
              </a:ext>
            </a:extLst>
          </p:cNvPr>
          <p:cNvSpPr txBox="1"/>
          <p:nvPr/>
        </p:nvSpPr>
        <p:spPr>
          <a:xfrm>
            <a:off x="5142552" y="2671140"/>
            <a:ext cx="341440" cy="438158"/>
          </a:xfrm>
          <a:prstGeom prst="rect">
            <a:avLst/>
          </a:prstGeom>
          <a:noFill/>
        </p:spPr>
        <p:txBody>
          <a:bodyPr wrap="none" lIns="0" tIns="7200" rIns="0" bIns="0" rtlCol="0" anchor="ctr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Ⅰ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997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4ED6284-EC55-46F6-94F9-DE31A5DAFCC8}"/>
              </a:ext>
            </a:extLst>
          </p:cNvPr>
          <p:cNvGrpSpPr/>
          <p:nvPr/>
        </p:nvGrpSpPr>
        <p:grpSpPr>
          <a:xfrm>
            <a:off x="485906" y="1304581"/>
            <a:ext cx="9720000" cy="290777"/>
            <a:chOff x="593721" y="2030352"/>
            <a:chExt cx="9720000" cy="29077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30F356D-DA1E-4936-8026-7AA0771C4AEE}"/>
                </a:ext>
              </a:extLst>
            </p:cNvPr>
            <p:cNvGrpSpPr/>
            <p:nvPr/>
          </p:nvGrpSpPr>
          <p:grpSpPr>
            <a:xfrm>
              <a:off x="611982" y="2030352"/>
              <a:ext cx="2457043" cy="253492"/>
              <a:chOff x="611982" y="2030352"/>
              <a:chExt cx="2457043" cy="25349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166F20-8F62-4F02-840E-47A9D14DF3AE}"/>
                  </a:ext>
                </a:extLst>
              </p:cNvPr>
              <p:cNvSpPr txBox="1"/>
              <p:nvPr/>
            </p:nvSpPr>
            <p:spPr>
              <a:xfrm>
                <a:off x="723831" y="2030352"/>
                <a:ext cx="2345194" cy="253492"/>
              </a:xfrm>
              <a:prstGeom prst="rect">
                <a:avLst/>
              </a:prstGeom>
              <a:noFill/>
            </p:spPr>
            <p:txBody>
              <a:bodyPr wrap="none" lIns="0" tIns="7200" rIns="0" bIns="0" rtlCol="0" anchor="ctr">
                <a:spAutoFit/>
              </a:bodyPr>
              <a:lstStyle/>
              <a:p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1C1F2A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User </a:t>
                </a:r>
                <a:r>
                  <a: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1C1F2A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동시 접속 성능 분석</a:t>
                </a: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6AB04D74-7E89-4480-899F-21C1989DAB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982" y="2085298"/>
                <a:ext cx="0" cy="162653"/>
              </a:xfrm>
              <a:prstGeom prst="line">
                <a:avLst/>
              </a:prstGeom>
              <a:ln w="38100" cap="rnd">
                <a:solidFill>
                  <a:srgbClr val="0069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92006CB-DCA7-4FA5-B103-66B87179CD36}"/>
                </a:ext>
              </a:extLst>
            </p:cNvPr>
            <p:cNvCxnSpPr>
              <a:cxnSpLocks/>
            </p:cNvCxnSpPr>
            <p:nvPr/>
          </p:nvCxnSpPr>
          <p:spPr>
            <a:xfrm>
              <a:off x="593721" y="2321129"/>
              <a:ext cx="9720000" cy="0"/>
            </a:xfrm>
            <a:prstGeom prst="line">
              <a:avLst/>
            </a:prstGeom>
            <a:solidFill>
              <a:schemeClr val="bg1"/>
            </a:solidFill>
            <a:ln w="63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778CC19-DF54-4F72-8799-1C37B63ABAA9}"/>
              </a:ext>
            </a:extLst>
          </p:cNvPr>
          <p:cNvGrpSpPr/>
          <p:nvPr/>
        </p:nvGrpSpPr>
        <p:grpSpPr>
          <a:xfrm>
            <a:off x="485775" y="667829"/>
            <a:ext cx="9720131" cy="304644"/>
            <a:chOff x="485775" y="667829"/>
            <a:chExt cx="9720131" cy="3046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E3E14F-0B65-40DF-9DD0-6AC85637EBBE}"/>
                </a:ext>
              </a:extLst>
            </p:cNvPr>
            <p:cNvSpPr txBox="1"/>
            <p:nvPr/>
          </p:nvSpPr>
          <p:spPr>
            <a:xfrm>
              <a:off x="485775" y="667829"/>
              <a:ext cx="112370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3.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성능 분석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98B58F8-554A-410E-9318-4E2E97F6B40A}"/>
                </a:ext>
              </a:extLst>
            </p:cNvPr>
            <p:cNvGrpSpPr/>
            <p:nvPr/>
          </p:nvGrpSpPr>
          <p:grpSpPr>
            <a:xfrm>
              <a:off x="485906" y="972473"/>
              <a:ext cx="9720000" cy="0"/>
              <a:chOff x="485906" y="972473"/>
              <a:chExt cx="9720000" cy="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0986D3F5-357A-4DFB-A8F1-D88FAAA82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906" y="972473"/>
                <a:ext cx="9720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F7B5334D-0577-43D4-B14A-73A7FF97D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906" y="972473"/>
                <a:ext cx="30657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1E23976-9470-4F2E-862E-D941F5499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284" y="1994578"/>
            <a:ext cx="7147244" cy="506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2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4ED6284-EC55-46F6-94F9-DE31A5DAFCC8}"/>
              </a:ext>
            </a:extLst>
          </p:cNvPr>
          <p:cNvGrpSpPr/>
          <p:nvPr/>
        </p:nvGrpSpPr>
        <p:grpSpPr>
          <a:xfrm>
            <a:off x="485906" y="1304581"/>
            <a:ext cx="9720000" cy="290777"/>
            <a:chOff x="593721" y="2030352"/>
            <a:chExt cx="9720000" cy="29077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30F356D-DA1E-4936-8026-7AA0771C4AEE}"/>
                </a:ext>
              </a:extLst>
            </p:cNvPr>
            <p:cNvGrpSpPr/>
            <p:nvPr/>
          </p:nvGrpSpPr>
          <p:grpSpPr>
            <a:xfrm>
              <a:off x="611982" y="2030352"/>
              <a:ext cx="2745903" cy="253492"/>
              <a:chOff x="611982" y="2030352"/>
              <a:chExt cx="2745903" cy="25349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166F20-8F62-4F02-840E-47A9D14DF3AE}"/>
                  </a:ext>
                </a:extLst>
              </p:cNvPr>
              <p:cNvSpPr txBox="1"/>
              <p:nvPr/>
            </p:nvSpPr>
            <p:spPr>
              <a:xfrm>
                <a:off x="723831" y="2030352"/>
                <a:ext cx="2634054" cy="253492"/>
              </a:xfrm>
              <a:prstGeom prst="rect">
                <a:avLst/>
              </a:prstGeom>
              <a:noFill/>
            </p:spPr>
            <p:txBody>
              <a:bodyPr wrap="none" lIns="0" tIns="7200" rIns="0" bIns="0" rtlCol="0" anchor="ctr">
                <a:spAutoFit/>
              </a:bodyPr>
              <a:lstStyle/>
              <a:p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1C1F2A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Database connect </a:t>
                </a:r>
                <a:r>
                  <a:rPr lang="ko-KR" altLang="en-US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1C1F2A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성능 분석</a:t>
                </a: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6AB04D74-7E89-4480-899F-21C1989DAB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982" y="2085298"/>
                <a:ext cx="0" cy="162653"/>
              </a:xfrm>
              <a:prstGeom prst="line">
                <a:avLst/>
              </a:prstGeom>
              <a:ln w="38100" cap="rnd">
                <a:solidFill>
                  <a:srgbClr val="0069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92006CB-DCA7-4FA5-B103-66B87179CD36}"/>
                </a:ext>
              </a:extLst>
            </p:cNvPr>
            <p:cNvCxnSpPr>
              <a:cxnSpLocks/>
            </p:cNvCxnSpPr>
            <p:nvPr/>
          </p:nvCxnSpPr>
          <p:spPr>
            <a:xfrm>
              <a:off x="593721" y="2321129"/>
              <a:ext cx="9720000" cy="0"/>
            </a:xfrm>
            <a:prstGeom prst="line">
              <a:avLst/>
            </a:prstGeom>
            <a:solidFill>
              <a:schemeClr val="bg1"/>
            </a:solidFill>
            <a:ln w="63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778CC19-DF54-4F72-8799-1C37B63ABAA9}"/>
              </a:ext>
            </a:extLst>
          </p:cNvPr>
          <p:cNvGrpSpPr/>
          <p:nvPr/>
        </p:nvGrpSpPr>
        <p:grpSpPr>
          <a:xfrm>
            <a:off x="485775" y="667829"/>
            <a:ext cx="9720131" cy="304644"/>
            <a:chOff x="485775" y="667829"/>
            <a:chExt cx="9720131" cy="3046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E3E14F-0B65-40DF-9DD0-6AC85637EBBE}"/>
                </a:ext>
              </a:extLst>
            </p:cNvPr>
            <p:cNvSpPr txBox="1"/>
            <p:nvPr/>
          </p:nvSpPr>
          <p:spPr>
            <a:xfrm>
              <a:off x="485775" y="667829"/>
              <a:ext cx="112370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3. 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성능 분석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98B58F8-554A-410E-9318-4E2E97F6B40A}"/>
                </a:ext>
              </a:extLst>
            </p:cNvPr>
            <p:cNvGrpSpPr/>
            <p:nvPr/>
          </p:nvGrpSpPr>
          <p:grpSpPr>
            <a:xfrm>
              <a:off x="485906" y="972473"/>
              <a:ext cx="9720000" cy="0"/>
              <a:chOff x="485906" y="972473"/>
              <a:chExt cx="9720000" cy="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0986D3F5-357A-4DFB-A8F1-D88FAAA82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906" y="972473"/>
                <a:ext cx="9720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F7B5334D-0577-43D4-B14A-73A7FF97D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906" y="972473"/>
                <a:ext cx="30657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CBC764E-D036-4265-91BD-F21ABC2F2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057802"/>
              </p:ext>
            </p:extLst>
          </p:nvPr>
        </p:nvGraphicFramePr>
        <p:xfrm>
          <a:off x="485775" y="1668537"/>
          <a:ext cx="9712643" cy="4282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3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기준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9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내 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9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103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Server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Localhost</a:t>
                      </a:r>
                      <a:endParaRPr lang="en-US" altLang="ko-KR" sz="1200" kern="1200" dirty="0">
                        <a:ln>
                          <a:solidFill>
                            <a:srgbClr val="13019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539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JDBC/R2dbc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kern="1200" dirty="0" err="1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Postgresql</a:t>
                      </a:r>
                      <a:endParaRPr lang="en-US" altLang="ko-KR" sz="1200" kern="1200" dirty="0">
                        <a:ln>
                          <a:solidFill>
                            <a:srgbClr val="13019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ko-KR" altLang="en-US" sz="1200" b="1" kern="120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제공사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200" dirty="0" err="1">
                          <a:ln>
                            <a:solidFill>
                              <a:srgbClr val="130195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Bitnine</a:t>
                      </a:r>
                      <a:endParaRPr lang="en-US" altLang="ko-KR" sz="1200" kern="1200" dirty="0">
                        <a:ln>
                          <a:solidFill>
                            <a:srgbClr val="130195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671053"/>
                  </a:ext>
                </a:extLst>
              </a:tr>
              <a:tr h="426813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ip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52.78.232.32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747842"/>
                  </a:ext>
                </a:extLst>
              </a:tr>
              <a:tr h="422273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Port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5432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2617582"/>
                  </a:ext>
                </a:extLst>
              </a:tr>
              <a:tr h="410547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database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Sparwkdb</a:t>
                      </a:r>
                      <a:endParaRPr lang="en-US" altLang="ko-KR" sz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44947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Setting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connection-timeout=60000(1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분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) / maximum-pool-size=10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013443"/>
                  </a:ext>
                </a:extLst>
              </a:tr>
              <a:tr h="429208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Test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tool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J Meter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056982"/>
                  </a:ext>
                </a:extLst>
              </a:tr>
              <a:tr h="632678">
                <a:tc>
                  <a:txBody>
                    <a:bodyPr/>
                    <a:lstStyle/>
                    <a:p>
                      <a:pPr algn="l" latinLnBrk="1">
                        <a:spcBef>
                          <a:spcPts val="0"/>
                        </a:spcBef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1F2A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Test Rage</a:t>
                      </a:r>
                      <a:endParaRPr lang="ko-KR" altLang="en-US" sz="12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1F2A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EE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-1143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8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20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Thead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100, 200, 500, 1000 / Loop 1,3,5 / 3Cycle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0530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248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9EBEE"/>
        </a:solidFill>
        <a:ln>
          <a:noFill/>
        </a:ln>
      </a:spPr>
      <a:bodyPr rtlCol="0" anchor="ctr"/>
      <a:lstStyle>
        <a:defPPr algn="ctr">
          <a:defRPr sz="1400">
            <a:ln>
              <a:solidFill>
                <a:schemeClr val="accent1">
                  <a:alpha val="0"/>
                </a:schemeClr>
              </a:solidFill>
            </a:ln>
            <a:solidFill>
              <a:schemeClr val="tx1">
                <a:lumMod val="75000"/>
                <a:lumOff val="25000"/>
              </a:schemeClr>
            </a:solidFill>
            <a:latin typeface="KoPub돋움체 Medium" panose="00000600000000000000" pitchFamily="2" charset="-127"/>
            <a:ea typeface="KoPub돋움체 Medium" panose="00000600000000000000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 anchor="ctr">
        <a:spAutoFit/>
      </a:bodyPr>
      <a:lstStyle>
        <a:defPPr algn="l">
          <a:defRPr sz="1100" dirty="0">
            <a:ln>
              <a:solidFill>
                <a:schemeClr val="accent1">
                  <a:alpha val="0"/>
                </a:schemeClr>
              </a:solidFill>
            </a:ln>
            <a:solidFill>
              <a:schemeClr val="tx1">
                <a:lumMod val="75000"/>
                <a:lumOff val="25000"/>
              </a:schemeClr>
            </a:solidFill>
            <a:latin typeface="KoPub돋움체 Medium" panose="00000600000000000000" pitchFamily="2" charset="-127"/>
            <a:ea typeface="KoPub돋움체 Medium" panose="00000600000000000000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5495</TotalTime>
  <Words>386</Words>
  <Application>Microsoft Office PowerPoint</Application>
  <PresentationFormat>사용자 지정</PresentationFormat>
  <Paragraphs>125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KoPub돋움체 Bold</vt:lpstr>
      <vt:lpstr>KoPub돋움체 Light</vt:lpstr>
      <vt:lpstr>KoPub돋움체 Medium</vt:lpstr>
      <vt:lpstr>KoPub바탕체 Bold</vt:lpstr>
      <vt:lpstr>맑은 고딕</vt:lpstr>
      <vt:lpstr>에스코어 드림 2 ExtraLight</vt:lpstr>
      <vt:lpstr>에스코어 드림 7 ExtraBold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ui_sh</dc:creator>
  <cp:lastModifiedBy>b</cp:lastModifiedBy>
  <cp:revision>591</cp:revision>
  <dcterms:created xsi:type="dcterms:W3CDTF">2020-11-24T01:49:54Z</dcterms:created>
  <dcterms:modified xsi:type="dcterms:W3CDTF">2021-10-19T07:21:49Z</dcterms:modified>
</cp:coreProperties>
</file>